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notesMasterIdLst>
    <p:notesMasterId r:id="rId16"/>
  </p:notesMasterIdLst>
  <p:handoutMasterIdLst>
    <p:handoutMasterId r:id="rId17"/>
  </p:handoutMasterIdLst>
  <p:sldIdLst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fr-FR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4D4D4D"/>
    <a:srgbClr val="5F5F5F"/>
    <a:srgbClr val="003A78"/>
    <a:srgbClr val="0021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73" autoAdjust="0"/>
    <p:restoredTop sz="94660"/>
  </p:normalViewPr>
  <p:slideViewPr>
    <p:cSldViewPr snapToGrid="0" snapToObjects="1">
      <p:cViewPr>
        <p:scale>
          <a:sx n="110" d="100"/>
          <a:sy n="110" d="100"/>
        </p:scale>
        <p:origin x="-168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3F9CAA4-D264-4AD3-B51E-D47AE9F08268}" type="datetimeFigureOut">
              <a:rPr lang="fr-FR"/>
              <a:pPr>
                <a:defRPr/>
              </a:pPr>
              <a:t>24/09/2015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6093A3F-884E-4302-BBA2-242AABBE1593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2952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1E3A332-C4DD-40A5-9E5C-3BB6C2AFD4CC}" type="datetimeFigureOut">
              <a:rPr lang="fr-FR"/>
              <a:pPr>
                <a:defRPr/>
              </a:pPr>
              <a:t>24/09/2015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FR" noProof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7BCEB2A-038C-4EFF-BE92-5E0974619DDE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80918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A8DF6B-D000-4424-AB64-D710AAE5C964}" type="datetimeFigureOut">
              <a:rPr lang="fr-FR"/>
              <a:pPr>
                <a:defRPr/>
              </a:pPr>
              <a:t>24/09/2015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6C45C2-5B32-4DCF-A758-BB53B393D4EB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417D23-EFA2-4C47-8DAC-47F813F27D7F}" type="datetimeFigureOut">
              <a:rPr lang="fr-FR"/>
              <a:pPr>
                <a:defRPr/>
              </a:pPr>
              <a:t>24/09/2015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6436C4-D2CA-41D4-A95D-1A0F0B6E6BD1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D667CD-015A-49AC-A2E3-46D340CDABDA}" type="datetimeFigureOut">
              <a:rPr lang="fr-FR"/>
              <a:pPr>
                <a:defRPr/>
              </a:pPr>
              <a:t>24/09/2015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EA5D22-5403-4A7D-A841-63E5B4F896FC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278A15-7D7F-465F-B553-602C648860B5}" type="datetimeFigureOut">
              <a:rPr lang="fr-FR"/>
              <a:pPr>
                <a:defRPr/>
              </a:pPr>
              <a:t>24/09/2015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2660DF-35E6-4ED7-9BF3-3716B6867351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AF2733-6639-4BA3-BBB0-2507898E9CB3}" type="datetimeFigureOut">
              <a:rPr lang="fr-FR"/>
              <a:pPr>
                <a:defRPr/>
              </a:pPr>
              <a:t>24/09/2015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1DEBE8-4FF5-4E4D-BA6C-EB84B1D13E10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C3C842-1407-4DED-808F-97C0810DD7FF}" type="datetimeFigureOut">
              <a:rPr lang="fr-FR"/>
              <a:pPr>
                <a:defRPr/>
              </a:pPr>
              <a:t>24/09/2015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514EAC-DCC8-484F-9416-4FED94BC74A0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E23B2E-6C81-4783-BF0B-84C36A624DDC}" type="datetimeFigureOut">
              <a:rPr lang="fr-FR"/>
              <a:pPr>
                <a:defRPr/>
              </a:pPr>
              <a:t>24/09/2015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39BC6E-46C4-46DF-8DA0-681C2894E9B8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4AB3B8-DB1D-437B-A210-53DF52522E7E}" type="datetimeFigureOut">
              <a:rPr lang="fr-FR"/>
              <a:pPr>
                <a:defRPr/>
              </a:pPr>
              <a:t>24/09/2015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4EDA7E-FCF9-4860-9AB1-11444C9AFB81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1AC043-99BE-4CF8-A454-7ACC29ED6391}" type="datetimeFigureOut">
              <a:rPr lang="fr-FR"/>
              <a:pPr>
                <a:defRPr/>
              </a:pPr>
              <a:t>24/09/2015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D18740-7C55-4C74-8D56-842AA793009C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C891E97-7267-4B90-AC70-B3D6C4A349B7}" type="datetimeFigureOut">
              <a:rPr lang="fr-FR"/>
              <a:pPr>
                <a:defRPr/>
              </a:pPr>
              <a:t>24/09/2015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1A5490F-43D6-4496-A131-E4F9AEA79BA9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EFDF162-C735-4FCB-9BD7-E8237A5626E0}" type="datetimeFigureOut">
              <a:rPr lang="fr-FR"/>
              <a:pPr>
                <a:defRPr/>
              </a:pPr>
              <a:t>24/09/2015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16F34A0-4F7F-4848-9DF2-228E3BB60414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6E52F10-139D-4952-A377-B7FF08224CB1}" type="datetimeFigureOut">
              <a:rPr lang="fr-FR"/>
              <a:pPr>
                <a:defRPr/>
              </a:pPr>
              <a:t>24/09/2015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3629D57-AEB7-4296-ABD0-C5CB0189DB2E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6B3C866-2730-4B54-9B91-ED466502DB0E}" type="datetimeFigureOut">
              <a:rPr lang="fr-FR"/>
              <a:pPr>
                <a:defRPr/>
              </a:pPr>
              <a:t>24/09/2015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4356867-066C-4E78-8A82-CC2B71AF4BD7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7EB609A-F07F-4465-BFB4-78287CAC0606}" type="datetimeFigureOut">
              <a:rPr lang="fr-FR"/>
              <a:pPr>
                <a:defRPr/>
              </a:pPr>
              <a:t>24/09/2015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B4699A08-7CC5-4E87-AE99-530AD361FF49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5CEEA83-6938-47E7-B37D-E31CCB4E4613}" type="datetimeFigureOut">
              <a:rPr lang="fr-FR"/>
              <a:pPr>
                <a:defRPr/>
              </a:pPr>
              <a:t>24/09/2015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7C8B6ED-A412-491B-AC03-CB8A5FAF05B9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162D234-23A2-43C6-AEA3-FF9C32F4C0A6}" type="datetimeFigureOut">
              <a:rPr lang="fr-FR"/>
              <a:pPr>
                <a:defRPr/>
              </a:pPr>
              <a:t>24/09/2015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7220256-E0BE-4748-B626-158B7B203234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BA78708-BFAA-4DE0-AD29-9D0D54E73097}" type="datetimeFigureOut">
              <a:rPr lang="fr-FR"/>
              <a:pPr>
                <a:defRPr/>
              </a:pPr>
              <a:t>24/09/2015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6F5BBBA-CF90-4DAD-B69F-82EE7893F2EF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D53F33A-E5A5-44EC-BEFD-4BB6A8139C91}" type="datetimeFigureOut">
              <a:rPr lang="fr-FR"/>
              <a:pPr>
                <a:defRPr/>
              </a:pPr>
              <a:t>24/09/2015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A6309B4-057B-471A-8EB1-ECB4F05BDBA9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C80451E-C596-4285-96E2-74CDC7B485EC}" type="datetimeFigureOut">
              <a:rPr lang="fr-FR"/>
              <a:pPr>
                <a:defRPr/>
              </a:pPr>
              <a:t>24/09/2015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35FD757-E6BF-41BD-8268-E025CBE93A17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B466972C-2AA9-44DC-91D8-797F6F249D21}" type="datetimeFigureOut">
              <a:rPr lang="fr-FR"/>
              <a:pPr>
                <a:defRPr/>
              </a:pPr>
              <a:t>24/09/2015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B437C014-D915-4BDC-AA74-46F1B65BFE50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gi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fond_carte2.gif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4" r:id="rId3"/>
    <p:sldLayoutId id="2147483681" r:id="rId4"/>
    <p:sldLayoutId id="2147483680" r:id="rId5"/>
    <p:sldLayoutId id="2147483679" r:id="rId6"/>
    <p:sldLayoutId id="2147483678" r:id="rId7"/>
    <p:sldLayoutId id="2147483677" r:id="rId8"/>
    <p:sldLayoutId id="2147483676" r:id="rId9"/>
    <p:sldLayoutId id="2147483675" r:id="rId10"/>
    <p:sldLayoutId id="2147483674" r:id="rId11"/>
  </p:sldLayoutIdLst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_carte.gif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mailto:vaclav.vlcek@pcr.cz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/>
          <p:cNvSpPr txBox="1">
            <a:spLocks/>
          </p:cNvSpPr>
          <p:nvPr/>
        </p:nvSpPr>
        <p:spPr>
          <a:xfrm>
            <a:off x="736600" y="2733675"/>
            <a:ext cx="4740275" cy="1470025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 anchor="ctr"/>
          <a:lstStyle/>
          <a:p>
            <a:r>
              <a:rPr lang="fr-FR" sz="3200" b="1" dirty="0">
                <a:latin typeface="Verdana" pitchFamily="34" charset="0"/>
              </a:rPr>
              <a:t>EEA Grants </a:t>
            </a:r>
          </a:p>
          <a:p>
            <a:r>
              <a:rPr lang="fr-FR" sz="3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</a:rPr>
              <a:t>Norway</a:t>
            </a:r>
            <a:r>
              <a:rPr lang="fr-F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</a:rPr>
              <a:t> Grants</a:t>
            </a:r>
          </a:p>
        </p:txBody>
      </p:sp>
      <p:sp>
        <p:nvSpPr>
          <p:cNvPr id="2" name="Titre 1"/>
          <p:cNvSpPr txBox="1">
            <a:spLocks/>
          </p:cNvSpPr>
          <p:nvPr/>
        </p:nvSpPr>
        <p:spPr>
          <a:xfrm>
            <a:off x="736600" y="4622800"/>
            <a:ext cx="7777672" cy="954088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 anchor="ctr"/>
          <a:lstStyle/>
          <a:p>
            <a:endParaRPr lang="cs-CZ" dirty="0" smtClean="0">
              <a:latin typeface="Verdana" pitchFamily="34" charset="0"/>
            </a:endParaRPr>
          </a:p>
          <a:p>
            <a:r>
              <a:rPr lang="cs-CZ" dirty="0" smtClean="0">
                <a:latin typeface="Verdana" pitchFamily="34" charset="0"/>
              </a:rPr>
              <a:t>pplk. </a:t>
            </a:r>
            <a:r>
              <a:rPr lang="cs-CZ" smtClean="0">
                <a:latin typeface="Verdana" pitchFamily="34" charset="0"/>
              </a:rPr>
              <a:t>JUDr</a:t>
            </a:r>
            <a:r>
              <a:rPr lang="cs-CZ" smtClean="0">
                <a:latin typeface="Verdana" pitchFamily="34" charset="0"/>
              </a:rPr>
              <a:t>. </a:t>
            </a:r>
            <a:r>
              <a:rPr lang="cs-CZ" dirty="0" smtClean="0">
                <a:latin typeface="Verdana" pitchFamily="34" charset="0"/>
              </a:rPr>
              <a:t>Mgr. Václav VLČEK</a:t>
            </a:r>
          </a:p>
          <a:p>
            <a:r>
              <a:rPr lang="cs-CZ" sz="1600" dirty="0" smtClean="0">
                <a:latin typeface="Verdana" pitchFamily="34" charset="0"/>
              </a:rPr>
              <a:t>Policejní prezidium České republiky, Ředitelství služby pořádkové policie </a:t>
            </a:r>
          </a:p>
          <a:p>
            <a:endParaRPr lang="cs-CZ" sz="1200" dirty="0" smtClean="0">
              <a:latin typeface="Verdana" pitchFamily="34" charset="0"/>
            </a:endParaRPr>
          </a:p>
          <a:p>
            <a:r>
              <a:rPr lang="cs-CZ" sz="1200" dirty="0" err="1" smtClean="0">
                <a:latin typeface="Verdana" pitchFamily="34" charset="0"/>
              </a:rPr>
              <a:t>Lt</a:t>
            </a:r>
            <a:r>
              <a:rPr lang="cs-CZ" sz="1200" dirty="0" smtClean="0">
                <a:latin typeface="Verdana" pitchFamily="34" charset="0"/>
              </a:rPr>
              <a:t>. </a:t>
            </a:r>
            <a:r>
              <a:rPr lang="cs-CZ" sz="1200" dirty="0" err="1" smtClean="0">
                <a:latin typeface="Verdana" pitchFamily="34" charset="0"/>
              </a:rPr>
              <a:t>Col</a:t>
            </a:r>
            <a:r>
              <a:rPr lang="cs-CZ" sz="1200" dirty="0" smtClean="0">
                <a:latin typeface="Verdana" pitchFamily="34" charset="0"/>
              </a:rPr>
              <a:t>. Václav Vlček, D.C.L., </a:t>
            </a:r>
            <a:r>
              <a:rPr lang="en-US" sz="1200" dirty="0" smtClean="0">
                <a:latin typeface="Verdana" pitchFamily="34" charset="0"/>
              </a:rPr>
              <a:t>Police Presidium, Directorate of the Public Order Police</a:t>
            </a:r>
            <a:r>
              <a:rPr lang="en-US" sz="1400" dirty="0" smtClean="0">
                <a:latin typeface="Verdana" pitchFamily="34" charset="0"/>
              </a:rPr>
              <a:t> </a:t>
            </a:r>
            <a:endParaRPr lang="fr-FR" sz="1400" dirty="0">
              <a:latin typeface="Verdana" pitchFamily="34" charset="0"/>
            </a:endParaRPr>
          </a:p>
          <a:p>
            <a:endParaRPr lang="cs-CZ" dirty="0" smtClean="0">
              <a:solidFill>
                <a:schemeClr val="tx1">
                  <a:lumMod val="75000"/>
                  <a:lumOff val="25000"/>
                </a:schemeClr>
              </a:solidFill>
              <a:latin typeface="Verdana" pitchFamily="34" charset="0"/>
            </a:endParaRPr>
          </a:p>
          <a:p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Verdana" pitchFamily="34" charset="0"/>
              </a:rPr>
              <a:t>24.9.2015</a:t>
            </a:r>
            <a:endParaRPr lang="fr-FR" dirty="0">
              <a:solidFill>
                <a:schemeClr val="tx1">
                  <a:lumMod val="75000"/>
                  <a:lumOff val="25000"/>
                </a:schemeClr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ZoneTexte 8"/>
          <p:cNvSpPr txBox="1">
            <a:spLocks noChangeArrowheads="1"/>
          </p:cNvSpPr>
          <p:nvPr/>
        </p:nvSpPr>
        <p:spPr bwMode="auto">
          <a:xfrm>
            <a:off x="914400" y="2346385"/>
            <a:ext cx="7129463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ctr"/>
            <a:r>
              <a:rPr lang="cs-CZ" sz="3600" dirty="0" smtClean="0"/>
              <a:t>  </a:t>
            </a:r>
            <a:r>
              <a:rPr lang="cs-CZ" sz="3600" dirty="0" smtClean="0">
                <a:latin typeface="+mn-lt"/>
              </a:rPr>
              <a:t>Projekt </a:t>
            </a:r>
            <a:r>
              <a:rPr lang="cs-CZ" sz="3600" i="1" dirty="0" smtClean="0">
                <a:latin typeface="+mn-lt"/>
              </a:rPr>
              <a:t>„Zavádění policejních specialistů pro práci s romskou menšinou</a:t>
            </a:r>
          </a:p>
          <a:p>
            <a:pPr marL="342900" indent="-342900" algn="ctr"/>
            <a:r>
              <a:rPr lang="cs-CZ" sz="3600" i="1" dirty="0" smtClean="0">
                <a:latin typeface="+mn-lt"/>
              </a:rPr>
              <a:t>  v sociálně vyloučených lokalitách“ </a:t>
            </a:r>
            <a:r>
              <a:rPr lang="cs-CZ" sz="3600" dirty="0" smtClean="0">
                <a:latin typeface="+mn-lt"/>
              </a:rPr>
              <a:t>– nová forma práce Policie České republiky</a:t>
            </a:r>
            <a:endParaRPr lang="fr-FR" sz="3600" dirty="0">
              <a:solidFill>
                <a:srgbClr val="4D4D4D"/>
              </a:solidFill>
              <a:latin typeface="+mn-lt"/>
            </a:endParaRPr>
          </a:p>
        </p:txBody>
      </p:sp>
      <p:sp>
        <p:nvSpPr>
          <p:cNvPr id="28675" name="ZoneTexte 8"/>
          <p:cNvSpPr txBox="1">
            <a:spLocks noChangeArrowheads="1"/>
          </p:cNvSpPr>
          <p:nvPr/>
        </p:nvSpPr>
        <p:spPr bwMode="auto">
          <a:xfrm>
            <a:off x="914400" y="465826"/>
            <a:ext cx="436496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 typeface="Arial" charset="0"/>
              <a:buNone/>
            </a:pPr>
            <a:r>
              <a:rPr lang="cs-CZ" sz="4400" dirty="0" smtClean="0">
                <a:latin typeface="+mj-lt"/>
              </a:rPr>
              <a:t> </a:t>
            </a:r>
            <a:endParaRPr lang="fr-FR" sz="44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Účel projektu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</a:pPr>
            <a:r>
              <a:rPr lang="cs-CZ" b="1" dirty="0" smtClean="0"/>
              <a:t>Zapojení do společných nástrojů EU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</a:pPr>
            <a:r>
              <a:rPr lang="cs-CZ" b="1" dirty="0" smtClean="0"/>
              <a:t>Plnění závazků z mez. smluv a dohod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</a:pPr>
            <a:r>
              <a:rPr lang="cs-CZ" b="1" dirty="0" smtClean="0"/>
              <a:t>Implementace evropských nástrojů do PČR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</a:pPr>
            <a:r>
              <a:rPr lang="cs-CZ" b="1" dirty="0" smtClean="0"/>
              <a:t>Adaptace PČR na rostoucí spol. </a:t>
            </a:r>
            <a:r>
              <a:rPr lang="cs-CZ" b="1" dirty="0" err="1" smtClean="0"/>
              <a:t>diverzitu</a:t>
            </a:r>
            <a:endParaRPr lang="cs-CZ" b="1" dirty="0" smtClean="0"/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</a:pPr>
            <a:r>
              <a:rPr lang="cs-CZ" b="1" dirty="0" smtClean="0"/>
              <a:t>Vybavení policistů znalostmi a kompetencemi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Ø"/>
            </a:pPr>
            <a:r>
              <a:rPr lang="cs-CZ" b="1" dirty="0" smtClean="0"/>
              <a:t>Posílení schopnosti PČR řešit problémy s Romy v sociálně vyloučených lokalitách (SVL)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Cílový stav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ClrTx/>
              <a:buFont typeface="Wingdings" pitchFamily="2" charset="2"/>
              <a:buChar char="Ø"/>
            </a:pPr>
            <a:r>
              <a:rPr lang="cs-CZ" b="1" dirty="0" smtClean="0"/>
              <a:t>Zavedení a fungování policejních specialistů</a:t>
            </a:r>
          </a:p>
          <a:p>
            <a:pPr eaLnBrk="1" hangingPunct="1">
              <a:buClrTx/>
              <a:buFont typeface="Wingdings" pitchFamily="2" charset="2"/>
              <a:buChar char="Ø"/>
            </a:pPr>
            <a:r>
              <a:rPr lang="cs-CZ" b="1" dirty="0" smtClean="0"/>
              <a:t>Orientace jejich činnosti do SVL</a:t>
            </a:r>
          </a:p>
          <a:p>
            <a:pPr eaLnBrk="1" hangingPunct="1">
              <a:buClrTx/>
              <a:buFont typeface="Wingdings" pitchFamily="2" charset="2"/>
              <a:buChar char="Ø"/>
            </a:pPr>
            <a:r>
              <a:rPr lang="cs-CZ" b="1" dirty="0" smtClean="0"/>
              <a:t>Předcházení kriminalitě, </a:t>
            </a:r>
            <a:r>
              <a:rPr lang="cs-CZ" b="1" dirty="0" err="1" smtClean="0"/>
              <a:t>protispol</a:t>
            </a:r>
            <a:r>
              <a:rPr lang="cs-CZ" b="1" dirty="0" smtClean="0"/>
              <a:t>. jevům, právní pomoc, </a:t>
            </a:r>
            <a:r>
              <a:rPr lang="cs-CZ" b="1" dirty="0" err="1" smtClean="0"/>
              <a:t>pomoc</a:t>
            </a:r>
            <a:r>
              <a:rPr lang="cs-CZ" b="1" dirty="0" smtClean="0"/>
              <a:t> obětem TČ, vzájemná informovanost, import práva do SVL, eliminace </a:t>
            </a:r>
            <a:r>
              <a:rPr lang="cs-CZ" b="1" dirty="0" err="1" smtClean="0"/>
              <a:t>soc</a:t>
            </a:r>
            <a:r>
              <a:rPr lang="cs-CZ" b="1" dirty="0" smtClean="0"/>
              <a:t>. vyloučení, integrace romské menšiny, apod.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Legislativní rámec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>
              <a:buClrTx/>
              <a:buFont typeface="Wingdings" pitchFamily="2" charset="2"/>
              <a:buChar char="Ø"/>
            </a:pPr>
            <a:r>
              <a:rPr lang="cs-CZ" sz="1900" b="1" dirty="0" smtClean="0"/>
              <a:t>Sdělení EK č. 385/2010 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1900" b="1" dirty="0" smtClean="0"/>
              <a:t>Listina základních práv a svobod, Hl. III Práva národnostních a etnických menšin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1900" b="1" dirty="0" smtClean="0"/>
              <a:t>zák. č. 273/2001 Sb. o právech příslušníků národnostních menšin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1900" b="1" dirty="0" smtClean="0"/>
              <a:t>Mezinárodní úmluva OSN z r. 1965 o odstranění všech forem rasové diskriminace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1900" b="1" dirty="0" smtClean="0"/>
              <a:t>Rámcová úmluva Rady Evropy z r. 1995 o ochraně národnostních menšin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1900" b="1" dirty="0" smtClean="0"/>
              <a:t>Směrnice Rady EU č. 2000/43/EC kterou se provádí zásada rovného zacházení s osobami bez ohledu na rasu nebo etnický původ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1900" b="1" dirty="0" smtClean="0"/>
              <a:t>Zásady Koncepce romské integrace do r. 2025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1900" b="1" dirty="0" smtClean="0"/>
              <a:t>Národní akční plán sociálního začleňování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1900" b="1" dirty="0" smtClean="0"/>
              <a:t>Strategie Efektivní veřejná správa a přátelské veřejné služby, schválené UV  č. 197/2007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1900" b="1" dirty="0" smtClean="0"/>
              <a:t>Zák. č. 273/2008 Sb. o policii České republiky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1900" b="1" dirty="0" smtClean="0"/>
              <a:t>Strategie pro práci PČR ve vztahu k menšinám, schválené UV č. 384/2008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1900" b="1" dirty="0" smtClean="0"/>
              <a:t>Pokyn Policejního prezidenta č. 258/2013, o činnosti na úseku menšin</a:t>
            </a:r>
            <a:endParaRPr lang="cs-CZ" sz="19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Aktivity projektu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35502"/>
            <a:ext cx="8229600" cy="4865298"/>
          </a:xfrm>
        </p:spPr>
        <p:txBody>
          <a:bodyPr/>
          <a:lstStyle/>
          <a:p>
            <a:pPr lvl="0" algn="just">
              <a:spcBef>
                <a:spcPts val="0"/>
              </a:spcBef>
              <a:buClrTx/>
              <a:buFont typeface="Wingdings" pitchFamily="2" charset="2"/>
              <a:buChar char="Ø"/>
            </a:pPr>
            <a:r>
              <a:rPr lang="cs-CZ" sz="2000" b="1" dirty="0" smtClean="0"/>
              <a:t>Vzdělávání policistů </a:t>
            </a:r>
          </a:p>
          <a:p>
            <a:pPr lvl="0" algn="just">
              <a:spcBef>
                <a:spcPts val="0"/>
              </a:spcBef>
              <a:buClrTx/>
              <a:buNone/>
            </a:pPr>
            <a:r>
              <a:rPr lang="cs-CZ" sz="2000" b="1" dirty="0" smtClean="0"/>
              <a:t>    - </a:t>
            </a:r>
            <a:r>
              <a:rPr lang="cs-CZ" sz="2000" dirty="0" smtClean="0"/>
              <a:t>realizace školení, workshopů, interaktivních cvičení, konference</a:t>
            </a:r>
          </a:p>
          <a:p>
            <a:pPr lvl="0" algn="just">
              <a:spcBef>
                <a:spcPts val="0"/>
              </a:spcBef>
              <a:buClrTx/>
              <a:buNone/>
            </a:pPr>
            <a:r>
              <a:rPr lang="cs-CZ" sz="2000" dirty="0" smtClean="0"/>
              <a:t>     - vznik systému vzdělávání pro policejní specialisty </a:t>
            </a:r>
          </a:p>
          <a:p>
            <a:pPr lvl="0" algn="just">
              <a:spcBef>
                <a:spcPts val="0"/>
              </a:spcBef>
              <a:buClrTx/>
              <a:buFont typeface="Wingdings" pitchFamily="2" charset="2"/>
              <a:buChar char="Ø"/>
            </a:pPr>
            <a:r>
              <a:rPr lang="cs-CZ" sz="2000" b="1" dirty="0" smtClean="0"/>
              <a:t>Realizace pracovních návštěv v sousedních státech –</a:t>
            </a:r>
            <a:r>
              <a:rPr lang="cs-CZ" sz="2000" dirty="0" smtClean="0"/>
              <a:t> OSCE-ODIHR, Slovensko, Anglie, Bulharsko, Portugalsko </a:t>
            </a:r>
            <a:r>
              <a:rPr lang="cs-CZ" sz="2000" b="1" dirty="0" smtClean="0"/>
              <a:t> </a:t>
            </a:r>
          </a:p>
          <a:p>
            <a:pPr lvl="0" algn="just">
              <a:spcBef>
                <a:spcPts val="0"/>
              </a:spcBef>
              <a:buClrTx/>
              <a:buFont typeface="Wingdings" pitchFamily="2" charset="2"/>
              <a:buChar char="Ø"/>
            </a:pPr>
            <a:r>
              <a:rPr lang="cs-CZ" sz="2000" b="1" dirty="0" smtClean="0"/>
              <a:t>Přijetí zahraničních expertů v ČR</a:t>
            </a:r>
            <a:r>
              <a:rPr lang="cs-CZ" sz="2000" dirty="0" smtClean="0"/>
              <a:t>, zaměřených na prezentaci a vzájemnou informovanost o využívání a fungování nástrojů pro práci s menšinami a ve vyloučených lokalitách</a:t>
            </a:r>
          </a:p>
          <a:p>
            <a:pPr lvl="0" algn="just">
              <a:spcBef>
                <a:spcPts val="0"/>
              </a:spcBef>
              <a:buClrTx/>
              <a:buFont typeface="Wingdings" pitchFamily="2" charset="2"/>
              <a:buChar char="Ø"/>
            </a:pPr>
            <a:r>
              <a:rPr lang="cs-CZ" sz="2000" b="1" dirty="0" smtClean="0"/>
              <a:t>Analýza současného stavu </a:t>
            </a:r>
            <a:r>
              <a:rPr lang="cs-CZ" sz="2000" dirty="0" smtClean="0"/>
              <a:t>formou komplexní externí studie</a:t>
            </a:r>
          </a:p>
          <a:p>
            <a:pPr lvl="0" algn="just">
              <a:spcBef>
                <a:spcPts val="0"/>
              </a:spcBef>
              <a:buClrTx/>
              <a:buNone/>
            </a:pPr>
            <a:r>
              <a:rPr lang="cs-CZ" sz="2000" dirty="0" smtClean="0"/>
              <a:t>      - výběr  vhodných lokalit a policejních specialistů</a:t>
            </a:r>
          </a:p>
          <a:p>
            <a:pPr lvl="0" algn="just">
              <a:spcBef>
                <a:spcPts val="0"/>
              </a:spcBef>
              <a:buClrTx/>
              <a:buNone/>
            </a:pPr>
            <a:r>
              <a:rPr lang="cs-CZ" sz="2000" dirty="0" smtClean="0"/>
              <a:t>      - nastavení souvisejících podmínek a parametrů pro výkon jejich činnosti </a:t>
            </a:r>
          </a:p>
          <a:p>
            <a:pPr lvl="0" algn="just">
              <a:spcBef>
                <a:spcPts val="0"/>
              </a:spcBef>
              <a:buClrTx/>
              <a:buFont typeface="Wingdings" pitchFamily="2" charset="2"/>
              <a:buChar char="Ø"/>
            </a:pPr>
            <a:r>
              <a:rPr lang="cs-CZ" sz="2000" b="1" dirty="0" smtClean="0"/>
              <a:t>Publicita a řízení projektu </a:t>
            </a:r>
          </a:p>
          <a:p>
            <a:pPr lvl="0" algn="just">
              <a:spcBef>
                <a:spcPts val="0"/>
              </a:spcBef>
              <a:buClrTx/>
              <a:buNone/>
            </a:pPr>
            <a:r>
              <a:rPr lang="cs-CZ" sz="2000" dirty="0" smtClean="0"/>
              <a:t>      - seznámení příslušníků romské menšiny v sociálně vyloučených lokalitách  </a:t>
            </a:r>
          </a:p>
          <a:p>
            <a:pPr lvl="0" algn="just">
              <a:spcBef>
                <a:spcPts val="0"/>
              </a:spcBef>
              <a:buClrTx/>
              <a:buNone/>
            </a:pPr>
            <a:r>
              <a:rPr lang="cs-CZ" sz="2000" dirty="0" smtClean="0"/>
              <a:t>        s obsahem projektu</a:t>
            </a:r>
          </a:p>
          <a:p>
            <a:pPr lvl="0" algn="just">
              <a:spcBef>
                <a:spcPts val="0"/>
              </a:spcBef>
              <a:buClrTx/>
              <a:buNone/>
            </a:pPr>
            <a:r>
              <a:rPr lang="cs-CZ" sz="2000" dirty="0" smtClean="0"/>
              <a:t>      - seznámení co nejširšího okruhu policistů, odborné i laické veřejnosti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Hlavní cíle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26875"/>
            <a:ext cx="8229600" cy="4727276"/>
          </a:xfrm>
        </p:spPr>
        <p:txBody>
          <a:bodyPr/>
          <a:lstStyle/>
          <a:p>
            <a:pPr lvl="0">
              <a:buClrTx/>
              <a:buFont typeface="Wingdings" pitchFamily="2" charset="2"/>
              <a:buChar char="Ø"/>
            </a:pPr>
            <a:r>
              <a:rPr lang="cs-CZ" sz="2000" b="1" dirty="0" smtClean="0"/>
              <a:t>Vypracování výchozí  komplexní analýzy současného stavu na území ČR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2000" b="1" dirty="0" smtClean="0"/>
              <a:t>Proškolení 15 styčných důstojníků pro menšiny všech KŘP PČR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2000" b="1" dirty="0" smtClean="0"/>
              <a:t>Proškolení 10 policejních manažerů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2000" b="1" dirty="0" smtClean="0"/>
              <a:t>Výběr cca 40 policejních specialistů ve 4 KŘP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2000" b="1" dirty="0" smtClean="0"/>
              <a:t>Zefektivnění činnosti útvarů PČR v oblasti práce s romskou menšinou v sociálně vyloučených lokalitách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2000" b="1" dirty="0" smtClean="0"/>
              <a:t>Zajištění vzájemné výměny informací mezi organizačními složkami Policie ČR, které se bezprostředně podílejí na této problematice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2000" b="1" dirty="0" smtClean="0"/>
              <a:t>Zabezpečení koordinace činností zejména mezi Ředitelstvím služby pořádkové policie, Úřadem služby kriminální policie a vyšetřování,  Oddělením vzdělávání, Krajskými  ředitelstvími Policie ČR, Ministerstvem vnitra ČR, orgány státní správy a samosprávy a neziskovými organizacemi a dalšími pomáhajícími subjekty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dílčí cíle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3128"/>
          </a:xfrm>
        </p:spPr>
        <p:txBody>
          <a:bodyPr/>
          <a:lstStyle/>
          <a:p>
            <a:pPr lvl="0">
              <a:buClrTx/>
              <a:buFont typeface="Wingdings" pitchFamily="2" charset="2"/>
              <a:buChar char="Ø"/>
            </a:pPr>
            <a:r>
              <a:rPr lang="cs-CZ" sz="1800" b="1" dirty="0" smtClean="0"/>
              <a:t>Vyškolení cca 40 policejních specialistů pro práci s romskou menšinou v SVL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1800" b="1" dirty="0" smtClean="0"/>
              <a:t>Vypracování náplně a metodiky práce policejních specialistů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1800" b="1" dirty="0" smtClean="0"/>
              <a:t>Vypracování profilu policejního specialisty a obsahu a formy jeho vzdělávání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1800" b="1" dirty="0" smtClean="0"/>
              <a:t>Realizace úvodní a závěrečné konference, workshopu, zahraničních stáží u PZ SR pro policejní specialisty, zainteresované styčné důstojníky, pracovníky řízení projektu a vybrané řídící pracovníky PČR a MV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1800" b="1" dirty="0" smtClean="0"/>
              <a:t>Zpracování výukových a studijních materiálů pro účastníky seminářů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1800" b="1" dirty="0" smtClean="0"/>
              <a:t>Zpracování vzdělávacích materiálů k využití v rámci PČR a spolupracujících subjektů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1800" b="1" dirty="0" smtClean="0"/>
              <a:t>Vybavení notebook+mobilní telefon pro policejní specialisty, participující styčné důstojníky a pracovníky řízení projektu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1800" b="1" dirty="0" smtClean="0"/>
              <a:t>Doplnění výbavy specialistů pro výkon služby v terénu 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1800" b="1" dirty="0" smtClean="0"/>
              <a:t>Sborník s výsledky úvodní a závěrečné konference k projektu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1800" b="1" dirty="0" smtClean="0"/>
              <a:t>Zprávy ze zahraničních cest, seminářů a workshopů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1800" b="1" dirty="0" smtClean="0"/>
              <a:t>Intranetové stránky PČR k dané problematice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očekávané výsledky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1370"/>
          </a:xfrm>
        </p:spPr>
        <p:txBody>
          <a:bodyPr/>
          <a:lstStyle/>
          <a:p>
            <a:pPr lvl="0">
              <a:buClrTx/>
              <a:buFont typeface="Wingdings" pitchFamily="2" charset="2"/>
              <a:buChar char="Ø"/>
            </a:pPr>
            <a:r>
              <a:rPr lang="cs-CZ" sz="2000" b="1" dirty="0" smtClean="0"/>
              <a:t>Vznik kvalitního teoretického základu pro další práci PČR v sociálně vyloučených lokalitách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2000" b="1" dirty="0" smtClean="0"/>
              <a:t>Zkvalitnění a zefektivnění práce policie s romskou menšinou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2000" b="1" dirty="0" smtClean="0"/>
              <a:t>Posílení spolupráce jak mezi policejními sbory sousedících i dalších členských států </a:t>
            </a:r>
            <a:r>
              <a:rPr lang="cs-CZ" sz="2000" b="1" dirty="0" err="1" smtClean="0"/>
              <a:t>Schengenu</a:t>
            </a:r>
            <a:r>
              <a:rPr lang="cs-CZ" sz="2000" b="1" dirty="0" smtClean="0"/>
              <a:t>, tak uvnitř resortu MV a dále ve vztahu k dalším participujícím institucím a orgánům 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2000" b="1" dirty="0" smtClean="0"/>
              <a:t>Zlepšení podmínek pro prevenci a boj s  kriminalitou páchanou příslušníky romské menšiny a na nich, zejména eliminaci majetkové a  organizované kriminality, lichvy, prostituce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2000" b="1" dirty="0" smtClean="0"/>
              <a:t>Posílení vzájemné spolupráce a komunikace, jakož i vzájemné důvěry mezi romskou menšinou a orgány vymáhajícími právo.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sz="2000" b="1" dirty="0" smtClean="0"/>
              <a:t>Zlepšení vědomostní úrovně všech policistů pro práci s menšinami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sz="2000" b="1" dirty="0" smtClean="0"/>
              <a:t>Přenos dobré praxe</a:t>
            </a:r>
          </a:p>
          <a:p>
            <a:pPr>
              <a:buClrTx/>
              <a:buNone/>
            </a:pPr>
            <a:r>
              <a:rPr lang="cs-CZ" sz="2000" b="1" dirty="0" smtClean="0"/>
              <a:t>                                                                     </a:t>
            </a:r>
            <a:r>
              <a:rPr lang="cs-CZ" sz="2000" b="1" dirty="0" smtClean="0">
                <a:solidFill>
                  <a:srgbClr val="0070C0"/>
                </a:solidFill>
              </a:rPr>
              <a:t>Zavedení specialistů do celé PČR</a:t>
            </a:r>
          </a:p>
          <a:p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3200400" y="5968703"/>
            <a:ext cx="978408" cy="484632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doba realizace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Tx/>
              <a:buFont typeface="Wingdings" pitchFamily="2" charset="2"/>
              <a:buChar char="Ø"/>
            </a:pPr>
            <a:endParaRPr lang="cs-CZ" b="1" dirty="0" smtClean="0"/>
          </a:p>
          <a:p>
            <a:pPr lvl="0">
              <a:buClrTx/>
              <a:buFont typeface="Wingdings" pitchFamily="2" charset="2"/>
              <a:buChar char="Ø"/>
            </a:pPr>
            <a:r>
              <a:rPr lang="cs-CZ" b="1" dirty="0" smtClean="0"/>
              <a:t>2015 – 2016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b="1" dirty="0" smtClean="0"/>
              <a:t>16 měsíců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rozpočet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Tx/>
              <a:buFont typeface="Wingdings" pitchFamily="2" charset="2"/>
              <a:buChar char="Ø"/>
            </a:pPr>
            <a:endParaRPr lang="cs-CZ" sz="2400" b="1" dirty="0" smtClean="0">
              <a:latin typeface="+mj-lt"/>
            </a:endParaRPr>
          </a:p>
          <a:p>
            <a:pPr lvl="0">
              <a:buClrTx/>
              <a:buFont typeface="Wingdings" pitchFamily="2" charset="2"/>
              <a:buChar char="Ø"/>
            </a:pPr>
            <a:endParaRPr lang="cs-CZ" sz="2400" b="1" dirty="0" smtClean="0">
              <a:latin typeface="+mj-lt"/>
            </a:endParaRPr>
          </a:p>
          <a:p>
            <a:pPr lvl="0">
              <a:buClrTx/>
              <a:buFont typeface="Wingdings" pitchFamily="2" charset="2"/>
              <a:buChar char="Ø"/>
            </a:pPr>
            <a:r>
              <a:rPr lang="cs-CZ" sz="2400" b="1" dirty="0" smtClean="0">
                <a:latin typeface="+mj-lt"/>
              </a:rPr>
              <a:t>625 000,-  €</a:t>
            </a:r>
          </a:p>
          <a:p>
            <a:pPr lvl="0">
              <a:buClrTx/>
              <a:buNone/>
            </a:pPr>
            <a:r>
              <a:rPr lang="cs-CZ" sz="2400" b="1" dirty="0" smtClean="0">
                <a:latin typeface="+mj-lt"/>
              </a:rPr>
              <a:t>      tedy </a:t>
            </a:r>
            <a:r>
              <a:rPr lang="cs-CZ" sz="2400" b="1" dirty="0" smtClean="0">
                <a:solidFill>
                  <a:srgbClr val="FF0000"/>
                </a:solidFill>
                <a:latin typeface="+mj-lt"/>
              </a:rPr>
              <a:t>16 562 500</a:t>
            </a:r>
            <a:r>
              <a:rPr lang="cs-CZ" sz="2400" b="1" dirty="0" smtClean="0">
                <a:latin typeface="+mj-lt"/>
              </a:rPr>
              <a:t>,- Kč</a:t>
            </a:r>
          </a:p>
          <a:p>
            <a:pPr lvl="0">
              <a:buClrTx/>
              <a:buNone/>
            </a:pPr>
            <a:endParaRPr lang="cs-CZ" sz="2000" b="1" dirty="0" smtClean="0">
              <a:latin typeface="+mj-lt"/>
            </a:endParaRPr>
          </a:p>
          <a:p>
            <a:pPr lvl="0">
              <a:buClrTx/>
              <a:buFont typeface="Wingdings" pitchFamily="2" charset="2"/>
              <a:buChar char="Ø"/>
            </a:pPr>
            <a:r>
              <a:rPr lang="cs-CZ" sz="2000" b="1" dirty="0" smtClean="0">
                <a:solidFill>
                  <a:srgbClr val="0070C0"/>
                </a:solidFill>
                <a:latin typeface="+mj-lt"/>
              </a:rPr>
              <a:t>80% z grantu FM Norska, 20% z rozpočtu PČR</a:t>
            </a:r>
          </a:p>
          <a:p>
            <a:pPr marL="0" lvl="0" indent="0" algn="just" defTabSz="914400" eaLnBrk="0" hangingPunct="0">
              <a:spcBef>
                <a:spcPts val="480"/>
              </a:spcBef>
              <a:buNone/>
            </a:pPr>
            <a:endParaRPr lang="cs-CZ" sz="2000" b="1" dirty="0" smtClean="0">
              <a:latin typeface="+mj-lt"/>
            </a:endParaRPr>
          </a:p>
          <a:p>
            <a:pPr lvl="0">
              <a:buClrTx/>
              <a:buFont typeface="Wingdings" pitchFamily="2" charset="2"/>
              <a:buChar char="Ø"/>
            </a:pPr>
            <a:endParaRPr lang="cs-CZ" sz="2200" b="1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ostatní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Tx/>
              <a:buFont typeface="Wingdings" pitchFamily="2" charset="2"/>
              <a:buChar char="Ø"/>
            </a:pPr>
            <a:r>
              <a:rPr lang="cs-CZ" sz="2400" b="1" dirty="0" smtClean="0"/>
              <a:t>Nedojde k navýšení tabulkových stavů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2400" b="1" dirty="0" smtClean="0"/>
              <a:t>Specialisté budou vybráni z řad policistů obvodních oddělení s územní zodpovědností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2400" b="1" dirty="0" smtClean="0"/>
              <a:t>Zařazení do </a:t>
            </a:r>
            <a:r>
              <a:rPr lang="cs-CZ" sz="2400" b="1" dirty="0" err="1" smtClean="0"/>
              <a:t>prac</a:t>
            </a:r>
            <a:r>
              <a:rPr lang="cs-CZ" sz="2400" b="1" dirty="0" smtClean="0"/>
              <a:t>. Skupiny styčného důstojníka pro menšiny KŘP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2400" b="1" dirty="0" smtClean="0"/>
              <a:t>Nastaven pevný podíl </a:t>
            </a:r>
            <a:r>
              <a:rPr lang="cs-CZ" sz="2400" b="1" dirty="0" err="1" smtClean="0"/>
              <a:t>prac</a:t>
            </a:r>
            <a:r>
              <a:rPr lang="cs-CZ" sz="2400" b="1" dirty="0" smtClean="0"/>
              <a:t>. doby vykonávané přímo v SVL (kontrola dodržování)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2400" b="1" dirty="0" smtClean="0"/>
              <a:t>Příplatek pro specialisty 300,- Kč (zachován i po ukončení projektu)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závěr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Tx/>
              <a:buFont typeface="Wingdings" pitchFamily="2" charset="2"/>
              <a:buChar char="Ø"/>
            </a:pPr>
            <a:r>
              <a:rPr lang="cs-CZ" sz="2000" b="1" dirty="0" smtClean="0"/>
              <a:t>diskuse</a:t>
            </a:r>
          </a:p>
          <a:p>
            <a:pPr lvl="0">
              <a:buClrTx/>
              <a:buFont typeface="Wingdings" pitchFamily="2" charset="2"/>
              <a:buChar char="Ø"/>
            </a:pPr>
            <a:r>
              <a:rPr lang="cs-CZ" sz="2000" b="1" dirty="0" smtClean="0"/>
              <a:t>dotazy</a:t>
            </a:r>
          </a:p>
          <a:p>
            <a:pPr algn="ctr">
              <a:buNone/>
            </a:pPr>
            <a:endParaRPr lang="cs-CZ" sz="3600" b="1" dirty="0" smtClean="0"/>
          </a:p>
          <a:p>
            <a:pPr algn="ctr">
              <a:buNone/>
            </a:pPr>
            <a:r>
              <a:rPr lang="cs-CZ" sz="3600" b="1" dirty="0" smtClean="0"/>
              <a:t>Děkuji za pozornost</a:t>
            </a:r>
          </a:p>
          <a:p>
            <a:pPr algn="ctr">
              <a:buNone/>
            </a:pPr>
            <a:endParaRPr lang="cs-CZ" sz="3600" b="1" dirty="0" smtClean="0"/>
          </a:p>
          <a:p>
            <a:pPr algn="ctr">
              <a:buNone/>
            </a:pPr>
            <a:r>
              <a:rPr lang="cs-CZ" sz="2000" dirty="0" smtClean="0"/>
              <a:t>pplk. JUDr. Mgr. Václav Vlček</a:t>
            </a:r>
          </a:p>
          <a:p>
            <a:pPr algn="ctr">
              <a:buNone/>
            </a:pPr>
            <a:r>
              <a:rPr lang="cs-CZ" sz="2000" dirty="0" smtClean="0"/>
              <a:t>Policejní prezidium České republiky</a:t>
            </a:r>
          </a:p>
          <a:p>
            <a:pPr algn="ctr">
              <a:spcAft>
                <a:spcPts val="600"/>
              </a:spcAft>
              <a:buNone/>
            </a:pPr>
            <a:r>
              <a:rPr lang="cs-CZ" sz="2000" dirty="0" smtClean="0"/>
              <a:t>ředitelství služby pořádkové policie</a:t>
            </a:r>
          </a:p>
          <a:p>
            <a:pPr algn="ctr">
              <a:buNone/>
            </a:pPr>
            <a:r>
              <a:rPr lang="cs-CZ" sz="2000" dirty="0" smtClean="0"/>
              <a:t>email: </a:t>
            </a:r>
            <a:r>
              <a:rPr lang="cs-CZ" sz="2000" dirty="0" err="1" smtClean="0">
                <a:hlinkClick r:id="rId2"/>
              </a:rPr>
              <a:t>vaclav.vlcek</a:t>
            </a:r>
            <a:r>
              <a:rPr lang="cs-CZ" sz="2000" dirty="0" smtClean="0">
                <a:hlinkClick r:id="rId2"/>
              </a:rPr>
              <a:t>@</a:t>
            </a:r>
            <a:r>
              <a:rPr lang="cs-CZ" sz="2000" dirty="0" err="1" smtClean="0">
                <a:hlinkClick r:id="rId2"/>
              </a:rPr>
              <a:t>pcr.cz</a:t>
            </a:r>
            <a:r>
              <a:rPr lang="cs-CZ" sz="2000" dirty="0" smtClean="0"/>
              <a:t>, tel. 974 834 781, mobil: 603 190 467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Conception personnalisé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555</TotalTime>
  <Words>400</Words>
  <Application>Microsoft Office PowerPoint</Application>
  <PresentationFormat>Předvádění na obrazovce (4:3)</PresentationFormat>
  <Paragraphs>106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Thème Office</vt:lpstr>
      <vt:lpstr>Conception personnalisée</vt:lpstr>
      <vt:lpstr>Prezentace aplikace PowerPoint</vt:lpstr>
      <vt:lpstr>Prezentace aplikace PowerPoint</vt:lpstr>
      <vt:lpstr>Účel projektu</vt:lpstr>
      <vt:lpstr>Cílový stav</vt:lpstr>
      <vt:lpstr>Legislativní rámec</vt:lpstr>
      <vt:lpstr>Aktivity projektu</vt:lpstr>
      <vt:lpstr>Hlavní cíle</vt:lpstr>
      <vt:lpstr>dílčí cíle</vt:lpstr>
      <vt:lpstr>očekávané výsledky</vt:lpstr>
      <vt:lpstr>doba realizace</vt:lpstr>
      <vt:lpstr>rozpočet</vt:lpstr>
      <vt:lpstr>ostatní</vt:lpstr>
      <vt:lpstr>závěr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Reducing disparities _x0003_Strengthening relations</dc:title>
  <dc:creator>Utilisateur de Microsoft Office</dc:creator>
  <cp:lastModifiedBy>MVCR</cp:lastModifiedBy>
  <cp:revision>87</cp:revision>
  <cp:lastPrinted>2011-12-02T12:38:51Z</cp:lastPrinted>
  <dcterms:created xsi:type="dcterms:W3CDTF">2012-01-31T09:44:04Z</dcterms:created>
  <dcterms:modified xsi:type="dcterms:W3CDTF">2015-09-24T14:08:10Z</dcterms:modified>
</cp:coreProperties>
</file>