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67" r:id="rId2"/>
    <p:sldId id="268" r:id="rId3"/>
    <p:sldId id="281" r:id="rId4"/>
    <p:sldId id="280" r:id="rId5"/>
    <p:sldId id="279" r:id="rId6"/>
    <p:sldId id="276" r:id="rId7"/>
    <p:sldId id="274" r:id="rId8"/>
    <p:sldId id="273" r:id="rId9"/>
    <p:sldId id="272" r:id="rId10"/>
    <p:sldId id="275" r:id="rId11"/>
    <p:sldId id="277" r:id="rId12"/>
    <p:sldId id="284" r:id="rId13"/>
    <p:sldId id="283" r:id="rId14"/>
  </p:sldIdLst>
  <p:sldSz cx="9144000" cy="6858000" type="screen4x3"/>
  <p:notesSz cx="6735763" cy="97996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140">
          <p15:clr>
            <a:srgbClr val="A4A3A4"/>
          </p15:clr>
        </p15:guide>
        <p15:guide id="2" pos="312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2B5"/>
    <a:srgbClr val="0059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8" d="100"/>
          <a:sy n="78" d="100"/>
        </p:scale>
        <p:origin x="-2184" y="-90"/>
      </p:cViewPr>
      <p:guideLst>
        <p:guide orient="horz" pos="3085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13"/>
    </mc:Choice>
    <mc:Fallback>
      <c:style val="13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Prodej</c:v>
                </c:pt>
              </c:strCache>
            </c:strRef>
          </c:tx>
          <c:dPt>
            <c:idx val="0"/>
            <c:bubble3D val="0"/>
            <c:spPr>
              <a:solidFill>
                <a:srgbClr val="00B0F0"/>
              </a:solidFill>
            </c:spPr>
          </c:dPt>
          <c:dPt>
            <c:idx val="1"/>
            <c:bubble3D val="0"/>
            <c:spPr>
              <a:solidFill>
                <a:srgbClr val="FFC000"/>
              </a:solidFill>
            </c:spPr>
          </c:dPt>
          <c:dPt>
            <c:idx val="2"/>
            <c:bubble3D val="0"/>
            <c:spPr>
              <a:solidFill>
                <a:srgbClr val="92D050"/>
              </a:solidFill>
            </c:spPr>
          </c:dPt>
          <c:dLbls>
            <c:dLbl>
              <c:idx val="0"/>
              <c:layout>
                <c:manualLayout>
                  <c:x val="-0.18535849490327358"/>
                  <c:y val="-8.4071368990191395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PMS</a:t>
                    </a:r>
                    <a:r>
                      <a:rPr lang="en-US" baseline="0" dirty="0" smtClean="0"/>
                      <a:t> </a:t>
                    </a:r>
                    <a:r>
                      <a:rPr lang="en-US" dirty="0" smtClean="0"/>
                      <a:t> </a:t>
                    </a:r>
                    <a:r>
                      <a:rPr lang="en-US" dirty="0"/>
                      <a:t>56%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22647770937328804"/>
                  <c:y val="-2.38621060459881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SPOD </a:t>
                    </a:r>
                    <a:r>
                      <a:rPr lang="en-US" dirty="0"/>
                      <a:t>33%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11950889682271723"/>
                  <c:y val="0.18048112387441717"/>
                </c:manualLayout>
              </c:layout>
              <c:tx>
                <c:rich>
                  <a:bodyPr/>
                  <a:lstStyle/>
                  <a:p>
                    <a:r>
                      <a:rPr lang="en-US" sz="1400" dirty="0" smtClean="0"/>
                      <a:t>NNO,  </a:t>
                    </a:r>
                  </a:p>
                  <a:p>
                    <a:r>
                      <a:rPr lang="en-US" sz="1400" dirty="0" smtClean="0"/>
                      <a:t>PPP  </a:t>
                    </a:r>
                    <a:r>
                      <a:rPr lang="en-US" sz="1400" dirty="0"/>
                      <a:t>10%</a:t>
                    </a:r>
                    <a:endParaRPr 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delete val="1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cs-CZ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List1!$A$2:$A$5</c:f>
              <c:strCache>
                <c:ptCount val="3"/>
                <c:pt idx="0">
                  <c:v>PMS</c:v>
                </c:pt>
                <c:pt idx="1">
                  <c:v>OSPOD</c:v>
                </c:pt>
                <c:pt idx="2">
                  <c:v>NNO a poradny</c:v>
                </c:pt>
              </c:strCache>
            </c:strRef>
          </c:cat>
          <c:val>
            <c:numRef>
              <c:f>List1!$B$2:$B$5</c:f>
              <c:numCache>
                <c:formatCode>0%</c:formatCode>
                <c:ptCount val="4"/>
                <c:pt idx="0">
                  <c:v>0.56000000000000005</c:v>
                </c:pt>
                <c:pt idx="1">
                  <c:v>0.33000000000000007</c:v>
                </c:pt>
                <c:pt idx="2">
                  <c:v>0.1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plotArea>
      <c:layout>
        <c:manualLayout>
          <c:layoutTarget val="inner"/>
          <c:xMode val="edge"/>
          <c:yMode val="edge"/>
          <c:x val="8.9623301116532911E-2"/>
          <c:y val="0.1203893982969208"/>
          <c:w val="0.36951176605604646"/>
          <c:h val="0.79665800594882341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Prodej</c:v>
                </c:pt>
              </c:strCache>
            </c:strRef>
          </c:tx>
          <c:dPt>
            <c:idx val="0"/>
            <c:bubble3D val="0"/>
            <c:spPr>
              <a:solidFill>
                <a:srgbClr val="FFC000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Pt>
            <c:idx val="3"/>
            <c:bubble3D val="0"/>
            <c:spPr>
              <a:solidFill>
                <a:srgbClr val="00B0F0"/>
              </a:solidFill>
            </c:spPr>
          </c:dPt>
          <c:dPt>
            <c:idx val="4"/>
            <c:bubble3D val="0"/>
            <c:spPr>
              <a:solidFill>
                <a:srgbClr val="92D050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/>
                </a:pPr>
                <a:endParaRPr lang="cs-CZ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List1!$A$2:$A$7</c:f>
              <c:strCache>
                <c:ptCount val="6"/>
                <c:pt idx="0">
                  <c:v>1 setkání/rok</c:v>
                </c:pt>
                <c:pt idx="1">
                  <c:v>2 setkání/rok</c:v>
                </c:pt>
                <c:pt idx="2">
                  <c:v>3-4 setkání/rok</c:v>
                </c:pt>
                <c:pt idx="3">
                  <c:v>5-6 setkání/rok</c:v>
                </c:pt>
                <c:pt idx="4">
                  <c:v>7-9 setkání/rok</c:v>
                </c:pt>
                <c:pt idx="5">
                  <c:v>10-12 setkání/rok</c:v>
                </c:pt>
              </c:strCache>
            </c:strRef>
          </c:cat>
          <c:val>
            <c:numRef>
              <c:f>List1!$B$2:$B$7</c:f>
              <c:numCache>
                <c:formatCode>General</c:formatCode>
                <c:ptCount val="6"/>
                <c:pt idx="0">
                  <c:v>12</c:v>
                </c:pt>
                <c:pt idx="1">
                  <c:v>28</c:v>
                </c:pt>
                <c:pt idx="2">
                  <c:v>17</c:v>
                </c:pt>
                <c:pt idx="3">
                  <c:v>6</c:v>
                </c:pt>
                <c:pt idx="4">
                  <c:v>1</c:v>
                </c:pt>
                <c:pt idx="5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5620949752006289"/>
          <c:y val="0.10746141368873431"/>
          <c:w val="0.42162487965787088"/>
          <c:h val="0.78507717262253152"/>
        </c:manualLayout>
      </c:layout>
      <c:overlay val="0"/>
      <c:txPr>
        <a:bodyPr/>
        <a:lstStyle/>
        <a:p>
          <a:pPr>
            <a:defRPr sz="1400" baseline="0"/>
          </a:pPr>
          <a:endParaRPr lang="cs-CZ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2919413" cy="490537"/>
          </a:xfrm>
          <a:prstGeom prst="rect">
            <a:avLst/>
          </a:prstGeom>
        </p:spPr>
        <p:txBody>
          <a:bodyPr vert="horz" lIns="91437" tIns="45718" rIns="91437" bIns="45718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14764" y="1"/>
            <a:ext cx="2919412" cy="490537"/>
          </a:xfrm>
          <a:prstGeom prst="rect">
            <a:avLst/>
          </a:prstGeom>
        </p:spPr>
        <p:txBody>
          <a:bodyPr vert="horz" lIns="91437" tIns="45718" rIns="91437" bIns="45718" rtlCol="0"/>
          <a:lstStyle>
            <a:lvl1pPr algn="r">
              <a:defRPr sz="1200"/>
            </a:lvl1pPr>
          </a:lstStyle>
          <a:p>
            <a:fld id="{1CC2C854-3CE1-4882-8436-95E254EF6698}" type="datetimeFigureOut">
              <a:rPr lang="cs-CZ" smtClean="0"/>
              <a:pPr/>
              <a:t>31.3.2016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3" y="9307515"/>
            <a:ext cx="2919413" cy="490537"/>
          </a:xfrm>
          <a:prstGeom prst="rect">
            <a:avLst/>
          </a:prstGeom>
        </p:spPr>
        <p:txBody>
          <a:bodyPr vert="horz" lIns="91437" tIns="45718" rIns="91437" bIns="45718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14764" y="9307515"/>
            <a:ext cx="2919412" cy="490537"/>
          </a:xfrm>
          <a:prstGeom prst="rect">
            <a:avLst/>
          </a:prstGeom>
        </p:spPr>
        <p:txBody>
          <a:bodyPr vert="horz" lIns="91437" tIns="45718" rIns="91437" bIns="45718" rtlCol="0" anchor="b"/>
          <a:lstStyle>
            <a:lvl1pPr algn="r">
              <a:defRPr sz="1200"/>
            </a:lvl1pPr>
          </a:lstStyle>
          <a:p>
            <a:fld id="{58B1180F-DDEC-4083-83F7-1412896F82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19837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0"/>
            <a:ext cx="2918830" cy="489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5375" y="0"/>
            <a:ext cx="2918830" cy="489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35013"/>
            <a:ext cx="4900613" cy="36750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3577" y="4654831"/>
            <a:ext cx="5388610" cy="4409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307955"/>
            <a:ext cx="2918830" cy="489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7" tIns="45718" rIns="91437" bIns="45718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5375" y="9307955"/>
            <a:ext cx="2918830" cy="489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7" tIns="45718" rIns="91437" bIns="45718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1CBD9DF-7103-4BBE-8668-10A201F1048C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17898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F78FE5-17DE-4CF5-A5A4-507A5F20D257}" type="slidenum">
              <a:rPr lang="cs-CZ"/>
              <a:pPr/>
              <a:t>1</a:t>
            </a:fld>
            <a:endParaRPr lang="cs-CZ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87777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9E54E0-825A-46BD-B190-64EF1EAF7E2A}" type="slidenum">
              <a:rPr lang="cs-CZ"/>
              <a:pPr/>
              <a:t>2</a:t>
            </a:fld>
            <a:endParaRPr lang="cs-CZ"/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56541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9E54E0-825A-46BD-B190-64EF1EAF7E2A}" type="slidenum">
              <a:rPr lang="cs-CZ"/>
              <a:pPr/>
              <a:t>3</a:t>
            </a:fld>
            <a:endParaRPr lang="cs-CZ"/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5654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9E54E0-825A-46BD-B190-64EF1EAF7E2A}" type="slidenum">
              <a:rPr lang="cs-CZ"/>
              <a:pPr/>
              <a:t>4</a:t>
            </a:fld>
            <a:endParaRPr lang="cs-CZ"/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56541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9E54E0-825A-46BD-B190-64EF1EAF7E2A}" type="slidenum">
              <a:rPr lang="cs-CZ"/>
              <a:pPr/>
              <a:t>5</a:t>
            </a:fld>
            <a:endParaRPr lang="cs-CZ"/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56541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9E54E0-825A-46BD-B190-64EF1EAF7E2A}" type="slidenum">
              <a:rPr lang="cs-CZ"/>
              <a:pPr/>
              <a:t>6</a:t>
            </a:fld>
            <a:endParaRPr lang="cs-CZ"/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56541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9E54E0-825A-46BD-B190-64EF1EAF7E2A}" type="slidenum">
              <a:rPr lang="cs-CZ"/>
              <a:pPr/>
              <a:t>7</a:t>
            </a:fld>
            <a:endParaRPr lang="cs-CZ"/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56541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9E54E0-825A-46BD-B190-64EF1EAF7E2A}" type="slidenum">
              <a:rPr lang="cs-CZ"/>
              <a:pPr/>
              <a:t>8</a:t>
            </a:fld>
            <a:endParaRPr lang="cs-CZ"/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56541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9E54E0-825A-46BD-B190-64EF1EAF7E2A}" type="slidenum">
              <a:rPr lang="cs-CZ"/>
              <a:pPr/>
              <a:t>9</a:t>
            </a:fld>
            <a:endParaRPr lang="cs-CZ"/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56541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9E54E0-825A-46BD-B190-64EF1EAF7E2A}" type="slidenum">
              <a:rPr lang="cs-CZ"/>
              <a:pPr/>
              <a:t>10</a:t>
            </a:fld>
            <a:endParaRPr lang="cs-CZ"/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56541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9E54E0-825A-46BD-B190-64EF1EAF7E2A}" type="slidenum">
              <a:rPr lang="cs-CZ"/>
              <a:pPr/>
              <a:t>11</a:t>
            </a:fld>
            <a:endParaRPr lang="cs-CZ"/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56541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9E54E0-825A-46BD-B190-64EF1EAF7E2A}" type="slidenum">
              <a:rPr lang="cs-CZ"/>
              <a:pPr/>
              <a:t>12</a:t>
            </a:fld>
            <a:endParaRPr lang="cs-CZ"/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56541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9E54E0-825A-46BD-B190-64EF1EAF7E2A}" type="slidenum">
              <a:rPr lang="cs-CZ"/>
              <a:pPr/>
              <a:t>13</a:t>
            </a:fld>
            <a:endParaRPr lang="cs-CZ"/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5654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956CAD-6B30-4204-B7E2-E46633793E61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979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8774C5-D97D-472F-A097-5A51F228010E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825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7193E1-80D9-4946-BC84-E0512B889C60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25774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58C1C1-6CEB-4EAD-A911-8AA0D62EDDE6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2393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C14607-BF62-4E74-BBF3-71F9925AF05F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8780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249CA3-F639-44B4-8DE4-61645A6D60F8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60259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434158-0EA4-47EB-AC7A-31BC3EB909C4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66103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00A534-CAC8-484E-9D4D-E1244B07A0D6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8665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03C128-D3BB-40FF-B76D-BDEE13877CA0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69104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94AFC6-770E-4917-A823-4AA9B53423B7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01424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29BAF0-F38F-42C8-8F36-B01A2F8417E1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47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EB6D4045-B896-40C8-A33A-9DF80404B68A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537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2.xml"/><Relationship Id="rId5" Type="http://schemas.openxmlformats.org/officeDocument/2006/relationships/chart" Target="../charts/char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hyperlink" Target="mailto:kspejrova@pms.justice.cz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pozadi 01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3" name="Picture 5" descr="mosty podtisk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049588"/>
            <a:ext cx="6300788" cy="3808412"/>
          </a:xfrm>
          <a:prstGeom prst="rect">
            <a:avLst/>
          </a:prstGeom>
          <a:noFill/>
        </p:spPr>
      </p:pic>
      <p:pic>
        <p:nvPicPr>
          <p:cNvPr id="2054" name="Picture 6" descr="ruc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3568" y="3798888"/>
            <a:ext cx="5076825" cy="3059112"/>
          </a:xfrm>
          <a:prstGeom prst="rect">
            <a:avLst/>
          </a:prstGeom>
          <a:noFill/>
        </p:spPr>
      </p:pic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560" y="1052736"/>
            <a:ext cx="8280920" cy="2880320"/>
          </a:xfrm>
        </p:spPr>
        <p:txBody>
          <a:bodyPr/>
          <a:lstStyle/>
          <a:p>
            <a:pPr algn="r"/>
            <a:r>
              <a:rPr lang="cs-CZ" sz="3200" b="1" dirty="0" smtClean="0">
                <a:solidFill>
                  <a:schemeClr val="tx1"/>
                </a:solidFill>
              </a:rPr>
              <a:t>TÝMY PRO MLÁDEŽ V ČR</a:t>
            </a:r>
            <a:r>
              <a:rPr lang="cs-CZ" sz="2800" b="1" dirty="0" smtClean="0">
                <a:solidFill>
                  <a:srgbClr val="005954"/>
                </a:solidFill>
              </a:rPr>
              <a:t> </a:t>
            </a:r>
            <a:endParaRPr lang="cs-CZ" sz="2800" b="1" dirty="0">
              <a:solidFill>
                <a:srgbClr val="005954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67744" y="3861048"/>
            <a:ext cx="6399708" cy="2088232"/>
          </a:xfrm>
        </p:spPr>
        <p:txBody>
          <a:bodyPr/>
          <a:lstStyle/>
          <a:p>
            <a:pPr algn="r"/>
            <a:r>
              <a:rPr lang="cs-CZ" sz="1800" b="1" dirty="0" smtClean="0">
                <a:solidFill>
                  <a:srgbClr val="0072B5"/>
                </a:solidFill>
              </a:rPr>
              <a:t>připraveno Ředitelstvím </a:t>
            </a:r>
            <a:r>
              <a:rPr lang="cs-CZ" sz="1800" b="1" dirty="0" smtClean="0">
                <a:solidFill>
                  <a:srgbClr val="0072B5"/>
                </a:solidFill>
              </a:rPr>
              <a:t>PMS</a:t>
            </a:r>
          </a:p>
          <a:p>
            <a:pPr algn="r"/>
            <a:r>
              <a:rPr lang="cs-CZ" sz="1800" b="1" dirty="0" smtClean="0">
                <a:solidFill>
                  <a:srgbClr val="0072B5"/>
                </a:solidFill>
              </a:rPr>
              <a:t>na </a:t>
            </a:r>
            <a:r>
              <a:rPr lang="cs-CZ" sz="1800" b="1" dirty="0" smtClean="0">
                <a:solidFill>
                  <a:srgbClr val="0072B5"/>
                </a:solidFill>
              </a:rPr>
              <a:t>základě zjištění aktuální situace a vyhodnocení </a:t>
            </a:r>
            <a:endParaRPr lang="cs-CZ" sz="1800" b="1" dirty="0" smtClean="0">
              <a:solidFill>
                <a:srgbClr val="0072B5"/>
              </a:solidFill>
            </a:endParaRPr>
          </a:p>
          <a:p>
            <a:pPr algn="r"/>
            <a:r>
              <a:rPr lang="cs-CZ" sz="1800" b="1" dirty="0">
                <a:solidFill>
                  <a:srgbClr val="0072B5"/>
                </a:solidFill>
              </a:rPr>
              <a:t>v</a:t>
            </a:r>
            <a:r>
              <a:rPr lang="cs-CZ" sz="1800" b="1" dirty="0" smtClean="0">
                <a:solidFill>
                  <a:srgbClr val="0072B5"/>
                </a:solidFill>
              </a:rPr>
              <a:t>ýsledků </a:t>
            </a:r>
            <a:r>
              <a:rPr lang="cs-CZ" sz="1800" b="1" dirty="0" smtClean="0">
                <a:solidFill>
                  <a:srgbClr val="0072B5"/>
                </a:solidFill>
              </a:rPr>
              <a:t>individuálního projektu</a:t>
            </a:r>
          </a:p>
          <a:p>
            <a:pPr algn="r"/>
            <a:endParaRPr lang="cs-CZ" sz="1800" b="1" dirty="0">
              <a:solidFill>
                <a:srgbClr val="0072B5"/>
              </a:solidFill>
            </a:endParaRPr>
          </a:p>
          <a:p>
            <a:pPr algn="r"/>
            <a:r>
              <a:rPr lang="cs-CZ" sz="1800" b="1" dirty="0" smtClean="0">
                <a:solidFill>
                  <a:srgbClr val="0072B5"/>
                </a:solidFill>
              </a:rPr>
              <a:t>březen 2015  </a:t>
            </a:r>
          </a:p>
        </p:txBody>
      </p:sp>
      <p:pic>
        <p:nvPicPr>
          <p:cNvPr id="2055" name="Picture 7" descr="logo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725" y="692150"/>
            <a:ext cx="3206750" cy="3349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573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ozadi 01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539552" y="116632"/>
            <a:ext cx="6912768" cy="908050"/>
          </a:xfrm>
          <a:solidFill>
            <a:srgbClr val="0072B5"/>
          </a:solidFill>
        </p:spPr>
        <p:txBody>
          <a:bodyPr/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Týmy pro mládež ČR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539750" y="1412776"/>
            <a:ext cx="8136706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0" lvl="1" indent="-284400" algn="just">
              <a:spcBef>
                <a:spcPts val="600"/>
              </a:spcBef>
            </a:pPr>
            <a:endParaRPr lang="cs-CZ" sz="1400" dirty="0" smtClean="0"/>
          </a:p>
          <a:p>
            <a:pPr marL="0" lvl="1" indent="-284400" algn="just">
              <a:spcBef>
                <a:spcPts val="600"/>
              </a:spcBef>
            </a:pPr>
            <a:r>
              <a:rPr lang="cs-CZ" sz="1400" dirty="0" smtClean="0"/>
              <a:t>Týmy pro mládež působí v </a:t>
            </a:r>
            <a:r>
              <a:rPr lang="cs-CZ" sz="1400" b="1" dirty="0" smtClean="0"/>
              <a:t>90 % </a:t>
            </a:r>
            <a:r>
              <a:rPr lang="cs-CZ" sz="1400" dirty="0" smtClean="0"/>
              <a:t>soudních okresů České republiky. </a:t>
            </a:r>
            <a:endParaRPr lang="cs-CZ" sz="1400" dirty="0"/>
          </a:p>
          <a:p>
            <a:pPr marL="0" lvl="1" indent="-284400" algn="just">
              <a:spcBef>
                <a:spcPts val="600"/>
              </a:spcBef>
            </a:pPr>
            <a:r>
              <a:rPr lang="cs-CZ" sz="1400" dirty="0" smtClean="0"/>
              <a:t>Ve </a:t>
            </a:r>
            <a:r>
              <a:rPr lang="cs-CZ" sz="1400" dirty="0"/>
              <a:t>zbylých okresech je tento nedostatek řešen setkáváním ad hoc, případě </a:t>
            </a:r>
            <a:r>
              <a:rPr lang="cs-CZ" sz="1400" dirty="0" smtClean="0"/>
              <a:t>je částečně činnost Týmu suplována např. Komisí </a:t>
            </a:r>
            <a:r>
              <a:rPr lang="cs-CZ" sz="1400" dirty="0"/>
              <a:t>prevence kriminality či </a:t>
            </a:r>
            <a:r>
              <a:rPr lang="cs-CZ" sz="1400" dirty="0" smtClean="0"/>
              <a:t>Komisí </a:t>
            </a:r>
            <a:r>
              <a:rPr lang="cs-CZ" sz="1400" dirty="0"/>
              <a:t>při OSPOD.</a:t>
            </a:r>
          </a:p>
          <a:p>
            <a:pPr marL="284400" indent="-284400" algn="just">
              <a:spcBef>
                <a:spcPts val="600"/>
              </a:spcBef>
            </a:pPr>
            <a:endParaRPr lang="cs-CZ" sz="1400" b="1" dirty="0" smtClean="0">
              <a:solidFill>
                <a:srgbClr val="0070C0"/>
              </a:solidFill>
            </a:endParaRPr>
          </a:p>
          <a:p>
            <a:pPr marL="284400" indent="-284400" algn="just">
              <a:spcBef>
                <a:spcPts val="600"/>
              </a:spcBef>
            </a:pPr>
            <a:r>
              <a:rPr lang="cs-CZ" sz="1400" b="1" dirty="0" smtClean="0">
                <a:solidFill>
                  <a:srgbClr val="0070C0"/>
                </a:solidFill>
              </a:rPr>
              <a:t>Základní rozlišení </a:t>
            </a:r>
            <a:r>
              <a:rPr lang="cs-CZ" sz="1400" b="1" dirty="0">
                <a:solidFill>
                  <a:srgbClr val="0070C0"/>
                </a:solidFill>
              </a:rPr>
              <a:t>Týmů pro </a:t>
            </a:r>
            <a:r>
              <a:rPr lang="cs-CZ" sz="1400" b="1" dirty="0" smtClean="0">
                <a:solidFill>
                  <a:srgbClr val="0070C0"/>
                </a:solidFill>
              </a:rPr>
              <a:t>mládež</a:t>
            </a:r>
            <a:endParaRPr lang="cs-CZ" sz="1400" b="1" dirty="0">
              <a:solidFill>
                <a:srgbClr val="0070C0"/>
              </a:solidFill>
            </a:endParaRPr>
          </a:p>
          <a:p>
            <a:pPr algn="just">
              <a:spcBef>
                <a:spcPts val="600"/>
              </a:spcBef>
            </a:pPr>
            <a:r>
              <a:rPr lang="cs-CZ" sz="1400" b="1" dirty="0" smtClean="0">
                <a:solidFill>
                  <a:srgbClr val="0072B5"/>
                </a:solidFill>
              </a:rPr>
              <a:t>1</a:t>
            </a:r>
            <a:r>
              <a:rPr lang="cs-CZ" sz="1400" b="1" dirty="0">
                <a:solidFill>
                  <a:srgbClr val="0072B5"/>
                </a:solidFill>
              </a:rPr>
              <a:t>.</a:t>
            </a:r>
            <a:r>
              <a:rPr lang="cs-CZ" sz="1400" dirty="0" smtClean="0"/>
              <a:t> Týmy fungující </a:t>
            </a:r>
            <a:r>
              <a:rPr lang="cs-CZ" sz="1400" b="1" dirty="0" smtClean="0"/>
              <a:t>samostatně</a:t>
            </a:r>
            <a:r>
              <a:rPr lang="cs-CZ" sz="1400" dirty="0"/>
              <a:t> </a:t>
            </a:r>
            <a:r>
              <a:rPr lang="cs-CZ" sz="1400" dirty="0" smtClean="0"/>
              <a:t>(mimo SVI) - </a:t>
            </a:r>
            <a:r>
              <a:rPr lang="cs-CZ" sz="1400" dirty="0" smtClean="0"/>
              <a:t>54 </a:t>
            </a:r>
            <a:r>
              <a:rPr lang="cs-CZ" sz="1400" dirty="0" smtClean="0"/>
              <a:t>Týmů</a:t>
            </a:r>
          </a:p>
          <a:p>
            <a:pPr algn="just">
              <a:spcBef>
                <a:spcPts val="600"/>
              </a:spcBef>
            </a:pPr>
            <a:r>
              <a:rPr lang="cs-CZ" sz="1400" b="1" dirty="0" smtClean="0">
                <a:solidFill>
                  <a:srgbClr val="0072B5"/>
                </a:solidFill>
              </a:rPr>
              <a:t>2</a:t>
            </a:r>
            <a:r>
              <a:rPr lang="cs-CZ" sz="1400" b="1" dirty="0">
                <a:solidFill>
                  <a:srgbClr val="0072B5"/>
                </a:solidFill>
              </a:rPr>
              <a:t>.</a:t>
            </a:r>
            <a:r>
              <a:rPr lang="cs-CZ" sz="1400" dirty="0" smtClean="0"/>
              <a:t> Týmy fungující </a:t>
            </a:r>
            <a:r>
              <a:rPr lang="cs-CZ" sz="1400" b="1" dirty="0" smtClean="0"/>
              <a:t>v rámci Systému včasné intervence </a:t>
            </a:r>
            <a:r>
              <a:rPr lang="cs-CZ" sz="1400" dirty="0" smtClean="0"/>
              <a:t>(SVI) - 13 </a:t>
            </a:r>
            <a:r>
              <a:rPr lang="cs-CZ" sz="1400" dirty="0" smtClean="0"/>
              <a:t>Týmů</a:t>
            </a:r>
          </a:p>
          <a:p>
            <a:pPr algn="just">
              <a:spcBef>
                <a:spcPts val="600"/>
              </a:spcBef>
            </a:pPr>
            <a:endParaRPr lang="cs-CZ" sz="1400" dirty="0" smtClean="0"/>
          </a:p>
          <a:p>
            <a:pPr marL="284400" indent="-284400" algn="just">
              <a:spcBef>
                <a:spcPts val="600"/>
              </a:spcBef>
            </a:pPr>
            <a:r>
              <a:rPr lang="cs-CZ" sz="1400" b="1" dirty="0" smtClean="0">
                <a:solidFill>
                  <a:srgbClr val="0070C0"/>
                </a:solidFill>
              </a:rPr>
              <a:t>Organizace nejčastěji zastoupené v Týmu pro mládež</a:t>
            </a:r>
            <a:endParaRPr lang="cs-CZ" sz="1400" b="1" dirty="0">
              <a:solidFill>
                <a:srgbClr val="0070C0"/>
              </a:solidFill>
            </a:endParaRPr>
          </a:p>
          <a:p>
            <a:pPr marL="284400" indent="-2844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sz="1400" b="1" dirty="0" smtClean="0"/>
              <a:t>Orgány činné v trestním řízení</a:t>
            </a:r>
          </a:p>
          <a:p>
            <a:pPr marL="284400" indent="-2844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sz="1400" b="1" dirty="0" smtClean="0"/>
              <a:t>Probační a mediační služba</a:t>
            </a:r>
          </a:p>
          <a:p>
            <a:pPr marL="284400" indent="-2844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sz="1400" b="1" dirty="0" smtClean="0"/>
              <a:t>Místní samospráva, OSPOD</a:t>
            </a:r>
          </a:p>
          <a:p>
            <a:pPr marL="284400" indent="-2844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sz="1400" dirty="0" smtClean="0"/>
              <a:t>Středisko výchovné péče</a:t>
            </a:r>
          </a:p>
          <a:p>
            <a:pPr marL="284400" indent="-2844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sz="1400" dirty="0" smtClean="0"/>
              <a:t>Pedagogicko-psychologická poradna</a:t>
            </a:r>
          </a:p>
          <a:p>
            <a:pPr marL="284400" indent="-2844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sz="1400" dirty="0" smtClean="0"/>
              <a:t>Nestátní neziskové organizace</a:t>
            </a:r>
          </a:p>
          <a:p>
            <a:pPr marL="284400" indent="-2844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cs-CZ" sz="1400" dirty="0"/>
          </a:p>
          <a:p>
            <a:pPr algn="just">
              <a:spcBef>
                <a:spcPts val="600"/>
              </a:spcBef>
            </a:pPr>
            <a:endParaRPr lang="cs-CZ" sz="1400" dirty="0"/>
          </a:p>
        </p:txBody>
      </p:sp>
      <p:pic>
        <p:nvPicPr>
          <p:cNvPr id="8" name="Picture 8" descr="logo mal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2114" y="116632"/>
            <a:ext cx="85725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8783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ozadi 01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539552" y="116632"/>
            <a:ext cx="6912768" cy="908050"/>
          </a:xfrm>
          <a:solidFill>
            <a:srgbClr val="0072B5"/>
          </a:solidFill>
        </p:spPr>
        <p:txBody>
          <a:bodyPr/>
          <a:lstStyle/>
          <a:p>
            <a:r>
              <a:rPr lang="cs-CZ" sz="2800" b="1" dirty="0">
                <a:solidFill>
                  <a:schemeClr val="bg1"/>
                </a:solidFill>
              </a:rPr>
              <a:t>O</a:t>
            </a:r>
            <a:r>
              <a:rPr lang="cs-CZ" sz="2800" b="1" dirty="0" smtClean="0">
                <a:solidFill>
                  <a:schemeClr val="bg1"/>
                </a:solidFill>
              </a:rPr>
              <a:t>rganizace Týmů pro mládež 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539750" y="1412776"/>
            <a:ext cx="5400402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84400" indent="-284400">
              <a:spcBef>
                <a:spcPts val="600"/>
              </a:spcBef>
            </a:pPr>
            <a:r>
              <a:rPr lang="cs-CZ" sz="1400" b="1" dirty="0">
                <a:solidFill>
                  <a:srgbClr val="0070C0"/>
                </a:solidFill>
              </a:rPr>
              <a:t>Vedení Týmů pro mládež</a:t>
            </a:r>
          </a:p>
          <a:p>
            <a:pPr marL="284400" indent="-2844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sz="1400" dirty="0" smtClean="0"/>
              <a:t>ve většině případů koordinují činnost TM </a:t>
            </a:r>
            <a:r>
              <a:rPr lang="cs-CZ" sz="1400" b="1" dirty="0" smtClean="0"/>
              <a:t>pracovníci PMS        </a:t>
            </a:r>
            <a:r>
              <a:rPr lang="cs-CZ" sz="1400" dirty="0" smtClean="0"/>
              <a:t>- zpravidla specialisté na mládež, případně vedoucí středisek </a:t>
            </a:r>
          </a:p>
          <a:p>
            <a:pPr marL="284400" indent="-2844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sz="1400" dirty="0" smtClean="0"/>
              <a:t>zhruba v 1/3 činnost TM koordinuje pracovník </a:t>
            </a:r>
            <a:r>
              <a:rPr lang="cs-CZ" sz="1400" b="1" dirty="0" smtClean="0"/>
              <a:t>obce, resp. OSPOD</a:t>
            </a:r>
            <a:r>
              <a:rPr lang="cs-CZ" sz="1400" dirty="0" smtClean="0"/>
              <a:t>. Jedná se většinou o TM tvořící součást SVI               - v těchto případech ale často chybí celookresní působnost TM</a:t>
            </a:r>
          </a:p>
          <a:p>
            <a:pPr marL="284400" indent="-2844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sz="1400" dirty="0" smtClean="0"/>
              <a:t>v malém počtu případů (cca 1/10) činnost TM koordinuje pracovník </a:t>
            </a:r>
            <a:r>
              <a:rPr lang="cs-CZ" sz="1400" b="1" dirty="0" smtClean="0"/>
              <a:t>další organizace</a:t>
            </a:r>
            <a:r>
              <a:rPr lang="cs-CZ" sz="1400" dirty="0" smtClean="0"/>
              <a:t>, zpravidla NNO, pedagogicko-psychologické poradny atp.</a:t>
            </a:r>
          </a:p>
          <a:p>
            <a:pPr marL="284400" indent="-2844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cs-CZ" sz="1400" dirty="0" smtClean="0"/>
          </a:p>
          <a:p>
            <a:pPr marL="284400" indent="-284400">
              <a:spcBef>
                <a:spcPts val="600"/>
              </a:spcBef>
            </a:pPr>
            <a:endParaRPr lang="cs-CZ" sz="1400" b="1" dirty="0" smtClean="0">
              <a:solidFill>
                <a:srgbClr val="0070C0"/>
              </a:solidFill>
            </a:endParaRPr>
          </a:p>
          <a:p>
            <a:pPr marL="284400" indent="-284400">
              <a:spcBef>
                <a:spcPts val="600"/>
              </a:spcBef>
            </a:pPr>
            <a:endParaRPr lang="cs-CZ" sz="1400" b="1" dirty="0">
              <a:solidFill>
                <a:srgbClr val="0070C0"/>
              </a:solidFill>
            </a:endParaRPr>
          </a:p>
          <a:p>
            <a:pPr marL="284400" indent="-284400">
              <a:spcBef>
                <a:spcPts val="600"/>
              </a:spcBef>
            </a:pPr>
            <a:r>
              <a:rPr lang="cs-CZ" sz="1400" b="1" dirty="0" smtClean="0">
                <a:solidFill>
                  <a:srgbClr val="0070C0"/>
                </a:solidFill>
              </a:rPr>
              <a:t>Frekvence </a:t>
            </a:r>
            <a:r>
              <a:rPr lang="cs-CZ" sz="1400" b="1" dirty="0">
                <a:solidFill>
                  <a:srgbClr val="0070C0"/>
                </a:solidFill>
              </a:rPr>
              <a:t>setkávání </a:t>
            </a:r>
            <a:r>
              <a:rPr lang="cs-CZ" sz="1400" b="1" dirty="0" smtClean="0">
                <a:solidFill>
                  <a:srgbClr val="0070C0"/>
                </a:solidFill>
              </a:rPr>
              <a:t>Týmů</a:t>
            </a:r>
            <a:endParaRPr lang="cs-CZ" sz="1400" b="1" dirty="0">
              <a:solidFill>
                <a:srgbClr val="0070C0"/>
              </a:solidFill>
            </a:endParaRPr>
          </a:p>
          <a:p>
            <a:pPr marL="284400" indent="-2844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sz="1400" dirty="0"/>
              <a:t>v</a:t>
            </a:r>
            <a:r>
              <a:rPr lang="cs-CZ" sz="1400" dirty="0" smtClean="0"/>
              <a:t> praxi velmi různé </a:t>
            </a:r>
          </a:p>
          <a:p>
            <a:pPr marL="284400" indent="-2844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sz="1400" dirty="0"/>
              <a:t>o</a:t>
            </a:r>
            <a:r>
              <a:rPr lang="cs-CZ" sz="1400" dirty="0" smtClean="0"/>
              <a:t>d 1 po 12 setkání </a:t>
            </a:r>
            <a:r>
              <a:rPr lang="cs-CZ" sz="1400" dirty="0" smtClean="0"/>
              <a:t>ročně</a:t>
            </a:r>
          </a:p>
          <a:p>
            <a:pPr marL="284400" indent="-2844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sz="1400" b="1" dirty="0"/>
              <a:t>n</a:t>
            </a:r>
            <a:r>
              <a:rPr lang="cs-CZ" sz="1400" b="1" dirty="0" smtClean="0"/>
              <a:t>ejčastěji 2-4 </a:t>
            </a:r>
            <a:r>
              <a:rPr lang="cs-CZ" sz="1400" dirty="0" smtClean="0"/>
              <a:t>setkání ročně</a:t>
            </a:r>
            <a:endParaRPr lang="cs-CZ" sz="1400" dirty="0" smtClean="0"/>
          </a:p>
          <a:p>
            <a:pPr marL="284400" indent="-284400" algn="just">
              <a:spcBef>
                <a:spcPts val="600"/>
              </a:spcBef>
            </a:pPr>
            <a:endParaRPr lang="cs-CZ" sz="1400" dirty="0"/>
          </a:p>
        </p:txBody>
      </p:sp>
      <p:pic>
        <p:nvPicPr>
          <p:cNvPr id="8" name="Picture 8" descr="logo mal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2114" y="116632"/>
            <a:ext cx="85725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Graf 1"/>
          <p:cNvGraphicFramePr/>
          <p:nvPr>
            <p:extLst>
              <p:ext uri="{D42A27DB-BD31-4B8C-83A1-F6EECF244321}">
                <p14:modId xmlns:p14="http://schemas.microsoft.com/office/powerpoint/2010/main" val="3736909977"/>
              </p:ext>
            </p:extLst>
          </p:nvPr>
        </p:nvGraphicFramePr>
        <p:xfrm>
          <a:off x="5940152" y="1268760"/>
          <a:ext cx="2659212" cy="28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4" name="Graf 3"/>
          <p:cNvGraphicFramePr/>
          <p:nvPr>
            <p:extLst>
              <p:ext uri="{D42A27DB-BD31-4B8C-83A1-F6EECF244321}">
                <p14:modId xmlns:p14="http://schemas.microsoft.com/office/powerpoint/2010/main" val="2300551471"/>
              </p:ext>
            </p:extLst>
          </p:nvPr>
        </p:nvGraphicFramePr>
        <p:xfrm>
          <a:off x="3563888" y="3969060"/>
          <a:ext cx="4905722" cy="24928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2487042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ozadi 01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155"/>
            <a:ext cx="9144000" cy="6858000"/>
          </a:xfrm>
          <a:prstGeom prst="rect">
            <a:avLst/>
          </a:prstGeom>
          <a:noFill/>
        </p:spPr>
      </p:pic>
      <p:sp>
        <p:nvSpPr>
          <p:cNvPr id="512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539552" y="116632"/>
            <a:ext cx="6912768" cy="908050"/>
          </a:xfrm>
          <a:solidFill>
            <a:srgbClr val="0072B5"/>
          </a:solidFill>
        </p:spPr>
        <p:txBody>
          <a:bodyPr/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Činnost Týmů pro mládež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539750" y="1412776"/>
            <a:ext cx="8136706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84400" indent="-284400">
              <a:spcBef>
                <a:spcPts val="600"/>
              </a:spcBef>
            </a:pPr>
            <a:r>
              <a:rPr lang="cs-CZ" sz="1400" b="1" dirty="0">
                <a:solidFill>
                  <a:srgbClr val="0070C0"/>
                </a:solidFill>
              </a:rPr>
              <a:t>Činnost </a:t>
            </a:r>
            <a:r>
              <a:rPr lang="cs-CZ" sz="1400" b="1" dirty="0" smtClean="0">
                <a:solidFill>
                  <a:srgbClr val="0070C0"/>
                </a:solidFill>
              </a:rPr>
              <a:t>TM </a:t>
            </a:r>
            <a:r>
              <a:rPr lang="cs-CZ" sz="1400" b="1" dirty="0">
                <a:solidFill>
                  <a:srgbClr val="0070C0"/>
                </a:solidFill>
              </a:rPr>
              <a:t>je velmi různorodá a nejčastěji </a:t>
            </a:r>
            <a:r>
              <a:rPr lang="cs-CZ" sz="1400" b="1" dirty="0" smtClean="0">
                <a:solidFill>
                  <a:srgbClr val="0070C0"/>
                </a:solidFill>
              </a:rPr>
              <a:t>zahrnuje následující</a:t>
            </a:r>
            <a:endParaRPr lang="cs-CZ" sz="1400" b="1" dirty="0">
              <a:solidFill>
                <a:srgbClr val="0070C0"/>
              </a:solidFill>
            </a:endParaRPr>
          </a:p>
          <a:p>
            <a:pPr marL="284400" indent="-2844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sz="1400" b="1" dirty="0" smtClean="0"/>
              <a:t>reflexe </a:t>
            </a:r>
            <a:r>
              <a:rPr lang="cs-CZ" sz="1400" b="1" dirty="0" smtClean="0"/>
              <a:t>dosavadní spolupráce </a:t>
            </a:r>
            <a:r>
              <a:rPr lang="cs-CZ" sz="1400" dirty="0"/>
              <a:t>mezi jednotlivými subjekty zapojenými do řešení kriminality mládeže </a:t>
            </a:r>
            <a:r>
              <a:rPr lang="cs-CZ" sz="1400" dirty="0" smtClean="0"/>
              <a:t>a </a:t>
            </a:r>
            <a:r>
              <a:rPr lang="cs-CZ" sz="1400" b="1" dirty="0" smtClean="0"/>
              <a:t>dojednávání účinnějších postupů </a:t>
            </a:r>
            <a:r>
              <a:rPr lang="cs-CZ" sz="1400" dirty="0"/>
              <a:t>(82 %) </a:t>
            </a:r>
            <a:endParaRPr lang="cs-CZ" sz="1400" b="1" dirty="0" smtClean="0"/>
          </a:p>
          <a:p>
            <a:pPr marL="284400" indent="-2844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sz="1400" b="1" dirty="0" smtClean="0"/>
              <a:t>preventivní </a:t>
            </a:r>
            <a:r>
              <a:rPr lang="cs-CZ" sz="1400" b="1" dirty="0"/>
              <a:t>a </a:t>
            </a:r>
            <a:r>
              <a:rPr lang="cs-CZ" sz="1400" b="1" dirty="0" smtClean="0"/>
              <a:t>strategická </a:t>
            </a:r>
            <a:r>
              <a:rPr lang="cs-CZ" sz="1400" dirty="0" smtClean="0"/>
              <a:t>činnost </a:t>
            </a:r>
            <a:r>
              <a:rPr lang="cs-CZ" sz="1400" dirty="0"/>
              <a:t>(76 </a:t>
            </a:r>
            <a:r>
              <a:rPr lang="cs-CZ" sz="1400" dirty="0" smtClean="0"/>
              <a:t>%)</a:t>
            </a:r>
          </a:p>
          <a:p>
            <a:pPr marL="284400" indent="-2844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sz="1400" dirty="0" smtClean="0"/>
              <a:t>práce </a:t>
            </a:r>
            <a:r>
              <a:rPr lang="cs-CZ" sz="1400" dirty="0"/>
              <a:t>s konkrétními </a:t>
            </a:r>
            <a:r>
              <a:rPr lang="cs-CZ" sz="1400" b="1" dirty="0" smtClean="0"/>
              <a:t>kazuistikami</a:t>
            </a:r>
            <a:r>
              <a:rPr lang="cs-CZ" sz="1400" dirty="0" smtClean="0"/>
              <a:t> </a:t>
            </a:r>
            <a:r>
              <a:rPr lang="cs-CZ" sz="1400" b="1" dirty="0" smtClean="0"/>
              <a:t>dětí a mladistvých </a:t>
            </a:r>
            <a:r>
              <a:rPr lang="cs-CZ" sz="1400" dirty="0" smtClean="0"/>
              <a:t>(69 %)</a:t>
            </a:r>
          </a:p>
          <a:p>
            <a:pPr marL="284400" indent="-2844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sz="1400" b="1" dirty="0" smtClean="0"/>
              <a:t>prezentace </a:t>
            </a:r>
            <a:r>
              <a:rPr lang="cs-CZ" sz="1400" b="1" dirty="0" smtClean="0"/>
              <a:t>činnosti vybraných sociálních </a:t>
            </a:r>
            <a:r>
              <a:rPr lang="cs-CZ" sz="1400" b="1" dirty="0"/>
              <a:t>služeb</a:t>
            </a:r>
            <a:r>
              <a:rPr lang="cs-CZ" sz="1400" dirty="0"/>
              <a:t> </a:t>
            </a:r>
            <a:r>
              <a:rPr lang="cs-CZ" sz="1400" dirty="0" smtClean="0"/>
              <a:t>pro děti </a:t>
            </a:r>
            <a:r>
              <a:rPr lang="cs-CZ" sz="1400" dirty="0"/>
              <a:t>a </a:t>
            </a:r>
            <a:r>
              <a:rPr lang="cs-CZ" sz="1400" dirty="0" smtClean="0"/>
              <a:t>rodiny </a:t>
            </a:r>
            <a:r>
              <a:rPr lang="cs-CZ" sz="1400" dirty="0"/>
              <a:t>(66 </a:t>
            </a:r>
            <a:r>
              <a:rPr lang="cs-CZ" sz="1400" dirty="0" smtClean="0"/>
              <a:t>%)</a:t>
            </a:r>
          </a:p>
          <a:p>
            <a:pPr marL="0" lvl="1" indent="-284400" algn="just">
              <a:spcBef>
                <a:spcPts val="600"/>
              </a:spcBef>
            </a:pPr>
            <a:r>
              <a:rPr lang="cs-CZ" sz="1400" b="1" dirty="0" smtClean="0"/>
              <a:t>Existují </a:t>
            </a:r>
            <a:r>
              <a:rPr lang="cs-CZ" sz="1400" b="1" dirty="0"/>
              <a:t>Týmy, které se profilují úzce (např. na kazuistickou činnost), ale také Týmy, které mají široký záběr </a:t>
            </a:r>
            <a:r>
              <a:rPr lang="cs-CZ" sz="1400" b="1" dirty="0" smtClean="0"/>
              <a:t>činnosti (koncepční a strategický). </a:t>
            </a:r>
            <a:endParaRPr lang="cs-CZ" sz="1400" b="1" dirty="0" smtClean="0"/>
          </a:p>
          <a:p>
            <a:pPr marL="0" lvl="1" indent="-284400" algn="just">
              <a:spcBef>
                <a:spcPts val="600"/>
              </a:spcBef>
            </a:pPr>
            <a:endParaRPr lang="cs-CZ" sz="1400" b="1" dirty="0" smtClean="0"/>
          </a:p>
          <a:p>
            <a:pPr marL="0" lvl="1" indent="-284400" algn="just">
              <a:spcBef>
                <a:spcPts val="600"/>
              </a:spcBef>
            </a:pPr>
            <a:r>
              <a:rPr lang="cs-CZ" sz="1400" b="1" dirty="0">
                <a:solidFill>
                  <a:srgbClr val="0070C0"/>
                </a:solidFill>
              </a:rPr>
              <a:t>Shrnutí</a:t>
            </a:r>
          </a:p>
          <a:p>
            <a:pPr marL="0" lvl="1" indent="-284400" algn="just">
              <a:spcBef>
                <a:spcPts val="600"/>
              </a:spcBef>
            </a:pPr>
            <a:r>
              <a:rPr lang="cs-CZ" sz="1400" b="1" dirty="0" smtClean="0"/>
              <a:t>Týmy </a:t>
            </a:r>
            <a:r>
              <a:rPr lang="cs-CZ" sz="1400" b="1" dirty="0"/>
              <a:t>pro mládež jsou v současné době realizovány ve většině soudních okresů České republiky.</a:t>
            </a:r>
          </a:p>
          <a:p>
            <a:pPr marL="0" lvl="1" indent="-284400" algn="just">
              <a:spcBef>
                <a:spcPts val="600"/>
              </a:spcBef>
            </a:pPr>
            <a:endParaRPr lang="cs-CZ" sz="800" b="1" dirty="0"/>
          </a:p>
          <a:p>
            <a:pPr marL="0" lvl="1" indent="-284400" algn="just">
              <a:spcBef>
                <a:spcPts val="600"/>
              </a:spcBef>
            </a:pPr>
            <a:r>
              <a:rPr lang="cs-CZ" sz="1400" b="1" dirty="0"/>
              <a:t>Odpovědnost za organizaci Týmu je ve většině případů na pracovnících PMS, kteří se však Týmu věnují zpravidla nad rámec svých pracovních možností a chybí jim koncepčně metodická, materiální i zákonná podpora.</a:t>
            </a:r>
          </a:p>
          <a:p>
            <a:pPr marL="0" lvl="1" indent="-284400" algn="just">
              <a:spcBef>
                <a:spcPts val="600"/>
              </a:spcBef>
            </a:pPr>
            <a:endParaRPr lang="cs-CZ" sz="800" b="1" dirty="0"/>
          </a:p>
          <a:p>
            <a:pPr marL="0" lvl="1" indent="-284400" algn="just">
              <a:spcBef>
                <a:spcPts val="600"/>
              </a:spcBef>
            </a:pPr>
            <a:r>
              <a:rPr lang="cs-CZ" sz="1400" b="1" dirty="0"/>
              <a:t>Praxe TM po stránce organizační i po stránce obsahu činnosti je velmi rozmanitá a nesourodá – zpravidla závislá na osobní angažovanosti koordinátora Týmu </a:t>
            </a:r>
            <a:r>
              <a:rPr lang="cs-CZ" sz="1400" b="1" dirty="0" smtClean="0"/>
              <a:t>a profesních zájmech </a:t>
            </a:r>
            <a:r>
              <a:rPr lang="cs-CZ" sz="1400" b="1" dirty="0"/>
              <a:t>zástupců ostatních institucí.</a:t>
            </a:r>
          </a:p>
          <a:p>
            <a:pPr marL="0" lvl="1" indent="-284400" algn="just">
              <a:spcBef>
                <a:spcPts val="600"/>
              </a:spcBef>
            </a:pPr>
            <a:endParaRPr lang="cs-CZ" sz="1400" b="1" dirty="0"/>
          </a:p>
        </p:txBody>
      </p:sp>
      <p:pic>
        <p:nvPicPr>
          <p:cNvPr id="8" name="Picture 8" descr="logo mal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2114" y="116632"/>
            <a:ext cx="85725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7092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ozadi 01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539552" y="116632"/>
            <a:ext cx="6912768" cy="908050"/>
          </a:xfrm>
          <a:solidFill>
            <a:srgbClr val="0072B5"/>
          </a:solidFill>
        </p:spPr>
        <p:txBody>
          <a:bodyPr/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Projekt „Na správnou cestu!“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539750" y="1412776"/>
            <a:ext cx="8136706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84400" indent="-284400">
              <a:spcBef>
                <a:spcPts val="600"/>
              </a:spcBef>
            </a:pPr>
            <a:r>
              <a:rPr lang="cs-CZ" altLang="cs-CZ" sz="1400" b="1" dirty="0">
                <a:solidFill>
                  <a:srgbClr val="0070C0"/>
                </a:solidFill>
              </a:rPr>
              <a:t>Cíl projektu</a:t>
            </a:r>
          </a:p>
          <a:p>
            <a:pPr marL="0" lvl="1" algn="just">
              <a:spcBef>
                <a:spcPts val="600"/>
              </a:spcBef>
            </a:pPr>
            <a:r>
              <a:rPr lang="cs-CZ" sz="1400" dirty="0"/>
              <a:t>Cílem projektu je rozvíjet účinné nástroje na řešení kriminality mládeže u trestných činů spojených    s násilnými a agresivními projevy chování, předcházet opakování trestné činnosti, usnadnit sociální integraci mladistvých pachatelů a podporovat účinné způsoby spolupráce a koordinace odborníků     a relevantních institucí.</a:t>
            </a:r>
          </a:p>
          <a:p>
            <a:pPr marL="284400" indent="-284400">
              <a:spcBef>
                <a:spcPts val="600"/>
              </a:spcBef>
            </a:pPr>
            <a:endParaRPr lang="cs-CZ" altLang="cs-CZ" sz="1400" b="1" dirty="0">
              <a:solidFill>
                <a:srgbClr val="0070C0"/>
              </a:solidFill>
            </a:endParaRPr>
          </a:p>
          <a:p>
            <a:pPr marL="284400" indent="-284400" algn="just">
              <a:spcBef>
                <a:spcPts val="600"/>
              </a:spcBef>
            </a:pPr>
            <a:r>
              <a:rPr lang="cs-CZ" altLang="cs-CZ" sz="1400" b="1" dirty="0" smtClean="0">
                <a:solidFill>
                  <a:srgbClr val="0070C0"/>
                </a:solidFill>
              </a:rPr>
              <a:t>Doba </a:t>
            </a:r>
            <a:r>
              <a:rPr lang="cs-CZ" altLang="cs-CZ" sz="1400" b="1" dirty="0" smtClean="0">
                <a:solidFill>
                  <a:srgbClr val="0070C0"/>
                </a:solidFill>
              </a:rPr>
              <a:t>realizace </a:t>
            </a:r>
            <a:endParaRPr lang="cs-CZ" altLang="cs-CZ" sz="1400" b="1" dirty="0" smtClean="0">
              <a:solidFill>
                <a:srgbClr val="0070C0"/>
              </a:solidFill>
            </a:endParaRPr>
          </a:p>
          <a:p>
            <a:pPr marL="284400" indent="-284400" algn="just">
              <a:spcBef>
                <a:spcPts val="600"/>
              </a:spcBef>
            </a:pPr>
            <a:r>
              <a:rPr lang="cs-CZ" altLang="cs-CZ" sz="1400" b="1" dirty="0" smtClean="0"/>
              <a:t>1</a:t>
            </a:r>
            <a:r>
              <a:rPr lang="cs-CZ" sz="1400" b="1" dirty="0" smtClean="0"/>
              <a:t>. června </a:t>
            </a:r>
            <a:r>
              <a:rPr lang="cs-CZ" sz="1400" b="1" dirty="0"/>
              <a:t>2012</a:t>
            </a:r>
            <a:r>
              <a:rPr lang="cs-CZ" sz="1400" dirty="0"/>
              <a:t> </a:t>
            </a:r>
            <a:r>
              <a:rPr lang="cs-CZ" sz="1400" b="1" dirty="0"/>
              <a:t>do </a:t>
            </a:r>
            <a:r>
              <a:rPr lang="cs-CZ" sz="1400" b="1" dirty="0" smtClean="0"/>
              <a:t>30. listopadu </a:t>
            </a:r>
            <a:r>
              <a:rPr lang="cs-CZ" sz="1400" b="1" dirty="0" smtClean="0"/>
              <a:t>2015 </a:t>
            </a:r>
          </a:p>
          <a:p>
            <a:pPr marL="284400" indent="-284400" algn="just">
              <a:spcBef>
                <a:spcPts val="600"/>
              </a:spcBef>
            </a:pPr>
            <a:endParaRPr lang="cs-CZ" sz="1400" b="1" dirty="0">
              <a:solidFill>
                <a:srgbClr val="FF0000"/>
              </a:solidFill>
            </a:endParaRPr>
          </a:p>
          <a:p>
            <a:pPr marL="284400" indent="-284400" algn="just">
              <a:spcBef>
                <a:spcPts val="600"/>
              </a:spcBef>
            </a:pPr>
            <a:r>
              <a:rPr lang="cs-CZ" sz="1400" dirty="0" smtClean="0"/>
              <a:t>Projekt byl </a:t>
            </a:r>
            <a:r>
              <a:rPr lang="cs-CZ" sz="1400" dirty="0" smtClean="0"/>
              <a:t>financován </a:t>
            </a:r>
            <a:r>
              <a:rPr lang="cs-CZ" sz="1400" dirty="0"/>
              <a:t>z ESF prostřednictvím OP LZZ a státního rozpočtu ČR.</a:t>
            </a:r>
          </a:p>
          <a:p>
            <a:pPr marL="284400" indent="-284400">
              <a:spcBef>
                <a:spcPts val="600"/>
              </a:spcBef>
            </a:pPr>
            <a:endParaRPr lang="cs-CZ" altLang="cs-CZ" sz="1400" b="1" dirty="0">
              <a:solidFill>
                <a:srgbClr val="005954"/>
              </a:solidFill>
            </a:endParaRPr>
          </a:p>
          <a:p>
            <a:pPr marL="284400" indent="-284400">
              <a:spcBef>
                <a:spcPts val="600"/>
              </a:spcBef>
            </a:pPr>
            <a:r>
              <a:rPr lang="cs-CZ" altLang="cs-CZ" sz="1400" b="1" dirty="0">
                <a:solidFill>
                  <a:srgbClr val="0070C0"/>
                </a:solidFill>
              </a:rPr>
              <a:t>Tři základní aktivity </a:t>
            </a:r>
            <a:r>
              <a:rPr lang="cs-CZ" altLang="cs-CZ" sz="1400" b="1" dirty="0" smtClean="0">
                <a:solidFill>
                  <a:srgbClr val="0070C0"/>
                </a:solidFill>
              </a:rPr>
              <a:t>projektu</a:t>
            </a:r>
            <a:endParaRPr lang="cs-CZ" altLang="cs-CZ" sz="1400" b="1" dirty="0">
              <a:solidFill>
                <a:srgbClr val="0070C0"/>
              </a:solidFill>
            </a:endParaRPr>
          </a:p>
          <a:p>
            <a:pPr marL="284400" lvl="0" indent="-284400">
              <a:spcBef>
                <a:spcPts val="600"/>
              </a:spcBef>
            </a:pPr>
            <a:r>
              <a:rPr lang="cs-CZ" altLang="cs-CZ" sz="1400" b="1" dirty="0">
                <a:solidFill>
                  <a:srgbClr val="0072B5"/>
                </a:solidFill>
              </a:rPr>
              <a:t>1. </a:t>
            </a:r>
            <a:r>
              <a:rPr lang="cs-CZ" sz="1400" dirty="0"/>
              <a:t>Tvorba a realizace </a:t>
            </a:r>
            <a:r>
              <a:rPr lang="cs-CZ" sz="1400" b="1" dirty="0"/>
              <a:t>resocializačního programu </a:t>
            </a:r>
            <a:r>
              <a:rPr lang="cs-CZ" sz="1400" dirty="0"/>
              <a:t>pro mladistvé násilníky „Proti násilí</a:t>
            </a:r>
            <a:r>
              <a:rPr lang="cs-CZ" sz="1400" dirty="0" smtClean="0"/>
              <a:t>“</a:t>
            </a:r>
            <a:endParaRPr lang="cs-CZ" sz="1400" dirty="0"/>
          </a:p>
          <a:p>
            <a:pPr marL="284400" lvl="0" indent="-284400">
              <a:spcBef>
                <a:spcPts val="600"/>
              </a:spcBef>
            </a:pPr>
            <a:r>
              <a:rPr lang="cs-CZ" altLang="cs-CZ" sz="1400" b="1" dirty="0">
                <a:solidFill>
                  <a:srgbClr val="0072B5"/>
                </a:solidFill>
              </a:rPr>
              <a:t>2. </a:t>
            </a:r>
            <a:r>
              <a:rPr lang="cs-CZ" sz="1400" dirty="0"/>
              <a:t>Tvorba a realizace </a:t>
            </a:r>
            <a:r>
              <a:rPr lang="cs-CZ" sz="1400" b="1" dirty="0"/>
              <a:t>programu restorativní justice </a:t>
            </a:r>
            <a:r>
              <a:rPr lang="cs-CZ" sz="1400" dirty="0"/>
              <a:t>„Rodinné skupinové konference</a:t>
            </a:r>
            <a:r>
              <a:rPr lang="cs-CZ" sz="1400" dirty="0" smtClean="0"/>
              <a:t>“</a:t>
            </a:r>
            <a:endParaRPr lang="cs-CZ" sz="1400" dirty="0"/>
          </a:p>
          <a:p>
            <a:pPr marL="284400" lvl="0" indent="-284400">
              <a:spcBef>
                <a:spcPts val="600"/>
              </a:spcBef>
            </a:pPr>
            <a:r>
              <a:rPr lang="cs-CZ" altLang="cs-CZ" sz="1400" b="1" dirty="0">
                <a:solidFill>
                  <a:srgbClr val="0072B5"/>
                </a:solidFill>
              </a:rPr>
              <a:t>3. </a:t>
            </a:r>
            <a:r>
              <a:rPr lang="cs-CZ" sz="1400" u="sng" dirty="0"/>
              <a:t>Inovace a realizace metodiky činnosti </a:t>
            </a:r>
            <a:r>
              <a:rPr lang="cs-CZ" sz="1400" b="1" u="sng" dirty="0" smtClean="0"/>
              <a:t>Týmů </a:t>
            </a:r>
            <a:r>
              <a:rPr lang="cs-CZ" sz="1400" b="1" u="sng" dirty="0"/>
              <a:t>pro </a:t>
            </a:r>
            <a:r>
              <a:rPr lang="cs-CZ" sz="1400" b="1" u="sng" dirty="0" smtClean="0"/>
              <a:t>mládež</a:t>
            </a:r>
            <a:endParaRPr lang="cs-CZ" sz="1400" u="sng" dirty="0"/>
          </a:p>
        </p:txBody>
      </p:sp>
      <p:pic>
        <p:nvPicPr>
          <p:cNvPr id="8" name="Picture 8" descr="logo mal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2114" y="116632"/>
            <a:ext cx="85725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2593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ozadi 01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539552" y="116632"/>
            <a:ext cx="6912768" cy="908050"/>
          </a:xfrm>
          <a:solidFill>
            <a:srgbClr val="0072B5"/>
          </a:solidFill>
        </p:spPr>
        <p:txBody>
          <a:bodyPr/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Týmy pro mládež v rámci projektu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539750" y="1268760"/>
            <a:ext cx="8136706" cy="54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84400" indent="-284400">
              <a:spcBef>
                <a:spcPts val="600"/>
              </a:spcBef>
            </a:pPr>
            <a:endParaRPr lang="cs-CZ" sz="1400" b="1" dirty="0" smtClean="0">
              <a:solidFill>
                <a:srgbClr val="0070C0"/>
              </a:solidFill>
            </a:endParaRPr>
          </a:p>
          <a:p>
            <a:pPr marL="284400" indent="-284400">
              <a:spcBef>
                <a:spcPts val="600"/>
              </a:spcBef>
            </a:pPr>
            <a:r>
              <a:rPr lang="cs-CZ" sz="1400" b="1" dirty="0" smtClean="0">
                <a:solidFill>
                  <a:srgbClr val="0070C0"/>
                </a:solidFill>
              </a:rPr>
              <a:t>Původní východiska pro vývoj TM v rámci projektu </a:t>
            </a:r>
            <a:endParaRPr lang="cs-CZ" sz="1400" dirty="0"/>
          </a:p>
          <a:p>
            <a:pPr marL="284400" indent="-2844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sz="1400" dirty="0" smtClean="0"/>
              <a:t>všichni </a:t>
            </a:r>
            <a:r>
              <a:rPr lang="cs-CZ" sz="1400" dirty="0"/>
              <a:t>členové </a:t>
            </a:r>
            <a:r>
              <a:rPr lang="cs-CZ" sz="1400" dirty="0" smtClean="0"/>
              <a:t>dosavadních TM, </a:t>
            </a:r>
            <a:r>
              <a:rPr lang="cs-CZ" sz="1400" dirty="0"/>
              <a:t>včetně jejich koordinátorů či </a:t>
            </a:r>
            <a:r>
              <a:rPr lang="cs-CZ" sz="1400" dirty="0" smtClean="0"/>
              <a:t>tajemníků, vedou a koordinují aktivity TM zpravidla </a:t>
            </a:r>
            <a:r>
              <a:rPr lang="cs-CZ" sz="1400" dirty="0"/>
              <a:t>nad rámec svých </a:t>
            </a:r>
            <a:r>
              <a:rPr lang="cs-CZ" sz="1400" dirty="0" smtClean="0"/>
              <a:t>běžných pracovních povinností </a:t>
            </a:r>
            <a:endParaRPr lang="cs-CZ" sz="1400" dirty="0"/>
          </a:p>
          <a:p>
            <a:pPr marL="284400" indent="-2844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sz="1400" dirty="0" smtClean="0"/>
              <a:t>za této situace má koordinátor TM omezené </a:t>
            </a:r>
            <a:r>
              <a:rPr lang="cs-CZ" sz="1400" dirty="0"/>
              <a:t>možnosti se </a:t>
            </a:r>
            <a:r>
              <a:rPr lang="cs-CZ" sz="1400" dirty="0" smtClean="0"/>
              <a:t>vedení TM věnovat</a:t>
            </a:r>
            <a:r>
              <a:rPr lang="cs-CZ" sz="1400" dirty="0"/>
              <a:t>, </a:t>
            </a:r>
            <a:r>
              <a:rPr lang="cs-CZ" sz="1400" dirty="0" smtClean="0"/>
              <a:t>tj. mapovat              a vyhodnocovat potřeby dětí/rodin v dané lokalitě, připravovat podklady k jednání, </a:t>
            </a:r>
            <a:r>
              <a:rPr lang="cs-CZ" sz="1400" dirty="0"/>
              <a:t>vést konkrétní jednání </a:t>
            </a:r>
            <a:r>
              <a:rPr lang="cs-CZ" sz="1400" dirty="0" smtClean="0"/>
              <a:t>TM, připravovat návrhy k projednání na jednání TM</a:t>
            </a:r>
            <a:endParaRPr lang="cs-CZ" sz="1400" dirty="0"/>
          </a:p>
          <a:p>
            <a:pPr marL="284400" indent="-2844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sz="1400" dirty="0" smtClean="0"/>
              <a:t>praxe TM je roztříštěná, pojetí TM a metodika jejich práce není všeobecně sdílena</a:t>
            </a:r>
          </a:p>
          <a:p>
            <a:pPr algn="just">
              <a:spcBef>
                <a:spcPts val="600"/>
              </a:spcBef>
            </a:pPr>
            <a:endParaRPr lang="cs-CZ" sz="1400" dirty="0" smtClean="0"/>
          </a:p>
          <a:p>
            <a:pPr marL="284400" indent="-284400">
              <a:spcBef>
                <a:spcPts val="600"/>
              </a:spcBef>
            </a:pPr>
            <a:r>
              <a:rPr lang="cs-CZ" sz="1400" b="1" dirty="0" smtClean="0">
                <a:solidFill>
                  <a:srgbClr val="0070C0"/>
                </a:solidFill>
              </a:rPr>
              <a:t>Cíle, které si projekt v souvislosti s TM klade </a:t>
            </a:r>
            <a:endParaRPr lang="cs-CZ" sz="1400" b="1" dirty="0">
              <a:solidFill>
                <a:srgbClr val="0070C0"/>
              </a:solidFill>
            </a:endParaRPr>
          </a:p>
          <a:p>
            <a:pPr marL="284400" indent="-2844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sz="1400" b="1" dirty="0" smtClean="0"/>
              <a:t>řídit činnost TM prostřednictvím koordinátorů </a:t>
            </a:r>
            <a:r>
              <a:rPr lang="cs-CZ" sz="1400" dirty="0" smtClean="0"/>
              <a:t>(1,0 úvazek</a:t>
            </a:r>
            <a:r>
              <a:rPr lang="cs-CZ" sz="1400" dirty="0"/>
              <a:t>) </a:t>
            </a:r>
            <a:r>
              <a:rPr lang="cs-CZ" sz="1400" dirty="0" smtClean="0"/>
              <a:t>v soudních okresech Brno-venkov</a:t>
            </a:r>
            <a:r>
              <a:rPr lang="cs-CZ" sz="1400" dirty="0"/>
              <a:t>, Náchod, Opava, </a:t>
            </a:r>
            <a:r>
              <a:rPr lang="cs-CZ" sz="1400" dirty="0" smtClean="0"/>
              <a:t>Plzeň-město (působení leden </a:t>
            </a:r>
            <a:r>
              <a:rPr lang="cs-CZ" sz="1400" dirty="0"/>
              <a:t>2013 – listopad </a:t>
            </a:r>
            <a:r>
              <a:rPr lang="cs-CZ" sz="1400" dirty="0" smtClean="0"/>
              <a:t>2015)</a:t>
            </a:r>
          </a:p>
          <a:p>
            <a:pPr marL="284400" indent="-2844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sz="1400" b="1" dirty="0" smtClean="0"/>
              <a:t>zpracovat konkrétní postup, jak na okresní úrovni zmapovat stav kriminality mládeže,        v praxi ho odzkoušet a zpracovat strategii řešení </a:t>
            </a:r>
            <a:r>
              <a:rPr lang="cs-CZ" sz="1400" dirty="0" smtClean="0"/>
              <a:t>nejaktuálnějšího zjištěného problému           + podpořit realizaci schválených opatření </a:t>
            </a:r>
          </a:p>
          <a:p>
            <a:pPr marL="284400" indent="-2844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sz="1400" b="1" dirty="0" smtClean="0"/>
              <a:t>vytvořit </a:t>
            </a:r>
            <a:r>
              <a:rPr lang="cs-CZ" sz="1400" b="1" dirty="0"/>
              <a:t>metodiku </a:t>
            </a:r>
            <a:r>
              <a:rPr lang="cs-CZ" sz="1400" b="1" dirty="0" smtClean="0"/>
              <a:t>pro zakládání a vedení činnosti TM</a:t>
            </a:r>
          </a:p>
        </p:txBody>
      </p:sp>
      <p:pic>
        <p:nvPicPr>
          <p:cNvPr id="8" name="Picture 8" descr="logo mal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2114" y="116632"/>
            <a:ext cx="85725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6537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ozadi 01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539552" y="116632"/>
            <a:ext cx="6912768" cy="908050"/>
          </a:xfrm>
          <a:solidFill>
            <a:srgbClr val="0072B5"/>
          </a:solidFill>
        </p:spPr>
        <p:txBody>
          <a:bodyPr/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Vytváření a personální obsazení TM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539750" y="1412776"/>
            <a:ext cx="8136706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Bef>
                <a:spcPts val="600"/>
              </a:spcBef>
            </a:pPr>
            <a:r>
              <a:rPr lang="cs-CZ" sz="1400" dirty="0"/>
              <a:t>V </a:t>
            </a:r>
            <a:r>
              <a:rPr lang="cs-CZ" sz="1400" dirty="0" smtClean="0"/>
              <a:t>pilotních okresech byla nejprve zmapována aktuální praxe TM, byl proveden monitoring organizací působících v rámci systému práce s ohroženou mládeží a zjišťovány problémové oblasti. </a:t>
            </a:r>
            <a:r>
              <a:rPr lang="cs-CZ" sz="1400" dirty="0"/>
              <a:t>Na základě toho byly </a:t>
            </a:r>
            <a:r>
              <a:rPr lang="cs-CZ" sz="1400" dirty="0" smtClean="0"/>
              <a:t>koordinátorem navrženy a s členy dosavadního TM projednány změny zlepšující organizaci a zvyšující účinnost práce TM. Vyjasněny byly pravidla setkávání, cíle činnosti TM v okrese,  využitelné prostředky </a:t>
            </a:r>
            <a:r>
              <a:rPr lang="cs-CZ" sz="1400" dirty="0"/>
              <a:t>i postupy </a:t>
            </a:r>
            <a:r>
              <a:rPr lang="cs-CZ" sz="1400" dirty="0" smtClean="0"/>
              <a:t>při práci TM.</a:t>
            </a:r>
            <a:endParaRPr lang="cs-CZ" sz="1400" dirty="0"/>
          </a:p>
          <a:p>
            <a:pPr algn="just">
              <a:spcBef>
                <a:spcPts val="600"/>
              </a:spcBef>
            </a:pPr>
            <a:endParaRPr lang="cs-CZ" sz="800" b="1" dirty="0">
              <a:solidFill>
                <a:srgbClr val="0072B5"/>
              </a:solidFill>
            </a:endParaRPr>
          </a:p>
          <a:p>
            <a:pPr algn="just">
              <a:spcBef>
                <a:spcPts val="0"/>
              </a:spcBef>
            </a:pPr>
            <a:r>
              <a:rPr lang="cs-CZ" sz="1400" b="1" dirty="0" smtClean="0">
                <a:solidFill>
                  <a:srgbClr val="0072B5"/>
                </a:solidFill>
              </a:rPr>
              <a:t>Personální obsazení TM</a:t>
            </a:r>
            <a:endParaRPr lang="cs-CZ" sz="1400" b="1" dirty="0">
              <a:solidFill>
                <a:srgbClr val="0072B5"/>
              </a:solidFill>
            </a:endParaRP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400" dirty="0" smtClean="0"/>
              <a:t>jádro TM – zástupci klíčových organizací s </a:t>
            </a:r>
            <a:r>
              <a:rPr lang="cs-CZ" sz="1400" b="1" dirty="0" smtClean="0"/>
              <a:t>celookresní působností </a:t>
            </a:r>
            <a:r>
              <a:rPr lang="cs-CZ" sz="1400" dirty="0" smtClean="0"/>
              <a:t>při řešení kriminality mládeže (nejčastěji OČTŘ, PMS, OSPOD)</a:t>
            </a: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400" dirty="0" smtClean="0"/>
              <a:t>organizaci v TM zastupuje vždy jeden </a:t>
            </a:r>
            <a:r>
              <a:rPr lang="cs-CZ" sz="1400" dirty="0"/>
              <a:t>zástupce, nejlépe </a:t>
            </a:r>
            <a:r>
              <a:rPr lang="cs-CZ" sz="1400" b="1" dirty="0"/>
              <a:t>ve vedoucí pozici </a:t>
            </a:r>
            <a:r>
              <a:rPr lang="cs-CZ" sz="1400" dirty="0"/>
              <a:t>s rozhodovací pravomocí </a:t>
            </a: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400" dirty="0" smtClean="0"/>
              <a:t>zástupci dalších organizací tvoří širší okruh členů týmu, případně se účastní  </a:t>
            </a:r>
            <a:r>
              <a:rPr lang="cs-CZ" sz="1400" dirty="0" smtClean="0"/>
              <a:t>v </a:t>
            </a:r>
            <a:r>
              <a:rPr lang="cs-CZ" sz="1400" dirty="0" smtClean="0"/>
              <a:t>roli hostů zvaných na jednání TM podle potřeby k řešeným tématům</a:t>
            </a:r>
          </a:p>
          <a:p>
            <a:pPr algn="just">
              <a:spcBef>
                <a:spcPts val="0"/>
              </a:spcBef>
            </a:pPr>
            <a:endParaRPr lang="cs-CZ" sz="1400" dirty="0"/>
          </a:p>
          <a:p>
            <a:pPr algn="just">
              <a:spcBef>
                <a:spcPts val="0"/>
              </a:spcBef>
            </a:pPr>
            <a:r>
              <a:rPr lang="cs-CZ" sz="1400" b="1" dirty="0">
                <a:solidFill>
                  <a:srgbClr val="0072B5"/>
                </a:solidFill>
              </a:rPr>
              <a:t>F</a:t>
            </a:r>
            <a:r>
              <a:rPr lang="cs-CZ" sz="1400" b="1" dirty="0" smtClean="0">
                <a:solidFill>
                  <a:srgbClr val="0072B5"/>
                </a:solidFill>
              </a:rPr>
              <a:t>rekvence setkávání TM</a:t>
            </a: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400" dirty="0" smtClean="0"/>
              <a:t>pravidelně, 4 - 6 setkání za rok</a:t>
            </a: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400" dirty="0" smtClean="0"/>
              <a:t>podle potřeby se </a:t>
            </a:r>
            <a:r>
              <a:rPr lang="cs-CZ" sz="1400" dirty="0" smtClean="0"/>
              <a:t>realizují </a:t>
            </a:r>
            <a:r>
              <a:rPr lang="cs-CZ" sz="1400" dirty="0" smtClean="0"/>
              <a:t>pracovní setkání členů </a:t>
            </a:r>
            <a:r>
              <a:rPr lang="cs-CZ" sz="1400" b="1" dirty="0" smtClean="0"/>
              <a:t>„minitýmů“ </a:t>
            </a:r>
            <a:r>
              <a:rPr lang="cs-CZ" sz="1400" dirty="0" smtClean="0"/>
              <a:t>(menší část TM za účelem projednání konkrétní otázky vztahující se k dojednanému cíli činnosti TM) </a:t>
            </a:r>
          </a:p>
          <a:p>
            <a:pPr algn="just">
              <a:spcBef>
                <a:spcPts val="0"/>
              </a:spcBef>
            </a:pPr>
            <a:endParaRPr lang="cs-CZ" sz="1400" b="1" dirty="0" smtClean="0">
              <a:solidFill>
                <a:srgbClr val="0072B5"/>
              </a:solidFill>
            </a:endParaRPr>
          </a:p>
          <a:p>
            <a:pPr algn="just">
              <a:spcBef>
                <a:spcPts val="0"/>
              </a:spcBef>
            </a:pPr>
            <a:r>
              <a:rPr lang="cs-CZ" sz="1400" b="1" dirty="0" smtClean="0">
                <a:solidFill>
                  <a:srgbClr val="0072B5"/>
                </a:solidFill>
              </a:rPr>
              <a:t>Místa setkávání</a:t>
            </a: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400" dirty="0" smtClean="0"/>
              <a:t>vychází se z možností v okrese - někdy na stejném místě, jinde se místa setkání mění</a:t>
            </a:r>
            <a:endParaRPr lang="cs-CZ" altLang="cs-CZ" sz="1400" b="1" dirty="0">
              <a:solidFill>
                <a:srgbClr val="FF0000"/>
              </a:solidFill>
            </a:endParaRPr>
          </a:p>
        </p:txBody>
      </p:sp>
      <p:pic>
        <p:nvPicPr>
          <p:cNvPr id="8" name="Picture 8" descr="logo mal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2114" y="116632"/>
            <a:ext cx="85725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4722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ozadi 01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304"/>
            <a:ext cx="9144000" cy="6858000"/>
          </a:xfrm>
          <a:prstGeom prst="rect">
            <a:avLst/>
          </a:prstGeom>
          <a:noFill/>
        </p:spPr>
      </p:pic>
      <p:sp>
        <p:nvSpPr>
          <p:cNvPr id="512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539552" y="116632"/>
            <a:ext cx="6912768" cy="908050"/>
          </a:xfrm>
          <a:solidFill>
            <a:srgbClr val="0072B5"/>
          </a:solidFill>
        </p:spPr>
        <p:txBody>
          <a:bodyPr/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Principy fungování TM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539750" y="1412776"/>
            <a:ext cx="8136706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Bef>
                <a:spcPct val="20000"/>
              </a:spcBef>
            </a:pPr>
            <a:endParaRPr lang="cs-CZ" altLang="cs-CZ" sz="1400" b="1" dirty="0" smtClean="0">
              <a:solidFill>
                <a:srgbClr val="0072B5"/>
              </a:solidFill>
            </a:endParaRPr>
          </a:p>
          <a:p>
            <a:pPr algn="just">
              <a:spcBef>
                <a:spcPct val="20000"/>
              </a:spcBef>
            </a:pPr>
            <a:r>
              <a:rPr lang="cs-CZ" altLang="cs-CZ" sz="1400" b="1" dirty="0" smtClean="0">
                <a:solidFill>
                  <a:srgbClr val="0072B5"/>
                </a:solidFill>
              </a:rPr>
              <a:t>Činnost Týmů se odvíjí od zjištěných potřeb a aktuálních problematických otázek v okrese</a:t>
            </a:r>
            <a:endParaRPr lang="cs-CZ" altLang="cs-CZ" sz="1400" b="1" dirty="0">
              <a:solidFill>
                <a:srgbClr val="0072B5"/>
              </a:solidFill>
            </a:endParaRPr>
          </a:p>
          <a:p>
            <a:pPr marL="342900" indent="-34290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cs-CZ" altLang="cs-CZ" sz="1400" dirty="0" smtClean="0"/>
              <a:t>koordinátoři shromáždili data týkající se kriminality dětí a mladistvých od zúčastněných organizací a podle zadané struktury zpracovali analýzu aktuální situace, vč. trendů vývoje za posledních 5 let (sociodemografická data, statistika Policie ČR, OSPOD, SZ, OS, PMS, informace o situaci v oblasti spáchaných přestupků); prostudovali rovněž dostupné koncepční, strategické a analytické materiály  </a:t>
            </a:r>
          </a:p>
          <a:p>
            <a:pPr marL="342900" indent="-34290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cs-CZ" altLang="cs-CZ" sz="1400" dirty="0" smtClean="0"/>
              <a:t>Následně koordinátoři </a:t>
            </a:r>
            <a:r>
              <a:rPr lang="cs-CZ" altLang="cs-CZ" sz="1400" dirty="0" smtClean="0"/>
              <a:t>průběžně </a:t>
            </a:r>
            <a:r>
              <a:rPr lang="cs-CZ" altLang="cs-CZ" sz="1400" dirty="0" smtClean="0"/>
              <a:t>mapovali </a:t>
            </a:r>
            <a:r>
              <a:rPr lang="cs-CZ" altLang="cs-CZ" sz="1400" dirty="0" smtClean="0"/>
              <a:t>poznatky z každodenní praxe v okrese a </a:t>
            </a:r>
            <a:r>
              <a:rPr lang="cs-CZ" altLang="cs-CZ" sz="1400" dirty="0" smtClean="0"/>
              <a:t>připojovala další </a:t>
            </a:r>
            <a:r>
              <a:rPr lang="cs-CZ" altLang="cs-CZ" sz="1400" dirty="0" smtClean="0"/>
              <a:t>potřebná zjištění o datech a potřebných údajích</a:t>
            </a:r>
          </a:p>
          <a:p>
            <a:pPr marL="342900" indent="-34290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cs-CZ" altLang="cs-CZ" sz="1400" dirty="0"/>
          </a:p>
          <a:p>
            <a:pPr algn="just">
              <a:spcBef>
                <a:spcPct val="20000"/>
              </a:spcBef>
            </a:pPr>
            <a:r>
              <a:rPr lang="cs-CZ" altLang="cs-CZ" sz="1400" b="1" dirty="0" smtClean="0">
                <a:solidFill>
                  <a:srgbClr val="0072B5"/>
                </a:solidFill>
              </a:rPr>
              <a:t>Činnost Týmů je koncepční</a:t>
            </a:r>
          </a:p>
          <a:p>
            <a:pPr marL="342900" indent="-34290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cs-CZ" altLang="cs-CZ" sz="1400" dirty="0" smtClean="0"/>
              <a:t>konkrétní obsah činnosti TM </a:t>
            </a:r>
            <a:r>
              <a:rPr lang="cs-CZ" altLang="cs-CZ" sz="1400" dirty="0" smtClean="0"/>
              <a:t>vycházel </a:t>
            </a:r>
            <a:r>
              <a:rPr lang="cs-CZ" altLang="cs-CZ" sz="1400" dirty="0" smtClean="0"/>
              <a:t>ze zmapovaných potřeb v okrese a názorů členů TM, na tomto základě </a:t>
            </a:r>
            <a:r>
              <a:rPr lang="cs-CZ" altLang="cs-CZ" sz="1400" dirty="0" smtClean="0"/>
              <a:t>byly </a:t>
            </a:r>
            <a:r>
              <a:rPr lang="cs-CZ" altLang="cs-CZ" sz="1400" dirty="0" smtClean="0"/>
              <a:t>definovány priority a pořadí jejich řešení</a:t>
            </a:r>
          </a:p>
          <a:p>
            <a:pPr marL="342900" indent="-34290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cs-CZ" altLang="cs-CZ" sz="1400" dirty="0" smtClean="0"/>
              <a:t>obsah činnosti TM a konkrétní postupy </a:t>
            </a:r>
            <a:r>
              <a:rPr lang="cs-CZ" altLang="cs-CZ" sz="1400" dirty="0" smtClean="0"/>
              <a:t>byly </a:t>
            </a:r>
            <a:r>
              <a:rPr lang="cs-CZ" altLang="cs-CZ" sz="1400" dirty="0" smtClean="0"/>
              <a:t>zpracovány v plánu činností, který se </a:t>
            </a:r>
            <a:r>
              <a:rPr lang="cs-CZ" altLang="cs-CZ" sz="1400" dirty="0" smtClean="0"/>
              <a:t>stanovoval </a:t>
            </a:r>
            <a:r>
              <a:rPr lang="cs-CZ" altLang="cs-CZ" sz="1400" dirty="0" smtClean="0"/>
              <a:t>zpravidla na období jednoho roku – průběžně </a:t>
            </a:r>
            <a:r>
              <a:rPr lang="cs-CZ" altLang="cs-CZ" sz="1400" dirty="0" smtClean="0"/>
              <a:t>byl </a:t>
            </a:r>
            <a:r>
              <a:rPr lang="cs-CZ" altLang="cs-CZ" sz="1400" dirty="0" smtClean="0"/>
              <a:t>vyhodnocován a aktualizován</a:t>
            </a:r>
          </a:p>
          <a:p>
            <a:pPr algn="just">
              <a:spcBef>
                <a:spcPct val="20000"/>
              </a:spcBef>
            </a:pPr>
            <a:r>
              <a:rPr lang="cs-CZ" altLang="cs-CZ" sz="1400" dirty="0" smtClean="0"/>
              <a:t> </a:t>
            </a:r>
          </a:p>
          <a:p>
            <a:pPr algn="just">
              <a:spcBef>
                <a:spcPct val="20000"/>
              </a:spcBef>
            </a:pPr>
            <a:r>
              <a:rPr lang="cs-CZ" altLang="cs-CZ" sz="1400" b="1" dirty="0" smtClean="0">
                <a:solidFill>
                  <a:srgbClr val="0072B5"/>
                </a:solidFill>
              </a:rPr>
              <a:t>Činnost Týmů má mít pozitivní dopad do každodenní praxe</a:t>
            </a:r>
            <a:endParaRPr lang="cs-CZ" altLang="cs-CZ" sz="1400" b="1" dirty="0">
              <a:solidFill>
                <a:srgbClr val="0072B5"/>
              </a:solidFill>
            </a:endParaRPr>
          </a:p>
          <a:p>
            <a:pPr marL="342900" indent="-34290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cs-CZ" altLang="cs-CZ" sz="1400" dirty="0"/>
              <a:t>T</a:t>
            </a:r>
            <a:r>
              <a:rPr lang="cs-CZ" altLang="cs-CZ" sz="1400" dirty="0" smtClean="0"/>
              <a:t>ým stanovená témata podrobně </a:t>
            </a:r>
            <a:r>
              <a:rPr lang="cs-CZ" altLang="cs-CZ" sz="1400" dirty="0" smtClean="0"/>
              <a:t>rozebíral </a:t>
            </a:r>
            <a:r>
              <a:rPr lang="cs-CZ" altLang="cs-CZ" sz="1400" dirty="0" smtClean="0"/>
              <a:t>z pohledu všech zastoupených institucí, následně </a:t>
            </a:r>
            <a:r>
              <a:rPr lang="cs-CZ" altLang="cs-CZ" sz="1400" dirty="0" smtClean="0"/>
              <a:t>navrhoval </a:t>
            </a:r>
            <a:r>
              <a:rPr lang="cs-CZ" altLang="cs-CZ" sz="1400" dirty="0" smtClean="0"/>
              <a:t>konkrétní opatření a </a:t>
            </a:r>
            <a:r>
              <a:rPr lang="cs-CZ" altLang="cs-CZ" sz="1400" dirty="0" smtClean="0"/>
              <a:t>pomáhal při jejich zavádění do praxe </a:t>
            </a:r>
            <a:r>
              <a:rPr lang="cs-CZ" altLang="cs-CZ" sz="1400" dirty="0" smtClean="0"/>
              <a:t>(za spolupráce dalších organizací a obcí)</a:t>
            </a:r>
            <a:endParaRPr lang="cs-CZ" altLang="cs-CZ" sz="1400" dirty="0"/>
          </a:p>
          <a:p>
            <a:pPr marL="342900" indent="-34290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cs-CZ" altLang="cs-CZ" sz="1600" dirty="0" smtClean="0"/>
          </a:p>
          <a:p>
            <a:pPr algn="just">
              <a:spcBef>
                <a:spcPct val="20000"/>
              </a:spcBef>
            </a:pPr>
            <a:endParaRPr lang="cs-CZ" sz="1600" dirty="0"/>
          </a:p>
          <a:p>
            <a:pPr marL="342900" indent="-342900" algn="just">
              <a:spcBef>
                <a:spcPct val="20000"/>
              </a:spcBef>
            </a:pPr>
            <a:r>
              <a:rPr lang="cs-CZ" altLang="cs-CZ" sz="1600" b="1" dirty="0" smtClean="0">
                <a:solidFill>
                  <a:srgbClr val="FF0000"/>
                </a:solidFill>
              </a:rPr>
              <a:t> </a:t>
            </a:r>
            <a:endParaRPr lang="cs-CZ" altLang="cs-CZ" sz="1600" b="1" dirty="0">
              <a:solidFill>
                <a:srgbClr val="FF0000"/>
              </a:solidFill>
            </a:endParaRPr>
          </a:p>
        </p:txBody>
      </p:sp>
      <p:pic>
        <p:nvPicPr>
          <p:cNvPr id="8" name="Picture 8" descr="logo mal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2114" y="116632"/>
            <a:ext cx="85725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8313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ozadi 01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539552" y="116632"/>
            <a:ext cx="6912768" cy="908050"/>
          </a:xfrm>
          <a:solidFill>
            <a:srgbClr val="0072B5"/>
          </a:solidFill>
        </p:spPr>
        <p:txBody>
          <a:bodyPr/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Příklady témat řešených v rámci TM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539750" y="1412776"/>
            <a:ext cx="8136706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Bef>
                <a:spcPts val="0"/>
              </a:spcBef>
            </a:pPr>
            <a:r>
              <a:rPr lang="cs-CZ" sz="1400" b="1" dirty="0" smtClean="0">
                <a:solidFill>
                  <a:srgbClr val="0072B5"/>
                </a:solidFill>
              </a:rPr>
              <a:t>Obchodní centrum jako lokalita vysokého výskytu trestné činnosti mládeže (Opava, Plzeň-město)</a:t>
            </a:r>
          </a:p>
          <a:p>
            <a:pPr marL="342900" lvl="1" indent="-34290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400" dirty="0" smtClean="0"/>
              <a:t>navázání spolupráce s vedením obchodního centra; zmapování situace prostřednictvím terénních neziskových organizací; úprava bezpečnostních prvků v </a:t>
            </a:r>
            <a:r>
              <a:rPr lang="cs-CZ" sz="1400" dirty="0" smtClean="0"/>
              <a:t>centrech a v jejich okolí</a:t>
            </a:r>
            <a:endParaRPr lang="cs-CZ" sz="1400" dirty="0" smtClean="0"/>
          </a:p>
          <a:p>
            <a:pPr marL="0" lvl="1" algn="just">
              <a:spcBef>
                <a:spcPts val="0"/>
              </a:spcBef>
            </a:pPr>
            <a:endParaRPr lang="cs-CZ" sz="800" dirty="0"/>
          </a:p>
          <a:p>
            <a:pPr algn="just">
              <a:spcBef>
                <a:spcPts val="0"/>
              </a:spcBef>
            </a:pPr>
            <a:r>
              <a:rPr lang="cs-CZ" sz="1400" b="1" dirty="0" smtClean="0">
                <a:solidFill>
                  <a:srgbClr val="0072B5"/>
                </a:solidFill>
              </a:rPr>
              <a:t>Rozšíření spolupráce škol s organizacemi zastoupenými v Týmu (Plzeň-město, Brno-venkov) – šikana na školách, řešení docházky dětí do škol</a:t>
            </a:r>
            <a:endParaRPr lang="cs-CZ" sz="1400" b="1" dirty="0">
              <a:solidFill>
                <a:srgbClr val="0072B5"/>
              </a:solidFill>
            </a:endParaRPr>
          </a:p>
          <a:p>
            <a:pPr marL="342900" lvl="1" indent="-34290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400" dirty="0" smtClean="0"/>
              <a:t>organizace pravidelně se opakujících setkávání škol s organizacemi Týmu - řešení konkrétních témat a vyjasňování kompetencí při řešení jednotlivých problémů</a:t>
            </a:r>
          </a:p>
          <a:p>
            <a:pPr marL="0" lvl="1" algn="just">
              <a:spcBef>
                <a:spcPts val="0"/>
              </a:spcBef>
            </a:pPr>
            <a:endParaRPr lang="cs-CZ" sz="800" b="1" dirty="0" smtClean="0">
              <a:solidFill>
                <a:srgbClr val="0072B5"/>
              </a:solidFill>
            </a:endParaRPr>
          </a:p>
          <a:p>
            <a:pPr algn="just">
              <a:spcBef>
                <a:spcPts val="0"/>
              </a:spcBef>
            </a:pPr>
            <a:r>
              <a:rPr lang="cs-CZ" sz="1400" b="1" dirty="0" smtClean="0">
                <a:solidFill>
                  <a:srgbClr val="0072B5"/>
                </a:solidFill>
              </a:rPr>
              <a:t>Děti ohrožené složitým rozvodovým sporem rodičů (Náchod)</a:t>
            </a:r>
            <a:endParaRPr lang="cs-CZ" sz="1400" b="1" dirty="0">
              <a:solidFill>
                <a:srgbClr val="0072B5"/>
              </a:solidFill>
            </a:endParaRPr>
          </a:p>
          <a:p>
            <a:pPr marL="342900" lvl="1" indent="-34290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400" dirty="0"/>
              <a:t>z</a:t>
            </a:r>
            <a:r>
              <a:rPr lang="cs-CZ" sz="1400" dirty="0" smtClean="0"/>
              <a:t>ajištění nových služeb pro rodiny v rozvodové situaci do okresu; vytvoření publikace pro rozvádějící se rodiče z pohledu všech organizací Týmu; příprava školení pro pedagogy</a:t>
            </a:r>
          </a:p>
          <a:p>
            <a:pPr marL="0" lvl="1" algn="just">
              <a:spcBef>
                <a:spcPts val="0"/>
              </a:spcBef>
            </a:pPr>
            <a:endParaRPr lang="cs-CZ" sz="800" b="1" dirty="0" smtClean="0">
              <a:solidFill>
                <a:srgbClr val="0072B5"/>
              </a:solidFill>
            </a:endParaRPr>
          </a:p>
          <a:p>
            <a:pPr marL="284400" indent="-284400" algn="just">
              <a:spcBef>
                <a:spcPts val="0"/>
              </a:spcBef>
            </a:pPr>
            <a:r>
              <a:rPr lang="cs-CZ" sz="1400" b="1" dirty="0" smtClean="0">
                <a:solidFill>
                  <a:srgbClr val="0072B5"/>
                </a:solidFill>
              </a:rPr>
              <a:t>Drogová problematika u dětí a mladistvých (Náchod, Brno-venkov)</a:t>
            </a:r>
            <a:endParaRPr lang="cs-CZ" sz="1400" b="1" dirty="0">
              <a:solidFill>
                <a:srgbClr val="0072B5"/>
              </a:solidFill>
            </a:endParaRPr>
          </a:p>
          <a:p>
            <a:pPr marL="342900" lvl="1" indent="-34290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400" dirty="0" smtClean="0"/>
              <a:t>příprava preventivního projektu ve spolupráci s Národní protidrogovou centrálou Policie ČR; sdílení dobré praxe v řešení přestupků </a:t>
            </a:r>
            <a:r>
              <a:rPr lang="cs-CZ" sz="1400" dirty="0" smtClean="0"/>
              <a:t>mládeže mezi </a:t>
            </a:r>
            <a:r>
              <a:rPr lang="cs-CZ" sz="1400" dirty="0" smtClean="0"/>
              <a:t>obcemi okresu, zmapování dostupnosti </a:t>
            </a:r>
            <a:r>
              <a:rPr lang="cs-CZ" sz="1400" dirty="0" smtClean="0"/>
              <a:t>služeb a </a:t>
            </a:r>
            <a:r>
              <a:rPr lang="cs-CZ" sz="1400" dirty="0" smtClean="0"/>
              <a:t>návrhy na řešení chybějících (Náchod); besedy s občany; </a:t>
            </a:r>
            <a:r>
              <a:rPr lang="cs-CZ" sz="1400" dirty="0" smtClean="0"/>
              <a:t>realizace výstavy tematických fotografií </a:t>
            </a:r>
            <a:r>
              <a:rPr lang="cs-CZ" sz="1400" dirty="0" smtClean="0"/>
              <a:t>(Brno-venkov)</a:t>
            </a:r>
          </a:p>
          <a:p>
            <a:pPr marL="0" lvl="1" algn="just">
              <a:spcBef>
                <a:spcPts val="0"/>
              </a:spcBef>
            </a:pPr>
            <a:endParaRPr lang="cs-CZ" sz="800" dirty="0"/>
          </a:p>
          <a:p>
            <a:pPr algn="just">
              <a:spcBef>
                <a:spcPts val="0"/>
              </a:spcBef>
            </a:pPr>
            <a:r>
              <a:rPr lang="cs-CZ" sz="1400" b="1" dirty="0">
                <a:solidFill>
                  <a:srgbClr val="0072B5"/>
                </a:solidFill>
              </a:rPr>
              <a:t>Skryté záškoláctví jako rizikové chování (</a:t>
            </a:r>
            <a:r>
              <a:rPr lang="cs-CZ" sz="1400" b="1" dirty="0" smtClean="0">
                <a:solidFill>
                  <a:srgbClr val="0072B5"/>
                </a:solidFill>
              </a:rPr>
              <a:t>Opava, Plzeň-město)</a:t>
            </a:r>
            <a:endParaRPr lang="cs-CZ" sz="1400" b="1" dirty="0">
              <a:solidFill>
                <a:srgbClr val="0072B5"/>
              </a:solidFill>
            </a:endParaRPr>
          </a:p>
          <a:p>
            <a:pPr marL="342900" lvl="1" indent="-34290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400" dirty="0" smtClean="0"/>
              <a:t>navázání </a:t>
            </a:r>
            <a:r>
              <a:rPr lang="cs-CZ" sz="1400" dirty="0"/>
              <a:t>spolupráce se Sdružením praktických lékařů pro děti a dorost </a:t>
            </a:r>
            <a:r>
              <a:rPr lang="cs-CZ" sz="1400" dirty="0" smtClean="0"/>
              <a:t>- </a:t>
            </a:r>
            <a:r>
              <a:rPr lang="cs-CZ" sz="1400" dirty="0"/>
              <a:t>vyjasnění kompetencí a postupů </a:t>
            </a:r>
            <a:r>
              <a:rPr lang="cs-CZ" sz="1400" dirty="0" smtClean="0"/>
              <a:t>řešení (Opava); děti cizinců na ubytovnách - nastavení spolupráce cizinecké policie a OSPOD, vydání vícejazyčného letáčku pro rodiče dětí (Plzeň-město)</a:t>
            </a:r>
            <a:endParaRPr lang="cs-CZ" sz="1400" dirty="0"/>
          </a:p>
          <a:p>
            <a:pPr marL="0" lvl="1" algn="just">
              <a:spcBef>
                <a:spcPts val="600"/>
              </a:spcBef>
            </a:pPr>
            <a:endParaRPr lang="cs-CZ" sz="1400" dirty="0"/>
          </a:p>
          <a:p>
            <a:pPr marL="0" lvl="1" algn="just">
              <a:spcBef>
                <a:spcPts val="600"/>
              </a:spcBef>
            </a:pPr>
            <a:endParaRPr lang="cs-CZ" sz="1400" dirty="0"/>
          </a:p>
          <a:p>
            <a:pPr marL="0" lvl="1" algn="just">
              <a:spcBef>
                <a:spcPts val="600"/>
              </a:spcBef>
            </a:pPr>
            <a:endParaRPr lang="cs-CZ" sz="1400" dirty="0"/>
          </a:p>
          <a:p>
            <a:pPr marL="0" lvl="1" algn="just">
              <a:spcBef>
                <a:spcPts val="600"/>
              </a:spcBef>
            </a:pPr>
            <a:endParaRPr lang="cs-CZ" sz="1400" dirty="0"/>
          </a:p>
        </p:txBody>
      </p:sp>
      <p:pic>
        <p:nvPicPr>
          <p:cNvPr id="8" name="Picture 8" descr="logo mal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2114" y="116632"/>
            <a:ext cx="85725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4842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ozadi 01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539552" y="116632"/>
            <a:ext cx="6912768" cy="908050"/>
          </a:xfrm>
          <a:solidFill>
            <a:srgbClr val="0072B5"/>
          </a:solidFill>
        </p:spPr>
        <p:txBody>
          <a:bodyPr/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Přínos placeného koordinátora pro TM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539552" y="1268760"/>
            <a:ext cx="8136706" cy="5429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0" lvl="1" indent="-284400" algn="just">
              <a:spcBef>
                <a:spcPts val="600"/>
              </a:spcBef>
            </a:pPr>
            <a:r>
              <a:rPr lang="cs-CZ" sz="1400" dirty="0"/>
              <a:t>Koordinátor </a:t>
            </a:r>
            <a:r>
              <a:rPr lang="cs-CZ" sz="1400" dirty="0" smtClean="0"/>
              <a:t>provádí veškerou </a:t>
            </a:r>
            <a:r>
              <a:rPr lang="cs-CZ" sz="1400" b="1" dirty="0" smtClean="0"/>
              <a:t>organizačně administrativní činnost </a:t>
            </a:r>
            <a:r>
              <a:rPr lang="cs-CZ" sz="1400" dirty="0" smtClean="0"/>
              <a:t>TM, </a:t>
            </a:r>
            <a:r>
              <a:rPr lang="cs-CZ" sz="1400" b="1" dirty="0" smtClean="0"/>
              <a:t>konstruktivní debatou      </a:t>
            </a:r>
            <a:r>
              <a:rPr lang="cs-CZ" sz="1400" dirty="0" smtClean="0"/>
              <a:t>s členy TM </a:t>
            </a:r>
            <a:r>
              <a:rPr lang="cs-CZ" sz="1400" b="1" dirty="0" smtClean="0"/>
              <a:t>dojednává cíle činnosti TM a konkrétní postupy</a:t>
            </a:r>
            <a:r>
              <a:rPr lang="cs-CZ" sz="1400" dirty="0" smtClean="0"/>
              <a:t>, dbá </a:t>
            </a:r>
            <a:r>
              <a:rPr lang="cs-CZ" sz="1400" dirty="0"/>
              <a:t>na </a:t>
            </a:r>
            <a:r>
              <a:rPr lang="cs-CZ" sz="1400" b="1" dirty="0"/>
              <a:t>udržování </a:t>
            </a:r>
            <a:r>
              <a:rPr lang="cs-CZ" sz="1400" b="1" dirty="0" smtClean="0"/>
              <a:t>vytyčeného </a:t>
            </a:r>
            <a:r>
              <a:rPr lang="cs-CZ" sz="1400" b="1" dirty="0"/>
              <a:t>směru </a:t>
            </a:r>
            <a:r>
              <a:rPr lang="cs-CZ" sz="1400" dirty="0" smtClean="0"/>
              <a:t>činnost TM a členy průběžně </a:t>
            </a:r>
            <a:r>
              <a:rPr lang="cs-CZ" sz="1400" b="1" dirty="0" smtClean="0"/>
              <a:t>pozitivně podporuje a „</a:t>
            </a:r>
            <a:r>
              <a:rPr lang="cs-CZ" sz="1400" b="1" dirty="0" err="1" smtClean="0"/>
              <a:t>týmuje</a:t>
            </a:r>
            <a:r>
              <a:rPr lang="cs-CZ" sz="1400" b="1" dirty="0" smtClean="0"/>
              <a:t>“. </a:t>
            </a:r>
            <a:endParaRPr lang="cs-CZ" sz="1400" b="1" dirty="0"/>
          </a:p>
          <a:p>
            <a:pPr marL="0" lvl="1" indent="-284400" algn="just">
              <a:spcBef>
                <a:spcPts val="600"/>
              </a:spcBef>
            </a:pPr>
            <a:endParaRPr lang="cs-CZ" sz="1400" dirty="0"/>
          </a:p>
          <a:p>
            <a:pPr marL="0" lvl="1" indent="-284400" algn="just">
              <a:spcBef>
                <a:spcPts val="600"/>
              </a:spcBef>
            </a:pPr>
            <a:r>
              <a:rPr lang="cs-CZ" sz="1400" dirty="0"/>
              <a:t>Koordinátor </a:t>
            </a:r>
            <a:r>
              <a:rPr lang="cs-CZ" sz="1400" b="1" dirty="0" smtClean="0"/>
              <a:t>průběžně </a:t>
            </a:r>
            <a:r>
              <a:rPr lang="cs-CZ" sz="1400" b="1" dirty="0"/>
              <a:t>mapuje a vyhodnocuje potřeby </a:t>
            </a:r>
            <a:r>
              <a:rPr lang="cs-CZ" sz="1400" dirty="0"/>
              <a:t>lokality </a:t>
            </a:r>
            <a:r>
              <a:rPr lang="cs-CZ" sz="1400" dirty="0" smtClean="0"/>
              <a:t>a postoje/názory členů TM.</a:t>
            </a:r>
          </a:p>
          <a:p>
            <a:pPr marL="0" lvl="1" indent="-284400" algn="just">
              <a:spcBef>
                <a:spcPts val="600"/>
              </a:spcBef>
            </a:pPr>
            <a:r>
              <a:rPr lang="cs-CZ" sz="1400" dirty="0" smtClean="0"/>
              <a:t> </a:t>
            </a:r>
            <a:endParaRPr lang="cs-CZ" sz="1400" dirty="0"/>
          </a:p>
          <a:p>
            <a:pPr marL="0" lvl="1" indent="-284400" algn="just">
              <a:spcBef>
                <a:spcPts val="600"/>
              </a:spcBef>
            </a:pPr>
            <a:r>
              <a:rPr lang="cs-CZ" sz="1400" dirty="0"/>
              <a:t>Koordinátor </a:t>
            </a:r>
            <a:r>
              <a:rPr lang="cs-CZ" sz="1400" dirty="0" smtClean="0"/>
              <a:t>„</a:t>
            </a:r>
            <a:r>
              <a:rPr lang="cs-CZ" sz="1400" b="1" dirty="0" smtClean="0"/>
              <a:t>síťuje“</a:t>
            </a:r>
            <a:r>
              <a:rPr lang="cs-CZ" sz="1400" dirty="0" smtClean="0"/>
              <a:t> - </a:t>
            </a:r>
            <a:r>
              <a:rPr lang="cs-CZ" sz="1400" b="1" dirty="0" smtClean="0"/>
              <a:t>má </a:t>
            </a:r>
            <a:r>
              <a:rPr lang="cs-CZ" sz="1400" b="1" dirty="0"/>
              <a:t>dobrý přehled o dění v regionu</a:t>
            </a:r>
            <a:r>
              <a:rPr lang="cs-CZ" sz="1400" dirty="0"/>
              <a:t>, o organizacích a službách v regionu </a:t>
            </a:r>
            <a:r>
              <a:rPr lang="cs-CZ" sz="1400" dirty="0" smtClean="0"/>
              <a:t>      i </a:t>
            </a:r>
            <a:r>
              <a:rPr lang="cs-CZ" sz="1400" dirty="0"/>
              <a:t>o strategických dokumentech regionu i vyšších </a:t>
            </a:r>
            <a:r>
              <a:rPr lang="cs-CZ" sz="1400" dirty="0" smtClean="0"/>
              <a:t>celků.</a:t>
            </a:r>
            <a:endParaRPr lang="cs-CZ" sz="1400" dirty="0"/>
          </a:p>
          <a:p>
            <a:pPr marL="0" lvl="1" indent="-284400" algn="just">
              <a:spcBef>
                <a:spcPts val="600"/>
              </a:spcBef>
            </a:pPr>
            <a:endParaRPr lang="cs-CZ" sz="1400" dirty="0"/>
          </a:p>
          <a:p>
            <a:pPr marL="0" lvl="1" indent="-284400" algn="just">
              <a:spcBef>
                <a:spcPts val="600"/>
              </a:spcBef>
            </a:pPr>
            <a:r>
              <a:rPr lang="cs-CZ" sz="1400" dirty="0"/>
              <a:t>Koordinátor </a:t>
            </a:r>
            <a:r>
              <a:rPr lang="cs-CZ" sz="1400" b="1" dirty="0" smtClean="0"/>
              <a:t>vyhledává</a:t>
            </a:r>
            <a:r>
              <a:rPr lang="cs-CZ" sz="1400" dirty="0" smtClean="0"/>
              <a:t>, </a:t>
            </a:r>
            <a:r>
              <a:rPr lang="cs-CZ" sz="1400" b="1" dirty="0" smtClean="0"/>
              <a:t>navazuje </a:t>
            </a:r>
            <a:r>
              <a:rPr lang="cs-CZ" sz="1400" b="1" dirty="0"/>
              <a:t>a </a:t>
            </a:r>
            <a:r>
              <a:rPr lang="cs-CZ" sz="1400" b="1" dirty="0" smtClean="0"/>
              <a:t>udržuje fungující spolupráci </a:t>
            </a:r>
            <a:r>
              <a:rPr lang="cs-CZ" sz="1400" dirty="0"/>
              <a:t>s dalšími organizacemi </a:t>
            </a:r>
            <a:r>
              <a:rPr lang="cs-CZ" sz="1400" dirty="0" smtClean="0"/>
              <a:t>(i </a:t>
            </a:r>
            <a:r>
              <a:rPr lang="cs-CZ" sz="1400" dirty="0"/>
              <a:t>mimo </a:t>
            </a:r>
            <a:r>
              <a:rPr lang="cs-CZ" sz="1400" dirty="0" smtClean="0"/>
              <a:t>daný okres).</a:t>
            </a:r>
            <a:endParaRPr lang="cs-CZ" sz="1400" dirty="0"/>
          </a:p>
          <a:p>
            <a:pPr marL="0" lvl="1" indent="-284400" algn="just">
              <a:spcBef>
                <a:spcPts val="600"/>
              </a:spcBef>
            </a:pPr>
            <a:endParaRPr lang="cs-CZ" sz="1400" dirty="0"/>
          </a:p>
          <a:p>
            <a:pPr marL="0" lvl="1" indent="-284400" algn="just">
              <a:spcBef>
                <a:spcPts val="600"/>
              </a:spcBef>
            </a:pPr>
            <a:r>
              <a:rPr lang="cs-CZ" sz="1400" dirty="0"/>
              <a:t>Koordinátor </a:t>
            </a:r>
            <a:r>
              <a:rPr lang="cs-CZ" sz="1400" dirty="0" smtClean="0"/>
              <a:t>připravuje společná stanoviska, prohlášení TM, </a:t>
            </a:r>
            <a:r>
              <a:rPr lang="cs-CZ" sz="1400" b="1" dirty="0"/>
              <a:t>zastupuje Tým na </a:t>
            </a:r>
            <a:r>
              <a:rPr lang="cs-CZ" sz="1400" b="1" dirty="0" smtClean="0"/>
              <a:t>pracovních jednání </a:t>
            </a:r>
            <a:r>
              <a:rPr lang="cs-CZ" sz="1400" dirty="0" smtClean="0"/>
              <a:t>s dalšími organizacemi, zajišťuje jeho publicitu. </a:t>
            </a:r>
            <a:endParaRPr lang="cs-CZ" sz="1400" dirty="0"/>
          </a:p>
          <a:p>
            <a:pPr marL="0" lvl="1" indent="-284400" algn="just">
              <a:spcBef>
                <a:spcPts val="600"/>
              </a:spcBef>
            </a:pPr>
            <a:endParaRPr lang="cs-CZ" sz="1400" dirty="0"/>
          </a:p>
          <a:p>
            <a:pPr marL="0" lvl="1" indent="-284400" algn="just">
              <a:spcBef>
                <a:spcPts val="600"/>
              </a:spcBef>
            </a:pPr>
            <a:r>
              <a:rPr lang="cs-CZ" sz="1400" dirty="0"/>
              <a:t>Koordinátor </a:t>
            </a:r>
            <a:r>
              <a:rPr lang="cs-CZ" sz="1400" dirty="0" smtClean="0"/>
              <a:t>má přehled o činnostech </a:t>
            </a:r>
            <a:r>
              <a:rPr lang="cs-CZ" sz="1400" dirty="0"/>
              <a:t>všech členských organizací, zůstává nestranným a </a:t>
            </a:r>
            <a:r>
              <a:rPr lang="cs-CZ" sz="1400" b="1" dirty="0"/>
              <a:t>dokáže propojovat </a:t>
            </a:r>
            <a:r>
              <a:rPr lang="cs-CZ" sz="1400" b="1" dirty="0" smtClean="0"/>
              <a:t>postupy a zájmy jednotlivých organizací působících v systému péče o ohrožené děti a jejich rodiny.</a:t>
            </a:r>
            <a:endParaRPr lang="cs-CZ" sz="1400" dirty="0"/>
          </a:p>
          <a:p>
            <a:pPr marL="284400" indent="-284400" algn="just">
              <a:spcBef>
                <a:spcPts val="600"/>
              </a:spcBef>
            </a:pPr>
            <a:endParaRPr lang="cs-CZ" sz="1400" dirty="0" smtClean="0"/>
          </a:p>
          <a:p>
            <a:pPr marL="284400" indent="-284400" algn="just">
              <a:spcBef>
                <a:spcPts val="600"/>
              </a:spcBef>
            </a:pPr>
            <a:r>
              <a:rPr lang="cs-CZ" altLang="cs-CZ" sz="1400" dirty="0" smtClean="0"/>
              <a:t> </a:t>
            </a:r>
            <a:endParaRPr lang="cs-CZ" altLang="cs-CZ" sz="1400" dirty="0"/>
          </a:p>
        </p:txBody>
      </p:sp>
      <p:pic>
        <p:nvPicPr>
          <p:cNvPr id="8" name="Picture 8" descr="logo mal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2114" y="116632"/>
            <a:ext cx="85725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7322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ozadi 01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539552" y="116632"/>
            <a:ext cx="6912768" cy="908050"/>
          </a:xfrm>
          <a:solidFill>
            <a:srgbClr val="0072B5"/>
          </a:solidFill>
        </p:spPr>
        <p:txBody>
          <a:bodyPr/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Zobecnění dosavadních zkušeností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539750" y="1556792"/>
            <a:ext cx="8136706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0" lvl="1" indent="-284400" algn="just">
              <a:spcBef>
                <a:spcPts val="600"/>
              </a:spcBef>
            </a:pPr>
            <a:endParaRPr lang="cs-CZ" sz="1600" b="1" dirty="0" smtClean="0"/>
          </a:p>
          <a:p>
            <a:pPr marL="0" lvl="1" indent="-284400" algn="just">
              <a:spcBef>
                <a:spcPts val="600"/>
              </a:spcBef>
            </a:pPr>
            <a:r>
              <a:rPr lang="cs-CZ" sz="1600" b="1" dirty="0" smtClean="0"/>
              <a:t>Interdisciplinární </a:t>
            </a:r>
            <a:r>
              <a:rPr lang="cs-CZ" sz="1600" b="1" dirty="0"/>
              <a:t>přístup </a:t>
            </a:r>
            <a:r>
              <a:rPr lang="cs-CZ" sz="1600" b="1" dirty="0" smtClean="0"/>
              <a:t>umožní komplexnější </a:t>
            </a:r>
            <a:r>
              <a:rPr lang="cs-CZ" sz="1600" b="1" dirty="0"/>
              <a:t>pohled na věc, nabízí nové </a:t>
            </a:r>
            <a:r>
              <a:rPr lang="cs-CZ" sz="1600" b="1" dirty="0" smtClean="0"/>
              <a:t>společné možnosti řešení problémů a </a:t>
            </a:r>
            <a:r>
              <a:rPr lang="cs-CZ" sz="1600" b="1" dirty="0"/>
              <a:t>umožňuje vzájemné obohacování se všech </a:t>
            </a:r>
            <a:r>
              <a:rPr lang="cs-CZ" sz="1600" b="1" dirty="0" smtClean="0"/>
              <a:t>zúčastněných.</a:t>
            </a:r>
            <a:endParaRPr lang="cs-CZ" sz="1600" b="1" dirty="0"/>
          </a:p>
          <a:p>
            <a:pPr marL="0" lvl="1" indent="-284400" algn="just">
              <a:spcBef>
                <a:spcPts val="600"/>
              </a:spcBef>
            </a:pPr>
            <a:endParaRPr lang="cs-CZ" sz="1600" b="1" dirty="0" smtClean="0"/>
          </a:p>
          <a:p>
            <a:pPr marL="0" lvl="1" indent="-284400" algn="just">
              <a:spcBef>
                <a:spcPts val="600"/>
              </a:spcBef>
            </a:pPr>
            <a:endParaRPr lang="cs-CZ" sz="1600" b="1" dirty="0"/>
          </a:p>
          <a:p>
            <a:pPr marL="0" lvl="1" indent="-284400" algn="just">
              <a:spcBef>
                <a:spcPts val="600"/>
              </a:spcBef>
            </a:pPr>
            <a:r>
              <a:rPr lang="cs-CZ" sz="1600" b="1" dirty="0" smtClean="0"/>
              <a:t>Týmy </a:t>
            </a:r>
            <a:r>
              <a:rPr lang="cs-CZ" sz="1600" b="1" dirty="0"/>
              <a:t>pro mládež jsou dobrou příležitostí pro </a:t>
            </a:r>
            <a:r>
              <a:rPr lang="cs-CZ" sz="1600" b="1" dirty="0" smtClean="0"/>
              <a:t>okres, </a:t>
            </a:r>
            <a:r>
              <a:rPr lang="cs-CZ" sz="1600" b="1" dirty="0"/>
              <a:t>jak začít měnit zažité stereotypy v oblasti </a:t>
            </a:r>
            <a:r>
              <a:rPr lang="cs-CZ" sz="1600" b="1" dirty="0" smtClean="0"/>
              <a:t>spolupráce služeb a řešení kriminality </a:t>
            </a:r>
            <a:r>
              <a:rPr lang="cs-CZ" sz="1600" b="1" dirty="0"/>
              <a:t>mládeže a </a:t>
            </a:r>
            <a:r>
              <a:rPr lang="cs-CZ" sz="1600" b="1" dirty="0" smtClean="0"/>
              <a:t>aktivuje chuť a inovativní nápady, jak problémy ohrožených dětí a mladistvých řešit. </a:t>
            </a:r>
            <a:endParaRPr lang="cs-CZ" sz="1600" b="1" dirty="0"/>
          </a:p>
          <a:p>
            <a:pPr marL="0" lvl="1" indent="-284400" algn="just">
              <a:spcBef>
                <a:spcPts val="600"/>
              </a:spcBef>
            </a:pPr>
            <a:endParaRPr lang="cs-CZ" sz="1600" b="1" dirty="0" smtClean="0"/>
          </a:p>
          <a:p>
            <a:pPr marL="0" lvl="1" indent="-284400" algn="just">
              <a:spcBef>
                <a:spcPts val="600"/>
              </a:spcBef>
            </a:pPr>
            <a:endParaRPr lang="cs-CZ" sz="1600" b="1" dirty="0"/>
          </a:p>
          <a:p>
            <a:pPr marL="0" lvl="1" indent="-284400" algn="just">
              <a:spcBef>
                <a:spcPts val="600"/>
              </a:spcBef>
            </a:pPr>
            <a:r>
              <a:rPr lang="cs-CZ" sz="1600" b="1" dirty="0" smtClean="0"/>
              <a:t>Aby </a:t>
            </a:r>
            <a:r>
              <a:rPr lang="cs-CZ" sz="1600" b="1" dirty="0"/>
              <a:t>mohl Tým pro mládež efektivně pracovat a </a:t>
            </a:r>
            <a:r>
              <a:rPr lang="cs-CZ" sz="1600" b="1" dirty="0" smtClean="0"/>
              <a:t>přenášet </a:t>
            </a:r>
            <a:r>
              <a:rPr lang="cs-CZ" sz="1600" b="1" dirty="0"/>
              <a:t>konkrétní </a:t>
            </a:r>
            <a:r>
              <a:rPr lang="cs-CZ" sz="1600" b="1" dirty="0" smtClean="0"/>
              <a:t>výstupy své činnosti do </a:t>
            </a:r>
            <a:r>
              <a:rPr lang="cs-CZ" sz="1600" b="1" dirty="0"/>
              <a:t>praxe, je třeba, aby se </a:t>
            </a:r>
            <a:r>
              <a:rPr lang="cs-CZ" sz="1600" b="1" dirty="0" smtClean="0"/>
              <a:t>koordinátor řízení a vedení TM mohl věnovat      a podporovat tak ostatní při hledání řešení aktuálních témat. </a:t>
            </a:r>
            <a:endParaRPr lang="cs-CZ" sz="1600" b="1" dirty="0"/>
          </a:p>
          <a:p>
            <a:pPr marL="284400" indent="-284400" algn="just">
              <a:spcBef>
                <a:spcPts val="600"/>
              </a:spcBef>
            </a:pPr>
            <a:endParaRPr lang="cs-CZ" sz="1600" b="1" dirty="0">
              <a:solidFill>
                <a:srgbClr val="005954"/>
              </a:solidFill>
            </a:endParaRPr>
          </a:p>
          <a:p>
            <a:pPr marL="284400" indent="-284400" algn="just">
              <a:spcBef>
                <a:spcPts val="600"/>
              </a:spcBef>
            </a:pPr>
            <a:r>
              <a:rPr lang="cs-CZ" altLang="cs-CZ" sz="1600" b="1" dirty="0" smtClean="0"/>
              <a:t> </a:t>
            </a:r>
            <a:endParaRPr lang="cs-CZ" altLang="cs-CZ" sz="1600" b="1" dirty="0"/>
          </a:p>
        </p:txBody>
      </p:sp>
      <p:pic>
        <p:nvPicPr>
          <p:cNvPr id="8" name="Picture 8" descr="logo mal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2114" y="116632"/>
            <a:ext cx="85725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2225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ozadi 01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539552" y="116632"/>
            <a:ext cx="6912768" cy="908050"/>
          </a:xfrm>
          <a:solidFill>
            <a:srgbClr val="0072B5"/>
          </a:solidFill>
        </p:spPr>
        <p:txBody>
          <a:bodyPr/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TM v projektu Na správnou cestu! II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539750" y="1556792"/>
            <a:ext cx="8136706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84400" indent="-284400" algn="just">
              <a:spcBef>
                <a:spcPts val="600"/>
              </a:spcBef>
            </a:pPr>
            <a:endParaRPr lang="cs-CZ" altLang="cs-CZ" sz="1400" b="1" dirty="0" smtClean="0">
              <a:solidFill>
                <a:srgbClr val="0070C0"/>
              </a:solidFill>
            </a:endParaRPr>
          </a:p>
          <a:p>
            <a:pPr marL="284400" indent="-284400" algn="just">
              <a:spcBef>
                <a:spcPts val="600"/>
              </a:spcBef>
            </a:pPr>
            <a:r>
              <a:rPr lang="cs-CZ" altLang="cs-CZ" sz="1400" b="1" dirty="0" smtClean="0">
                <a:solidFill>
                  <a:srgbClr val="0070C0"/>
                </a:solidFill>
              </a:rPr>
              <a:t>Doba realizace</a:t>
            </a:r>
          </a:p>
          <a:p>
            <a:pPr marL="284400" indent="-284400" algn="just">
              <a:spcBef>
                <a:spcPts val="600"/>
              </a:spcBef>
            </a:pPr>
            <a:r>
              <a:rPr lang="cs-CZ" sz="1400" b="1" dirty="0" smtClean="0"/>
              <a:t>jaro 2016- jaro 2020</a:t>
            </a:r>
            <a:endParaRPr lang="cs-CZ" sz="1400" b="1" dirty="0"/>
          </a:p>
          <a:p>
            <a:pPr marL="284400" indent="-284400" algn="just">
              <a:spcBef>
                <a:spcPts val="600"/>
              </a:spcBef>
            </a:pPr>
            <a:endParaRPr lang="cs-CZ" altLang="cs-CZ" sz="1400" b="1" dirty="0" smtClean="0">
              <a:solidFill>
                <a:srgbClr val="0070C0"/>
              </a:solidFill>
            </a:endParaRPr>
          </a:p>
          <a:p>
            <a:pPr marL="284400" indent="-284400" algn="just">
              <a:spcBef>
                <a:spcPts val="600"/>
              </a:spcBef>
            </a:pPr>
            <a:endParaRPr lang="cs-CZ" altLang="cs-CZ" sz="1400" b="1" dirty="0" smtClean="0">
              <a:solidFill>
                <a:srgbClr val="0070C0"/>
              </a:solidFill>
            </a:endParaRPr>
          </a:p>
          <a:p>
            <a:pPr marL="284400" indent="-284400" algn="just">
              <a:spcBef>
                <a:spcPts val="600"/>
              </a:spcBef>
            </a:pPr>
            <a:r>
              <a:rPr lang="cs-CZ" altLang="cs-CZ" sz="1400" b="1" dirty="0" smtClean="0">
                <a:solidFill>
                  <a:srgbClr val="0070C0"/>
                </a:solidFill>
              </a:rPr>
              <a:t>Financování</a:t>
            </a:r>
            <a:endParaRPr lang="cs-CZ" altLang="cs-CZ" sz="1400" b="1" dirty="0">
              <a:solidFill>
                <a:srgbClr val="0070C0"/>
              </a:solidFill>
            </a:endParaRPr>
          </a:p>
          <a:p>
            <a:pPr marL="284400" indent="-284400" algn="just">
              <a:spcBef>
                <a:spcPts val="600"/>
              </a:spcBef>
            </a:pPr>
            <a:r>
              <a:rPr lang="cs-CZ" sz="1400" dirty="0" smtClean="0"/>
              <a:t>Projekt bude </a:t>
            </a:r>
            <a:r>
              <a:rPr lang="cs-CZ" sz="1400" dirty="0"/>
              <a:t>financován z ESF prostřednictvím OP </a:t>
            </a:r>
            <a:r>
              <a:rPr lang="cs-CZ" sz="1400" dirty="0" smtClean="0"/>
              <a:t>Zaměstnanost </a:t>
            </a:r>
            <a:r>
              <a:rPr lang="cs-CZ" sz="1400" dirty="0"/>
              <a:t>a státního rozpočtu </a:t>
            </a:r>
            <a:r>
              <a:rPr lang="cs-CZ" sz="1400" dirty="0" smtClean="0"/>
              <a:t>ČR</a:t>
            </a:r>
            <a:endParaRPr lang="cs-CZ" sz="1400" dirty="0"/>
          </a:p>
          <a:p>
            <a:pPr marL="284400" indent="-284400">
              <a:spcBef>
                <a:spcPts val="600"/>
              </a:spcBef>
            </a:pPr>
            <a:endParaRPr lang="cs-CZ" altLang="cs-CZ" sz="1400" b="1" dirty="0" smtClean="0">
              <a:solidFill>
                <a:srgbClr val="0070C0"/>
              </a:solidFill>
            </a:endParaRPr>
          </a:p>
          <a:p>
            <a:pPr marL="284400" indent="-284400">
              <a:spcBef>
                <a:spcPts val="600"/>
              </a:spcBef>
            </a:pPr>
            <a:endParaRPr lang="cs-CZ" altLang="cs-CZ" sz="1400" b="1" dirty="0" smtClean="0">
              <a:solidFill>
                <a:srgbClr val="0070C0"/>
              </a:solidFill>
            </a:endParaRPr>
          </a:p>
          <a:p>
            <a:pPr marL="284400" indent="-284400">
              <a:spcBef>
                <a:spcPts val="600"/>
              </a:spcBef>
            </a:pPr>
            <a:r>
              <a:rPr lang="cs-CZ" altLang="cs-CZ" sz="1400" b="1" dirty="0" smtClean="0">
                <a:solidFill>
                  <a:srgbClr val="0070C0"/>
                </a:solidFill>
              </a:rPr>
              <a:t>Týmy pro mládež</a:t>
            </a:r>
            <a:endParaRPr lang="cs-CZ" altLang="cs-CZ" sz="1400" b="1" dirty="0">
              <a:solidFill>
                <a:srgbClr val="0070C0"/>
              </a:solidFill>
            </a:endParaRPr>
          </a:p>
          <a:p>
            <a:pPr marL="285750" indent="-28575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altLang="cs-CZ" sz="1400" dirty="0" smtClean="0"/>
              <a:t>rozšíření koordinátorů TM do 10 okresů</a:t>
            </a:r>
          </a:p>
          <a:p>
            <a:pPr marL="285750" indent="-28575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altLang="cs-CZ" sz="1400" dirty="0" smtClean="0"/>
              <a:t>proškolení koordinátorů TM a jejich metodické vedení</a:t>
            </a:r>
            <a:endParaRPr lang="cs-CZ" altLang="cs-CZ" sz="1400" dirty="0" smtClean="0"/>
          </a:p>
          <a:p>
            <a:pPr marL="285750" indent="-28575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altLang="cs-CZ" sz="1400" dirty="0" smtClean="0"/>
              <a:t>ve stávajících 4 okresech zavedení nového programu krátkodobého zaměstnání mladistvých pachatelů</a:t>
            </a:r>
          </a:p>
          <a:p>
            <a:pPr algn="just">
              <a:spcBef>
                <a:spcPts val="600"/>
              </a:spcBef>
            </a:pPr>
            <a:endParaRPr lang="cs-CZ" altLang="cs-CZ" sz="1400" dirty="0" smtClean="0"/>
          </a:p>
          <a:p>
            <a:pPr marL="285750" indent="-28575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cs-CZ" altLang="cs-CZ" sz="1400" dirty="0"/>
          </a:p>
        </p:txBody>
      </p:sp>
      <p:pic>
        <p:nvPicPr>
          <p:cNvPr id="8" name="Picture 8" descr="logo mal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2114" y="116632"/>
            <a:ext cx="85725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8580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ozadi 01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539552" y="116632"/>
            <a:ext cx="6912768" cy="908050"/>
          </a:xfrm>
          <a:solidFill>
            <a:srgbClr val="0072B5"/>
          </a:solidFill>
        </p:spPr>
        <p:txBody>
          <a:bodyPr/>
          <a:lstStyle/>
          <a:p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539750" y="1556792"/>
            <a:ext cx="8136706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0" lvl="1" indent="-284400" algn="ctr">
              <a:spcBef>
                <a:spcPts val="600"/>
              </a:spcBef>
            </a:pPr>
            <a:endParaRPr lang="cs-CZ" sz="800" b="1" dirty="0" smtClean="0"/>
          </a:p>
          <a:p>
            <a:pPr marL="0" lvl="1" indent="-284400" algn="ctr">
              <a:spcBef>
                <a:spcPts val="600"/>
              </a:spcBef>
            </a:pPr>
            <a:r>
              <a:rPr lang="cs-CZ" sz="2800" b="1" dirty="0" smtClean="0">
                <a:solidFill>
                  <a:srgbClr val="0072B5"/>
                </a:solidFill>
              </a:rPr>
              <a:t>Děkuji </a:t>
            </a:r>
            <a:r>
              <a:rPr lang="cs-CZ" sz="2800" b="1" dirty="0">
                <a:solidFill>
                  <a:srgbClr val="0072B5"/>
                </a:solidFill>
              </a:rPr>
              <a:t>za pozornost!</a:t>
            </a:r>
          </a:p>
          <a:p>
            <a:pPr marL="0" lvl="1" indent="-284400" algn="ctr">
              <a:spcBef>
                <a:spcPts val="600"/>
              </a:spcBef>
            </a:pPr>
            <a:endParaRPr lang="cs-CZ" sz="2800" b="1" dirty="0" smtClean="0"/>
          </a:p>
          <a:p>
            <a:pPr marL="0" lvl="1" indent="-284400" algn="ctr">
              <a:spcBef>
                <a:spcPts val="600"/>
              </a:spcBef>
            </a:pPr>
            <a:endParaRPr lang="cs-CZ" sz="1600" b="1" dirty="0"/>
          </a:p>
          <a:p>
            <a:pPr marL="0" lvl="1" indent="-284400" algn="ctr">
              <a:spcBef>
                <a:spcPts val="600"/>
              </a:spcBef>
            </a:pPr>
            <a:r>
              <a:rPr lang="cs-CZ" sz="1600" b="1" dirty="0" smtClean="0"/>
              <a:t>Mgr. Kamila Špejrová </a:t>
            </a:r>
          </a:p>
          <a:p>
            <a:pPr marL="0" lvl="1" indent="-284400" algn="ctr">
              <a:spcBef>
                <a:spcPts val="600"/>
              </a:spcBef>
            </a:pPr>
            <a:r>
              <a:rPr lang="cs-CZ" sz="1600" b="1" dirty="0" smtClean="0"/>
              <a:t>vedoucí oddělení koncepčních, analytických a metodických činností</a:t>
            </a:r>
          </a:p>
          <a:p>
            <a:pPr marL="0" lvl="1" indent="-284400" algn="ctr">
              <a:spcBef>
                <a:spcPts val="600"/>
              </a:spcBef>
            </a:pPr>
            <a:r>
              <a:rPr lang="cs-CZ" sz="1600" b="1" dirty="0" smtClean="0">
                <a:hlinkClick r:id="rId4"/>
              </a:rPr>
              <a:t>kspejrova@pms.justice.cz</a:t>
            </a:r>
            <a:endParaRPr lang="cs-CZ" sz="1600" b="1" dirty="0" smtClean="0"/>
          </a:p>
          <a:p>
            <a:pPr marL="0" lvl="1" indent="-284400" algn="ctr">
              <a:spcBef>
                <a:spcPts val="600"/>
              </a:spcBef>
            </a:pPr>
            <a:endParaRPr lang="cs-CZ" sz="1600" b="1" dirty="0" smtClean="0"/>
          </a:p>
          <a:p>
            <a:pPr marL="0" lvl="1" indent="-284400" algn="ctr">
              <a:spcBef>
                <a:spcPts val="600"/>
              </a:spcBef>
            </a:pPr>
            <a:r>
              <a:rPr lang="cs-CZ" sz="1600" b="1" dirty="0" smtClean="0"/>
              <a:t>Ředitelství Probační a mediační služby</a:t>
            </a:r>
          </a:p>
          <a:p>
            <a:pPr marL="0" lvl="1" indent="-284400" algn="ctr">
              <a:spcBef>
                <a:spcPts val="600"/>
              </a:spcBef>
            </a:pPr>
            <a:endParaRPr lang="cs-CZ" sz="1600" b="1" dirty="0"/>
          </a:p>
          <a:p>
            <a:pPr marL="0" lvl="1" indent="-284400" algn="ctr">
              <a:spcBef>
                <a:spcPts val="600"/>
              </a:spcBef>
            </a:pPr>
            <a:endParaRPr lang="cs-CZ" sz="1600" b="1" dirty="0"/>
          </a:p>
          <a:p>
            <a:pPr marL="284400" indent="-284400" algn="just">
              <a:spcBef>
                <a:spcPts val="600"/>
              </a:spcBef>
            </a:pPr>
            <a:endParaRPr lang="cs-CZ" sz="1600" b="1" dirty="0">
              <a:solidFill>
                <a:srgbClr val="005954"/>
              </a:solidFill>
            </a:endParaRPr>
          </a:p>
          <a:p>
            <a:pPr marL="284400" indent="-284400" algn="just">
              <a:spcBef>
                <a:spcPts val="600"/>
              </a:spcBef>
            </a:pPr>
            <a:r>
              <a:rPr lang="cs-CZ" altLang="cs-CZ" sz="1600" b="1" dirty="0" smtClean="0"/>
              <a:t> </a:t>
            </a:r>
            <a:endParaRPr lang="cs-CZ" altLang="cs-CZ" sz="1600" b="1" dirty="0"/>
          </a:p>
        </p:txBody>
      </p:sp>
      <p:pic>
        <p:nvPicPr>
          <p:cNvPr id="8" name="Picture 8" descr="logo mal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2114" y="116632"/>
            <a:ext cx="85725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0486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PMS prezent 01">
  <a:themeElements>
    <a:clrScheme name="PMS prezent 0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MS prezent 0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MS prezent 0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MS prezent 0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MS prezent 0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MS prezent 0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MS prezent 0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MS prezent 0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MS prezent 0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MS prezent 0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MS prezent 0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MS prezent 0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MS prezent 0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MS prezent 0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PMS prezent 01</Template>
  <TotalTime>1713</TotalTime>
  <Words>1508</Words>
  <Application>Microsoft Office PowerPoint</Application>
  <PresentationFormat>Předvádění na obrazovce (4:3)</PresentationFormat>
  <Paragraphs>187</Paragraphs>
  <Slides>13</Slides>
  <Notes>13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1_PMS prezent 01</vt:lpstr>
      <vt:lpstr>TÝMY PRO MLÁDEŽ V ČR </vt:lpstr>
      <vt:lpstr>Týmy pro mládež ČR</vt:lpstr>
      <vt:lpstr>Organizace Týmů pro mládež </vt:lpstr>
      <vt:lpstr>Činnost Týmů pro mládež</vt:lpstr>
      <vt:lpstr>Projekt „Na správnou cestu!“</vt:lpstr>
      <vt:lpstr>Týmy pro mládež v rámci projektu</vt:lpstr>
      <vt:lpstr>Vytváření a personální obsazení TM</vt:lpstr>
      <vt:lpstr>Principy fungování TM</vt:lpstr>
      <vt:lpstr>Příklady témat řešených v rámci TM</vt:lpstr>
      <vt:lpstr>Přínos placeného koordinátora pro TM</vt:lpstr>
      <vt:lpstr>Zobecnění dosavadních zkušeností</vt:lpstr>
      <vt:lpstr>TM v projektu Na správnou cestu! II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Hlavní dominantní nadpis</dc:title>
  <dc:creator>Kamila Vasickova</dc:creator>
  <cp:lastModifiedBy>Kamila Vasickova</cp:lastModifiedBy>
  <cp:revision>154</cp:revision>
  <cp:lastPrinted>2016-03-31T06:50:24Z</cp:lastPrinted>
  <dcterms:created xsi:type="dcterms:W3CDTF">2012-09-07T08:22:57Z</dcterms:created>
  <dcterms:modified xsi:type="dcterms:W3CDTF">2016-03-31T06:50:28Z</dcterms:modified>
</cp:coreProperties>
</file>