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2B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894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AFE52E-3F0D-4457-A16E-D0498CCC144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9A6E50-B4CE-4853-8595-DEFC35E107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8586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3010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/>
          </a:p>
        </p:txBody>
      </p:sp>
      <p:sp>
        <p:nvSpPr>
          <p:cNvPr id="43011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958850"/>
            <a:fld id="{DB308832-884F-4133-B006-CEC3C5A5DE4B}" type="slidenum">
              <a:rPr lang="cs-CZ" smtClean="0">
                <a:cs typeface="Arial" charset="0"/>
              </a:rPr>
              <a:pPr defTabSz="958850"/>
              <a:t>6</a:t>
            </a:fld>
            <a:endParaRPr lang="cs-CZ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174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DC63-08CD-40B1-9ABF-E90104D1140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C7D5-8249-4D4F-953F-7D531CFC4F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DC63-08CD-40B1-9ABF-E90104D1140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C7D5-8249-4D4F-953F-7D531CFC4F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DC63-08CD-40B1-9ABF-E90104D1140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C7D5-8249-4D4F-953F-7D531CFC4F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DC63-08CD-40B1-9ABF-E90104D1140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C7D5-8249-4D4F-953F-7D531CFC4F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DC63-08CD-40B1-9ABF-E90104D1140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C7D5-8249-4D4F-953F-7D531CFC4F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DC63-08CD-40B1-9ABF-E90104D1140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C7D5-8249-4D4F-953F-7D531CFC4F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DC63-08CD-40B1-9ABF-E90104D1140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C7D5-8249-4D4F-953F-7D531CFC4F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DC63-08CD-40B1-9ABF-E90104D1140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C7D5-8249-4D4F-953F-7D531CFC4F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DC63-08CD-40B1-9ABF-E90104D1140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C7D5-8249-4D4F-953F-7D531CFC4F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DC63-08CD-40B1-9ABF-E90104D1140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C7D5-8249-4D4F-953F-7D531CFC4F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DC63-08CD-40B1-9ABF-E90104D1140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C7D5-8249-4D4F-953F-7D531CFC4F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3DC63-08CD-40B1-9ABF-E90104D11401}" type="datetimeFigureOut">
              <a:rPr lang="cs-CZ" smtClean="0"/>
              <a:t>29.6.2016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0C7D5-8249-4D4F-953F-7D531CFC4FE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2130425"/>
            <a:ext cx="7486600" cy="1470025"/>
          </a:xfrm>
        </p:spPr>
        <p:txBody>
          <a:bodyPr>
            <a:noAutofit/>
          </a:bodyPr>
          <a:lstStyle/>
          <a:p>
            <a:pPr lvl="0"/>
            <a:r>
              <a:rPr lang="cs-CZ" sz="3200" b="1" dirty="0"/>
              <a:t>Aktuální stav plnění usnesení vlády týkajících se projektu Systém včasné </a:t>
            </a:r>
            <a:r>
              <a:rPr lang="cs-CZ" sz="3200" b="1" dirty="0" smtClean="0"/>
              <a:t>intervence</a:t>
            </a:r>
            <a:endParaRPr lang="cs-CZ" sz="3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221088"/>
            <a:ext cx="6400800" cy="1752600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>
                <a:solidFill>
                  <a:srgbClr val="362BC5"/>
                </a:solidFill>
              </a:rPr>
              <a:t>Mgr. Hana Jamrichová</a:t>
            </a:r>
            <a:endParaRPr lang="cs-CZ" dirty="0">
              <a:solidFill>
                <a:srgbClr val="362BC5"/>
              </a:solidFill>
            </a:endParaRPr>
          </a:p>
          <a:p>
            <a:r>
              <a:rPr lang="cs-CZ" dirty="0" smtClean="0">
                <a:solidFill>
                  <a:srgbClr val="362BC5"/>
                </a:solidFill>
              </a:rPr>
              <a:t>MPSV</a:t>
            </a:r>
          </a:p>
          <a:p>
            <a:endParaRPr lang="cs-CZ" dirty="0"/>
          </a:p>
        </p:txBody>
      </p:sp>
      <p:pic>
        <p:nvPicPr>
          <p:cNvPr id="4" name="Picture 14" descr="pru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75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362BC5"/>
                </a:solidFill>
              </a:rPr>
              <a:t>Stručná historie vzniku Systému včasné intervence</a:t>
            </a:r>
            <a:endParaRPr lang="cs-CZ" dirty="0">
              <a:solidFill>
                <a:srgbClr val="362BC5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600200"/>
            <a:ext cx="7931224" cy="4525963"/>
          </a:xfrm>
        </p:spPr>
        <p:txBody>
          <a:bodyPr>
            <a:normAutofit/>
          </a:bodyPr>
          <a:lstStyle/>
          <a:p>
            <a:pPr algn="just"/>
            <a:r>
              <a:rPr lang="cs-CZ" sz="3000" dirty="0" smtClean="0"/>
              <a:t>SVI vznikl </a:t>
            </a:r>
            <a:r>
              <a:rPr lang="cs-CZ" sz="3000" dirty="0"/>
              <a:t>jako </a:t>
            </a:r>
            <a:r>
              <a:rPr lang="cs-CZ" sz="3000" b="1" dirty="0" smtClean="0"/>
              <a:t>meziresortní a </a:t>
            </a:r>
            <a:r>
              <a:rPr lang="cs-CZ" sz="3000" b="1" dirty="0"/>
              <a:t>interdisciplinární nástroj informačního charakteru</a:t>
            </a:r>
            <a:r>
              <a:rPr lang="cs-CZ" sz="3000" dirty="0"/>
              <a:t>, jehož cílem </a:t>
            </a:r>
            <a:r>
              <a:rPr lang="cs-CZ" sz="3000" dirty="0" smtClean="0"/>
              <a:t>bylo </a:t>
            </a:r>
            <a:r>
              <a:rPr lang="cs-CZ" sz="3000" dirty="0"/>
              <a:t>propojení všech subjektů působících v agendě sociálně-právní ochrany dětí, v oblasti protiprávní činnosti dětí a trestné činnosti páchané </a:t>
            </a:r>
            <a:r>
              <a:rPr lang="cs-CZ" sz="3000" dirty="0" smtClean="0"/>
              <a:t>na dětech.</a:t>
            </a:r>
          </a:p>
          <a:p>
            <a:pPr algn="just"/>
            <a:r>
              <a:rPr lang="cs-CZ" sz="2800" b="1" dirty="0"/>
              <a:t>MV ve spolupráci s MPSV</a:t>
            </a:r>
            <a:r>
              <a:rPr lang="cs-CZ" sz="2800" dirty="0"/>
              <a:t> vyvíjelo snahu 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o </a:t>
            </a:r>
            <a:r>
              <a:rPr lang="cs-CZ" sz="2800" dirty="0"/>
              <a:t>spuštění celorepublikové působnosti SVI 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s </a:t>
            </a:r>
            <a:r>
              <a:rPr lang="cs-CZ" sz="2800" dirty="0"/>
              <a:t>jednotnou národní </a:t>
            </a:r>
            <a:r>
              <a:rPr lang="cs-CZ" sz="2800" dirty="0" smtClean="0"/>
              <a:t>databází.</a:t>
            </a:r>
            <a:endParaRPr lang="cs-CZ" sz="2800" dirty="0"/>
          </a:p>
        </p:txBody>
      </p:sp>
      <p:pic>
        <p:nvPicPr>
          <p:cNvPr id="4" name="Picture 14" descr="pru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362BC5"/>
                </a:solidFill>
              </a:rPr>
              <a:t>Stručná historie vzniku Systému včasné intervence</a:t>
            </a:r>
            <a:endParaRPr lang="cs-CZ" dirty="0">
              <a:solidFill>
                <a:srgbClr val="362BC5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8001000" cy="4525963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cs-CZ" dirty="0"/>
              <a:t>K</a:t>
            </a:r>
            <a:r>
              <a:rPr lang="cs-CZ" dirty="0" smtClean="0"/>
              <a:t>oordinací </a:t>
            </a:r>
            <a:r>
              <a:rPr lang="cs-CZ" dirty="0"/>
              <a:t>projektu byl pověřen ministr práce </a:t>
            </a:r>
            <a:br>
              <a:rPr lang="cs-CZ" dirty="0"/>
            </a:br>
            <a:r>
              <a:rPr lang="cs-CZ" dirty="0"/>
              <a:t>a sociálních </a:t>
            </a:r>
            <a:r>
              <a:rPr lang="cs-CZ" dirty="0" smtClean="0"/>
              <a:t>věcí. Vláda </a:t>
            </a:r>
            <a:r>
              <a:rPr lang="cs-CZ" dirty="0"/>
              <a:t>zároveň uložila ministrovi práce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sociálních věcí ve spolupráci s ministrem vnitra zajistit </a:t>
            </a:r>
            <a:r>
              <a:rPr lang="cs-CZ" b="1" dirty="0"/>
              <a:t>finanční </a:t>
            </a:r>
            <a:r>
              <a:rPr lang="cs-CZ" b="1" dirty="0" smtClean="0"/>
              <a:t>prostředky</a:t>
            </a:r>
            <a:r>
              <a:rPr lang="cs-CZ" dirty="0" smtClean="0"/>
              <a:t>.</a:t>
            </a:r>
          </a:p>
          <a:p>
            <a:pPr algn="just"/>
            <a:r>
              <a:rPr lang="cs-CZ" dirty="0"/>
              <a:t>V listopadu roku 2011 informoval ministr práce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sociálních věcí ministra vnitra </a:t>
            </a:r>
            <a:r>
              <a:rPr lang="cs-CZ" dirty="0" smtClean="0"/>
              <a:t>o </a:t>
            </a:r>
            <a:r>
              <a:rPr lang="cs-CZ" dirty="0"/>
              <a:t>skutečnosti, že pro realizaci Národního projektu SVI </a:t>
            </a:r>
            <a:r>
              <a:rPr lang="cs-CZ" b="1" dirty="0"/>
              <a:t>nejsou k dispozici potřebné prostředky v rámci strukturálních fondů Evropské unie</a:t>
            </a:r>
            <a:r>
              <a:rPr lang="cs-CZ" dirty="0"/>
              <a:t> (podle studie proveditelnosti by si národní nasazení SVI vyžádalo cca 140 mil. Kč). Oproti původním předpokladům byly k dispozici pouze prostředky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na </a:t>
            </a:r>
            <a:r>
              <a:rPr lang="cs-CZ" dirty="0"/>
              <a:t>neinvestiční náklady (školení pracovníků atd.), nikoliv na investice, které činí 85% nákladů dle této studie. </a:t>
            </a:r>
            <a:endParaRPr lang="cs-CZ" dirty="0" smtClean="0"/>
          </a:p>
        </p:txBody>
      </p:sp>
      <p:pic>
        <p:nvPicPr>
          <p:cNvPr id="4" name="Picture 14" descr="pru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362BC5"/>
                </a:solidFill>
              </a:rPr>
              <a:t>Stručná historie vzniku Systému včasné intervence</a:t>
            </a:r>
            <a:endParaRPr lang="cs-CZ" dirty="0">
              <a:solidFill>
                <a:srgbClr val="362BC5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4525963"/>
          </a:xfrm>
        </p:spPr>
        <p:txBody>
          <a:bodyPr/>
          <a:lstStyle/>
          <a:p>
            <a:pPr algn="just"/>
            <a:r>
              <a:rPr lang="cs-CZ" dirty="0"/>
              <a:t>S</a:t>
            </a:r>
            <a:r>
              <a:rPr lang="cs-CZ" dirty="0" smtClean="0"/>
              <a:t>ituace řešena </a:t>
            </a:r>
            <a:r>
              <a:rPr lang="cs-CZ" dirty="0"/>
              <a:t>prostřednictvím </a:t>
            </a:r>
            <a:r>
              <a:rPr lang="cs-CZ" b="1" dirty="0"/>
              <a:t>Jednotného informačního systému práce a sociálních věcí</a:t>
            </a:r>
            <a:r>
              <a:rPr lang="cs-CZ" dirty="0"/>
              <a:t>, v jehož rámci vznikne samostatná aplikace Informační systém sociálně-právní ochrany </a:t>
            </a:r>
            <a:r>
              <a:rPr lang="cs-CZ" dirty="0" smtClean="0"/>
              <a:t>dětí- </a:t>
            </a:r>
            <a:r>
              <a:rPr lang="cs-CZ" b="1" dirty="0" smtClean="0"/>
              <a:t>IS SPOD </a:t>
            </a:r>
            <a:r>
              <a:rPr lang="cs-CZ" dirty="0" smtClean="0"/>
              <a:t>(využití zkušeností </a:t>
            </a:r>
            <a:br>
              <a:rPr lang="cs-CZ" dirty="0" smtClean="0"/>
            </a:br>
            <a:r>
              <a:rPr lang="cs-CZ" dirty="0" smtClean="0"/>
              <a:t>a výstupů z SVI)</a:t>
            </a:r>
          </a:p>
        </p:txBody>
      </p:sp>
      <p:pic>
        <p:nvPicPr>
          <p:cNvPr id="4" name="Picture 14" descr="pru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>
                <a:solidFill>
                  <a:srgbClr val="362BC5"/>
                </a:solidFill>
              </a:rPr>
              <a:t>Informační </a:t>
            </a:r>
            <a:r>
              <a:rPr lang="cs-CZ" b="1" dirty="0">
                <a:solidFill>
                  <a:srgbClr val="362BC5"/>
                </a:solidFill>
              </a:rPr>
              <a:t>systém sociálně-právní ochrany dětí</a:t>
            </a:r>
            <a:r>
              <a:rPr lang="cs-CZ" dirty="0">
                <a:solidFill>
                  <a:srgbClr val="362BC5"/>
                </a:solidFill>
              </a:rPr>
              <a:t> </a:t>
            </a:r>
            <a:r>
              <a:rPr lang="cs-CZ" b="1" dirty="0">
                <a:solidFill>
                  <a:srgbClr val="362BC5"/>
                </a:solidFill>
              </a:rPr>
              <a:t>– popis systému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600200"/>
            <a:ext cx="7931224" cy="45259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cs-CZ" sz="3000" b="1" dirty="0"/>
              <a:t>E</a:t>
            </a:r>
            <a:r>
              <a:rPr lang="cs-CZ" sz="3000" b="1" dirty="0" smtClean="0"/>
              <a:t>lektronizace</a:t>
            </a:r>
            <a:r>
              <a:rPr lang="cs-CZ" sz="3000" dirty="0" smtClean="0"/>
              <a:t> výkonu </a:t>
            </a:r>
            <a:r>
              <a:rPr lang="cs-CZ" sz="3000" b="1" dirty="0" smtClean="0"/>
              <a:t>agendy ochrany práv dětí</a:t>
            </a:r>
          </a:p>
          <a:p>
            <a:pPr algn="just"/>
            <a:r>
              <a:rPr lang="cs-CZ" sz="3000" dirty="0"/>
              <a:t>Ř</a:t>
            </a:r>
            <a:r>
              <a:rPr lang="cs-CZ" sz="3000" dirty="0" smtClean="0"/>
              <a:t>ešení </a:t>
            </a:r>
            <a:r>
              <a:rPr lang="cs-CZ" sz="3000" dirty="0"/>
              <a:t>umožnuje </a:t>
            </a:r>
            <a:r>
              <a:rPr lang="cs-CZ" sz="3000" b="1" dirty="0"/>
              <a:t>sdílet informace </a:t>
            </a:r>
            <a:r>
              <a:rPr lang="cs-CZ" sz="3000" dirty="0"/>
              <a:t>z jednotné datové základny </a:t>
            </a:r>
            <a:r>
              <a:rPr lang="cs-CZ" sz="3000" dirty="0" smtClean="0"/>
              <a:t>a </a:t>
            </a:r>
            <a:r>
              <a:rPr lang="cs-CZ" sz="3000" b="1" dirty="0"/>
              <a:t>zohlednit</a:t>
            </a:r>
            <a:r>
              <a:rPr lang="cs-CZ" sz="3000" dirty="0"/>
              <a:t> probíhající </a:t>
            </a:r>
            <a:r>
              <a:rPr lang="cs-CZ" sz="3000" b="1" dirty="0"/>
              <a:t>legislativní změny</a:t>
            </a:r>
            <a:r>
              <a:rPr lang="cs-CZ" sz="3000" dirty="0"/>
              <a:t> v oblasti ochrany práv </a:t>
            </a:r>
            <a:r>
              <a:rPr lang="cs-CZ" sz="3000" dirty="0" smtClean="0"/>
              <a:t>dětí</a:t>
            </a:r>
          </a:p>
          <a:p>
            <a:pPr algn="just"/>
            <a:r>
              <a:rPr lang="cs-CZ" sz="3000" dirty="0" smtClean="0"/>
              <a:t>IS SPOD bude fungovat </a:t>
            </a:r>
            <a:r>
              <a:rPr lang="cs-CZ" sz="3000" dirty="0"/>
              <a:t>na úrovních </a:t>
            </a:r>
            <a:r>
              <a:rPr lang="cs-CZ" sz="3000" b="1" dirty="0"/>
              <a:t>obcí s rozšířenou </a:t>
            </a:r>
            <a:r>
              <a:rPr lang="cs-CZ" sz="3000" b="1" dirty="0" smtClean="0"/>
              <a:t>působností</a:t>
            </a:r>
            <a:r>
              <a:rPr lang="cs-CZ" sz="3000" dirty="0" smtClean="0"/>
              <a:t> (cca </a:t>
            </a:r>
            <a:r>
              <a:rPr lang="cs-CZ" sz="3000" dirty="0"/>
              <a:t>290 subjektů), </a:t>
            </a:r>
            <a:r>
              <a:rPr lang="cs-CZ" sz="3000" b="1" dirty="0"/>
              <a:t>krajských úřadů </a:t>
            </a:r>
            <a:r>
              <a:rPr lang="cs-CZ" sz="3000" dirty="0"/>
              <a:t>(14 subjektů), MPSV, </a:t>
            </a:r>
            <a:r>
              <a:rPr lang="cs-CZ" sz="3000" b="1" dirty="0"/>
              <a:t>Úřadu pro mezinárodně-právní ochranu dětí</a:t>
            </a:r>
            <a:r>
              <a:rPr lang="cs-CZ" sz="3000" dirty="0"/>
              <a:t> a </a:t>
            </a:r>
            <a:r>
              <a:rPr lang="cs-CZ" sz="3000" b="1" dirty="0"/>
              <a:t>Úřadu práce ČR</a:t>
            </a:r>
            <a:r>
              <a:rPr lang="cs-CZ" sz="3000" dirty="0"/>
              <a:t> (dávková agenda, inspekce kvality poskytování sociálně-právní ochrany</a:t>
            </a:r>
            <a:r>
              <a:rPr lang="cs-CZ" sz="3000" dirty="0" smtClean="0"/>
              <a:t>).</a:t>
            </a:r>
          </a:p>
          <a:p>
            <a:pPr algn="just"/>
            <a:r>
              <a:rPr lang="cs-CZ" sz="2800" dirty="0"/>
              <a:t>IS SPOD bude zároveň zajišťovat </a:t>
            </a:r>
            <a:r>
              <a:rPr lang="cs-CZ" sz="2800" b="1" dirty="0"/>
              <a:t>základní komunikaci s dalšími subjekty</a:t>
            </a:r>
            <a:r>
              <a:rPr lang="cs-CZ" sz="2800" dirty="0"/>
              <a:t>, klíčovými pro řešení situace dítěte</a:t>
            </a:r>
            <a:endParaRPr lang="cs-CZ" sz="3000" dirty="0" smtClean="0"/>
          </a:p>
        </p:txBody>
      </p:sp>
      <p:pic>
        <p:nvPicPr>
          <p:cNvPr id="4" name="Picture 14" descr="pru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Nadpis 1"/>
          <p:cNvSpPr>
            <a:spLocks noGrp="1"/>
          </p:cNvSpPr>
          <p:nvPr>
            <p:ph type="title" idx="4294967295"/>
          </p:nvPr>
        </p:nvSpPr>
        <p:spPr>
          <a:xfrm>
            <a:off x="685800" y="332656"/>
            <a:ext cx="8136904" cy="792088"/>
          </a:xfrm>
        </p:spPr>
        <p:txBody>
          <a:bodyPr>
            <a:noAutofit/>
          </a:bodyPr>
          <a:lstStyle/>
          <a:p>
            <a:r>
              <a:rPr lang="cs-CZ" sz="3200" b="1" dirty="0">
                <a:solidFill>
                  <a:srgbClr val="362BC5"/>
                </a:solidFill>
              </a:rPr>
              <a:t>Další záměr MPSV při realizaci informačního systému sociálně-právní ochrany dětí</a:t>
            </a:r>
          </a:p>
        </p:txBody>
      </p:sp>
      <p:sp>
        <p:nvSpPr>
          <p:cNvPr id="62467" name="Zástupný symbol pro obsah 2"/>
          <p:cNvSpPr>
            <a:spLocks noGrp="1"/>
          </p:cNvSpPr>
          <p:nvPr>
            <p:ph idx="4294967295"/>
          </p:nvPr>
        </p:nvSpPr>
        <p:spPr>
          <a:xfrm>
            <a:off x="827088" y="1268760"/>
            <a:ext cx="7921625" cy="5328592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cs-CZ" sz="2800" dirty="0"/>
              <a:t>N</a:t>
            </a:r>
            <a:r>
              <a:rPr lang="cs-CZ" sz="2800" dirty="0" smtClean="0"/>
              <a:t>ávrh </a:t>
            </a:r>
            <a:r>
              <a:rPr lang="cs-CZ" sz="2800" b="1" dirty="0"/>
              <a:t>Národního akčního plánu k naplnění Národní strategie ochrany práv dětí pro rok </a:t>
            </a:r>
            <a:r>
              <a:rPr lang="cs-CZ" sz="2800" b="1" dirty="0" smtClean="0"/>
              <a:t>2016-2020</a:t>
            </a:r>
            <a:r>
              <a:rPr lang="cs-CZ" sz="2800" dirty="0" smtClean="0"/>
              <a:t> </a:t>
            </a:r>
          </a:p>
          <a:p>
            <a:pPr algn="just"/>
            <a:r>
              <a:rPr lang="cs-CZ" sz="2800" b="1" dirty="0"/>
              <a:t>Individuálním projektu MPSV s názvem Systémový rozvoj a podpora nástrojů sociálně-právní ochrany 2016 – </a:t>
            </a:r>
            <a:r>
              <a:rPr lang="cs-CZ" sz="2800" b="1" dirty="0" smtClean="0"/>
              <a:t>2020</a:t>
            </a:r>
            <a:endParaRPr lang="cs-CZ" sz="2800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800" dirty="0"/>
              <a:t>K</a:t>
            </a:r>
            <a:r>
              <a:rPr lang="cs-CZ" sz="2800" dirty="0" smtClean="0"/>
              <a:t>líčová </a:t>
            </a:r>
            <a:r>
              <a:rPr lang="cs-CZ" sz="2800" dirty="0" smtClean="0"/>
              <a:t>aktivita č. 2: vzniknou dva </a:t>
            </a:r>
            <a:r>
              <a:rPr lang="cs-CZ" sz="2800" dirty="0"/>
              <a:t>monitorovací systémy: Statistický monitorovací systém a Kvalitativní monitorovací systém. </a:t>
            </a:r>
            <a:endParaRPr lang="cs-CZ" sz="2800" dirty="0" smtClean="0"/>
          </a:p>
          <a:p>
            <a:pPr algn="just"/>
            <a:r>
              <a:rPr lang="cs-CZ" sz="2800" dirty="0"/>
              <a:t>M</a:t>
            </a:r>
            <a:r>
              <a:rPr lang="cs-CZ" sz="2800" dirty="0" smtClean="0"/>
              <a:t>ateriál </a:t>
            </a:r>
            <a:r>
              <a:rPr lang="cs-CZ" sz="2800" b="1" dirty="0"/>
              <a:t>Implementačních plánů Strategického rozvoje veřejné správy České republiky pro období 2014 – 2020</a:t>
            </a:r>
            <a:r>
              <a:rPr lang="cs-CZ" sz="2800" dirty="0"/>
              <a:t>, </a:t>
            </a:r>
            <a:r>
              <a:rPr lang="cs-CZ" sz="2800" dirty="0" smtClean="0"/>
              <a:t>část </a:t>
            </a:r>
            <a:r>
              <a:rPr lang="cs-CZ" sz="2800" dirty="0"/>
              <a:t>2. „Hierarchická struktura prací </a:t>
            </a:r>
            <a:r>
              <a:rPr lang="cs-CZ" sz="2800" dirty="0" smtClean="0"/>
              <a:t>a </a:t>
            </a:r>
            <a:r>
              <a:rPr lang="cs-CZ" sz="2800" dirty="0"/>
              <a:t>harmonogram realizace“ který </a:t>
            </a:r>
            <a:r>
              <a:rPr lang="cs-CZ" sz="2800" dirty="0" smtClean="0"/>
              <a:t>v </a:t>
            </a:r>
            <a:r>
              <a:rPr lang="cs-CZ" sz="2800" dirty="0"/>
              <a:t>rámci hlavní aktivity 3. „Dobudování </a:t>
            </a:r>
            <a:r>
              <a:rPr lang="cs-CZ" sz="2800" dirty="0" err="1"/>
              <a:t>eGovernmentu</a:t>
            </a:r>
            <a:r>
              <a:rPr lang="cs-CZ" sz="2800" dirty="0"/>
              <a:t>“ uvádí také projektový okruh 3.6. „Elektronizace odvětví: sociální služby, pojištění, dávky, sociálně-právní ochrana dětí“, který je v gesci MPSV, 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s </a:t>
            </a:r>
            <a:r>
              <a:rPr lang="cs-CZ" sz="2800" dirty="0"/>
              <a:t>harmonogramem realizace od 1/2015 do 12/2020.</a:t>
            </a:r>
          </a:p>
        </p:txBody>
      </p:sp>
      <p:pic>
        <p:nvPicPr>
          <p:cNvPr id="41987" name="Picture 14" descr="pru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2206574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97</Words>
  <Application>Microsoft Office PowerPoint</Application>
  <PresentationFormat>Předvádění na obrazovce (4:3)</PresentationFormat>
  <Paragraphs>23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Aktuální stav plnění usnesení vlády týkajících se projektu Systém včasné intervence</vt:lpstr>
      <vt:lpstr>Stručná historie vzniku Systému včasné intervence</vt:lpstr>
      <vt:lpstr>Stručná historie vzniku Systému včasné intervence</vt:lpstr>
      <vt:lpstr>Stručná historie vzniku Systému včasné intervence</vt:lpstr>
      <vt:lpstr> Informační systém sociálně-právní ochrany dětí – popis systému </vt:lpstr>
      <vt:lpstr>Další záměr MPSV při realizaci informačního systému sociálně-právní ochrany dětí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Strukturované vyhodnocení a IPOD  v kontextu ústavní výchovy</dc:title>
  <dc:creator>KJK</dc:creator>
  <cp:lastModifiedBy>Hrodková Markéta (MPSV)</cp:lastModifiedBy>
  <cp:revision>18</cp:revision>
  <dcterms:created xsi:type="dcterms:W3CDTF">2016-06-23T00:30:14Z</dcterms:created>
  <dcterms:modified xsi:type="dcterms:W3CDTF">2016-06-29T07:27:38Z</dcterms:modified>
</cp:coreProperties>
</file>