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33"/>
  </p:notesMasterIdLst>
  <p:sldIdLst>
    <p:sldId id="283" r:id="rId2"/>
    <p:sldId id="270" r:id="rId3"/>
    <p:sldId id="263" r:id="rId4"/>
    <p:sldId id="261" r:id="rId5"/>
    <p:sldId id="262" r:id="rId6"/>
    <p:sldId id="264" r:id="rId7"/>
    <p:sldId id="266" r:id="rId8"/>
    <p:sldId id="273" r:id="rId9"/>
    <p:sldId id="272" r:id="rId10"/>
    <p:sldId id="277" r:id="rId11"/>
    <p:sldId id="271" r:id="rId12"/>
    <p:sldId id="260" r:id="rId13"/>
    <p:sldId id="259" r:id="rId14"/>
    <p:sldId id="256" r:id="rId15"/>
    <p:sldId id="258" r:id="rId16"/>
    <p:sldId id="276" r:id="rId17"/>
    <p:sldId id="267" r:id="rId18"/>
    <p:sldId id="268" r:id="rId19"/>
    <p:sldId id="278" r:id="rId20"/>
    <p:sldId id="275" r:id="rId21"/>
    <p:sldId id="274" r:id="rId22"/>
    <p:sldId id="281" r:id="rId23"/>
    <p:sldId id="280" r:id="rId24"/>
    <p:sldId id="279" r:id="rId25"/>
    <p:sldId id="289" r:id="rId26"/>
    <p:sldId id="284" r:id="rId27"/>
    <p:sldId id="285" r:id="rId28"/>
    <p:sldId id="286" r:id="rId29"/>
    <p:sldId id="287" r:id="rId30"/>
    <p:sldId id="288" r:id="rId31"/>
    <p:sldId id="290" r:id="rId3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5E1DC1-9435-4C14-9EA0-AE6008798B1A}" type="datetimeFigureOut">
              <a:rPr lang="cs-CZ" smtClean="0"/>
              <a:pPr/>
              <a:t>22.6.2015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A0F9B-3FCD-4152-8FF8-417F6CAB5E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8A0F9B-3FCD-4152-8FF8-417F6CAB5E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611EB-C5D9-4F58-8D37-B92C11F91A97}" type="datetimeFigureOut">
              <a:rPr lang="cs-CZ" smtClean="0"/>
              <a:pPr/>
              <a:t>22.6.2015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EDF64-AFE8-4E75-942A-533E9D77A3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611EB-C5D9-4F58-8D37-B92C11F91A97}" type="datetimeFigureOut">
              <a:rPr lang="cs-CZ" smtClean="0"/>
              <a:pPr/>
              <a:t>22.6.2015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EDF64-AFE8-4E75-942A-533E9D77A3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611EB-C5D9-4F58-8D37-B92C11F91A97}" type="datetimeFigureOut">
              <a:rPr lang="cs-CZ" smtClean="0"/>
              <a:pPr/>
              <a:t>22.6.2015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EDF64-AFE8-4E75-942A-533E9D77A3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611EB-C5D9-4F58-8D37-B92C11F91A97}" type="datetimeFigureOut">
              <a:rPr lang="cs-CZ" smtClean="0"/>
              <a:pPr/>
              <a:t>22.6.2015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EDF64-AFE8-4E75-942A-533E9D77A3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611EB-C5D9-4F58-8D37-B92C11F91A97}" type="datetimeFigureOut">
              <a:rPr lang="cs-CZ" smtClean="0"/>
              <a:pPr/>
              <a:t>22.6.2015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EDF64-AFE8-4E75-942A-533E9D77A3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611EB-C5D9-4F58-8D37-B92C11F91A97}" type="datetimeFigureOut">
              <a:rPr lang="cs-CZ" smtClean="0"/>
              <a:pPr/>
              <a:t>22.6.2015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EDF64-AFE8-4E75-942A-533E9D77A3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611EB-C5D9-4F58-8D37-B92C11F91A97}" type="datetimeFigureOut">
              <a:rPr lang="cs-CZ" smtClean="0"/>
              <a:pPr/>
              <a:t>22.6.2015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EDF64-AFE8-4E75-942A-533E9D77A3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611EB-C5D9-4F58-8D37-B92C11F91A97}" type="datetimeFigureOut">
              <a:rPr lang="cs-CZ" smtClean="0"/>
              <a:pPr/>
              <a:t>22.6.2015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EDF64-AFE8-4E75-942A-533E9D77A3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611EB-C5D9-4F58-8D37-B92C11F91A97}" type="datetimeFigureOut">
              <a:rPr lang="cs-CZ" smtClean="0"/>
              <a:pPr/>
              <a:t>22.6.2015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EDF64-AFE8-4E75-942A-533E9D77A3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611EB-C5D9-4F58-8D37-B92C11F91A97}" type="datetimeFigureOut">
              <a:rPr lang="cs-CZ" smtClean="0"/>
              <a:pPr/>
              <a:t>22.6.2015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EDF64-AFE8-4E75-942A-533E9D77A3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611EB-C5D9-4F58-8D37-B92C11F91A97}" type="datetimeFigureOut">
              <a:rPr lang="cs-CZ" smtClean="0"/>
              <a:pPr/>
              <a:t>22.6.2015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EDF64-AFE8-4E75-942A-533E9D77A3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2611EB-C5D9-4F58-8D37-B92C11F91A97}" type="datetimeFigureOut">
              <a:rPr lang="cs-CZ" smtClean="0"/>
              <a:pPr/>
              <a:t>22.6.2015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EDF64-AFE8-4E75-942A-533E9D77A3D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470025"/>
          </a:xfrm>
        </p:spPr>
        <p:txBody>
          <a:bodyPr>
            <a:noAutofit/>
          </a:bodyPr>
          <a:lstStyle/>
          <a:p>
            <a:r>
              <a:rPr lang="cs-CZ" sz="3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</a:rPr>
              <a:t>Prevence recidivy prostřednictvím sociálních kurátorů </a:t>
            </a:r>
            <a:endParaRPr lang="cs-CZ" sz="3200" b="1" cap="all" dirty="0"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latin typeface="Franklin Gothic Medium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2348880"/>
            <a:ext cx="6400800" cy="1752600"/>
          </a:xfrm>
        </p:spPr>
        <p:txBody>
          <a:bodyPr/>
          <a:lstStyle/>
          <a:p>
            <a:r>
              <a:rPr lang="cs-CZ" b="1" dirty="0" smtClean="0"/>
              <a:t>Pavel Pěnkava</a:t>
            </a:r>
          </a:p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   Společnost sociálních pracovníků ČR</a:t>
            </a:r>
          </a:p>
          <a:p>
            <a:endParaRPr lang="cs-CZ" b="1" dirty="0" smtClean="0"/>
          </a:p>
          <a:p>
            <a:endParaRPr lang="cs-CZ" b="1" dirty="0"/>
          </a:p>
        </p:txBody>
      </p:sp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  <p:pic>
        <p:nvPicPr>
          <p:cNvPr id="1026" name="Picture 2" descr="C:\Users\ppenkava\Documents\Sekce soc. kurátorů\Sekce\logo sekce\logo-ssk ofi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4725144"/>
            <a:ext cx="2381250" cy="1428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7200" b="1" i="0" u="none" strike="noStrike" kern="1200" cap="all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Franklin Gothic Medium"/>
                <a:ea typeface="+mj-ea"/>
                <a:cs typeface="+mj-cs"/>
              </a:rPr>
              <a:t>Sociální kurátor</a:t>
            </a:r>
            <a:endParaRPr kumimoji="0" lang="cs-CZ" sz="7200" b="1" i="0" u="none" strike="noStrike" kern="1200" cap="all" spc="0" normalizeH="0" baseline="0" noProof="0" dirty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Franklin Gothic Medium"/>
              <a:ea typeface="+mj-ea"/>
              <a:cs typeface="+mj-cs"/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 bwMode="auto">
          <a:xfrm>
            <a:off x="251520" y="1628800"/>
            <a:ext cx="8686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0A22E"/>
              </a:buClr>
              <a:buSzPct val="70000"/>
              <a:buFont typeface="Wingdings" pitchFamily="2" charset="2"/>
              <a:buChar char="q"/>
              <a:tabLst/>
              <a:defRPr/>
            </a:pPr>
            <a:r>
              <a:rPr kumimoji="0" lang="cs-CZ" sz="6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</a:t>
            </a:r>
            <a:r>
              <a:rPr kumimoji="0" lang="cs-CZ" sz="6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průkopník a nositel    tradice postpenitenciární</a:t>
            </a:r>
          </a:p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0A22E"/>
              </a:buClr>
              <a:buSzPct val="70000"/>
              <a:buFont typeface="Wingdings 2" pitchFamily="18" charset="2"/>
              <a:buNone/>
              <a:tabLst/>
              <a:defRPr/>
            </a:pPr>
            <a:r>
              <a:rPr kumimoji="0" lang="cs-CZ" sz="6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péče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7772400" cy="1470025"/>
          </a:xfrm>
        </p:spPr>
        <p:txBody>
          <a:bodyPr/>
          <a:lstStyle/>
          <a:p>
            <a:r>
              <a:rPr lang="cs-CZ" b="1" dirty="0" smtClean="0"/>
              <a:t>ZAČÁTKY 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1844824"/>
            <a:ext cx="7848872" cy="4104456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Zákonná úprava postpenitenciární péče byla obsažena v zákoně č. 59/1965 Sb., o výkonu trestu odnětí svobody. Důvodová zpráva k tomuto zákonu uvádí: </a:t>
            </a:r>
          </a:p>
          <a:p>
            <a:pPr algn="l"/>
            <a:r>
              <a:rPr lang="cs-CZ" i="1" dirty="0" smtClean="0">
                <a:solidFill>
                  <a:schemeClr val="tx1"/>
                </a:solidFill>
                <a:latin typeface="Myriad Pro"/>
                <a:ea typeface="Times New Roman"/>
                <a:cs typeface="Times New Roman"/>
              </a:rPr>
              <a:t>„</a:t>
            </a:r>
            <a:r>
              <a:rPr lang="cs-CZ" i="1" dirty="0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Podmínky života na svobodě, do nichž odsouzení vstupují po propuštění z výkonu trestu, mají rozhodující význam pro dovršení jejich nápravy.“ </a:t>
            </a:r>
            <a:endParaRPr lang="cs-CZ" i="1" dirty="0"/>
          </a:p>
        </p:txBody>
      </p:sp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8820472" cy="1470025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000000"/>
                </a:solidFill>
                <a:latin typeface="Myriad Pro"/>
                <a:ea typeface="Times New Roman"/>
              </a:rPr>
              <a:t>HISTORIE VZNIKU SOCIÁLNÍCH KURÁTORŮ NA NAŠEM ÚZEMÍ POČÍNÁ ROKEM 1968. </a:t>
            </a:r>
            <a:endParaRPr lang="cs-CZ" sz="28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628800"/>
            <a:ext cx="8208912" cy="4608512"/>
          </a:xfrm>
        </p:spPr>
        <p:txBody>
          <a:bodyPr>
            <a:normAutofit/>
          </a:bodyPr>
          <a:lstStyle/>
          <a:p>
            <a:pPr algn="l">
              <a:spcAft>
                <a:spcPts val="0"/>
              </a:spcAft>
              <a:buFont typeface="Arial" pitchFamily="34" charset="0"/>
              <a:buChar char="•"/>
            </a:pPr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</a:rPr>
              <a:t> Výzkumný ústav kriminologický při Generální prokuratuře ČSSR tehdy uskutečnil experiment Postpenitenciární péče v rámci rozsáhlejšího výzkumu Faktorů recidivy.</a:t>
            </a:r>
          </a:p>
          <a:p>
            <a:pPr algn="l">
              <a:spcAft>
                <a:spcPts val="0"/>
              </a:spcAft>
              <a:buFont typeface="Arial" pitchFamily="34" charset="0"/>
              <a:buChar char="•"/>
            </a:pPr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</a:rPr>
              <a:t> </a:t>
            </a:r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</a:rPr>
              <a:t>Experiment </a:t>
            </a:r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</a:rPr>
              <a:t>dostal název: Projekt </a:t>
            </a:r>
            <a:r>
              <a:rPr lang="cs-CZ" dirty="0" err="1" smtClean="0">
                <a:solidFill>
                  <a:srgbClr val="000000"/>
                </a:solidFill>
                <a:latin typeface="Myriad Pro"/>
                <a:ea typeface="Times New Roman"/>
              </a:rPr>
              <a:t>Řásnovka</a:t>
            </a:r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</a:rPr>
              <a:t> </a:t>
            </a:r>
            <a:r>
              <a:rPr lang="cs-CZ" i="1" dirty="0" smtClean="0">
                <a:solidFill>
                  <a:srgbClr val="000000"/>
                </a:solidFill>
                <a:latin typeface="Myriad Pro"/>
                <a:ea typeface="Times New Roman"/>
              </a:rPr>
              <a:t>(podle místa prvních kanceláří výzkumníků)</a:t>
            </a:r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</a:rPr>
              <a:t>.</a:t>
            </a:r>
            <a:endParaRPr lang="cs-CZ" sz="4400" dirty="0" smtClean="0">
              <a:latin typeface="Times New Roman"/>
              <a:ea typeface="Times New Roman"/>
            </a:endParaRP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548680"/>
            <a:ext cx="9144000" cy="1470025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/>
              <a:t>CO SE REALIZOVALO V PROJEKTU ŘÁSNOVKA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2132856"/>
            <a:ext cx="7992888" cy="3505944"/>
          </a:xfrm>
        </p:spPr>
        <p:txBody>
          <a:bodyPr>
            <a:normAutofit fontScale="92500" lnSpcReduction="20000"/>
          </a:bodyPr>
          <a:lstStyle/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 Do projektu </a:t>
            </a:r>
            <a:r>
              <a:rPr lang="cs-CZ" dirty="0" err="1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Řásnovka</a:t>
            </a:r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 bylo zařazeno 100 odsouzených, se kterými se pracovalo po dobu jednoho roku po jejich odchodu z věznice.</a:t>
            </a:r>
          </a:p>
          <a:p>
            <a:pPr algn="l"/>
            <a:endParaRPr lang="cs-CZ" dirty="0" smtClean="0">
              <a:solidFill>
                <a:srgbClr val="000000"/>
              </a:solidFill>
              <a:latin typeface="Myriad Pro"/>
              <a:ea typeface="Times New Roman"/>
              <a:cs typeface="Times New Roman"/>
            </a:endParaRPr>
          </a:p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 Výzkum dokázal, že kvalitně prováděná sociální práce může účinně přispět k omezení počtu recidivujících pachatelů.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1470025"/>
          </a:xfrm>
        </p:spPr>
        <p:txBody>
          <a:bodyPr/>
          <a:lstStyle/>
          <a:p>
            <a:r>
              <a:rPr lang="cs-CZ" b="1" dirty="0" smtClean="0"/>
              <a:t>ZÁSADNÍ VÝSTUPY PRO VZNIK AGENDY SOC. KURÁTORA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69234" y="1988840"/>
            <a:ext cx="7935214" cy="4176463"/>
          </a:xfrm>
        </p:spPr>
        <p:txBody>
          <a:bodyPr>
            <a:normAutofit lnSpcReduction="10000"/>
          </a:bodyPr>
          <a:lstStyle/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 Na základě výzkumných zjištění bylo doporučeno použití sociální práce na úrovni sociálního servisu a poradenství.</a:t>
            </a:r>
          </a:p>
          <a:p>
            <a:pPr algn="l"/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 </a:t>
            </a:r>
          </a:p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 Dále bylo konstatováno, že pouhá postpenitenciární péče není postačující, a činnost sociálních kurátorů bude směřovat ke kontinuální práci s klientem.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772400" cy="1470025"/>
          </a:xfrm>
        </p:spPr>
        <p:txBody>
          <a:bodyPr/>
          <a:lstStyle/>
          <a:p>
            <a:r>
              <a:rPr lang="cs-CZ" b="1" dirty="0" smtClean="0"/>
              <a:t>VZNIK SPECIALIZACE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700808"/>
            <a:ext cx="7776864" cy="4464496"/>
          </a:xfrm>
        </p:spPr>
        <p:txBody>
          <a:bodyPr>
            <a:normAutofit lnSpcReduction="10000"/>
          </a:bodyPr>
          <a:lstStyle/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 v průběhu trvání projektu </a:t>
            </a:r>
            <a:r>
              <a:rPr lang="cs-CZ" dirty="0" err="1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Řásnovka</a:t>
            </a:r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 bylo přistoupeno k budování sítě sociálních kurátorů, kteří byli jako specializovaní pracovníci postpenitenciární péče začleněni do sociálních odborů okresních národních výborů a obvodních úřadů měst</a:t>
            </a:r>
          </a:p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 projekt </a:t>
            </a:r>
            <a:r>
              <a:rPr lang="cs-CZ" dirty="0" err="1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Řásnovka</a:t>
            </a:r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 tak odstartoval existenci této specifické sociální služby</a:t>
            </a:r>
            <a:endParaRPr lang="cs-CZ" dirty="0">
              <a:solidFill>
                <a:srgbClr val="000000"/>
              </a:solidFill>
              <a:latin typeface="Myriad Pro"/>
              <a:ea typeface="Times New Roman"/>
              <a:cs typeface="Times New Roman"/>
            </a:endParaRPr>
          </a:p>
        </p:txBody>
      </p:sp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340768"/>
            <a:ext cx="7772400" cy="3962871"/>
          </a:xfrm>
        </p:spPr>
        <p:txBody>
          <a:bodyPr>
            <a:normAutofit fontScale="90000"/>
          </a:bodyPr>
          <a:lstStyle/>
          <a:p>
            <a:pPr lvl="0">
              <a:spcBef>
                <a:spcPct val="20000"/>
              </a:spcBef>
              <a:defRPr/>
            </a:pP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3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</a:rPr>
              <a:t>Sociální kurátor</a:t>
            </a:r>
            <a:r>
              <a:rPr lang="cs-CZ" sz="7300" b="1" dirty="0" smtClean="0">
                <a:solidFill>
                  <a:srgbClr val="A19574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6600" b="1" dirty="0" smtClean="0">
                <a:solidFill>
                  <a:srgbClr val="A19574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6600" b="1" dirty="0" smtClean="0">
                <a:solidFill>
                  <a:srgbClr val="A19574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</a:br>
            <a:r>
              <a:rPr lang="cs-CZ" sz="6600" b="1" dirty="0" smtClean="0">
                <a:solidFill>
                  <a:srgbClr val="A19574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cs-CZ" sz="6600" b="1" dirty="0" smtClean="0">
                <a:solidFill>
                  <a:srgbClr val="A19574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</a:br>
            <a:r>
              <a:rPr lang="cs-CZ" sz="7200" b="1" dirty="0" smtClean="0">
                <a:solidFill>
                  <a:srgbClr val="A19574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je specializovaný sociální pracovník</a:t>
            </a:r>
            <a:br>
              <a:rPr lang="cs-CZ" sz="7200" b="1" dirty="0" smtClean="0">
                <a:solidFill>
                  <a:srgbClr val="A19574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</a:br>
            <a:r>
              <a:rPr lang="cs-CZ" sz="7200" b="1" dirty="0" smtClean="0">
                <a:solidFill>
                  <a:srgbClr val="A19574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v oblasti terciární prevence</a:t>
            </a:r>
            <a:br>
              <a:rPr lang="cs-CZ" sz="7200" b="1" dirty="0" smtClean="0">
                <a:solidFill>
                  <a:srgbClr val="A19574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solidFill>
                  <a:srgbClr val="4E3B30">
                    <a:shade val="75000"/>
                  </a:srgbClr>
                </a:solidFill>
                <a:latin typeface="Franklin Gothic Book"/>
              </a:rPr>
              <a:t/>
            </a:r>
            <a:br>
              <a:rPr lang="cs-CZ" sz="2800" dirty="0" smtClean="0">
                <a:solidFill>
                  <a:srgbClr val="4E3B30">
                    <a:shade val="75000"/>
                  </a:srgbClr>
                </a:solidFill>
                <a:latin typeface="Franklin Gothic Book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  <a:t/>
            </a:r>
            <a:br>
              <a:rPr lang="cs-CZ" sz="72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n-ea"/>
                <a:cs typeface="+mn-cs"/>
              </a:rPr>
            </a:b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  <p:sp>
        <p:nvSpPr>
          <p:cNvPr id="8" name="Podnadpis 2"/>
          <p:cNvSpPr txBox="1">
            <a:spLocks/>
          </p:cNvSpPr>
          <p:nvPr/>
        </p:nvSpPr>
        <p:spPr bwMode="auto">
          <a:xfrm>
            <a:off x="971550" y="0"/>
            <a:ext cx="7486650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buFont typeface="Wingdings 2" pitchFamily="18" charset="2"/>
              <a:buNone/>
              <a:tabLst/>
              <a:defRPr/>
            </a:pPr>
            <a:endParaRPr kumimoji="0" lang="cs-CZ" sz="4800" b="0" i="0" u="none" strike="noStrike" kern="1200" cap="all" spc="0" normalizeH="0" baseline="0" noProof="0" smtClean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Franklin Gothic Medium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buFont typeface="Wingdings 2" pitchFamily="18" charset="2"/>
              <a:buNone/>
              <a:tabLst/>
              <a:defRPr/>
            </a:pPr>
            <a:endParaRPr kumimoji="0" lang="cs-CZ" sz="4800" b="0" i="0" u="none" strike="noStrike" kern="1200" cap="all" spc="0" normalizeH="0" baseline="0" noProof="0" dirty="0" smtClean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Franklin Gothic Medium"/>
              <a:ea typeface="+mj-ea"/>
              <a:cs typeface="+mj-cs"/>
            </a:endParaRPr>
          </a:p>
        </p:txBody>
      </p:sp>
      <p:sp>
        <p:nvSpPr>
          <p:cNvPr id="9" name="Obdélník 8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 rotWithShape="1">
            <a:gsLst>
              <a:gs pos="0">
                <a:srgbClr val="C3986D">
                  <a:tint val="75000"/>
                  <a:shade val="85000"/>
                  <a:satMod val="230000"/>
                </a:srgbClr>
              </a:gs>
              <a:gs pos="25000">
                <a:srgbClr val="C3986D">
                  <a:tint val="90000"/>
                  <a:shade val="70000"/>
                  <a:satMod val="220000"/>
                </a:srgbClr>
              </a:gs>
              <a:gs pos="50000">
                <a:srgbClr val="C3986D">
                  <a:tint val="90000"/>
                  <a:shade val="58000"/>
                  <a:satMod val="225000"/>
                </a:srgbClr>
              </a:gs>
              <a:gs pos="65000">
                <a:srgbClr val="C3986D">
                  <a:tint val="90000"/>
                  <a:shade val="58000"/>
                  <a:satMod val="225000"/>
                </a:srgbClr>
              </a:gs>
              <a:gs pos="80000">
                <a:srgbClr val="C3986D">
                  <a:tint val="90000"/>
                  <a:shade val="69000"/>
                  <a:satMod val="220000"/>
                </a:srgbClr>
              </a:gs>
              <a:gs pos="100000">
                <a:srgbClr val="C3986D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 w="10000" cap="flat" cmpd="sng" algn="ctr">
            <a:noFill/>
            <a:prstDash val="soli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Franklin Gothic Book"/>
                <a:ea typeface="+mn-ea"/>
                <a:cs typeface="+mn-cs"/>
              </a:rPr>
              <a:t>Sekce sociálních kurátorů Společnost sociálních pracovníků ČR</a:t>
            </a:r>
          </a:p>
        </p:txBody>
      </p:sp>
      <p:sp>
        <p:nvSpPr>
          <p:cNvPr id="10" name="Obdélník 9"/>
          <p:cNvSpPr/>
          <p:nvPr/>
        </p:nvSpPr>
        <p:spPr>
          <a:xfrm>
            <a:off x="395536" y="-603448"/>
            <a:ext cx="8496944" cy="7309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17529">
                  <a:lumMod val="75000"/>
                </a:srgbClr>
              </a:buClr>
              <a:buSzTx/>
              <a:buFontTx/>
              <a:buNone/>
              <a:tabLst/>
              <a:defRPr/>
            </a:pPr>
            <a:endParaRPr kumimoji="0" lang="cs-CZ" sz="3200" b="1" i="0" u="none" strike="noStrike" kern="0" cap="all" spc="0" normalizeH="0" baseline="0" noProof="0" dirty="0">
              <a:ln>
                <a:noFill/>
              </a:ln>
              <a:solidFill>
                <a:sysClr val="windowText" lastClr="00000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Arial" pitchFamily="34" charset="0"/>
              <a:cs typeface="Arial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17529">
                  <a:lumMod val="75000"/>
                </a:srgbClr>
              </a:buClr>
              <a:buSzTx/>
              <a:buFontTx/>
              <a:buNone/>
              <a:tabLst/>
              <a:defRPr/>
            </a:pPr>
            <a:endParaRPr kumimoji="0" lang="cs-CZ" sz="3200" b="1" i="0" u="none" strike="noStrike" kern="0" cap="all" spc="0" normalizeH="0" baseline="0" noProof="0" dirty="0">
              <a:ln>
                <a:noFill/>
              </a:ln>
              <a:solidFill>
                <a:sysClr val="windowText" lastClr="00000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17529">
                  <a:lumMod val="75000"/>
                </a:srgbClr>
              </a:buClr>
              <a:buSzTx/>
              <a:buFontTx/>
              <a:buNone/>
              <a:tabLst/>
              <a:defRPr/>
            </a:pPr>
            <a:r>
              <a:rPr lang="cs-CZ" sz="4400" b="1" cap="all" dirty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j-ea"/>
                <a:cs typeface="+mj-cs"/>
              </a:rPr>
              <a:t>POČET SOCIÁLNÍCH KURÁTORŮ V ČESKÉ REPUBLICE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17529">
                  <a:lumMod val="75000"/>
                </a:srgbClr>
              </a:buClr>
              <a:buSzTx/>
              <a:buFontTx/>
              <a:buNone/>
              <a:tabLst/>
              <a:defRPr/>
            </a:pPr>
            <a:endParaRPr kumimoji="0" lang="cs-CZ" sz="900" b="1" i="0" u="none" strike="noStrike" kern="0" cap="all" spc="0" normalizeH="0" baseline="0" noProof="0" dirty="0">
              <a:ln>
                <a:noFill/>
              </a:ln>
              <a:solidFill>
                <a:srgbClr val="A19574">
                  <a:lumMod val="50000"/>
                </a:srgbClr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Arial" pitchFamily="34" charset="0"/>
              <a:cs typeface="Arial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17529">
                  <a:lumMod val="75000"/>
                </a:srgbClr>
              </a:buClr>
              <a:buSzTx/>
              <a:buFont typeface="Wingdings" pitchFamily="2" charset="2"/>
              <a:buChar char="Ø"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 </a:t>
            </a: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Sociální kurátoři působí </a:t>
            </a:r>
            <a:r>
              <a:rPr kumimoji="0" lang="cs-CZ" sz="3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na </a:t>
            </a:r>
            <a:r>
              <a:rPr kumimoji="0" lang="cs-CZ" sz="3200" b="1" i="0" u="sng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205 obcích</a:t>
            </a:r>
            <a:r>
              <a:rPr kumimoji="0" lang="cs-CZ" sz="3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 s rozšířenou působností </a:t>
            </a:r>
            <a:r>
              <a:rPr kumimoji="0" lang="cs-CZ" sz="32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– </a:t>
            </a:r>
            <a:r>
              <a:rPr lang="cs-CZ" sz="2800" kern="0" dirty="0" smtClean="0"/>
              <a:t>do roku 2003 na 85 okresních úřadech</a:t>
            </a:r>
            <a:endParaRPr lang="cs-CZ" sz="2800" kern="0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17529">
                  <a:lumMod val="75000"/>
                </a:srgbClr>
              </a:buClr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17529">
                  <a:lumMod val="75000"/>
                </a:srgbClr>
              </a:buClr>
              <a:buSzTx/>
              <a:buFont typeface="Wingdings" pitchFamily="2" charset="2"/>
              <a:buChar char="Ø"/>
              <a:tabLst/>
              <a:defRPr/>
            </a:pPr>
            <a:r>
              <a:rPr lang="cs-CZ" sz="3200" b="1" kern="0" dirty="0" smtClean="0"/>
              <a:t> Agendu vykonává </a:t>
            </a:r>
            <a:r>
              <a:rPr kumimoji="0" lang="cs-CZ" sz="3200" b="1" i="0" u="sng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325 </a:t>
            </a:r>
            <a:r>
              <a:rPr kumimoji="0" lang="cs-CZ" sz="3200" b="1" i="0" u="sng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sociálních </a:t>
            </a:r>
            <a:r>
              <a:rPr kumimoji="0" lang="cs-CZ" sz="3200" b="1" i="0" u="sng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kurátorů           </a:t>
            </a:r>
            <a:r>
              <a:rPr kumimoji="0" lang="cs-CZ" sz="2800" i="0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z toho přibližně 2/3 v rámci kumulovaných funkcí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17529">
                  <a:lumMod val="75000"/>
                </a:srgbClr>
              </a:buClr>
              <a:buSzTx/>
              <a:tabLst/>
              <a:defRPr/>
            </a:pPr>
            <a:endParaRPr lang="cs-CZ" sz="3200" b="1" u="sng" kern="0" dirty="0" smtClean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17529">
                  <a:lumMod val="75000"/>
                </a:srgbClr>
              </a:buClr>
              <a:buSzTx/>
              <a:buFont typeface="Wingdings" pitchFamily="2" charset="2"/>
              <a:buChar char="Ø"/>
              <a:tabLst/>
              <a:defRPr/>
            </a:pPr>
            <a:r>
              <a:rPr kumimoji="0" lang="cs-CZ" sz="3200" b="1" i="0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 Jedná se o výkon státní </a:t>
            </a:r>
            <a:r>
              <a:rPr kumimoji="0" lang="cs-CZ" sz="3200" b="1" i="0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správy </a:t>
            </a:r>
            <a:r>
              <a:rPr kumimoji="0" lang="cs-CZ" sz="3200" b="1" i="0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v přenesené působnosti </a:t>
            </a:r>
            <a:r>
              <a:rPr kumimoji="0" lang="cs-CZ" sz="3200" i="0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– </a:t>
            </a:r>
            <a:r>
              <a:rPr lang="cs-CZ" sz="2800" kern="0" dirty="0" smtClean="0"/>
              <a:t>stát garantuje každému občanovi, který se ocitne v nepříznivé životní situaci odbornou pomoc</a:t>
            </a:r>
            <a:endParaRPr lang="cs-CZ" sz="2800" kern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HLAVNÍ CÍLE AGENDY SOC. KURÁTORA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Poskytování nebo zprostředkování odborné pomoci, prostřednictvím sociální práce za účelem komplexního řešení kl. situace, </a:t>
            </a:r>
          </a:p>
          <a:p>
            <a:r>
              <a:rPr lang="cs-CZ" dirty="0" smtClean="0"/>
              <a:t>ovlivňování chování klienta žádoucím způsobem a předcházení eskalace problémů,</a:t>
            </a:r>
          </a:p>
          <a:p>
            <a:r>
              <a:rPr lang="cs-CZ" dirty="0" smtClean="0"/>
              <a:t>ochrana klientových základních lidských práv a důstojnosti,</a:t>
            </a:r>
          </a:p>
          <a:p>
            <a:r>
              <a:rPr lang="cs-CZ" dirty="0" smtClean="0"/>
              <a:t>edukace společnosti o příčinách, průběhu a důsledcích sociálně patologických jevů.</a:t>
            </a:r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457200" y="332656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all" spc="0" normalizeH="0" baseline="0" noProof="0" smtClean="0">
                <a:ln>
                  <a:noFill/>
                </a:ln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Franklin Gothic Medium"/>
                <a:ea typeface="+mj-ea"/>
                <a:cs typeface="+mj-cs"/>
              </a:rPr>
              <a:t>Cílové skupiny sociálních kurátorů</a:t>
            </a:r>
            <a:endParaRPr kumimoji="0" lang="cs-CZ" sz="3600" b="1" i="0" u="none" strike="noStrike" kern="1200" cap="all" spc="0" normalizeH="0" baseline="0" noProof="0" dirty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Franklin Gothic Medium"/>
              <a:ea typeface="+mj-ea"/>
              <a:cs typeface="+mj-cs"/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251520" y="1340768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0A22E"/>
              </a:buClr>
              <a:buSzPct val="70000"/>
              <a:buFont typeface="Wingdings 2" pitchFamily="18" charset="2"/>
              <a:buNone/>
              <a:tabLst/>
              <a:defRPr/>
            </a:pPr>
            <a:r>
              <a:rPr kumimoji="0" lang="cs-CZ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a)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Osoby propuštěné 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z výkonu zabezpečovací detence, z výkonu vazby nebo z výkonu trestu odnětí svobody, nebo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0A22E"/>
              </a:buClr>
              <a:buSzPct val="70000"/>
              <a:buFont typeface="Wingdings 2" pitchFamily="18" charset="2"/>
              <a:buNone/>
              <a:tabLst/>
              <a:defRPr/>
            </a:pPr>
            <a:r>
              <a:rPr kumimoji="0" lang="cs-CZ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b) </a:t>
            </a:r>
            <a:r>
              <a:rPr lang="cs-CZ" sz="2400" b="1" noProof="0" dirty="0" smtClean="0">
                <a:solidFill>
                  <a:srgbClr val="4E3B30"/>
                </a:solidFill>
                <a:latin typeface="Franklin Gothic Book"/>
              </a:rPr>
              <a:t>o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soby 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po ukončení léčby chorobných závislostí 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, osoby propuštěné z psychiatrických</a:t>
            </a:r>
            <a:r>
              <a:rPr kumimoji="0" lang="cs-CZ" sz="2400" b="1" i="0" u="none" strike="noStrike" kern="1200" cap="none" spc="0" normalizeH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nemocnic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, 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nebo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0A22E"/>
              </a:buClr>
              <a:buSzPct val="70000"/>
              <a:buFont typeface="Wingdings 2" pitchFamily="18" charset="2"/>
              <a:buNone/>
              <a:tabLst/>
              <a:defRPr/>
            </a:pPr>
            <a:r>
              <a:rPr kumimoji="0" lang="cs-CZ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c)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</a:t>
            </a:r>
            <a:r>
              <a:rPr lang="cs-CZ" sz="2400" b="1" noProof="0" dirty="0" smtClean="0">
                <a:solidFill>
                  <a:srgbClr val="4E3B30"/>
                </a:solidFill>
                <a:latin typeface="Franklin Gothic Book"/>
              </a:rPr>
              <a:t>o</a:t>
            </a:r>
            <a:r>
              <a:rPr lang="cs-CZ" sz="2400" b="1" dirty="0" smtClean="0">
                <a:solidFill>
                  <a:srgbClr val="4E3B30"/>
                </a:solidFill>
                <a:latin typeface="Franklin Gothic Book"/>
              </a:rPr>
              <a:t>soby 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propuštěné 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ze školského zařízení pro výkon ústavní či ochranné výchovy nebo z pěstounské péče po dosažení zletilosti, respektive v 19 letech, nebo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0A22E"/>
              </a:buClr>
              <a:buSzPct val="70000"/>
              <a:buFont typeface="Wingdings 2" pitchFamily="18" charset="2"/>
              <a:buNone/>
              <a:tabLst/>
              <a:defRPr/>
            </a:pPr>
            <a:r>
              <a:rPr kumimoji="0" lang="cs-CZ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d)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</a:t>
            </a:r>
            <a:r>
              <a:rPr lang="cs-CZ" sz="2400" b="1" dirty="0" smtClean="0">
                <a:solidFill>
                  <a:srgbClr val="4E3B30"/>
                </a:solidFill>
                <a:latin typeface="Franklin Gothic Book"/>
              </a:rPr>
              <a:t>o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soby, které nemají 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uspokojivě naplněny životně důležité potřeby vzhledem k tomu, že 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jsou 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osobou bez přístřeší, nebo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0A22E"/>
              </a:buClr>
              <a:buSzPct val="70000"/>
              <a:buFont typeface="Wingdings 2" pitchFamily="18" charset="2"/>
              <a:buNone/>
              <a:tabLst/>
              <a:defRPr/>
            </a:pPr>
            <a:r>
              <a:rPr kumimoji="0" lang="cs-CZ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e)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osoby, 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jejíž práva a zájmy jsou ohroženy trestnou činností jiné osoby.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0A22E"/>
              </a:buClr>
              <a:buSzPct val="70000"/>
              <a:buFont typeface="Wingdings 2" pitchFamily="18" charset="2"/>
              <a:buChar char="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rgbClr val="4E3B3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6064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/>
              <a:t/>
            </a:r>
            <a:br>
              <a:rPr lang="cs-CZ" sz="4000" b="1" dirty="0" smtClean="0"/>
            </a:br>
            <a:r>
              <a:rPr lang="cs-CZ" sz="4000" b="1" dirty="0" smtClean="0"/>
              <a:t/>
            </a:r>
            <a:br>
              <a:rPr lang="cs-CZ" sz="4000" b="1" dirty="0" smtClean="0"/>
            </a:br>
            <a:r>
              <a:rPr lang="cs-CZ" sz="3600" b="1" dirty="0" smtClean="0"/>
              <a:t>KOMPETENCE SOCIÁLNÍCH KURÁTORŮ V OBLASTI VÝKONU KOORDINAČNÍ ČINNOSTI</a:t>
            </a:r>
            <a:br>
              <a:rPr lang="cs-CZ" sz="3600" b="1" dirty="0" smtClean="0"/>
            </a:br>
            <a:r>
              <a:rPr lang="cs-CZ" sz="3600" dirty="0" smtClean="0"/>
              <a:t> </a:t>
            </a:r>
            <a:br>
              <a:rPr lang="cs-CZ" sz="3600" dirty="0" smtClean="0"/>
            </a:b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1772816"/>
            <a:ext cx="8208912" cy="4536504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cs-CZ" b="1" dirty="0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Koordinace je aktivní a plánovaná činnost směřující k zabezpečení optimálního fungování sítě sociálních služeb pro osoby:</a:t>
            </a:r>
          </a:p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ohrožené sociálním vyloučením z důvodu předchozí ústavní,nebo ochranné výchovy nebo výkonu trestu, </a:t>
            </a:r>
          </a:p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 </a:t>
            </a:r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jejichž práva a zájmy jsou ohroženy trestnou činností jiné osoby, </a:t>
            </a:r>
          </a:p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 </a:t>
            </a:r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jejichž způsob života může vést ke konfliktu se společností.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  <p:sp>
        <p:nvSpPr>
          <p:cNvPr id="18449" name="AutoShape 17"/>
          <p:cNvSpPr>
            <a:spLocks noChangeArrowheads="1"/>
          </p:cNvSpPr>
          <p:nvPr/>
        </p:nvSpPr>
        <p:spPr bwMode="auto">
          <a:xfrm>
            <a:off x="251520" y="2276872"/>
            <a:ext cx="1368152" cy="3312368"/>
          </a:xfrm>
          <a:prstGeom prst="flowChartMagneticDisk">
            <a:avLst/>
          </a:prstGeom>
          <a:gradFill rotWithShape="0">
            <a:gsLst>
              <a:gs pos="0">
                <a:srgbClr val="FFFFFF"/>
              </a:gs>
              <a:gs pos="100000">
                <a:srgbClr val="999999"/>
              </a:gs>
            </a:gsLst>
            <a:lin ang="5400000" scaled="1"/>
          </a:gradFill>
          <a:ln w="12700">
            <a:solidFill>
              <a:srgbClr val="666666"/>
            </a:solidFill>
            <a:round/>
            <a:headEnd/>
            <a:tailEnd/>
          </a:ln>
          <a:effectLst>
            <a:outerShdw dist="28398" dir="3806097" algn="ctr" rotWithShape="0">
              <a:srgbClr val="7F7F7F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a) osoby propuštěné z výkonu vazby nebo výkonu trestu odnětí svobody, respektive proti kterým je nebo bylo vedeno trestní řízení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48" name="AutoShape 16"/>
          <p:cNvSpPr>
            <a:spLocks noChangeArrowheads="1"/>
          </p:cNvSpPr>
          <p:nvPr/>
        </p:nvSpPr>
        <p:spPr bwMode="auto">
          <a:xfrm>
            <a:off x="2051720" y="2276872"/>
            <a:ext cx="1396454" cy="3312368"/>
          </a:xfrm>
          <a:prstGeom prst="flowChartMagneticDisk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 w="12700">
            <a:solidFill>
              <a:srgbClr val="95B3D7"/>
            </a:solidFill>
            <a:round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b) osoby po ukončení léčby chorobných závislostí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propuštěna ze zdravotnického zařízení, psychiatrické léčebny nebo léčebného zařízení pro chorobné závislosti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47" name="AutoShape 15"/>
          <p:cNvSpPr>
            <a:spLocks noChangeArrowheads="1"/>
          </p:cNvSpPr>
          <p:nvPr/>
        </p:nvSpPr>
        <p:spPr bwMode="auto">
          <a:xfrm>
            <a:off x="3851920" y="2276872"/>
            <a:ext cx="1397943" cy="3310037"/>
          </a:xfrm>
          <a:prstGeom prst="flowChartMagneticDisk">
            <a:avLst/>
          </a:prstGeom>
          <a:gradFill rotWithShape="0">
            <a:gsLst>
              <a:gs pos="0">
                <a:srgbClr val="FFFFFF"/>
              </a:gs>
              <a:gs pos="100000">
                <a:srgbClr val="E5B8B7"/>
              </a:gs>
            </a:gsLst>
            <a:lin ang="5400000" scaled="1"/>
          </a:gradFill>
          <a:ln w="12700">
            <a:solidFill>
              <a:srgbClr val="D99594"/>
            </a:solidFill>
            <a:round/>
            <a:headEnd/>
            <a:tailEnd/>
          </a:ln>
          <a:effectLst>
            <a:outerShdw dist="28398" dir="3806097" algn="ctr" rotWithShape="0">
              <a:srgbClr val="622423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c) osoby propuštěné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ze školského zařízení pro výkon ústavní či ochranné výchovy, nebo z pěstounské péče, po dosažení zletilosti, respektive </a:t>
            </a:r>
            <a:r>
              <a:rPr kumimoji="0" lang="cs-CZ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 devatenácti letech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46" name="AutoShape 14"/>
          <p:cNvSpPr>
            <a:spLocks noChangeArrowheads="1"/>
          </p:cNvSpPr>
          <p:nvPr/>
        </p:nvSpPr>
        <p:spPr bwMode="auto">
          <a:xfrm>
            <a:off x="5652120" y="2276872"/>
            <a:ext cx="1391494" cy="3282479"/>
          </a:xfrm>
          <a:prstGeom prst="flowChartMagneticDisk">
            <a:avLst/>
          </a:prstGeom>
          <a:gradFill rotWithShape="0">
            <a:gsLst>
              <a:gs pos="0">
                <a:srgbClr val="FFFFFF"/>
              </a:gs>
              <a:gs pos="100000">
                <a:srgbClr val="D6E3BC"/>
              </a:gs>
            </a:gsLst>
            <a:lin ang="5400000" scaled="1"/>
          </a:gradFill>
          <a:ln w="12700">
            <a:solidFill>
              <a:srgbClr val="C2D69B"/>
            </a:solidFill>
            <a:round/>
            <a:headEnd/>
            <a:tailEnd/>
          </a:ln>
          <a:effectLst>
            <a:outerShdw dist="28398" dir="3806097" algn="ctr" rotWithShape="0">
              <a:srgbClr val="4E6128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d)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osoby, které nemají uspokojivě naplněny životně důležité potřeby vzhledem k tomu, že je </a:t>
            </a:r>
            <a:r>
              <a:rPr kumimoji="0" lang="cs-CZ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osobou přístřeší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45" name="AutoShape 13"/>
          <p:cNvSpPr>
            <a:spLocks noChangeArrowheads="1"/>
          </p:cNvSpPr>
          <p:nvPr/>
        </p:nvSpPr>
        <p:spPr bwMode="auto">
          <a:xfrm>
            <a:off x="7452320" y="2276872"/>
            <a:ext cx="1350120" cy="3240360"/>
          </a:xfrm>
          <a:prstGeom prst="flowChartMagneticDisk">
            <a:avLst/>
          </a:prstGeom>
          <a:gradFill rotWithShape="0">
            <a:gsLst>
              <a:gs pos="0">
                <a:srgbClr val="FFFFFF"/>
              </a:gs>
              <a:gs pos="100000">
                <a:srgbClr val="CCC0D9"/>
              </a:gs>
            </a:gsLst>
            <a:lin ang="5400000" scaled="1"/>
          </a:gradFill>
          <a:ln w="12700">
            <a:solidFill>
              <a:srgbClr val="B2A1C7"/>
            </a:solidFill>
            <a:round/>
            <a:headEnd/>
            <a:tailEnd/>
          </a:ln>
          <a:effectLst>
            <a:outerShdw dist="28398" dir="3806097" algn="ctr" rotWithShape="0">
              <a:srgbClr val="3F3151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e) osoby,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jejichž práva a zájmy jsou </a:t>
            </a:r>
            <a:r>
              <a:rPr kumimoji="0" lang="cs-CZ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ohroženy trestnou činností jiné osoby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53" name="AutoShape 21"/>
          <p:cNvSpPr>
            <a:spLocks noChangeArrowheads="1"/>
          </p:cNvSpPr>
          <p:nvPr/>
        </p:nvSpPr>
        <p:spPr bwMode="auto">
          <a:xfrm rot="10800000">
            <a:off x="251520" y="5805264"/>
            <a:ext cx="2634432" cy="438150"/>
          </a:xfrm>
          <a:prstGeom prst="curvedDownArrow">
            <a:avLst>
              <a:gd name="adj1" fmla="val 143261"/>
              <a:gd name="adj2" fmla="val 286522"/>
              <a:gd name="adj3" fmla="val 33333"/>
            </a:avLst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 w="12700">
            <a:solidFill>
              <a:srgbClr val="95B3D7"/>
            </a:solidFill>
            <a:miter lim="800000"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52" name="AutoShape 20"/>
          <p:cNvSpPr>
            <a:spLocks noChangeArrowheads="1"/>
          </p:cNvSpPr>
          <p:nvPr/>
        </p:nvSpPr>
        <p:spPr bwMode="auto">
          <a:xfrm rot="10800000">
            <a:off x="0" y="5805264"/>
            <a:ext cx="4872038" cy="549275"/>
          </a:xfrm>
          <a:prstGeom prst="curvedDownArrow">
            <a:avLst>
              <a:gd name="adj1" fmla="val 177399"/>
              <a:gd name="adj2" fmla="val 354798"/>
              <a:gd name="adj3" fmla="val 33333"/>
            </a:avLst>
          </a:prstGeom>
          <a:gradFill rotWithShape="0">
            <a:gsLst>
              <a:gs pos="0">
                <a:srgbClr val="FFFFFF"/>
              </a:gs>
              <a:gs pos="100000">
                <a:srgbClr val="E5B8B7"/>
              </a:gs>
            </a:gsLst>
            <a:lin ang="5400000" scaled="1"/>
          </a:gradFill>
          <a:ln w="12700">
            <a:solidFill>
              <a:srgbClr val="D99594"/>
            </a:solidFill>
            <a:miter lim="800000"/>
            <a:headEnd/>
            <a:tailEnd/>
          </a:ln>
          <a:effectLst>
            <a:outerShdw dist="28398" dir="3806097" algn="ctr" rotWithShape="0">
              <a:srgbClr val="622423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51" name="AutoShape 19"/>
          <p:cNvSpPr>
            <a:spLocks noChangeArrowheads="1"/>
          </p:cNvSpPr>
          <p:nvPr/>
        </p:nvSpPr>
        <p:spPr bwMode="auto">
          <a:xfrm rot="10800000">
            <a:off x="-1" y="5805263"/>
            <a:ext cx="6648773" cy="687387"/>
          </a:xfrm>
          <a:prstGeom prst="curvedDownArrow">
            <a:avLst>
              <a:gd name="adj1" fmla="val 204989"/>
              <a:gd name="adj2" fmla="val 409977"/>
              <a:gd name="adj3" fmla="val 33333"/>
            </a:avLst>
          </a:prstGeom>
          <a:gradFill rotWithShape="0">
            <a:gsLst>
              <a:gs pos="0">
                <a:srgbClr val="FFFFFF"/>
              </a:gs>
              <a:gs pos="100000">
                <a:srgbClr val="D6E3BC"/>
              </a:gs>
            </a:gsLst>
            <a:lin ang="5400000" scaled="1"/>
          </a:gradFill>
          <a:ln w="12700">
            <a:solidFill>
              <a:srgbClr val="C2D69B"/>
            </a:solidFill>
            <a:miter lim="800000"/>
            <a:headEnd/>
            <a:tailEnd/>
          </a:ln>
          <a:effectLst>
            <a:outerShdw dist="28398" dir="3806097" algn="ctr" rotWithShape="0">
              <a:srgbClr val="4E6128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50" name="AutoShape 18"/>
          <p:cNvSpPr>
            <a:spLocks noChangeArrowheads="1"/>
          </p:cNvSpPr>
          <p:nvPr/>
        </p:nvSpPr>
        <p:spPr bwMode="auto">
          <a:xfrm rot="10800000">
            <a:off x="-1" y="5733256"/>
            <a:ext cx="8621465" cy="539750"/>
          </a:xfrm>
          <a:prstGeom prst="curvedDownArrow">
            <a:avLst>
              <a:gd name="adj1" fmla="val 336824"/>
              <a:gd name="adj2" fmla="val 673647"/>
              <a:gd name="adj3" fmla="val 33333"/>
            </a:avLst>
          </a:prstGeom>
          <a:gradFill rotWithShape="0">
            <a:gsLst>
              <a:gs pos="0">
                <a:srgbClr val="FFFFFF"/>
              </a:gs>
              <a:gs pos="100000">
                <a:srgbClr val="CCC0D9"/>
              </a:gs>
            </a:gsLst>
            <a:lin ang="5400000" scaled="1"/>
          </a:gradFill>
          <a:ln w="12700">
            <a:solidFill>
              <a:srgbClr val="B2A1C7"/>
            </a:solidFill>
            <a:miter lim="800000"/>
            <a:headEnd/>
            <a:tailEnd/>
          </a:ln>
          <a:effectLst>
            <a:outerShdw dist="28398" dir="3806097" algn="ctr" rotWithShape="0">
              <a:srgbClr val="3F3151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42" name="AutoShape 10"/>
          <p:cNvSpPr>
            <a:spLocks noChangeShapeType="1"/>
          </p:cNvSpPr>
          <p:nvPr/>
        </p:nvSpPr>
        <p:spPr bwMode="auto">
          <a:xfrm>
            <a:off x="2411760" y="5301208"/>
            <a:ext cx="482600" cy="460375"/>
          </a:xfrm>
          <a:prstGeom prst="straightConnector1">
            <a:avLst/>
          </a:prstGeom>
          <a:noFill/>
          <a:ln w="76200">
            <a:solidFill>
              <a:srgbClr val="0D0D0D"/>
            </a:solidFill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39" name="AutoShape 7"/>
          <p:cNvSpPr>
            <a:spLocks noChangeShapeType="1"/>
          </p:cNvSpPr>
          <p:nvPr/>
        </p:nvSpPr>
        <p:spPr bwMode="auto">
          <a:xfrm flipV="1">
            <a:off x="2411760" y="5301208"/>
            <a:ext cx="482600" cy="460375"/>
          </a:xfrm>
          <a:prstGeom prst="straightConnector1">
            <a:avLst/>
          </a:prstGeom>
          <a:noFill/>
          <a:ln w="76200">
            <a:solidFill>
              <a:srgbClr val="0D0D0D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36" name="AutoShape 4"/>
          <p:cNvSpPr>
            <a:spLocks noChangeArrowheads="1"/>
          </p:cNvSpPr>
          <p:nvPr/>
        </p:nvSpPr>
        <p:spPr bwMode="auto">
          <a:xfrm>
            <a:off x="827584" y="1988840"/>
            <a:ext cx="8604447" cy="504825"/>
          </a:xfrm>
          <a:prstGeom prst="curvedDownArrow">
            <a:avLst>
              <a:gd name="adj1" fmla="val 389057"/>
              <a:gd name="adj2" fmla="val 778113"/>
              <a:gd name="adj3" fmla="val 33333"/>
            </a:avLst>
          </a:prstGeom>
          <a:gradFill rotWithShape="0">
            <a:gsLst>
              <a:gs pos="0">
                <a:srgbClr val="FFFFFF"/>
              </a:gs>
              <a:gs pos="100000">
                <a:srgbClr val="999999"/>
              </a:gs>
            </a:gsLst>
            <a:lin ang="5400000" scaled="1"/>
          </a:gradFill>
          <a:ln w="12700">
            <a:solidFill>
              <a:srgbClr val="666666"/>
            </a:solidFill>
            <a:miter lim="800000"/>
            <a:headEnd/>
            <a:tailEnd/>
          </a:ln>
          <a:effectLst>
            <a:outerShdw dist="28398" dir="3806097" algn="ctr" rotWithShape="0">
              <a:srgbClr val="7F7F7F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35" name="AutoShape 3"/>
          <p:cNvSpPr>
            <a:spLocks noChangeArrowheads="1"/>
          </p:cNvSpPr>
          <p:nvPr/>
        </p:nvSpPr>
        <p:spPr bwMode="auto">
          <a:xfrm>
            <a:off x="539552" y="1844824"/>
            <a:ext cx="7488832" cy="681037"/>
          </a:xfrm>
          <a:prstGeom prst="curvedDownArrow">
            <a:avLst>
              <a:gd name="adj1" fmla="val 238695"/>
              <a:gd name="adj2" fmla="val 477390"/>
              <a:gd name="adj3" fmla="val 33333"/>
            </a:avLst>
          </a:prstGeom>
          <a:gradFill rotWithShape="0">
            <a:gsLst>
              <a:gs pos="0">
                <a:srgbClr val="FFFFFF"/>
              </a:gs>
              <a:gs pos="100000">
                <a:srgbClr val="999999"/>
              </a:gs>
            </a:gsLst>
            <a:lin ang="5400000" scaled="1"/>
          </a:gradFill>
          <a:ln w="12700">
            <a:solidFill>
              <a:srgbClr val="666666"/>
            </a:solidFill>
            <a:miter lim="800000"/>
            <a:headEnd/>
            <a:tailEnd/>
          </a:ln>
          <a:effectLst>
            <a:outerShdw dist="28398" dir="3806097" algn="ctr" rotWithShape="0">
              <a:srgbClr val="7F7F7F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34" name="AutoShape 2"/>
          <p:cNvSpPr>
            <a:spLocks noChangeArrowheads="1"/>
          </p:cNvSpPr>
          <p:nvPr/>
        </p:nvSpPr>
        <p:spPr bwMode="auto">
          <a:xfrm>
            <a:off x="539552" y="1916832"/>
            <a:ext cx="5184576" cy="555625"/>
          </a:xfrm>
          <a:prstGeom prst="curvedDownArrow">
            <a:avLst>
              <a:gd name="adj1" fmla="val 213314"/>
              <a:gd name="adj2" fmla="val 426629"/>
              <a:gd name="adj3" fmla="val 33333"/>
            </a:avLst>
          </a:prstGeom>
          <a:gradFill rotWithShape="0">
            <a:gsLst>
              <a:gs pos="0">
                <a:srgbClr val="FFFFFF"/>
              </a:gs>
              <a:gs pos="100000">
                <a:srgbClr val="999999"/>
              </a:gs>
            </a:gsLst>
            <a:lin ang="5400000" scaled="1"/>
          </a:gradFill>
          <a:ln w="12700">
            <a:solidFill>
              <a:srgbClr val="666666"/>
            </a:solidFill>
            <a:miter lim="800000"/>
            <a:headEnd/>
            <a:tailEnd/>
          </a:ln>
          <a:effectLst>
            <a:outerShdw dist="28398" dir="3806097" algn="ctr" rotWithShape="0">
              <a:srgbClr val="7F7F7F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33" name="AutoShape 1"/>
          <p:cNvSpPr>
            <a:spLocks noChangeArrowheads="1"/>
          </p:cNvSpPr>
          <p:nvPr/>
        </p:nvSpPr>
        <p:spPr bwMode="auto">
          <a:xfrm>
            <a:off x="539552" y="1988840"/>
            <a:ext cx="2880320" cy="555625"/>
          </a:xfrm>
          <a:prstGeom prst="curvedDownArrow">
            <a:avLst>
              <a:gd name="adj1" fmla="val 124571"/>
              <a:gd name="adj2" fmla="val 249143"/>
              <a:gd name="adj3" fmla="val 33333"/>
            </a:avLst>
          </a:prstGeom>
          <a:gradFill rotWithShape="0">
            <a:gsLst>
              <a:gs pos="0">
                <a:srgbClr val="FFFFFF"/>
              </a:gs>
              <a:gs pos="100000">
                <a:srgbClr val="999999"/>
              </a:gs>
            </a:gsLst>
            <a:lin ang="5400000" scaled="1"/>
          </a:gradFill>
          <a:ln w="12700">
            <a:solidFill>
              <a:srgbClr val="666666"/>
            </a:solidFill>
            <a:miter lim="800000"/>
            <a:headEnd/>
            <a:tailEnd/>
          </a:ln>
          <a:effectLst>
            <a:outerShdw dist="28398" dir="3806097" algn="ctr" rotWithShape="0">
              <a:srgbClr val="7F7F7F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54" name="Rectangle 22"/>
          <p:cNvSpPr>
            <a:spLocks noChangeArrowheads="1"/>
          </p:cNvSpPr>
          <p:nvPr/>
        </p:nvSpPr>
        <p:spPr bwMode="auto">
          <a:xfrm>
            <a:off x="-180528" y="-243408"/>
            <a:ext cx="9505056" cy="173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5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5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5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TERCIÁLNÍ PREVENCE PROSTŘEDNICTVÍM SOCIÁLNÍ PRÁCE S OSOBAMI, KTERÝM HROZÍ SOCIÁLNÍ EXKLUSE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sociální </a:t>
            </a:r>
            <a:r>
              <a:rPr lang="cs-CZ" sz="1400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kurátor se snaží prostřednictvím preventivních </a:t>
            </a: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aktivit zamezit skupinám b-d páchat trestnou činnost.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60" name="Rectangle 28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AutoShape 7"/>
          <p:cNvSpPr>
            <a:spLocks noChangeShapeType="1"/>
          </p:cNvSpPr>
          <p:nvPr/>
        </p:nvSpPr>
        <p:spPr bwMode="auto">
          <a:xfrm flipV="1">
            <a:off x="7884368" y="5229200"/>
            <a:ext cx="482600" cy="460375"/>
          </a:xfrm>
          <a:prstGeom prst="straightConnector1">
            <a:avLst/>
          </a:prstGeom>
          <a:noFill/>
          <a:ln w="76200">
            <a:solidFill>
              <a:srgbClr val="0D0D0D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9" name="AutoShape 7"/>
          <p:cNvSpPr>
            <a:spLocks noChangeShapeType="1"/>
          </p:cNvSpPr>
          <p:nvPr/>
        </p:nvSpPr>
        <p:spPr bwMode="auto">
          <a:xfrm flipV="1">
            <a:off x="6156176" y="5301208"/>
            <a:ext cx="482600" cy="460375"/>
          </a:xfrm>
          <a:prstGeom prst="straightConnector1">
            <a:avLst/>
          </a:prstGeom>
          <a:noFill/>
          <a:ln w="76200">
            <a:solidFill>
              <a:srgbClr val="0D0D0D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" name="AutoShape 7"/>
          <p:cNvSpPr>
            <a:spLocks noChangeShapeType="1"/>
          </p:cNvSpPr>
          <p:nvPr/>
        </p:nvSpPr>
        <p:spPr bwMode="auto">
          <a:xfrm flipV="1">
            <a:off x="4355976" y="5301208"/>
            <a:ext cx="482600" cy="460375"/>
          </a:xfrm>
          <a:prstGeom prst="straightConnector1">
            <a:avLst/>
          </a:prstGeom>
          <a:noFill/>
          <a:ln w="76200">
            <a:solidFill>
              <a:srgbClr val="0D0D0D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" name="AutoShape 10"/>
          <p:cNvSpPr>
            <a:spLocks noChangeShapeType="1"/>
          </p:cNvSpPr>
          <p:nvPr/>
        </p:nvSpPr>
        <p:spPr bwMode="auto">
          <a:xfrm>
            <a:off x="4355976" y="5301208"/>
            <a:ext cx="482600" cy="460375"/>
          </a:xfrm>
          <a:prstGeom prst="straightConnector1">
            <a:avLst/>
          </a:prstGeom>
          <a:noFill/>
          <a:ln w="76200">
            <a:solidFill>
              <a:srgbClr val="0D0D0D"/>
            </a:solidFill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2" name="AutoShape 10"/>
          <p:cNvSpPr>
            <a:spLocks noChangeShapeType="1"/>
          </p:cNvSpPr>
          <p:nvPr/>
        </p:nvSpPr>
        <p:spPr bwMode="auto">
          <a:xfrm>
            <a:off x="6156176" y="5301208"/>
            <a:ext cx="482600" cy="460375"/>
          </a:xfrm>
          <a:prstGeom prst="straightConnector1">
            <a:avLst/>
          </a:prstGeom>
          <a:noFill/>
          <a:ln w="76200">
            <a:solidFill>
              <a:srgbClr val="0D0D0D"/>
            </a:solidFill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3" name="AutoShape 10"/>
          <p:cNvSpPr>
            <a:spLocks noChangeShapeType="1"/>
          </p:cNvSpPr>
          <p:nvPr/>
        </p:nvSpPr>
        <p:spPr bwMode="auto">
          <a:xfrm>
            <a:off x="7884368" y="5229200"/>
            <a:ext cx="482600" cy="460375"/>
          </a:xfrm>
          <a:prstGeom prst="straightConnector1">
            <a:avLst/>
          </a:prstGeom>
          <a:noFill/>
          <a:ln w="76200">
            <a:solidFill>
              <a:srgbClr val="0D0D0D"/>
            </a:solidFill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88640"/>
            <a:ext cx="7772400" cy="1512167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KONTINUÁLNÍ SOCIÁLNÍ PRÁCE</a:t>
            </a:r>
            <a:r>
              <a:rPr lang="cs-CZ" sz="3200" b="1" dirty="0" smtClean="0">
                <a:latin typeface="Myriad Pro"/>
                <a:ea typeface="Times New Roman"/>
                <a:cs typeface="Arial"/>
              </a:rPr>
              <a:t/>
            </a:r>
            <a:br>
              <a:rPr lang="cs-CZ" sz="3200" b="1" dirty="0" smtClean="0">
                <a:latin typeface="Myriad Pro"/>
                <a:ea typeface="Times New Roman"/>
                <a:cs typeface="Arial"/>
              </a:rPr>
            </a:br>
            <a:endParaRPr lang="cs-CZ" sz="32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1340768"/>
            <a:ext cx="8496944" cy="4752528"/>
          </a:xfrm>
        </p:spPr>
        <p:txBody>
          <a:bodyPr>
            <a:normAutofit fontScale="92500" lnSpcReduction="10000"/>
          </a:bodyPr>
          <a:lstStyle/>
          <a:p>
            <a:pPr algn="just">
              <a:spcAft>
                <a:spcPts val="0"/>
              </a:spcAft>
              <a:buFont typeface="Arial" pitchFamily="34" charset="0"/>
              <a:buChar char="•"/>
            </a:pPr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</a:rPr>
              <a:t> Kontinuální sociální práce zahrnuje práci s klientem ve všech fázích trestního řízení (jak ve výkonu vazby, tak i na svobodě), v průběhu soudního řízení, ve výkonu trestu odnětí svobody, posléze v průběhu klientovi reintegrace. </a:t>
            </a:r>
            <a:endParaRPr lang="cs-CZ" sz="44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  <a:buFont typeface="Arial" pitchFamily="34" charset="0"/>
              <a:buChar char="•"/>
            </a:pPr>
            <a:endParaRPr lang="cs-CZ" sz="1100" dirty="0" smtClean="0">
              <a:latin typeface="Times New Roman"/>
              <a:ea typeface="Times New Roman"/>
            </a:endParaRPr>
          </a:p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 Cílem kontinuální sociální práce je navázání </a:t>
            </a:r>
            <a:r>
              <a:rPr lang="cs-CZ" dirty="0" err="1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socioterapeutického</a:t>
            </a:r>
            <a:r>
              <a:rPr lang="cs-CZ" dirty="0" smtClean="0">
                <a:solidFill>
                  <a:srgbClr val="000000"/>
                </a:solidFill>
                <a:latin typeface="Myriad Pro"/>
                <a:ea typeface="Times New Roman"/>
                <a:cs typeface="Times New Roman"/>
              </a:rPr>
              <a:t> vztahu v zájmu působení na osobnost klienta tak, aby byly upevněny, eventuálně vytvořeny jeho pozitivní vazby k okolí a aby nedocházelo k jeho sociální izolaci. </a:t>
            </a:r>
            <a:endParaRPr lang="cs-CZ" b="1" dirty="0" smtClean="0">
              <a:solidFill>
                <a:srgbClr val="000000"/>
              </a:solidFill>
              <a:latin typeface="Myriad Pro"/>
              <a:ea typeface="Times New Roman"/>
            </a:endParaRPr>
          </a:p>
        </p:txBody>
      </p:sp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/>
        </p:nvGraphicFramePr>
        <p:xfrm>
          <a:off x="179512" y="3645024"/>
          <a:ext cx="8496943" cy="504056"/>
        </p:xfrm>
        <a:graphic>
          <a:graphicData uri="http://schemas.openxmlformats.org/drawingml/2006/table">
            <a:tbl>
              <a:tblPr/>
              <a:tblGrid>
                <a:gridCol w="1501083"/>
                <a:gridCol w="947189"/>
                <a:gridCol w="6048671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cs-CZ" sz="1100" b="1" dirty="0">
                          <a:latin typeface="Calibri"/>
                          <a:ea typeface="Times New Roman"/>
                          <a:cs typeface="Times New Roman"/>
                        </a:rPr>
                        <a:t>I. fáze                          </a:t>
                      </a:r>
                      <a:r>
                        <a:rPr lang="cs-CZ" sz="1100" b="1" dirty="0" smtClean="0">
                          <a:latin typeface="Calibri"/>
                          <a:ea typeface="Times New Roman"/>
                          <a:cs typeface="Times New Roman"/>
                        </a:rPr>
                        <a:t>přípravná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8563" marR="485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 b="1">
                          <a:latin typeface="Calibri"/>
                          <a:ea typeface="Times New Roman"/>
                          <a:cs typeface="Times New Roman"/>
                        </a:rPr>
                        <a:t>II. fáze  povýstupní</a:t>
                      </a:r>
                      <a:endParaRPr lang="cs-CZ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8563" marR="485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 b="1" dirty="0">
                          <a:latin typeface="Calibri"/>
                          <a:ea typeface="Times New Roman"/>
                          <a:cs typeface="Times New Roman"/>
                        </a:rPr>
                        <a:t>III. fáze                                                                                                                                                                      reintegrační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8563" marR="485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</a:tbl>
          </a:graphicData>
        </a:graphic>
      </p:graphicFrame>
      <p:sp>
        <p:nvSpPr>
          <p:cNvPr id="19493" name="AutoShape 37"/>
          <p:cNvSpPr>
            <a:spLocks noChangeArrowheads="1"/>
          </p:cNvSpPr>
          <p:nvPr/>
        </p:nvSpPr>
        <p:spPr bwMode="auto">
          <a:xfrm>
            <a:off x="8532440" y="1916832"/>
            <a:ext cx="341313" cy="2211388"/>
          </a:xfrm>
          <a:prstGeom prst="rightArrow">
            <a:avLst>
              <a:gd name="adj1" fmla="val 50000"/>
              <a:gd name="adj2" fmla="val 25000"/>
            </a:avLst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490" name="Rectangle 34"/>
          <p:cNvSpPr>
            <a:spLocks noChangeArrowheads="1"/>
          </p:cNvSpPr>
          <p:nvPr/>
        </p:nvSpPr>
        <p:spPr bwMode="auto">
          <a:xfrm>
            <a:off x="8028384" y="2492896"/>
            <a:ext cx="192088" cy="10747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488" name="Rectangle 32"/>
          <p:cNvSpPr>
            <a:spLocks noChangeArrowheads="1"/>
          </p:cNvSpPr>
          <p:nvPr/>
        </p:nvSpPr>
        <p:spPr bwMode="auto">
          <a:xfrm>
            <a:off x="5969069" y="2487268"/>
            <a:ext cx="1046162" cy="10747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487" name="Rectangle 31"/>
          <p:cNvSpPr>
            <a:spLocks noChangeArrowheads="1"/>
          </p:cNvSpPr>
          <p:nvPr/>
        </p:nvSpPr>
        <p:spPr bwMode="auto">
          <a:xfrm>
            <a:off x="2627784" y="2492896"/>
            <a:ext cx="3254375" cy="10747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OBDOBÍ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DLOUHODOBÉHO REINTEGRAČNÍHO PROCESU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86" name="Rectangle 30"/>
          <p:cNvSpPr>
            <a:spLocks noChangeArrowheads="1"/>
          </p:cNvSpPr>
          <p:nvPr/>
        </p:nvSpPr>
        <p:spPr bwMode="auto">
          <a:xfrm>
            <a:off x="1691680" y="2492896"/>
            <a:ext cx="917575" cy="1074738"/>
          </a:xfrm>
          <a:prstGeom prst="rect">
            <a:avLst/>
          </a:prstGeom>
          <a:gradFill rotWithShape="0">
            <a:gsLst>
              <a:gs pos="0">
                <a:srgbClr val="D99594"/>
              </a:gs>
              <a:gs pos="50000">
                <a:srgbClr val="C0504D"/>
              </a:gs>
              <a:gs pos="100000">
                <a:srgbClr val="D99594"/>
              </a:gs>
            </a:gsLst>
            <a:lin ang="5400000" scaled="1"/>
          </a:gradFill>
          <a:ln w="12700">
            <a:solidFill>
              <a:srgbClr val="C0504D"/>
            </a:solidFill>
            <a:miter lim="800000"/>
            <a:headEnd/>
            <a:tailEnd/>
          </a:ln>
          <a:effectLst>
            <a:outerShdw dist="28398" dir="3806097" algn="ctr" rotWithShape="0">
              <a:srgbClr val="622423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900" b="1" dirty="0" smtClean="0"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POVÝSTUPNÍ OBDOBÍ S OPATŘENÍM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85" name="Rectangle 29"/>
          <p:cNvSpPr>
            <a:spLocks noChangeArrowheads="1"/>
          </p:cNvSpPr>
          <p:nvPr/>
        </p:nvSpPr>
        <p:spPr bwMode="auto">
          <a:xfrm>
            <a:off x="179512" y="2492896"/>
            <a:ext cx="1504951" cy="1074738"/>
          </a:xfrm>
          <a:prstGeom prst="rect">
            <a:avLst/>
          </a:prstGeom>
          <a:gradFill rotWithShape="0">
            <a:gsLst>
              <a:gs pos="0">
                <a:srgbClr val="666666"/>
              </a:gs>
              <a:gs pos="50000">
                <a:srgbClr val="CCCCCC"/>
              </a:gs>
              <a:gs pos="100000">
                <a:srgbClr val="666666"/>
              </a:gs>
            </a:gsLst>
            <a:lin ang="18900000" scaled="1"/>
          </a:gradFill>
          <a:ln w="12700">
            <a:solidFill>
              <a:srgbClr val="666666"/>
            </a:solidFill>
            <a:miter lim="800000"/>
            <a:headEnd/>
            <a:tailEnd/>
          </a:ln>
          <a:effectLst>
            <a:outerShdw dist="28398" dir="3806097" algn="ctr" rotWithShape="0">
              <a:srgbClr val="7F7F7F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OBDOBÍ VÝKONU TRESTU ODNĚTÍ SVOBODY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89" name="Rectangle 33"/>
          <p:cNvSpPr>
            <a:spLocks noChangeArrowheads="1"/>
          </p:cNvSpPr>
          <p:nvPr/>
        </p:nvSpPr>
        <p:spPr bwMode="auto">
          <a:xfrm>
            <a:off x="7164288" y="2492896"/>
            <a:ext cx="568325" cy="10747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492" name="AutoShape 36"/>
          <p:cNvSpPr>
            <a:spLocks noChangeArrowheads="1"/>
          </p:cNvSpPr>
          <p:nvPr/>
        </p:nvSpPr>
        <p:spPr bwMode="auto">
          <a:xfrm>
            <a:off x="251520" y="1988840"/>
            <a:ext cx="1482726" cy="433388"/>
          </a:xfrm>
          <a:prstGeom prst="curvedDownArrow">
            <a:avLst>
              <a:gd name="adj1" fmla="val 68425"/>
              <a:gd name="adj2" fmla="val 136850"/>
              <a:gd name="adj3" fmla="val 33333"/>
            </a:avLst>
          </a:prstGeom>
          <a:gradFill rotWithShape="0">
            <a:gsLst>
              <a:gs pos="0">
                <a:srgbClr val="666666"/>
              </a:gs>
              <a:gs pos="50000">
                <a:srgbClr val="000000"/>
              </a:gs>
              <a:gs pos="100000">
                <a:srgbClr val="666666"/>
              </a:gs>
            </a:gsLst>
            <a:lin ang="54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28398" dir="3806097" algn="ctr" rotWithShape="0">
              <a:srgbClr val="7F7F7F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491" name="AutoShape 35"/>
          <p:cNvSpPr>
            <a:spLocks noChangeArrowheads="1"/>
          </p:cNvSpPr>
          <p:nvPr/>
        </p:nvSpPr>
        <p:spPr bwMode="auto">
          <a:xfrm>
            <a:off x="611560" y="1988840"/>
            <a:ext cx="2190750" cy="433388"/>
          </a:xfrm>
          <a:prstGeom prst="curvedDownArrow">
            <a:avLst>
              <a:gd name="adj1" fmla="val 101099"/>
              <a:gd name="adj2" fmla="val 202198"/>
              <a:gd name="adj3" fmla="val 33333"/>
            </a:avLst>
          </a:prstGeom>
          <a:gradFill rotWithShape="0">
            <a:gsLst>
              <a:gs pos="0">
                <a:srgbClr val="D99594"/>
              </a:gs>
              <a:gs pos="50000">
                <a:srgbClr val="C0504D"/>
              </a:gs>
              <a:gs pos="100000">
                <a:srgbClr val="D99594"/>
              </a:gs>
            </a:gsLst>
            <a:lin ang="5400000" scaled="1"/>
          </a:gradFill>
          <a:ln w="12700">
            <a:solidFill>
              <a:srgbClr val="C0504D"/>
            </a:solidFill>
            <a:miter lim="800000"/>
            <a:headEnd/>
            <a:tailEnd/>
          </a:ln>
          <a:effectLst>
            <a:outerShdw dist="28398" dir="3806097" algn="ctr" rotWithShape="0">
              <a:srgbClr val="622423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481" name="Text Box 25"/>
          <p:cNvSpPr txBox="1">
            <a:spLocks noChangeArrowheads="1"/>
          </p:cNvSpPr>
          <p:nvPr/>
        </p:nvSpPr>
        <p:spPr bwMode="auto">
          <a:xfrm>
            <a:off x="241424" y="5301208"/>
            <a:ext cx="8902576" cy="251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ČINNOSTI SLUŽEB SOCIÁLNÍ PREVENCE</a:t>
            </a:r>
            <a:endParaRPr kumimoji="0" lang="cs-C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cs typeface="Arial" pitchFamily="34" charset="0"/>
              </a:rPr>
              <a:t>NNO (dočasné působení)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cs typeface="Arial" pitchFamily="34" charset="0"/>
              </a:rPr>
              <a:t>, </a:t>
            </a:r>
            <a:r>
              <a:rPr kumimoji="0" lang="cs-CZ" sz="1200" b="1" i="1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cs typeface="Arial" pitchFamily="34" charset="0"/>
              </a:rPr>
              <a:t>Probační domy?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cs-CZ" sz="1200" b="1" i="1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cs typeface="Arial" pitchFamily="34" charset="0"/>
              </a:rPr>
              <a:t>(dočasné působení)</a:t>
            </a:r>
            <a:r>
              <a:rPr kumimoji="0" lang="cs-CZ" sz="1200" b="0" i="1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cs typeface="Arial" pitchFamily="34" charset="0"/>
              </a:rPr>
              <a:t>,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cs typeface="Arial" pitchFamily="34" charset="0"/>
              </a:rPr>
              <a:t>OBCE S ROZŠÍŘENOU PŮSOBNOSTÍ -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cs typeface="Arial" pitchFamily="34" charset="0"/>
              </a:rPr>
              <a:t> kurátoři pro mládež (do dosažení zletilosti),                                                                      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cs typeface="Arial" pitchFamily="34" charset="0"/>
              </a:rPr>
              <a:t>sociální kurátoři (u zletilých osob  garance služeb v průběhu celého procesu)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(kontinuální působení)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83" name="AutoShape 27"/>
          <p:cNvSpPr>
            <a:spLocks noChangeArrowheads="1"/>
          </p:cNvSpPr>
          <p:nvPr/>
        </p:nvSpPr>
        <p:spPr bwMode="auto">
          <a:xfrm>
            <a:off x="755576" y="4221088"/>
            <a:ext cx="2071687" cy="422275"/>
          </a:xfrm>
          <a:prstGeom prst="curvedUpArrow">
            <a:avLst>
              <a:gd name="adj1" fmla="val 98120"/>
              <a:gd name="adj2" fmla="val 196241"/>
              <a:gd name="adj3" fmla="val 33333"/>
            </a:avLst>
          </a:prstGeom>
          <a:gradFill rotWithShape="0">
            <a:gsLst>
              <a:gs pos="0">
                <a:srgbClr val="C2D69B"/>
              </a:gs>
              <a:gs pos="50000">
                <a:srgbClr val="9BBB59"/>
              </a:gs>
              <a:gs pos="100000">
                <a:srgbClr val="C2D69B"/>
              </a:gs>
            </a:gsLst>
            <a:lin ang="5400000" scaled="1"/>
          </a:gradFill>
          <a:ln w="12700">
            <a:solidFill>
              <a:srgbClr val="9BBB59"/>
            </a:solidFill>
            <a:miter lim="800000"/>
            <a:headEnd/>
            <a:tailEnd/>
          </a:ln>
          <a:effectLst>
            <a:outerShdw dist="28398" dir="3806097" algn="ctr" rotWithShape="0">
              <a:srgbClr val="4E6128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482" name="AutoShape 26"/>
          <p:cNvSpPr>
            <a:spLocks noChangeArrowheads="1"/>
          </p:cNvSpPr>
          <p:nvPr/>
        </p:nvSpPr>
        <p:spPr bwMode="auto">
          <a:xfrm>
            <a:off x="395536" y="4221088"/>
            <a:ext cx="1790701" cy="422275"/>
          </a:xfrm>
          <a:prstGeom prst="curvedUpArrow">
            <a:avLst>
              <a:gd name="adj1" fmla="val 84812"/>
              <a:gd name="adj2" fmla="val 169624"/>
              <a:gd name="adj3" fmla="val 33333"/>
            </a:avLst>
          </a:prstGeom>
          <a:gradFill rotWithShape="0">
            <a:gsLst>
              <a:gs pos="0">
                <a:srgbClr val="C2D69B"/>
              </a:gs>
              <a:gs pos="50000">
                <a:srgbClr val="9BBB59"/>
              </a:gs>
              <a:gs pos="100000">
                <a:srgbClr val="C2D69B"/>
              </a:gs>
            </a:gsLst>
            <a:lin ang="5400000" scaled="1"/>
          </a:gradFill>
          <a:ln w="12700">
            <a:solidFill>
              <a:srgbClr val="9BBB59"/>
            </a:solidFill>
            <a:miter lim="800000"/>
            <a:headEnd/>
            <a:tailEnd/>
          </a:ln>
          <a:effectLst>
            <a:outerShdw dist="28398" dir="3806097" algn="ctr" rotWithShape="0">
              <a:srgbClr val="4E6128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480" name="AutoShape 24"/>
          <p:cNvSpPr>
            <a:spLocks noChangeArrowheads="1"/>
          </p:cNvSpPr>
          <p:nvPr/>
        </p:nvSpPr>
        <p:spPr bwMode="auto">
          <a:xfrm>
            <a:off x="251520" y="4653136"/>
            <a:ext cx="8732838" cy="432048"/>
          </a:xfrm>
          <a:prstGeom prst="curvedUpArrow">
            <a:avLst>
              <a:gd name="adj1" fmla="val 413609"/>
              <a:gd name="adj2" fmla="val 827218"/>
              <a:gd name="adj3" fmla="val 33333"/>
            </a:avLst>
          </a:prstGeom>
          <a:gradFill rotWithShape="0">
            <a:gsLst>
              <a:gs pos="0">
                <a:srgbClr val="92CDDC"/>
              </a:gs>
              <a:gs pos="50000">
                <a:srgbClr val="4BACC6"/>
              </a:gs>
              <a:gs pos="100000">
                <a:srgbClr val="92CDDC"/>
              </a:gs>
            </a:gsLst>
            <a:lin ang="5400000" scaled="1"/>
          </a:gradFill>
          <a:ln w="12700">
            <a:solidFill>
              <a:srgbClr val="4BACC6"/>
            </a:solidFill>
            <a:miter lim="800000"/>
            <a:headEnd/>
            <a:tailEnd/>
          </a:ln>
          <a:effectLst>
            <a:outerShdw dist="28398" dir="3806097" algn="ctr" rotWithShape="0">
              <a:srgbClr val="205867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484" name="AutoShape 28"/>
          <p:cNvSpPr>
            <a:spLocks noChangeArrowheads="1"/>
          </p:cNvSpPr>
          <p:nvPr/>
        </p:nvSpPr>
        <p:spPr bwMode="auto">
          <a:xfrm>
            <a:off x="1115616" y="4221088"/>
            <a:ext cx="3913188" cy="422275"/>
          </a:xfrm>
          <a:prstGeom prst="curvedUpArrow">
            <a:avLst>
              <a:gd name="adj1" fmla="val 185338"/>
              <a:gd name="adj2" fmla="val 370677"/>
              <a:gd name="adj3" fmla="val 33333"/>
            </a:avLst>
          </a:prstGeom>
          <a:gradFill rotWithShape="0">
            <a:gsLst>
              <a:gs pos="0">
                <a:srgbClr val="C2D69B"/>
              </a:gs>
              <a:gs pos="50000">
                <a:srgbClr val="9BBB59"/>
              </a:gs>
              <a:gs pos="100000">
                <a:srgbClr val="C2D69B"/>
              </a:gs>
            </a:gsLst>
            <a:lin ang="5400000" scaled="1"/>
          </a:gradFill>
          <a:ln w="12700">
            <a:solidFill>
              <a:srgbClr val="9BBB59"/>
            </a:solidFill>
            <a:miter lim="800000"/>
            <a:headEnd/>
            <a:tailEnd/>
          </a:ln>
          <a:effectLst>
            <a:outerShdw dist="28398" dir="3806097" algn="ctr" rotWithShape="0">
              <a:srgbClr val="4E6128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494" name="Rectangle 38"/>
          <p:cNvSpPr>
            <a:spLocks noChangeArrowheads="1"/>
          </p:cNvSpPr>
          <p:nvPr/>
        </p:nvSpPr>
        <p:spPr bwMode="auto">
          <a:xfrm>
            <a:off x="0" y="-285727"/>
            <a:ext cx="9144000" cy="2639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PROCES POSTPENITENCIÁRNÍ PÉČE O OSOBY 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soudem podmíněně propuštěných z výkonu trestu odnětí svobody 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(jde o osoby propuštěné na zkušební dobu, případně se stanoveným dohledem PMS či uloženými přiměřenými omezeními či povinnostmi)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ČINNOSTI SLUŽEB V PENITENCIÁRNÍ PÉČE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                                                                                  </a:t>
            </a:r>
            <a:r>
              <a:rPr kumimoji="0" lang="cs-CZ" sz="1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 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VS ČR                                  </a:t>
            </a:r>
            <a:r>
              <a:rPr lang="cs-CZ" sz="1200" b="1" dirty="0" smtClean="0">
                <a:solidFill>
                  <a:srgbClr val="632423"/>
                </a:solidFill>
                <a:latin typeface="Arial" pitchFamily="34" charset="0"/>
                <a:cs typeface="Arial" pitchFamily="34" charset="0"/>
              </a:rPr>
              <a:t>PMS ČR</a:t>
            </a: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                          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       </a:t>
            </a:r>
            <a:r>
              <a:rPr lang="cs-CZ" sz="1000" b="1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</a:t>
            </a:r>
            <a:r>
              <a:rPr kumimoji="0" lang="cs-CZ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cs-CZ" sz="1050" dirty="0" smtClean="0">
                <a:latin typeface="Arial" pitchFamily="34" charset="0"/>
                <a:cs typeface="Arial" pitchFamily="34" charset="0"/>
              </a:rPr>
              <a:t>VĚZEŇŠTÍ SPECIALISTÉ                 </a:t>
            </a:r>
            <a:r>
              <a:rPr lang="cs-CZ" sz="1050" dirty="0" smtClean="0">
                <a:solidFill>
                  <a:srgbClr val="632423"/>
                </a:solidFill>
                <a:latin typeface="Arial" pitchFamily="34" charset="0"/>
                <a:cs typeface="Arial" pitchFamily="34" charset="0"/>
              </a:rPr>
              <a:t>probační úředník</a:t>
            </a:r>
            <a:endParaRPr lang="cs-CZ" sz="105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05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sociální </a:t>
            </a:r>
            <a:r>
              <a:rPr lang="cs-CZ" sz="105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pracovník   </a:t>
            </a:r>
            <a:r>
              <a:rPr lang="cs-CZ" sz="1050" dirty="0" smtClean="0">
                <a:solidFill>
                  <a:srgbClr val="632423"/>
                </a:solidFill>
                <a:latin typeface="Arial" pitchFamily="34" charset="0"/>
                <a:cs typeface="Arial" pitchFamily="34" charset="0"/>
              </a:rPr>
              <a:t>                    (dočasné působení)</a:t>
            </a:r>
            <a:r>
              <a:rPr lang="cs-CZ" sz="1050" dirty="0" smtClean="0">
                <a:latin typeface="Arial" pitchFamily="34" charset="0"/>
                <a:cs typeface="Arial" pitchFamily="34" charset="0"/>
              </a:rPr>
              <a:t>          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05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speciální pedagog</a:t>
            </a:r>
            <a:r>
              <a:rPr lang="cs-CZ" sz="1050" b="1" dirty="0" smtClean="0">
                <a:latin typeface="Arial" pitchFamily="34" charset="0"/>
                <a:cs typeface="Arial" pitchFamily="34" charset="0"/>
              </a:rPr>
              <a:t>  </a:t>
            </a:r>
            <a:endParaRPr lang="cs-CZ" sz="105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05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psycholog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05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vychovatel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05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</a:t>
            </a:r>
            <a:r>
              <a:rPr lang="cs-CZ" sz="1050" b="1" dirty="0" smtClean="0">
                <a:latin typeface="Arial" pitchFamily="34" charset="0"/>
                <a:cs typeface="Arial" pitchFamily="34" charset="0"/>
              </a:rPr>
              <a:t>vězeňská duchovenská péče </a:t>
            </a:r>
            <a:r>
              <a:rPr lang="cs-CZ" sz="1050" dirty="0" smtClean="0">
                <a:latin typeface="Arial" pitchFamily="34" charset="0"/>
                <a:cs typeface="Arial" pitchFamily="34" charset="0"/>
              </a:rPr>
              <a:t>(dočasné působení)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95" name="Rectangle 39"/>
          <p:cNvSpPr>
            <a:spLocks noChangeArrowheads="1"/>
          </p:cNvSpPr>
          <p:nvPr/>
        </p:nvSpPr>
        <p:spPr bwMode="auto">
          <a:xfrm>
            <a:off x="323528" y="1340768"/>
            <a:ext cx="634019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96" name="Rectangle 40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500" name="Rectangle 44"/>
          <p:cNvSpPr>
            <a:spLocks noChangeArrowheads="1"/>
          </p:cNvSpPr>
          <p:nvPr/>
        </p:nvSpPr>
        <p:spPr bwMode="auto">
          <a:xfrm>
            <a:off x="0" y="560457"/>
            <a:ext cx="449514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                                       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502" name="Rectangle 46"/>
          <p:cNvSpPr>
            <a:spLocks noChangeArrowheads="1"/>
          </p:cNvSpPr>
          <p:nvPr/>
        </p:nvSpPr>
        <p:spPr bwMode="auto">
          <a:xfrm>
            <a:off x="0" y="170080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                                              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3851920" y="2132856"/>
            <a:ext cx="9460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b="1" dirty="0" smtClean="0">
                <a:solidFill>
                  <a:prstClr val="black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časová osa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/>
        </p:nvGraphicFramePr>
        <p:xfrm>
          <a:off x="179512" y="3645024"/>
          <a:ext cx="8496943" cy="504056"/>
        </p:xfrm>
        <a:graphic>
          <a:graphicData uri="http://schemas.openxmlformats.org/drawingml/2006/table">
            <a:tbl>
              <a:tblPr/>
              <a:tblGrid>
                <a:gridCol w="1501083"/>
                <a:gridCol w="947189"/>
                <a:gridCol w="6048671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cs-CZ" sz="1100" b="1" dirty="0">
                          <a:latin typeface="Calibri"/>
                          <a:ea typeface="Times New Roman"/>
                          <a:cs typeface="Times New Roman"/>
                        </a:rPr>
                        <a:t>I. fáze                          </a:t>
                      </a:r>
                      <a:r>
                        <a:rPr lang="cs-CZ" sz="1100" b="1" dirty="0" smtClean="0">
                          <a:latin typeface="Calibri"/>
                          <a:ea typeface="Times New Roman"/>
                          <a:cs typeface="Times New Roman"/>
                        </a:rPr>
                        <a:t>přípravná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8563" marR="485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 b="1" i="0" dirty="0">
                          <a:latin typeface="Calibri"/>
                          <a:ea typeface="Times New Roman"/>
                          <a:cs typeface="Times New Roman"/>
                        </a:rPr>
                        <a:t>II. fáze  </a:t>
                      </a:r>
                      <a:r>
                        <a:rPr lang="cs-CZ" sz="1100" b="1" i="0" dirty="0" err="1">
                          <a:latin typeface="Calibri"/>
                          <a:ea typeface="Times New Roman"/>
                          <a:cs typeface="Times New Roman"/>
                        </a:rPr>
                        <a:t>povýstupní</a:t>
                      </a:r>
                      <a:endParaRPr lang="cs-CZ" sz="1100" i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8563" marR="485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 b="1" dirty="0">
                          <a:latin typeface="Calibri"/>
                          <a:ea typeface="Times New Roman"/>
                          <a:cs typeface="Times New Roman"/>
                        </a:rPr>
                        <a:t>III. fáze                                                                                                                                                                      reintegrační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8563" marR="485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</a:tbl>
          </a:graphicData>
        </a:graphic>
      </p:graphicFrame>
      <p:sp>
        <p:nvSpPr>
          <p:cNvPr id="19493" name="AutoShape 37"/>
          <p:cNvSpPr>
            <a:spLocks noChangeArrowheads="1"/>
          </p:cNvSpPr>
          <p:nvPr/>
        </p:nvSpPr>
        <p:spPr bwMode="auto">
          <a:xfrm>
            <a:off x="8532440" y="1916832"/>
            <a:ext cx="341313" cy="2211388"/>
          </a:xfrm>
          <a:prstGeom prst="rightArrow">
            <a:avLst>
              <a:gd name="adj1" fmla="val 50000"/>
              <a:gd name="adj2" fmla="val 25000"/>
            </a:avLst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490" name="Rectangle 34"/>
          <p:cNvSpPr>
            <a:spLocks noChangeArrowheads="1"/>
          </p:cNvSpPr>
          <p:nvPr/>
        </p:nvSpPr>
        <p:spPr bwMode="auto">
          <a:xfrm>
            <a:off x="8028384" y="2492896"/>
            <a:ext cx="192088" cy="10747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488" name="Rectangle 32"/>
          <p:cNvSpPr>
            <a:spLocks noChangeArrowheads="1"/>
          </p:cNvSpPr>
          <p:nvPr/>
        </p:nvSpPr>
        <p:spPr bwMode="auto">
          <a:xfrm>
            <a:off x="5969069" y="2487268"/>
            <a:ext cx="1046162" cy="10747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487" name="Rectangle 31"/>
          <p:cNvSpPr>
            <a:spLocks noChangeArrowheads="1"/>
          </p:cNvSpPr>
          <p:nvPr/>
        </p:nvSpPr>
        <p:spPr bwMode="auto">
          <a:xfrm>
            <a:off x="2627784" y="2492896"/>
            <a:ext cx="3254375" cy="10747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OBDOBÍ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DLOUHODOBÉHO REINTEGRAČNÍHO PROCESU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86" name="Rectangle 30"/>
          <p:cNvSpPr>
            <a:spLocks noChangeArrowheads="1"/>
          </p:cNvSpPr>
          <p:nvPr/>
        </p:nvSpPr>
        <p:spPr bwMode="auto">
          <a:xfrm>
            <a:off x="1691680" y="2492896"/>
            <a:ext cx="917575" cy="107473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cs-CZ" sz="900" b="1" dirty="0" smtClean="0">
              <a:ea typeface="Calibri"/>
              <a:cs typeface="Times New Roman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900" b="1" dirty="0" smtClean="0">
                <a:ea typeface="Calibri"/>
                <a:cs typeface="Times New Roman"/>
              </a:rPr>
              <a:t>POVÝSTUPNÍ OBDOBÍ BEZ OPATŘENÍ</a:t>
            </a:r>
            <a:endParaRPr lang="cs-CZ" sz="900" dirty="0" smtClean="0">
              <a:ea typeface="Calibri"/>
              <a:cs typeface="Times New Roman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900" b="1" dirty="0" smtClean="0">
              <a:latin typeface="Arial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9485" name="Rectangle 29"/>
          <p:cNvSpPr>
            <a:spLocks noChangeArrowheads="1"/>
          </p:cNvSpPr>
          <p:nvPr/>
        </p:nvSpPr>
        <p:spPr bwMode="auto">
          <a:xfrm>
            <a:off x="179512" y="2492896"/>
            <a:ext cx="1504951" cy="1074738"/>
          </a:xfrm>
          <a:prstGeom prst="rect">
            <a:avLst/>
          </a:prstGeom>
          <a:gradFill rotWithShape="0">
            <a:gsLst>
              <a:gs pos="0">
                <a:srgbClr val="666666"/>
              </a:gs>
              <a:gs pos="50000">
                <a:srgbClr val="CCCCCC"/>
              </a:gs>
              <a:gs pos="100000">
                <a:srgbClr val="666666"/>
              </a:gs>
            </a:gsLst>
            <a:lin ang="18900000" scaled="1"/>
          </a:gradFill>
          <a:ln w="12700">
            <a:solidFill>
              <a:srgbClr val="666666"/>
            </a:solidFill>
            <a:miter lim="800000"/>
            <a:headEnd/>
            <a:tailEnd/>
          </a:ln>
          <a:effectLst>
            <a:outerShdw dist="28398" dir="3806097" algn="ctr" rotWithShape="0">
              <a:srgbClr val="7F7F7F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OBDOBÍ VÝKONU TRESTU ODNĚTÍ SVOBODY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89" name="Rectangle 33"/>
          <p:cNvSpPr>
            <a:spLocks noChangeArrowheads="1"/>
          </p:cNvSpPr>
          <p:nvPr/>
        </p:nvSpPr>
        <p:spPr bwMode="auto">
          <a:xfrm>
            <a:off x="7164288" y="2492896"/>
            <a:ext cx="568325" cy="10747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492" name="AutoShape 36"/>
          <p:cNvSpPr>
            <a:spLocks noChangeArrowheads="1"/>
          </p:cNvSpPr>
          <p:nvPr/>
        </p:nvSpPr>
        <p:spPr bwMode="auto">
          <a:xfrm>
            <a:off x="251520" y="1988840"/>
            <a:ext cx="1482726" cy="433388"/>
          </a:xfrm>
          <a:prstGeom prst="curvedDownArrow">
            <a:avLst>
              <a:gd name="adj1" fmla="val 68425"/>
              <a:gd name="adj2" fmla="val 136850"/>
              <a:gd name="adj3" fmla="val 33333"/>
            </a:avLst>
          </a:prstGeom>
          <a:gradFill rotWithShape="0">
            <a:gsLst>
              <a:gs pos="0">
                <a:srgbClr val="666666"/>
              </a:gs>
              <a:gs pos="50000">
                <a:srgbClr val="000000"/>
              </a:gs>
              <a:gs pos="100000">
                <a:srgbClr val="666666"/>
              </a:gs>
            </a:gsLst>
            <a:lin ang="54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28398" dir="3806097" algn="ctr" rotWithShape="0">
              <a:srgbClr val="7F7F7F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481" name="Text Box 25"/>
          <p:cNvSpPr txBox="1">
            <a:spLocks noChangeArrowheads="1"/>
          </p:cNvSpPr>
          <p:nvPr/>
        </p:nvSpPr>
        <p:spPr bwMode="auto">
          <a:xfrm>
            <a:off x="241424" y="5301208"/>
            <a:ext cx="8902576" cy="251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ČINNOSTI SLUŽEB SOCIÁLNÍ PREVENCE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cs typeface="Arial" pitchFamily="34" charset="0"/>
              </a:rPr>
              <a:t>NNO (dočasné působení)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cs typeface="Arial" pitchFamily="34" charset="0"/>
              </a:rPr>
              <a:t>, 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cs typeface="Arial" pitchFamily="34" charset="0"/>
              </a:rPr>
              <a:t>OBCE S ROZŠÍŘENOU PŮSOBNOSTÍ -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cs typeface="Arial" pitchFamily="34" charset="0"/>
              </a:rPr>
              <a:t> kurátoři pro mládež (do dosažení zletilosti),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                                                             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cs typeface="Arial" pitchFamily="34" charset="0"/>
              </a:rPr>
              <a:t>sociální kurátoři (u zletilých osob  garance služeb v průběhu celého procesu)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(kontinuální působení)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83" name="AutoShape 27"/>
          <p:cNvSpPr>
            <a:spLocks noChangeArrowheads="1"/>
          </p:cNvSpPr>
          <p:nvPr/>
        </p:nvSpPr>
        <p:spPr bwMode="auto">
          <a:xfrm>
            <a:off x="755576" y="4221088"/>
            <a:ext cx="2071687" cy="422275"/>
          </a:xfrm>
          <a:prstGeom prst="curvedUpArrow">
            <a:avLst>
              <a:gd name="adj1" fmla="val 98120"/>
              <a:gd name="adj2" fmla="val 196241"/>
              <a:gd name="adj3" fmla="val 33333"/>
            </a:avLst>
          </a:prstGeom>
          <a:gradFill rotWithShape="0">
            <a:gsLst>
              <a:gs pos="0">
                <a:srgbClr val="C2D69B"/>
              </a:gs>
              <a:gs pos="50000">
                <a:srgbClr val="9BBB59"/>
              </a:gs>
              <a:gs pos="100000">
                <a:srgbClr val="C2D69B"/>
              </a:gs>
            </a:gsLst>
            <a:lin ang="5400000" scaled="1"/>
          </a:gradFill>
          <a:ln w="12700">
            <a:solidFill>
              <a:srgbClr val="9BBB59"/>
            </a:solidFill>
            <a:miter lim="800000"/>
            <a:headEnd/>
            <a:tailEnd/>
          </a:ln>
          <a:effectLst>
            <a:outerShdw dist="28398" dir="3806097" algn="ctr" rotWithShape="0">
              <a:srgbClr val="4E6128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482" name="AutoShape 26"/>
          <p:cNvSpPr>
            <a:spLocks noChangeArrowheads="1"/>
          </p:cNvSpPr>
          <p:nvPr/>
        </p:nvSpPr>
        <p:spPr bwMode="auto">
          <a:xfrm>
            <a:off x="395536" y="4221088"/>
            <a:ext cx="1790701" cy="422275"/>
          </a:xfrm>
          <a:prstGeom prst="curvedUpArrow">
            <a:avLst>
              <a:gd name="adj1" fmla="val 84812"/>
              <a:gd name="adj2" fmla="val 169624"/>
              <a:gd name="adj3" fmla="val 33333"/>
            </a:avLst>
          </a:prstGeom>
          <a:gradFill rotWithShape="0">
            <a:gsLst>
              <a:gs pos="0">
                <a:srgbClr val="C2D69B"/>
              </a:gs>
              <a:gs pos="50000">
                <a:srgbClr val="9BBB59"/>
              </a:gs>
              <a:gs pos="100000">
                <a:srgbClr val="C2D69B"/>
              </a:gs>
            </a:gsLst>
            <a:lin ang="5400000" scaled="1"/>
          </a:gradFill>
          <a:ln w="12700">
            <a:solidFill>
              <a:srgbClr val="9BBB59"/>
            </a:solidFill>
            <a:miter lim="800000"/>
            <a:headEnd/>
            <a:tailEnd/>
          </a:ln>
          <a:effectLst>
            <a:outerShdw dist="28398" dir="3806097" algn="ctr" rotWithShape="0">
              <a:srgbClr val="4E6128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480" name="AutoShape 24"/>
          <p:cNvSpPr>
            <a:spLocks noChangeArrowheads="1"/>
          </p:cNvSpPr>
          <p:nvPr/>
        </p:nvSpPr>
        <p:spPr bwMode="auto">
          <a:xfrm>
            <a:off x="251520" y="4653136"/>
            <a:ext cx="8732838" cy="432048"/>
          </a:xfrm>
          <a:prstGeom prst="curvedUpArrow">
            <a:avLst>
              <a:gd name="adj1" fmla="val 413609"/>
              <a:gd name="adj2" fmla="val 827218"/>
              <a:gd name="adj3" fmla="val 33333"/>
            </a:avLst>
          </a:prstGeom>
          <a:gradFill rotWithShape="0">
            <a:gsLst>
              <a:gs pos="0">
                <a:srgbClr val="92CDDC"/>
              </a:gs>
              <a:gs pos="50000">
                <a:srgbClr val="4BACC6"/>
              </a:gs>
              <a:gs pos="100000">
                <a:srgbClr val="92CDDC"/>
              </a:gs>
            </a:gsLst>
            <a:lin ang="5400000" scaled="1"/>
          </a:gradFill>
          <a:ln w="12700">
            <a:solidFill>
              <a:srgbClr val="4BACC6"/>
            </a:solidFill>
            <a:miter lim="800000"/>
            <a:headEnd/>
            <a:tailEnd/>
          </a:ln>
          <a:effectLst>
            <a:outerShdw dist="28398" dir="3806097" algn="ctr" rotWithShape="0">
              <a:srgbClr val="205867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484" name="AutoShape 28"/>
          <p:cNvSpPr>
            <a:spLocks noChangeArrowheads="1"/>
          </p:cNvSpPr>
          <p:nvPr/>
        </p:nvSpPr>
        <p:spPr bwMode="auto">
          <a:xfrm>
            <a:off x="1115616" y="4221088"/>
            <a:ext cx="3913188" cy="422275"/>
          </a:xfrm>
          <a:prstGeom prst="curvedUpArrow">
            <a:avLst>
              <a:gd name="adj1" fmla="val 185338"/>
              <a:gd name="adj2" fmla="val 370677"/>
              <a:gd name="adj3" fmla="val 33333"/>
            </a:avLst>
          </a:prstGeom>
          <a:gradFill rotWithShape="0">
            <a:gsLst>
              <a:gs pos="0">
                <a:srgbClr val="C2D69B"/>
              </a:gs>
              <a:gs pos="50000">
                <a:srgbClr val="9BBB59"/>
              </a:gs>
              <a:gs pos="100000">
                <a:srgbClr val="C2D69B"/>
              </a:gs>
            </a:gsLst>
            <a:lin ang="5400000" scaled="1"/>
          </a:gradFill>
          <a:ln w="12700">
            <a:solidFill>
              <a:srgbClr val="9BBB59"/>
            </a:solidFill>
            <a:miter lim="800000"/>
            <a:headEnd/>
            <a:tailEnd/>
          </a:ln>
          <a:effectLst>
            <a:outerShdw dist="28398" dir="3806097" algn="ctr" rotWithShape="0">
              <a:srgbClr val="4E6128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494" name="Rectangle 38"/>
          <p:cNvSpPr>
            <a:spLocks noChangeArrowheads="1"/>
          </p:cNvSpPr>
          <p:nvPr/>
        </p:nvSpPr>
        <p:spPr bwMode="auto">
          <a:xfrm>
            <a:off x="0" y="-270337"/>
            <a:ext cx="9144000" cy="2608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400" b="1" dirty="0" smtClean="0"/>
              <a:t>PROCES POSTPENITENCIÁRNÍ PÉČE O OSOBY</a:t>
            </a:r>
            <a:r>
              <a:rPr lang="cs-CZ" sz="1200" b="1" dirty="0" smtClean="0"/>
              <a:t>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b="1" dirty="0" smtClean="0"/>
              <a:t>po vykonaném  trestu odnětí svobody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1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ČINNOSTI SLUŽEB V PENITENCIÁRNÍ PÉČE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                                                                                      VS ČR                                         </a:t>
            </a: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                         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       </a:t>
            </a:r>
            <a:r>
              <a:rPr lang="cs-CZ" sz="1000" b="1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</a:t>
            </a:r>
            <a:r>
              <a:rPr kumimoji="0" lang="cs-CZ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cs-CZ" sz="1050" dirty="0" smtClean="0">
                <a:latin typeface="Arial" pitchFamily="34" charset="0"/>
                <a:cs typeface="Arial" pitchFamily="34" charset="0"/>
              </a:rPr>
              <a:t>VĚZEŇŠTÍ SPECIALISTÉ             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05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sociální </a:t>
            </a:r>
            <a:r>
              <a:rPr lang="cs-CZ" sz="105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pracovník   </a:t>
            </a:r>
            <a:r>
              <a:rPr lang="cs-CZ" sz="1050" dirty="0" smtClean="0">
                <a:solidFill>
                  <a:srgbClr val="632423"/>
                </a:solidFill>
                <a:latin typeface="Arial" pitchFamily="34" charset="0"/>
                <a:cs typeface="Arial" pitchFamily="34" charset="0"/>
              </a:rPr>
              <a:t>                    </a:t>
            </a:r>
            <a:r>
              <a:rPr lang="cs-CZ" sz="1050" dirty="0" smtClean="0">
                <a:latin typeface="Arial" pitchFamily="34" charset="0"/>
                <a:cs typeface="Arial" pitchFamily="34" charset="0"/>
              </a:rPr>
              <a:t>      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05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speciální pedagog</a:t>
            </a:r>
            <a:r>
              <a:rPr lang="cs-CZ" sz="1050" b="1" dirty="0" smtClean="0">
                <a:latin typeface="Arial" pitchFamily="34" charset="0"/>
                <a:cs typeface="Arial" pitchFamily="34" charset="0"/>
              </a:rPr>
              <a:t>  </a:t>
            </a:r>
            <a:endParaRPr lang="cs-CZ" sz="105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05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psycholog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05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vychovatel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05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</a:t>
            </a:r>
            <a:r>
              <a:rPr lang="cs-CZ" sz="1050" b="1" dirty="0" smtClean="0">
                <a:latin typeface="Arial" pitchFamily="34" charset="0"/>
                <a:cs typeface="Arial" pitchFamily="34" charset="0"/>
              </a:rPr>
              <a:t>vězeňská duchovenská péče </a:t>
            </a:r>
            <a:r>
              <a:rPr lang="cs-CZ" sz="1050" dirty="0" smtClean="0">
                <a:latin typeface="Arial" pitchFamily="34" charset="0"/>
                <a:cs typeface="Arial" pitchFamily="34" charset="0"/>
              </a:rPr>
              <a:t>(dočasné působení)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95" name="Rectangle 39"/>
          <p:cNvSpPr>
            <a:spLocks noChangeArrowheads="1"/>
          </p:cNvSpPr>
          <p:nvPr/>
        </p:nvSpPr>
        <p:spPr bwMode="auto">
          <a:xfrm>
            <a:off x="323528" y="1340768"/>
            <a:ext cx="634019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96" name="Rectangle 40"/>
          <p:cNvSpPr>
            <a:spLocks noChangeArrowheads="1"/>
          </p:cNvSpPr>
          <p:nvPr/>
        </p:nvSpPr>
        <p:spPr bwMode="auto">
          <a:xfrm>
            <a:off x="0" y="47667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500" name="Rectangle 44"/>
          <p:cNvSpPr>
            <a:spLocks noChangeArrowheads="1"/>
          </p:cNvSpPr>
          <p:nvPr/>
        </p:nvSpPr>
        <p:spPr bwMode="auto">
          <a:xfrm>
            <a:off x="0" y="560457"/>
            <a:ext cx="449514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                                       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502" name="Rectangle 46"/>
          <p:cNvSpPr>
            <a:spLocks noChangeArrowheads="1"/>
          </p:cNvSpPr>
          <p:nvPr/>
        </p:nvSpPr>
        <p:spPr bwMode="auto">
          <a:xfrm>
            <a:off x="0" y="170080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                                              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3851920" y="2132856"/>
            <a:ext cx="9460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b="1" dirty="0" smtClean="0">
                <a:solidFill>
                  <a:prstClr val="black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časová osa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60648"/>
            <a:ext cx="8820472" cy="1470025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latin typeface="Myriad Pro"/>
                <a:ea typeface="Times New Roman"/>
                <a:cs typeface="Arial"/>
              </a:rPr>
              <a:t>NEJČASTĚJŠÍ ÚKONY PŘI PRÁCI S KLIENTY PROPUŠTĚNÝMI Z VĚZNIC</a:t>
            </a:r>
            <a:r>
              <a:rPr lang="cs-CZ" sz="4800" dirty="0" smtClean="0">
                <a:latin typeface="Times New Roman"/>
                <a:ea typeface="Times New Roman"/>
              </a:rPr>
              <a:t/>
            </a:r>
            <a:br>
              <a:rPr lang="cs-CZ" sz="4800" dirty="0" smtClean="0">
                <a:latin typeface="Times New Roman"/>
                <a:ea typeface="Times New Roman"/>
              </a:rPr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1484784"/>
            <a:ext cx="7704856" cy="4176464"/>
          </a:xfrm>
        </p:spPr>
        <p:txBody>
          <a:bodyPr>
            <a:normAutofit fontScale="62500" lnSpcReduction="20000"/>
          </a:bodyPr>
          <a:lstStyle/>
          <a:p>
            <a:pPr algn="just">
              <a:spcAft>
                <a:spcPts val="0"/>
              </a:spcAft>
            </a:pPr>
            <a:r>
              <a:rPr lang="cs-CZ" sz="4000" b="1" dirty="0" smtClean="0">
                <a:solidFill>
                  <a:srgbClr val="0000FF"/>
                </a:solidFill>
                <a:latin typeface="Myriad Pro"/>
                <a:ea typeface="Times New Roman"/>
                <a:cs typeface="Arial"/>
              </a:rPr>
              <a:t> </a:t>
            </a:r>
            <a:endParaRPr lang="cs-CZ" sz="4400" dirty="0" smtClean="0">
              <a:latin typeface="Times New Roman"/>
              <a:ea typeface="Times New Roman"/>
            </a:endParaRPr>
          </a:p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  <a:latin typeface="Myriad Pro"/>
                <a:ea typeface="Times New Roman"/>
                <a:cs typeface="Arial"/>
              </a:rPr>
              <a:t> </a:t>
            </a:r>
            <a:r>
              <a:rPr lang="cs-CZ" sz="4000" b="1" dirty="0" smtClean="0">
                <a:solidFill>
                  <a:schemeClr val="tx1"/>
                </a:solidFill>
                <a:latin typeface="Myriad Pro"/>
                <a:ea typeface="Times New Roman"/>
                <a:cs typeface="Arial"/>
              </a:rPr>
              <a:t>zprostředkování bydlení</a:t>
            </a:r>
            <a:endParaRPr lang="cs-CZ" sz="4000" dirty="0" smtClean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  <a:buFont typeface="Arial" pitchFamily="34" charset="0"/>
              <a:buChar char="•"/>
            </a:pPr>
            <a:r>
              <a:rPr lang="cs-CZ" sz="4000" b="1" dirty="0" smtClean="0">
                <a:solidFill>
                  <a:schemeClr val="tx1"/>
                </a:solidFill>
                <a:latin typeface="Myriad Pro"/>
                <a:ea typeface="Times New Roman"/>
                <a:cs typeface="Arial"/>
              </a:rPr>
              <a:t> kontakt klienta s rodinou</a:t>
            </a:r>
            <a:endParaRPr lang="cs-CZ" sz="4000" dirty="0" smtClean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  <a:buFont typeface="Arial" pitchFamily="34" charset="0"/>
              <a:buChar char="•"/>
            </a:pPr>
            <a:r>
              <a:rPr lang="cs-CZ" sz="4000" b="1" dirty="0" smtClean="0">
                <a:solidFill>
                  <a:schemeClr val="tx1"/>
                </a:solidFill>
                <a:latin typeface="Myriad Pro"/>
                <a:ea typeface="Times New Roman"/>
                <a:cs typeface="Arial"/>
              </a:rPr>
              <a:t> zprostředkování zaměstnání</a:t>
            </a:r>
            <a:endParaRPr lang="cs-CZ" sz="4000" dirty="0" smtClean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cs-CZ" sz="4000" b="1" dirty="0" smtClean="0">
                <a:solidFill>
                  <a:schemeClr val="tx1"/>
                </a:solidFill>
                <a:latin typeface="Myriad Pro"/>
                <a:ea typeface="Times New Roman"/>
                <a:cs typeface="Arial"/>
              </a:rPr>
              <a:t> poradenství při řešení dluhové situace</a:t>
            </a:r>
          </a:p>
          <a:p>
            <a:pPr algn="just">
              <a:spcAft>
                <a:spcPts val="0"/>
              </a:spcAft>
              <a:buFont typeface="Arial" pitchFamily="34" charset="0"/>
              <a:buChar char="•"/>
            </a:pPr>
            <a:r>
              <a:rPr lang="cs-CZ" sz="4000" b="1" dirty="0" smtClean="0">
                <a:solidFill>
                  <a:schemeClr val="tx1"/>
                </a:solidFill>
                <a:latin typeface="Myriad Pro"/>
                <a:ea typeface="Times New Roman"/>
                <a:cs typeface="Arial"/>
              </a:rPr>
              <a:t> doprovod klienta (asistence)</a:t>
            </a:r>
          </a:p>
          <a:p>
            <a:pPr algn="just">
              <a:spcAft>
                <a:spcPts val="0"/>
              </a:spcAft>
              <a:buFont typeface="Arial" pitchFamily="34" charset="0"/>
              <a:buChar char="•"/>
            </a:pPr>
            <a:r>
              <a:rPr lang="cs-CZ" sz="4000" b="1" dirty="0" smtClean="0">
                <a:solidFill>
                  <a:schemeClr val="tx1"/>
                </a:solidFill>
                <a:latin typeface="Myriad Pro"/>
                <a:ea typeface="Times New Roman"/>
                <a:cs typeface="Arial"/>
              </a:rPr>
              <a:t> zajištění různých druhů dokladů</a:t>
            </a:r>
          </a:p>
          <a:p>
            <a:pPr algn="just">
              <a:spcAft>
                <a:spcPts val="0"/>
              </a:spcAft>
              <a:buFont typeface="Arial" pitchFamily="34" charset="0"/>
              <a:buChar char="•"/>
            </a:pPr>
            <a:r>
              <a:rPr lang="cs-CZ" sz="4000" b="1" dirty="0" smtClean="0">
                <a:solidFill>
                  <a:schemeClr val="tx1"/>
                </a:solidFill>
                <a:latin typeface="Myriad Pro"/>
                <a:ea typeface="Times New Roman"/>
                <a:cs typeface="Arial"/>
              </a:rPr>
              <a:t> zprostředkování dávek pomoci v hmotné nouzi</a:t>
            </a:r>
          </a:p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cs-CZ" sz="4000" b="1" dirty="0" smtClean="0">
                <a:solidFill>
                  <a:schemeClr val="tx1"/>
                </a:solidFill>
                <a:latin typeface="Myriad Pro"/>
                <a:ea typeface="Times New Roman"/>
                <a:cs typeface="Arial"/>
              </a:rPr>
              <a:t> zprostředkování kontaktů</a:t>
            </a:r>
          </a:p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cs-CZ" sz="4000" b="1" dirty="0" smtClean="0">
                <a:solidFill>
                  <a:schemeClr val="tx1"/>
                </a:solidFill>
                <a:latin typeface="Myriad Pro"/>
                <a:ea typeface="Times New Roman"/>
                <a:cs typeface="Arial"/>
              </a:rPr>
              <a:t>  poskytování sociální terapie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332657"/>
            <a:ext cx="7772400" cy="108012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SPOLUPRACUJÍCÍ INSTITUCE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340768"/>
            <a:ext cx="7848872" cy="5256584"/>
          </a:xfrm>
        </p:spPr>
        <p:txBody>
          <a:bodyPr>
            <a:normAutofit fontScale="92500" lnSpcReduction="20000"/>
          </a:bodyPr>
          <a:lstStyle/>
          <a:p>
            <a:pPr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 odbory (oddělení) městských úřadů, měst (úřady městských částí)</a:t>
            </a:r>
            <a:endParaRPr lang="cs-CZ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 věznice</a:t>
            </a:r>
            <a:endParaRPr lang="cs-CZ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 probační a mediační služba </a:t>
            </a:r>
            <a:r>
              <a:rPr lang="cs-CZ" b="1" dirty="0" smtClean="0">
                <a:solidFill>
                  <a:schemeClr val="tx1"/>
                </a:solidFill>
              </a:rPr>
              <a:t>ČR</a:t>
            </a:r>
            <a:endParaRPr lang="cs-CZ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 orgány činné v trestním řízení</a:t>
            </a:r>
            <a:endParaRPr lang="cs-CZ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 poskytovatelé sociálních a jiných služeb</a:t>
            </a:r>
            <a:endParaRPr lang="cs-CZ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 úřad práce </a:t>
            </a:r>
            <a:endParaRPr lang="cs-CZ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 zaměstnavatelé</a:t>
            </a:r>
            <a:endParaRPr lang="cs-CZ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 zdravotnická zařízení, zdravotní pojišťovny</a:t>
            </a:r>
          </a:p>
          <a:p>
            <a:pPr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 ostatní sociální kurátoři podle pobytu klienta</a:t>
            </a:r>
            <a:endParaRPr lang="cs-CZ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 poradny a jiná odborná zařízení</a:t>
            </a:r>
            <a:endParaRPr lang="cs-CZ" dirty="0" smtClean="0">
              <a:solidFill>
                <a:schemeClr val="tx1"/>
              </a:solidFill>
            </a:endParaRP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>
              <a:spcAft>
                <a:spcPts val="1000"/>
              </a:spcAft>
            </a:pPr>
            <a:r>
              <a:rPr lang="cs-CZ" dirty="0" smtClean="0">
                <a:latin typeface="Arial"/>
                <a:ea typeface="Calibri"/>
              </a:rPr>
              <a:t/>
            </a:r>
            <a:br>
              <a:rPr lang="cs-CZ" dirty="0" smtClean="0">
                <a:latin typeface="Arial"/>
                <a:ea typeface="Calibri"/>
              </a:rPr>
            </a:br>
            <a:r>
              <a:rPr lang="cs-CZ" dirty="0" smtClean="0">
                <a:latin typeface="Arial"/>
                <a:ea typeface="Calibri"/>
              </a:rPr>
              <a:t/>
            </a:r>
            <a:br>
              <a:rPr lang="cs-CZ" dirty="0" smtClean="0">
                <a:latin typeface="Arial"/>
                <a:ea typeface="Calibri"/>
              </a:rPr>
            </a:br>
            <a:r>
              <a:rPr lang="cs-CZ" sz="4000" b="1" dirty="0" smtClean="0">
                <a:latin typeface="Arial"/>
                <a:ea typeface="Calibri"/>
              </a:rPr>
              <a:t>Sociální kurátoři </a:t>
            </a:r>
            <a:r>
              <a:rPr lang="cs-CZ" sz="4000" dirty="0" smtClean="0">
                <a:latin typeface="Arial"/>
                <a:ea typeface="Calibri"/>
              </a:rPr>
              <a:t>vzhledem ke svému postavení v rámci obce s rozšířenou působností, celorepublikovému působení a zaměření na dlouhodobou prevenci mohou výrazným způsobem přispět ke snížení recidivního chování klienta a k celkovému zlepšení jeho životní situace. K tomu může dojít za předpokladu, že: </a:t>
            </a:r>
            <a:r>
              <a:rPr lang="cs-CZ" dirty="0" smtClean="0">
                <a:latin typeface="Arial"/>
                <a:ea typeface="Calibri"/>
              </a:rPr>
              <a:t/>
            </a:r>
            <a:br>
              <a:rPr lang="cs-CZ" dirty="0" smtClean="0">
                <a:latin typeface="Arial"/>
                <a:ea typeface="Calibri"/>
              </a:rPr>
            </a:b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0"/>
            <a:ext cx="8568952" cy="5976664"/>
          </a:xfrm>
        </p:spPr>
        <p:txBody>
          <a:bodyPr>
            <a:noAutofit/>
          </a:bodyPr>
          <a:lstStyle/>
          <a:p>
            <a:pPr lvl="0" algn="l"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tx1"/>
                </a:solidFill>
              </a:rPr>
              <a:t> VS ČR sjednotí způsob informování obviněných nebo odsouzených při nástupu do výkonu vazby nebo do výkonu trestu o možnosti spolupráce se sociálním kurátorem,</a:t>
            </a:r>
          </a:p>
          <a:p>
            <a:pPr algn="l"/>
            <a:endParaRPr lang="cs-CZ" sz="800" b="1" dirty="0" smtClean="0">
              <a:solidFill>
                <a:schemeClr val="tx1"/>
              </a:solidFill>
            </a:endParaRPr>
          </a:p>
          <a:p>
            <a:pPr lvl="0" algn="l"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tx1"/>
                </a:solidFill>
              </a:rPr>
              <a:t> sociální kurátoři budou mít možnost navštěvovat klienty ve věznicích podle potřeby vyplývající z případové práce,</a:t>
            </a:r>
          </a:p>
          <a:p>
            <a:pPr algn="l">
              <a:buFont typeface="Arial" pitchFamily="34" charset="0"/>
              <a:buChar char="•"/>
            </a:pPr>
            <a:endParaRPr lang="cs-CZ" sz="800" b="1" dirty="0" smtClean="0">
              <a:solidFill>
                <a:schemeClr val="tx1"/>
              </a:solidFill>
            </a:endParaRPr>
          </a:p>
          <a:p>
            <a:pPr lvl="0" algn="l"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tx1"/>
                </a:solidFill>
              </a:rPr>
              <a:t> systematicky se prohloubí spolupráce mezi PMS a sociálními kurátory při vzájemné informovanosti a rozdělení kompetencí po dobu trestního řízení,</a:t>
            </a:r>
          </a:p>
          <a:p>
            <a:pPr algn="l">
              <a:buFont typeface="Arial" pitchFamily="34" charset="0"/>
              <a:buChar char="•"/>
            </a:pPr>
            <a:endParaRPr lang="cs-CZ" sz="800" b="1" dirty="0" smtClean="0">
              <a:solidFill>
                <a:schemeClr val="tx1"/>
              </a:solidFill>
            </a:endParaRPr>
          </a:p>
          <a:p>
            <a:pPr lvl="0" algn="l"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tx1"/>
                </a:solidFill>
              </a:rPr>
              <a:t> sociální kurátoři budou po určité době informovat PMS o spolupráci klienta a vývoji jeho situace po ukončení trestního řízení,</a:t>
            </a:r>
          </a:p>
          <a:p>
            <a:pPr algn="l">
              <a:buFont typeface="Arial" pitchFamily="34" charset="0"/>
              <a:buChar char="•"/>
            </a:pPr>
            <a:endParaRPr lang="cs-CZ" sz="800" b="1" dirty="0" smtClean="0">
              <a:solidFill>
                <a:schemeClr val="tx1"/>
              </a:solidFill>
            </a:endParaRPr>
          </a:p>
          <a:p>
            <a:pPr lvl="0" algn="l"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tx1"/>
                </a:solidFill>
              </a:rPr>
              <a:t> sociální kurátoři budou mít přímý vliv na ovlivňování výplaty dávek mimořádné okamžité pomoci od Úřadu práce pro osoby, které se vracejí z výkonu vazby nebo výkonu trestu,</a:t>
            </a:r>
          </a:p>
          <a:p>
            <a:pPr algn="l">
              <a:buFont typeface="Arial" pitchFamily="34" charset="0"/>
              <a:buChar char="•"/>
            </a:pPr>
            <a:endParaRPr lang="cs-CZ" sz="800" b="1" dirty="0" smtClean="0">
              <a:solidFill>
                <a:schemeClr val="tx1"/>
              </a:solidFill>
            </a:endParaRPr>
          </a:p>
          <a:p>
            <a:pPr lvl="0" algn="l"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tx1"/>
                </a:solidFill>
              </a:rPr>
              <a:t> sociální kurátoři budou mít vliv na rozhodování o přidělení sociálního bytu,</a:t>
            </a:r>
          </a:p>
          <a:p>
            <a:pPr algn="l">
              <a:buFont typeface="Arial" pitchFamily="34" charset="0"/>
              <a:buChar char="•"/>
            </a:pPr>
            <a:endParaRPr lang="cs-CZ" sz="800" b="1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tx1"/>
                </a:solidFill>
              </a:rPr>
              <a:t> sociální kurátoři budou zasedat v multidisciplinárních týmech (podpora multidisciplinární spolupráce – sociální pracovníci, </a:t>
            </a:r>
            <a:r>
              <a:rPr lang="cs-CZ" sz="2000" b="1" dirty="0" err="1" smtClean="0">
                <a:solidFill>
                  <a:schemeClr val="tx1"/>
                </a:solidFill>
              </a:rPr>
              <a:t>probátoři</a:t>
            </a:r>
            <a:r>
              <a:rPr lang="cs-CZ" sz="2000" b="1" dirty="0" smtClean="0">
                <a:solidFill>
                  <a:schemeClr val="tx1"/>
                </a:solidFill>
              </a:rPr>
              <a:t>, zdravotníci, UP, policie atd.), které řeší situaci klienta jak během trestního řízení, tak i po jeho skončení.</a:t>
            </a:r>
          </a:p>
        </p:txBody>
      </p:sp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  <p:sp>
        <p:nvSpPr>
          <p:cNvPr id="9" name="Obdélník 8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 rotWithShape="1">
            <a:gsLst>
              <a:gs pos="0">
                <a:srgbClr val="C3986D">
                  <a:tint val="75000"/>
                  <a:shade val="85000"/>
                  <a:satMod val="230000"/>
                </a:srgbClr>
              </a:gs>
              <a:gs pos="25000">
                <a:srgbClr val="C3986D">
                  <a:tint val="90000"/>
                  <a:shade val="70000"/>
                  <a:satMod val="220000"/>
                </a:srgbClr>
              </a:gs>
              <a:gs pos="50000">
                <a:srgbClr val="C3986D">
                  <a:tint val="90000"/>
                  <a:shade val="58000"/>
                  <a:satMod val="225000"/>
                </a:srgbClr>
              </a:gs>
              <a:gs pos="65000">
                <a:srgbClr val="C3986D">
                  <a:tint val="90000"/>
                  <a:shade val="58000"/>
                  <a:satMod val="225000"/>
                </a:srgbClr>
              </a:gs>
              <a:gs pos="80000">
                <a:srgbClr val="C3986D">
                  <a:tint val="90000"/>
                  <a:shade val="69000"/>
                  <a:satMod val="220000"/>
                </a:srgbClr>
              </a:gs>
              <a:gs pos="100000">
                <a:srgbClr val="C3986D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 w="10000" cap="flat" cmpd="sng" algn="ctr">
            <a:noFill/>
            <a:prstDash val="soli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Franklin Gothic Book"/>
                <a:ea typeface="+mn-ea"/>
                <a:cs typeface="+mn-cs"/>
              </a:rPr>
              <a:t>Sekce sociálních kurátorů Společnost sociálních pracovníků ČR</a:t>
            </a:r>
          </a:p>
        </p:txBody>
      </p:sp>
      <p:sp>
        <p:nvSpPr>
          <p:cNvPr id="10" name="Obdélník 9"/>
          <p:cNvSpPr/>
          <p:nvPr/>
        </p:nvSpPr>
        <p:spPr>
          <a:xfrm rot="10800000" flipV="1">
            <a:off x="152400" y="6636377"/>
            <a:ext cx="9144000" cy="338554"/>
          </a:xfrm>
          <a:prstGeom prst="rect">
            <a:avLst/>
          </a:prstGeom>
          <a:gradFill rotWithShape="1">
            <a:gsLst>
              <a:gs pos="0">
                <a:srgbClr val="C3986D">
                  <a:tint val="75000"/>
                  <a:shade val="85000"/>
                  <a:satMod val="230000"/>
                </a:srgbClr>
              </a:gs>
              <a:gs pos="25000">
                <a:srgbClr val="C3986D">
                  <a:tint val="90000"/>
                  <a:shade val="70000"/>
                  <a:satMod val="220000"/>
                </a:srgbClr>
              </a:gs>
              <a:gs pos="50000">
                <a:srgbClr val="C3986D">
                  <a:tint val="90000"/>
                  <a:shade val="58000"/>
                  <a:satMod val="225000"/>
                </a:srgbClr>
              </a:gs>
              <a:gs pos="65000">
                <a:srgbClr val="C3986D">
                  <a:tint val="90000"/>
                  <a:shade val="58000"/>
                  <a:satMod val="225000"/>
                </a:srgbClr>
              </a:gs>
              <a:gs pos="80000">
                <a:srgbClr val="C3986D">
                  <a:tint val="90000"/>
                  <a:shade val="69000"/>
                  <a:satMod val="220000"/>
                </a:srgbClr>
              </a:gs>
              <a:gs pos="100000">
                <a:srgbClr val="C3986D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 w="10000" cap="flat" cmpd="sng" algn="ctr">
            <a:noFill/>
            <a:prstDash val="soli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Franklin Gothic Book"/>
                <a:ea typeface="+mn-ea"/>
                <a:cs typeface="+mn-cs"/>
              </a:rPr>
              <a:t>Společnost sociálních pracovníků ČR Sekce sociálních kurátorů </a:t>
            </a:r>
          </a:p>
        </p:txBody>
      </p:sp>
      <p:sp>
        <p:nvSpPr>
          <p:cNvPr id="11" name="Nadpis 5"/>
          <p:cNvSpPr txBox="1">
            <a:spLocks/>
          </p:cNvSpPr>
          <p:nvPr/>
        </p:nvSpPr>
        <p:spPr>
          <a:xfrm>
            <a:off x="251520" y="-1107504"/>
            <a:ext cx="8686800" cy="1800225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0" cap="all" spc="0" normalizeH="0" baseline="0" noProof="0" dirty="0">
                <a:ln>
                  <a:noFill/>
                </a:ln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3600" b="1" i="0" u="none" strike="noStrike" kern="0" cap="all" spc="0" normalizeH="0" baseline="0" noProof="0" dirty="0">
                <a:ln>
                  <a:noFill/>
                </a:ln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endParaRPr kumimoji="0" lang="cs-CZ" sz="3600" b="1" i="0" u="none" strike="noStrike" kern="0" cap="all" spc="0" normalizeH="0" baseline="0" noProof="0" dirty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0" cap="all" spc="0" normalizeH="0" baseline="0" noProof="0" dirty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0" cap="all" spc="0" normalizeH="0" baseline="0" noProof="0" dirty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0" cap="all" spc="0" normalizeH="0" baseline="0" noProof="0" dirty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0" cap="all" spc="0" normalizeH="0" baseline="0" noProof="0" dirty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0" cap="all" spc="0" normalizeH="0" baseline="0" noProof="0" dirty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4400" b="1" i="0" u="none" strike="noStrike" kern="0" cap="all" spc="0" normalizeH="0" baseline="0" noProof="0" dirty="0" smtClean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4400" b="1" i="0" u="none" strike="noStrike" kern="0" spc="0" normalizeH="0" baseline="0" noProof="0" dirty="0" smtClean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4400" b="1" kern="0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Arial" pitchFamily="34" charset="0"/>
                <a:ea typeface="+mj-ea"/>
                <a:cs typeface="Arial" pitchFamily="34" charset="0"/>
              </a:rPr>
              <a:t>KONKRÉTNÍ</a:t>
            </a:r>
            <a:r>
              <a:rPr kumimoji="0" lang="cs-CZ" sz="14400" b="1" i="0" u="none" strike="noStrike" kern="0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PŘÍKLAD Z PRAXE,PŘI ŘEŠENÍ MIMOŘÁDNÉ SITUACE:</a:t>
            </a:r>
            <a:r>
              <a:rPr kumimoji="0" lang="cs-CZ" sz="14400" b="1" i="0" u="none" strike="noStrike" kern="0" spc="0" normalizeH="0" noProof="0" dirty="0" smtClean="0">
                <a:ln>
                  <a:noFill/>
                </a:ln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                                      číselný </a:t>
            </a:r>
            <a:r>
              <a:rPr kumimoji="0" lang="cs-CZ" sz="14400" b="1" i="0" u="none" strike="noStrike" kern="0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poměr propuštěných osob, které vyhledaly při amnestii prezidenta republiky</a:t>
            </a:r>
            <a:r>
              <a:rPr kumimoji="0" lang="cs-CZ" sz="14400" b="1" i="0" u="none" strike="noStrike" kern="0" spc="0" normalizeH="0" noProof="0" dirty="0" smtClean="0">
                <a:ln>
                  <a:noFill/>
                </a:ln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v roce 2013</a:t>
            </a:r>
            <a:r>
              <a:rPr kumimoji="0" lang="cs-CZ" sz="14400" b="1" i="0" u="none" strike="noStrike" kern="0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pomoc sociálních kurátorů</a:t>
            </a:r>
            <a:endParaRPr kumimoji="0" lang="cs-CZ" sz="14400" b="1" i="0" u="none" strike="noStrike" kern="0" cap="all" spc="0" normalizeH="0" baseline="0" noProof="0" dirty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4400" b="1" i="0" u="none" strike="noStrike" kern="0" cap="all" spc="0" normalizeH="0" baseline="0" noProof="0" dirty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4400" b="1" i="0" u="none" strike="noStrike" kern="0" cap="all" spc="0" normalizeH="0" baseline="0" noProof="0" dirty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2" name="Zástupný symbol pro obsah 6"/>
          <p:cNvSpPr txBox="1">
            <a:spLocks/>
          </p:cNvSpPr>
          <p:nvPr/>
        </p:nvSpPr>
        <p:spPr bwMode="auto">
          <a:xfrm>
            <a:off x="539552" y="908720"/>
            <a:ext cx="8208912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buFont typeface="Wingdings 2" pitchFamily="18" charset="2"/>
              <a:buNone/>
              <a:tabLst/>
              <a:defRPr/>
            </a:pPr>
            <a:r>
              <a:rPr kumimoji="0" lang="cs-CZ" sz="2400" b="0" i="0" u="none" strike="noStrike" kern="0" cap="none" spc="0" normalizeH="0" baseline="0" noProof="0" dirty="0">
                <a:ln>
                  <a:noFill/>
                </a:ln>
                <a:solidFill>
                  <a:srgbClr val="4E3B30">
                    <a:shade val="75000"/>
                  </a:srgbClr>
                </a:solidFill>
                <a:effectLst/>
                <a:uLnTx/>
                <a:uFillTx/>
              </a:rPr>
              <a:t>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buFont typeface="Wingdings 2" pitchFamily="18" charset="2"/>
              <a:buNone/>
              <a:tabLst/>
              <a:defRPr/>
            </a:pPr>
            <a:endParaRPr kumimoji="0" lang="cs-CZ" sz="2400" b="0" i="0" u="none" strike="noStrike" kern="0" cap="none" spc="0" normalizeH="0" baseline="0" noProof="0" dirty="0">
              <a:ln>
                <a:noFill/>
              </a:ln>
              <a:solidFill>
                <a:srgbClr val="4E3B30">
                  <a:shade val="75000"/>
                </a:srgbClr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buFont typeface="Wingdings" pitchFamily="2" charset="2"/>
              <a:buChar char="q"/>
              <a:tabLst/>
              <a:defRPr/>
            </a:pPr>
            <a:r>
              <a:rPr kumimoji="0" lang="cs-CZ" sz="3200" b="0" i="0" u="none" strike="noStrike" kern="0" cap="none" spc="0" normalizeH="0" baseline="0" noProof="0" dirty="0">
                <a:ln>
                  <a:noFill/>
                </a:ln>
                <a:solidFill>
                  <a:srgbClr val="4E3B30">
                    <a:shade val="75000"/>
                  </a:srgbClr>
                </a:solidFill>
                <a:effectLst/>
                <a:uLnTx/>
                <a:uFillTx/>
              </a:rPr>
              <a:t> 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4E3B30">
                    <a:shade val="75000"/>
                  </a:srgbClr>
                </a:solidFill>
                <a:effectLst/>
                <a:uLnTx/>
                <a:uFillTx/>
              </a:rPr>
              <a:t>Počet propuštěných </a:t>
            </a:r>
            <a:r>
              <a:rPr kumimoji="0" lang="cs-CZ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4E3B30">
                    <a:shade val="75000"/>
                  </a:srgbClr>
                </a:solidFill>
                <a:effectLst/>
                <a:uLnTx/>
                <a:uFillTx/>
              </a:rPr>
              <a:t>klietů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4E3B30">
                    <a:shade val="75000"/>
                  </a:srgbClr>
                </a:solidFill>
                <a:effectLst/>
                <a:uLnTx/>
                <a:uFillTx/>
              </a:rPr>
              <a:t>, </a:t>
            </a:r>
            <a:r>
              <a:rPr kumimoji="0" lang="cs-CZ" sz="3200" b="1" i="0" u="none" strike="noStrike" kern="0" cap="none" spc="0" normalizeH="0" baseline="0" noProof="0" dirty="0">
                <a:ln>
                  <a:noFill/>
                </a:ln>
                <a:solidFill>
                  <a:srgbClr val="4E3B30">
                    <a:shade val="75000"/>
                  </a:srgbClr>
                </a:solidFill>
                <a:effectLst/>
                <a:uLnTx/>
                <a:uFillTx/>
              </a:rPr>
              <a:t>za rok 2013 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4E3B30">
                    <a:shade val="75000"/>
                  </a:srgbClr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činil </a:t>
            </a: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4E3B30">
                    <a:shade val="75000"/>
                  </a:srgbClr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cs-CZ" sz="3200" b="1" i="0" u="sng" strike="noStrike" kern="0" cap="none" spc="0" normalizeH="0" baseline="0" noProof="0" dirty="0">
                <a:ln>
                  <a:noFill/>
                </a:ln>
                <a:solidFill>
                  <a:srgbClr val="4E3B30">
                    <a:shade val="75000"/>
                  </a:srgbClr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5 886 </a:t>
            </a:r>
            <a:r>
              <a:rPr kumimoji="0" lang="cs-CZ" sz="3200" b="0" i="0" u="none" strike="noStrike" kern="0" cap="none" spc="0" normalizeH="0" baseline="0" noProof="0" dirty="0">
                <a:ln>
                  <a:noFill/>
                </a:ln>
                <a:solidFill>
                  <a:srgbClr val="4E3B30">
                    <a:shade val="75000"/>
                  </a:srgbClr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osob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buFont typeface="Wingdings" pitchFamily="2" charset="2"/>
              <a:buChar char="q"/>
              <a:tabLst/>
              <a:defRPr/>
            </a:pPr>
            <a:endParaRPr kumimoji="0" lang="cs-CZ" sz="3200" b="0" i="0" u="none" strike="noStrike" kern="0" cap="none" spc="0" normalizeH="0" baseline="0" noProof="0" dirty="0">
              <a:ln>
                <a:noFill/>
              </a:ln>
              <a:solidFill>
                <a:srgbClr val="4E3B30">
                  <a:shade val="75000"/>
                </a:srgbClr>
              </a:solidFill>
              <a:effectLst/>
              <a:uLnTx/>
              <a:uFillTx/>
              <a:latin typeface="Franklin Gothic Book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buFont typeface="Wingdings" pitchFamily="2" charset="2"/>
              <a:buChar char="q"/>
              <a:tabLst/>
              <a:defRPr/>
            </a:pPr>
            <a:r>
              <a:rPr kumimoji="0" lang="cs-CZ" sz="3200" b="0" i="0" u="none" strike="noStrike" kern="0" cap="none" spc="0" normalizeH="0" baseline="0" noProof="0" dirty="0">
                <a:ln>
                  <a:noFill/>
                </a:ln>
                <a:solidFill>
                  <a:srgbClr val="4E3B30">
                    <a:shade val="75000"/>
                  </a:srgbClr>
                </a:solidFill>
                <a:effectLst/>
                <a:uLnTx/>
                <a:uFillTx/>
              </a:rPr>
              <a:t> To je </a:t>
            </a:r>
            <a:r>
              <a:rPr kumimoji="0" lang="cs-CZ" sz="3200" b="1" i="0" u="sng" strike="noStrike" kern="0" cap="none" spc="0" normalizeH="0" baseline="0" noProof="0" dirty="0">
                <a:ln>
                  <a:noFill/>
                </a:ln>
                <a:solidFill>
                  <a:srgbClr val="4E3B30">
                    <a:shade val="75000"/>
                  </a:srgbClr>
                </a:solidFill>
                <a:effectLst/>
                <a:uLnTx/>
                <a:uFillTx/>
              </a:rPr>
              <a:t>91%</a:t>
            </a:r>
            <a:r>
              <a:rPr kumimoji="0" lang="cs-CZ" sz="3200" b="0" i="0" u="none" strike="noStrike" kern="0" cap="none" spc="0" normalizeH="0" baseline="0" noProof="0" dirty="0">
                <a:ln>
                  <a:noFill/>
                </a:ln>
                <a:solidFill>
                  <a:srgbClr val="4E3B30">
                    <a:shade val="75000"/>
                  </a:srgbClr>
                </a:solidFill>
                <a:effectLst/>
                <a:uLnTx/>
                <a:uFillTx/>
              </a:rPr>
              <a:t> z celkového počtu propuštěných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88640"/>
            <a:ext cx="7772400" cy="5328592"/>
          </a:xfrm>
        </p:spPr>
        <p:txBody>
          <a:bodyPr>
            <a:normAutofit fontScale="90000"/>
          </a:bodyPr>
          <a:lstStyle/>
          <a:p>
            <a:pPr algn="l">
              <a:spcAft>
                <a:spcPts val="1000"/>
              </a:spcAft>
            </a:pPr>
            <a:r>
              <a:rPr lang="cs-CZ" sz="1600" b="1" dirty="0" smtClean="0">
                <a:latin typeface="Arial"/>
                <a:ea typeface="Calibri"/>
              </a:rPr>
              <a:t/>
            </a:r>
            <a:br>
              <a:rPr lang="cs-CZ" sz="1600" b="1" dirty="0" smtClean="0">
                <a:latin typeface="Arial"/>
                <a:ea typeface="Calibri"/>
              </a:rPr>
            </a:br>
            <a:r>
              <a:rPr lang="cs-CZ" sz="1600" b="1" dirty="0" smtClean="0">
                <a:latin typeface="Arial"/>
                <a:ea typeface="Calibri"/>
              </a:rPr>
              <a:t/>
            </a:r>
            <a:br>
              <a:rPr lang="cs-CZ" sz="1600" b="1" dirty="0" smtClean="0">
                <a:latin typeface="Arial"/>
                <a:ea typeface="Calibri"/>
              </a:rPr>
            </a:br>
            <a:r>
              <a:rPr lang="cs-CZ" sz="1600" b="1" dirty="0" smtClean="0">
                <a:latin typeface="Arial"/>
                <a:ea typeface="Calibri"/>
              </a:rPr>
              <a:t/>
            </a:r>
            <a:br>
              <a:rPr lang="cs-CZ" sz="1600" b="1" dirty="0" smtClean="0">
                <a:latin typeface="Arial"/>
                <a:ea typeface="Calibri"/>
              </a:rPr>
            </a:br>
            <a:r>
              <a:rPr lang="cs-CZ" sz="1600" b="1" dirty="0" smtClean="0">
                <a:latin typeface="Arial"/>
                <a:ea typeface="Calibri"/>
              </a:rPr>
              <a:t/>
            </a:r>
            <a:br>
              <a:rPr lang="cs-CZ" sz="1600" b="1" dirty="0" smtClean="0">
                <a:latin typeface="Arial"/>
                <a:ea typeface="Calibri"/>
              </a:rPr>
            </a:br>
            <a:r>
              <a:rPr lang="cs-CZ" sz="3100" b="1" dirty="0" smtClean="0">
                <a:latin typeface="Arial"/>
                <a:ea typeface="Calibri"/>
              </a:rPr>
              <a:t>PŘÍNOS SOCIÁLNÍCH KURÁTORŮ</a:t>
            </a:r>
            <a:r>
              <a:rPr lang="cs-CZ" sz="1600" b="1" dirty="0" smtClean="0">
                <a:latin typeface="Arial"/>
                <a:ea typeface="Calibri"/>
              </a:rPr>
              <a:t/>
            </a:r>
            <a:br>
              <a:rPr lang="cs-CZ" sz="1600" b="1" dirty="0" smtClean="0">
                <a:latin typeface="Arial"/>
                <a:ea typeface="Calibri"/>
              </a:rPr>
            </a:br>
            <a:r>
              <a:rPr lang="cs-CZ" sz="1600" b="1" dirty="0" smtClean="0">
                <a:latin typeface="Arial"/>
                <a:ea typeface="Calibri"/>
              </a:rPr>
              <a:t/>
            </a:r>
            <a:br>
              <a:rPr lang="cs-CZ" sz="1600" b="1" dirty="0" smtClean="0">
                <a:latin typeface="Arial"/>
                <a:ea typeface="Calibri"/>
              </a:rPr>
            </a:br>
            <a:r>
              <a:rPr lang="cs-CZ" sz="1600" dirty="0" smtClean="0">
                <a:latin typeface="Arial"/>
                <a:ea typeface="Calibri"/>
              </a:rPr>
              <a:t/>
            </a:r>
            <a:br>
              <a:rPr lang="cs-CZ" sz="1600" dirty="0" smtClean="0">
                <a:latin typeface="Arial"/>
                <a:ea typeface="Calibri"/>
              </a:rPr>
            </a:br>
            <a:r>
              <a:rPr lang="cs-CZ" sz="1600" dirty="0" smtClean="0">
                <a:latin typeface="Arial"/>
                <a:ea typeface="Calibri"/>
              </a:rPr>
              <a:t>- </a:t>
            </a:r>
            <a:r>
              <a:rPr lang="cs-CZ" sz="1800" dirty="0" smtClean="0">
                <a:latin typeface="Arial"/>
                <a:ea typeface="Calibri"/>
              </a:rPr>
              <a:t>Služba sociálního kurátora je poskytována</a:t>
            </a:r>
            <a:r>
              <a:rPr lang="cs-CZ" sz="1800" dirty="0" smtClean="0">
                <a:solidFill>
                  <a:srgbClr val="FF0000"/>
                </a:solidFill>
                <a:latin typeface="Arial"/>
                <a:ea typeface="Calibri"/>
              </a:rPr>
              <a:t> </a:t>
            </a:r>
            <a:r>
              <a:rPr lang="cs-CZ" sz="1800" dirty="0" smtClean="0">
                <a:latin typeface="Arial"/>
                <a:ea typeface="Calibri"/>
              </a:rPr>
              <a:t>ve všech regionech ČR – zajištění je na 205</a:t>
            </a:r>
            <a:r>
              <a:rPr lang="cs-CZ" sz="1800" dirty="0" smtClean="0">
                <a:solidFill>
                  <a:srgbClr val="FF0000"/>
                </a:solidFill>
                <a:latin typeface="Arial"/>
                <a:ea typeface="Calibri"/>
              </a:rPr>
              <a:t> </a:t>
            </a:r>
            <a:r>
              <a:rPr lang="cs-CZ" sz="1800" dirty="0" smtClean="0">
                <a:latin typeface="Arial"/>
                <a:ea typeface="Calibri"/>
              </a:rPr>
              <a:t>obecních úřadech obcí s rozšířenou působností,</a:t>
            </a:r>
            <a:br>
              <a:rPr lang="cs-CZ" sz="1800" dirty="0" smtClean="0">
                <a:latin typeface="Arial"/>
                <a:ea typeface="Calibri"/>
              </a:rPr>
            </a:br>
            <a:r>
              <a:rPr lang="cs-CZ" sz="1800" dirty="0" smtClean="0">
                <a:latin typeface="Arial"/>
                <a:ea typeface="Calibri"/>
              </a:rPr>
              <a:t/>
            </a:r>
            <a:br>
              <a:rPr lang="cs-CZ" sz="1800" dirty="0" smtClean="0">
                <a:latin typeface="Arial"/>
                <a:ea typeface="Calibri"/>
              </a:rPr>
            </a:br>
            <a:r>
              <a:rPr lang="cs-CZ" sz="1800" dirty="0" smtClean="0">
                <a:latin typeface="Arial"/>
                <a:ea typeface="Calibri"/>
              </a:rPr>
              <a:t>- poskytuje klientovi</a:t>
            </a:r>
            <a:r>
              <a:rPr lang="cs-CZ" sz="1800" dirty="0" smtClean="0">
                <a:solidFill>
                  <a:srgbClr val="FF0000"/>
                </a:solidFill>
                <a:latin typeface="Arial"/>
                <a:ea typeface="Calibri"/>
              </a:rPr>
              <a:t> </a:t>
            </a:r>
            <a:r>
              <a:rPr lang="cs-CZ" sz="1800" dirty="0" smtClean="0">
                <a:latin typeface="Arial"/>
                <a:ea typeface="Calibri"/>
              </a:rPr>
              <a:t>časově neomezenou spolupráci,</a:t>
            </a:r>
            <a:br>
              <a:rPr lang="cs-CZ" sz="1800" dirty="0" smtClean="0">
                <a:latin typeface="Arial"/>
                <a:ea typeface="Calibri"/>
              </a:rPr>
            </a:br>
            <a:r>
              <a:rPr lang="cs-CZ" sz="1800" dirty="0" smtClean="0">
                <a:latin typeface="Arial"/>
                <a:ea typeface="Calibri"/>
              </a:rPr>
              <a:t> </a:t>
            </a:r>
            <a:br>
              <a:rPr lang="cs-CZ" sz="1800" dirty="0" smtClean="0">
                <a:latin typeface="Arial"/>
                <a:ea typeface="Calibri"/>
              </a:rPr>
            </a:br>
            <a:r>
              <a:rPr lang="cs-CZ" sz="1800" dirty="0" smtClean="0">
                <a:latin typeface="Arial"/>
                <a:ea typeface="Calibri"/>
              </a:rPr>
              <a:t>- má vliv na tvorbu preventivních opatření nebo podporu NNO v dané lokalitě (bývá členem pracovní skupiny v rámci komunitního plánování sociálních služeb,</a:t>
            </a:r>
            <a:r>
              <a:rPr lang="cs-CZ" sz="1800" dirty="0" smtClean="0">
                <a:solidFill>
                  <a:srgbClr val="FF0000"/>
                </a:solidFill>
                <a:latin typeface="Arial"/>
                <a:ea typeface="Calibri"/>
              </a:rPr>
              <a:t> </a:t>
            </a:r>
            <a:r>
              <a:rPr lang="cs-CZ" sz="1800" dirty="0" smtClean="0">
                <a:latin typeface="Arial"/>
                <a:ea typeface="Calibri"/>
              </a:rPr>
              <a:t>sociálních komisí a grantových aktivit obce)</a:t>
            </a:r>
            <a:br>
              <a:rPr lang="cs-CZ" sz="1800" dirty="0" smtClean="0">
                <a:latin typeface="Arial"/>
                <a:ea typeface="Calibri"/>
              </a:rPr>
            </a:br>
            <a:r>
              <a:rPr lang="cs-CZ" sz="1800" dirty="0" smtClean="0">
                <a:latin typeface="Arial"/>
                <a:ea typeface="Calibri"/>
              </a:rPr>
              <a:t> </a:t>
            </a:r>
            <a:br>
              <a:rPr lang="cs-CZ" sz="1800" dirty="0" smtClean="0">
                <a:latin typeface="Arial"/>
                <a:ea typeface="Calibri"/>
              </a:rPr>
            </a:br>
            <a:r>
              <a:rPr lang="cs-CZ" sz="1800" dirty="0" smtClean="0">
                <a:latin typeface="Arial"/>
                <a:ea typeface="Calibri"/>
              </a:rPr>
              <a:t>- sociální kurátor spolupracuje se všemi státními i nestátními organizacemi v dané lokalitě,</a:t>
            </a:r>
            <a:br>
              <a:rPr lang="cs-CZ" sz="1800" dirty="0" smtClean="0">
                <a:latin typeface="Arial"/>
                <a:ea typeface="Calibri"/>
              </a:rPr>
            </a:br>
            <a:r>
              <a:rPr lang="cs-CZ" sz="1800" dirty="0" smtClean="0">
                <a:latin typeface="Arial"/>
                <a:ea typeface="Calibri"/>
              </a:rPr>
              <a:t> </a:t>
            </a:r>
            <a:br>
              <a:rPr lang="cs-CZ" sz="1800" dirty="0" smtClean="0">
                <a:latin typeface="Arial"/>
                <a:ea typeface="Calibri"/>
              </a:rPr>
            </a:br>
            <a:r>
              <a:rPr lang="cs-CZ" sz="1800" dirty="0" smtClean="0">
                <a:latin typeface="Arial"/>
                <a:ea typeface="Calibri"/>
              </a:rPr>
              <a:t>- vzhledem k širokému záběru různých cílových skupin preventivně sleduje a může vyhodnocovat různé druhy rizik, na která je potřeba koncepčně reagovat,</a:t>
            </a:r>
            <a:br>
              <a:rPr lang="cs-CZ" sz="1800" dirty="0" smtClean="0">
                <a:latin typeface="Arial"/>
                <a:ea typeface="Calibri"/>
              </a:rPr>
            </a:br>
            <a:r>
              <a:rPr lang="cs-CZ" sz="1800" dirty="0" smtClean="0">
                <a:latin typeface="Arial"/>
                <a:ea typeface="Calibri"/>
              </a:rPr>
              <a:t> </a:t>
            </a:r>
            <a:br>
              <a:rPr lang="cs-CZ" sz="1800" dirty="0" smtClean="0">
                <a:latin typeface="Arial"/>
                <a:ea typeface="Calibri"/>
              </a:rPr>
            </a:br>
            <a:r>
              <a:rPr lang="cs-CZ" sz="1800" dirty="0" smtClean="0">
                <a:latin typeface="Arial"/>
                <a:ea typeface="Calibri"/>
              </a:rPr>
              <a:t>- je přímým</a:t>
            </a:r>
            <a:r>
              <a:rPr lang="cs-CZ" sz="1800" dirty="0" smtClean="0">
                <a:solidFill>
                  <a:srgbClr val="FF0000"/>
                </a:solidFill>
                <a:latin typeface="Arial"/>
                <a:ea typeface="Calibri"/>
              </a:rPr>
              <a:t> </a:t>
            </a:r>
            <a:r>
              <a:rPr lang="cs-CZ" sz="1800" dirty="0" smtClean="0">
                <a:latin typeface="Arial"/>
                <a:ea typeface="Calibri"/>
              </a:rPr>
              <a:t>prostředníkem mezi městským úřadem a klientem, což přináší celou řadu výhod.</a:t>
            </a:r>
            <a:br>
              <a:rPr lang="cs-CZ" sz="1800" dirty="0" smtClean="0">
                <a:latin typeface="Arial"/>
                <a:ea typeface="Calibri"/>
              </a:rPr>
            </a:br>
            <a:r>
              <a:rPr lang="cs-CZ" sz="1800" dirty="0" smtClean="0">
                <a:latin typeface="Arial"/>
                <a:ea typeface="Calibri"/>
              </a:rPr>
              <a:t/>
            </a:r>
            <a:br>
              <a:rPr lang="cs-CZ" sz="1800" dirty="0" smtClean="0">
                <a:latin typeface="Arial"/>
                <a:ea typeface="Calibri"/>
              </a:rPr>
            </a:br>
            <a:r>
              <a:rPr lang="cs-CZ" sz="1800" dirty="0" smtClean="0">
                <a:latin typeface="Arial"/>
                <a:ea typeface="Calibri"/>
              </a:rPr>
              <a:t>-  jako pracovník obce může získat důkladnou znalost klientova sociálního prostředí a jeho osobní a sociální anamnézu tzn. osobní znalost a znalost prostředí.</a:t>
            </a:r>
            <a:r>
              <a:rPr lang="cs-CZ" sz="1600" dirty="0" smtClean="0">
                <a:latin typeface="Arial"/>
                <a:ea typeface="Calibri"/>
              </a:rPr>
              <a:t/>
            </a:r>
            <a:br>
              <a:rPr lang="cs-CZ" sz="1600" dirty="0" smtClean="0">
                <a:latin typeface="Arial"/>
                <a:ea typeface="Calibri"/>
              </a:rPr>
            </a:br>
            <a:endParaRPr lang="cs-CZ" sz="1600" dirty="0"/>
          </a:p>
        </p:txBody>
      </p:sp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7772400" cy="1470025"/>
          </a:xfrm>
        </p:spPr>
        <p:txBody>
          <a:bodyPr>
            <a:noAutofit/>
          </a:bodyPr>
          <a:lstStyle/>
          <a:p>
            <a:pPr algn="l"/>
            <a:r>
              <a:rPr lang="cs-CZ" sz="3600" dirty="0" smtClean="0">
                <a:latin typeface="Arial"/>
                <a:ea typeface="Calibri"/>
              </a:rPr>
              <a:t/>
            </a:r>
            <a:br>
              <a:rPr lang="cs-CZ" sz="3600" dirty="0" smtClean="0">
                <a:latin typeface="Arial"/>
                <a:ea typeface="Calibri"/>
              </a:rPr>
            </a:br>
            <a:r>
              <a:rPr lang="cs-CZ" sz="3600" dirty="0" smtClean="0">
                <a:latin typeface="Arial"/>
                <a:ea typeface="Calibri"/>
              </a:rPr>
              <a:t/>
            </a:r>
            <a:br>
              <a:rPr lang="cs-CZ" sz="3600" dirty="0" smtClean="0">
                <a:latin typeface="Arial"/>
                <a:ea typeface="Calibri"/>
              </a:rPr>
            </a:br>
            <a:r>
              <a:rPr lang="cs-CZ" sz="3600" dirty="0" smtClean="0">
                <a:latin typeface="Arial"/>
                <a:ea typeface="Calibri"/>
              </a:rPr>
              <a:t/>
            </a:r>
            <a:br>
              <a:rPr lang="cs-CZ" sz="3600" dirty="0" smtClean="0">
                <a:latin typeface="Arial"/>
                <a:ea typeface="Calibri"/>
              </a:rPr>
            </a:br>
            <a:r>
              <a:rPr lang="cs-CZ" sz="3600" dirty="0" smtClean="0">
                <a:latin typeface="Arial"/>
                <a:ea typeface="Calibri"/>
              </a:rPr>
              <a:t/>
            </a:r>
            <a:br>
              <a:rPr lang="cs-CZ" sz="3600" dirty="0" smtClean="0">
                <a:latin typeface="Arial"/>
                <a:ea typeface="Calibri"/>
              </a:rPr>
            </a:br>
            <a:r>
              <a:rPr lang="cs-CZ" sz="3600" dirty="0" smtClean="0">
                <a:latin typeface="Arial"/>
                <a:ea typeface="Calibri"/>
              </a:rPr>
              <a:t/>
            </a:r>
            <a:br>
              <a:rPr lang="cs-CZ" sz="3600" dirty="0" smtClean="0">
                <a:latin typeface="Arial"/>
                <a:ea typeface="Calibri"/>
              </a:rPr>
            </a:br>
            <a:r>
              <a:rPr lang="cs-CZ" sz="3600" dirty="0" smtClean="0">
                <a:latin typeface="Arial"/>
                <a:ea typeface="Calibri"/>
              </a:rPr>
              <a:t/>
            </a:r>
            <a:br>
              <a:rPr lang="cs-CZ" sz="3600" dirty="0" smtClean="0">
                <a:latin typeface="Arial"/>
                <a:ea typeface="Calibri"/>
              </a:rPr>
            </a:br>
            <a:r>
              <a:rPr lang="cs-CZ" sz="3600" dirty="0" smtClean="0">
                <a:latin typeface="Arial"/>
                <a:ea typeface="Calibri"/>
              </a:rPr>
              <a:t/>
            </a:r>
            <a:br>
              <a:rPr lang="cs-CZ" sz="3600" dirty="0" smtClean="0">
                <a:latin typeface="Arial"/>
                <a:ea typeface="Calibri"/>
              </a:rPr>
            </a:br>
            <a:r>
              <a:rPr lang="cs-CZ" sz="3600" dirty="0" smtClean="0">
                <a:latin typeface="Arial"/>
                <a:ea typeface="Calibri"/>
              </a:rPr>
              <a:t/>
            </a:r>
            <a:br>
              <a:rPr lang="cs-CZ" sz="3600" dirty="0" smtClean="0">
                <a:latin typeface="Arial"/>
                <a:ea typeface="Calibri"/>
              </a:rPr>
            </a:br>
            <a:r>
              <a:rPr lang="cs-CZ" sz="3600" b="1" dirty="0" smtClean="0">
                <a:latin typeface="Arial"/>
                <a:ea typeface="Calibri"/>
              </a:rPr>
              <a:t>Návrh:</a:t>
            </a:r>
            <a:br>
              <a:rPr lang="cs-CZ" sz="3600" b="1" dirty="0" smtClean="0">
                <a:latin typeface="Arial"/>
                <a:ea typeface="Calibri"/>
              </a:rPr>
            </a:br>
            <a:r>
              <a:rPr lang="cs-CZ" sz="2800" b="1" dirty="0" smtClean="0">
                <a:latin typeface="Arial"/>
                <a:ea typeface="Calibri"/>
              </a:rPr>
              <a:t>JE</a:t>
            </a:r>
            <a:r>
              <a:rPr lang="cs-CZ" sz="3600" b="1" dirty="0" smtClean="0">
                <a:latin typeface="Arial"/>
                <a:ea typeface="Calibri"/>
              </a:rPr>
              <a:t> </a:t>
            </a:r>
            <a:r>
              <a:rPr lang="cs-CZ" sz="2800" b="1" dirty="0" smtClean="0">
                <a:latin typeface="Arial"/>
                <a:ea typeface="Calibri"/>
              </a:rPr>
              <a:t>POTŘEBA VYTVOŘIT NÁRODNÍ KONCEPCI POSTPENITENCIÁRNÍ PÉČE</a:t>
            </a:r>
            <a:r>
              <a:rPr lang="cs-CZ" sz="3600" dirty="0" smtClean="0">
                <a:latin typeface="Arial"/>
                <a:ea typeface="Calibri"/>
              </a:rPr>
              <a:t/>
            </a:r>
            <a:br>
              <a:rPr lang="cs-CZ" sz="3600" dirty="0" smtClean="0">
                <a:latin typeface="Arial"/>
                <a:ea typeface="Calibri"/>
              </a:rPr>
            </a:br>
            <a:r>
              <a:rPr lang="cs-CZ" sz="3600" dirty="0" smtClean="0">
                <a:latin typeface="Arial"/>
                <a:ea typeface="Calibri"/>
              </a:rPr>
              <a:t/>
            </a:r>
            <a:br>
              <a:rPr lang="cs-CZ" sz="3600" dirty="0" smtClean="0">
                <a:latin typeface="Arial"/>
                <a:ea typeface="Calibri"/>
              </a:rPr>
            </a:br>
            <a:r>
              <a:rPr lang="cs-CZ" sz="3600" dirty="0" smtClean="0">
                <a:latin typeface="Arial"/>
                <a:ea typeface="Calibri"/>
              </a:rPr>
              <a:t>- </a:t>
            </a:r>
            <a:r>
              <a:rPr lang="cs-CZ" sz="3200" dirty="0" smtClean="0">
                <a:latin typeface="Arial"/>
                <a:ea typeface="Calibri"/>
              </a:rPr>
              <a:t>V současné době je systém  </a:t>
            </a:r>
            <a:r>
              <a:rPr lang="cs-CZ" sz="3200" dirty="0" err="1" smtClean="0">
                <a:latin typeface="Arial"/>
                <a:ea typeface="Calibri"/>
              </a:rPr>
              <a:t>postpenitenciární</a:t>
            </a:r>
            <a:r>
              <a:rPr lang="cs-CZ" sz="3200" dirty="0" smtClean="0">
                <a:latin typeface="Arial"/>
                <a:ea typeface="Calibri"/>
              </a:rPr>
              <a:t> péče do určité míry nesourodý. </a:t>
            </a:r>
            <a:br>
              <a:rPr lang="cs-CZ" sz="3200" dirty="0" smtClean="0">
                <a:latin typeface="Arial"/>
                <a:ea typeface="Calibri"/>
              </a:rPr>
            </a:br>
            <a:r>
              <a:rPr lang="cs-CZ" sz="3200" dirty="0" smtClean="0">
                <a:latin typeface="Arial"/>
                <a:ea typeface="Calibri"/>
              </a:rPr>
              <a:t>- Organizace, které se podílejí na terciární prevenci, nejsou systémově propojeny. </a:t>
            </a:r>
            <a:br>
              <a:rPr lang="cs-CZ" sz="3200" dirty="0" smtClean="0">
                <a:latin typeface="Arial"/>
                <a:ea typeface="Calibri"/>
              </a:rPr>
            </a:br>
            <a:r>
              <a:rPr lang="cs-CZ" sz="3200" dirty="0" smtClean="0">
                <a:latin typeface="Arial"/>
                <a:ea typeface="Calibri"/>
              </a:rPr>
              <a:t>- Některé činnosti a opatření se tak dublují, jiné zůstávají nezajištěné. </a:t>
            </a:r>
            <a:br>
              <a:rPr lang="cs-CZ" sz="3200" dirty="0" smtClean="0">
                <a:latin typeface="Arial"/>
                <a:ea typeface="Calibri"/>
              </a:rPr>
            </a:br>
            <a:r>
              <a:rPr lang="cs-CZ" sz="3200" dirty="0" smtClean="0">
                <a:latin typeface="Arial"/>
                <a:ea typeface="Calibri"/>
              </a:rPr>
              <a:t>- Absentuje mezioborová spolupráce.</a:t>
            </a:r>
            <a:endParaRPr lang="cs-CZ" sz="3200" dirty="0"/>
          </a:p>
        </p:txBody>
      </p:sp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136904" cy="5832648"/>
          </a:xfrm>
        </p:spPr>
        <p:txBody>
          <a:bodyPr>
            <a:normAutofit fontScale="90000"/>
          </a:bodyPr>
          <a:lstStyle/>
          <a:p>
            <a:pPr algn="l">
              <a:spcAft>
                <a:spcPts val="1000"/>
              </a:spcAft>
            </a:pPr>
            <a:r>
              <a:rPr lang="cs-CZ" dirty="0" smtClean="0">
                <a:latin typeface="Arial"/>
                <a:ea typeface="Calibri"/>
              </a:rPr>
              <a:t/>
            </a:r>
            <a:br>
              <a:rPr lang="cs-CZ" dirty="0" smtClean="0">
                <a:latin typeface="Arial"/>
                <a:ea typeface="Calibri"/>
              </a:rPr>
            </a:br>
            <a:r>
              <a:rPr lang="cs-CZ" sz="4000" b="1" dirty="0" smtClean="0">
                <a:latin typeface="Arial"/>
                <a:ea typeface="Calibri"/>
              </a:rPr>
              <a:t>Předpokládané dopady národní koncepce </a:t>
            </a:r>
            <a:r>
              <a:rPr lang="cs-CZ" sz="4000" b="1" dirty="0" err="1" smtClean="0">
                <a:latin typeface="Arial"/>
                <a:ea typeface="Calibri"/>
              </a:rPr>
              <a:t>postpenitenciární</a:t>
            </a:r>
            <a:r>
              <a:rPr lang="cs-CZ" sz="4000" b="1" dirty="0" smtClean="0">
                <a:latin typeface="Arial"/>
                <a:ea typeface="Calibri"/>
              </a:rPr>
              <a:t> péče:</a:t>
            </a:r>
            <a:br>
              <a:rPr lang="cs-CZ" sz="4000" b="1" dirty="0" smtClean="0">
                <a:latin typeface="Arial"/>
                <a:ea typeface="Calibri"/>
              </a:rPr>
            </a:br>
            <a:r>
              <a:rPr lang="cs-CZ" sz="4000" b="1" dirty="0" smtClean="0">
                <a:latin typeface="Arial"/>
                <a:ea typeface="Calibri"/>
              </a:rPr>
              <a:t/>
            </a:r>
            <a:br>
              <a:rPr lang="cs-CZ" sz="4000" b="1" dirty="0" smtClean="0">
                <a:latin typeface="Arial"/>
                <a:ea typeface="Calibri"/>
              </a:rPr>
            </a:br>
            <a:r>
              <a:rPr lang="cs-CZ" sz="4000" dirty="0" smtClean="0">
                <a:latin typeface="Arial"/>
                <a:ea typeface="Calibri"/>
              </a:rPr>
              <a:t>-</a:t>
            </a:r>
            <a:r>
              <a:rPr lang="cs-CZ" sz="4000" b="1" dirty="0" smtClean="0">
                <a:latin typeface="Arial"/>
                <a:ea typeface="Calibri"/>
              </a:rPr>
              <a:t> </a:t>
            </a:r>
            <a:r>
              <a:rPr lang="cs-CZ" sz="3100" dirty="0" smtClean="0">
                <a:latin typeface="Arial"/>
                <a:ea typeface="Calibri"/>
              </a:rPr>
              <a:t>Vzájemná koordinace </a:t>
            </a:r>
            <a:r>
              <a:rPr lang="cs-CZ" sz="3100" dirty="0" smtClean="0">
                <a:latin typeface="Arial"/>
                <a:ea typeface="Calibri"/>
              </a:rPr>
              <a:t>poskytovaných služeb,</a:t>
            </a:r>
            <a:br>
              <a:rPr lang="cs-CZ" sz="3100" dirty="0" smtClean="0">
                <a:latin typeface="Arial"/>
                <a:ea typeface="Calibri"/>
              </a:rPr>
            </a:br>
            <a:r>
              <a:rPr lang="cs-CZ" sz="3100" dirty="0" smtClean="0">
                <a:latin typeface="Arial"/>
                <a:ea typeface="Calibri"/>
              </a:rPr>
              <a:t/>
            </a:r>
            <a:br>
              <a:rPr lang="cs-CZ" sz="3100" dirty="0" smtClean="0">
                <a:latin typeface="Arial"/>
                <a:ea typeface="Calibri"/>
              </a:rPr>
            </a:br>
            <a:r>
              <a:rPr lang="cs-CZ" sz="3100" dirty="0" smtClean="0">
                <a:latin typeface="Arial"/>
                <a:ea typeface="Calibri"/>
              </a:rPr>
              <a:t>- vyváženost služeb a opatřeních, </a:t>
            </a:r>
            <a:r>
              <a:rPr lang="cs-CZ" sz="3100" dirty="0" smtClean="0">
                <a:latin typeface="Arial"/>
                <a:ea typeface="Calibri"/>
              </a:rPr>
              <a:t/>
            </a:r>
            <a:br>
              <a:rPr lang="cs-CZ" sz="3100" dirty="0" smtClean="0">
                <a:latin typeface="Arial"/>
                <a:ea typeface="Calibri"/>
              </a:rPr>
            </a:br>
            <a:r>
              <a:rPr lang="cs-CZ" sz="3100" dirty="0" smtClean="0">
                <a:latin typeface="Arial"/>
                <a:ea typeface="Calibri"/>
              </a:rPr>
              <a:t/>
            </a:r>
            <a:br>
              <a:rPr lang="cs-CZ" sz="3100" dirty="0" smtClean="0">
                <a:latin typeface="Arial"/>
                <a:ea typeface="Calibri"/>
              </a:rPr>
            </a:br>
            <a:r>
              <a:rPr lang="cs-CZ" sz="3100" dirty="0" smtClean="0">
                <a:latin typeface="Arial"/>
                <a:ea typeface="Calibri"/>
              </a:rPr>
              <a:t>- sledování a vyhodnocení resocializačního procesu osoby propuštěné z institucionálního zařízení, </a:t>
            </a:r>
            <a:br>
              <a:rPr lang="cs-CZ" sz="3100" dirty="0" smtClean="0">
                <a:latin typeface="Arial"/>
                <a:ea typeface="Calibri"/>
              </a:rPr>
            </a:br>
            <a:r>
              <a:rPr lang="cs-CZ" sz="3100" dirty="0" smtClean="0">
                <a:latin typeface="Arial"/>
                <a:ea typeface="Calibri"/>
              </a:rPr>
              <a:t/>
            </a:r>
            <a:br>
              <a:rPr lang="cs-CZ" sz="3100" dirty="0" smtClean="0">
                <a:latin typeface="Arial"/>
                <a:ea typeface="Calibri"/>
              </a:rPr>
            </a:br>
            <a:r>
              <a:rPr lang="cs-CZ" sz="3100" dirty="0" smtClean="0">
                <a:latin typeface="Arial"/>
                <a:ea typeface="Calibri"/>
              </a:rPr>
              <a:t>- objektivní posouzení situace klienta pro případné potřeby soudů.</a:t>
            </a:r>
            <a:r>
              <a:rPr lang="cs-CZ" sz="2200" dirty="0" smtClean="0">
                <a:latin typeface="Arial"/>
                <a:ea typeface="Calibri"/>
              </a:rPr>
              <a:t/>
            </a:r>
            <a:br>
              <a:rPr lang="cs-CZ" sz="2200" dirty="0" smtClean="0">
                <a:latin typeface="Arial"/>
                <a:ea typeface="Calibri"/>
              </a:rPr>
            </a:br>
            <a:endParaRPr lang="cs-CZ" sz="2200" dirty="0" smtClean="0">
              <a:latin typeface="Arial"/>
              <a:ea typeface="Calibri"/>
            </a:endParaRPr>
          </a:p>
        </p:txBody>
      </p:sp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  <p:sp>
        <p:nvSpPr>
          <p:cNvPr id="6" name="Obdélník 5"/>
          <p:cNvSpPr/>
          <p:nvPr/>
        </p:nvSpPr>
        <p:spPr>
          <a:xfrm>
            <a:off x="2915816" y="1628800"/>
            <a:ext cx="3456384" cy="27363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Děkuji za pozornost</a:t>
            </a:r>
          </a:p>
          <a:p>
            <a:pPr algn="ctr">
              <a:defRPr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 a vaše reakce</a:t>
            </a:r>
          </a:p>
          <a:p>
            <a:pPr algn="ctr">
              <a:defRPr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Pavel Pěnkava</a:t>
            </a:r>
          </a:p>
          <a:p>
            <a:pPr algn="ctr">
              <a:defRPr/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Mob: 777 658 811</a:t>
            </a:r>
          </a:p>
          <a:p>
            <a:pPr algn="ctr">
              <a:defRPr/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Email: </a:t>
            </a:r>
            <a:r>
              <a:rPr lang="cs-CZ" sz="1200" b="1" dirty="0" err="1" smtClean="0">
                <a:latin typeface="Arial" pitchFamily="34" charset="0"/>
                <a:cs typeface="Arial" pitchFamily="34" charset="0"/>
              </a:rPr>
              <a:t>pavel.penkava</a:t>
            </a:r>
            <a:r>
              <a:rPr lang="cs-CZ" sz="1200" b="1" smtClean="0">
                <a:latin typeface="Arial" pitchFamily="34" charset="0"/>
                <a:cs typeface="Arial" pitchFamily="34" charset="0"/>
              </a:rPr>
              <a:t>@praha1.cz</a:t>
            </a:r>
            <a:endParaRPr lang="cs-CZ" sz="1200" u="sng" dirty="0" smtClean="0">
              <a:solidFill>
                <a:schemeClr val="bg1">
                  <a:lumMod val="95000"/>
                </a:schemeClr>
              </a:solidFill>
            </a:endParaRPr>
          </a:p>
          <a:p>
            <a:pPr algn="ctr">
              <a:defRPr/>
            </a:pPr>
            <a:endParaRPr lang="cs-CZ" sz="1200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Sekce sociálních kurátorů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SPOLEČNOSTI SOCIÁLNÍCH PRACOVNÍKŮ ČR</a:t>
            </a:r>
            <a:br>
              <a:rPr lang="cs-CZ" sz="1200" dirty="0" smtClean="0"/>
            </a:br>
            <a:r>
              <a:rPr lang="cs-CZ" sz="1200" dirty="0" smtClean="0"/>
              <a:t>http://socialnipracovnici.cz/sekce-socialnich-kuratoru/</a:t>
            </a:r>
            <a:endParaRPr lang="cs-CZ" sz="12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cs-CZ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 rot="10800000" flipV="1">
            <a:off x="0" y="6561765"/>
            <a:ext cx="9144000" cy="338554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Sekce sociálních kurátorů Společnost sociálních pracovníků ČR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</TotalTime>
  <Words>993</Words>
  <Application>Microsoft Office PowerPoint</Application>
  <PresentationFormat>Předvádění na obrazovce (4:3)</PresentationFormat>
  <Paragraphs>227</Paragraphs>
  <Slides>31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2" baseType="lpstr">
      <vt:lpstr>Motiv sady Office</vt:lpstr>
      <vt:lpstr>Prevence recidivy prostřednictvím sociálních kurátorů </vt:lpstr>
      <vt:lpstr>Snímek 2</vt:lpstr>
      <vt:lpstr>ZAČÁTKY </vt:lpstr>
      <vt:lpstr>HISTORIE VZNIKU SOCIÁLNÍCH KURÁTORŮ NA NAŠEM ÚZEMÍ POČÍNÁ ROKEM 1968. </vt:lpstr>
      <vt:lpstr>CO SE REALIZOVALO V PROJEKTU ŘÁSNOVKA </vt:lpstr>
      <vt:lpstr>ZÁSADNÍ VÝSTUPY PRO VZNIK AGENDY SOC. KURÁTORA</vt:lpstr>
      <vt:lpstr>VZNIK SPECIALIZACE</vt:lpstr>
      <vt:lpstr>                 Sociální kurátor    je specializovaný sociální pracovník v oblasti terciární prevence                  </vt:lpstr>
      <vt:lpstr>Snímek 9</vt:lpstr>
      <vt:lpstr>HLAVNÍ CÍLE AGENDY SOC. KURÁTORA</vt:lpstr>
      <vt:lpstr>Snímek 11</vt:lpstr>
      <vt:lpstr>  KOMPETENCE SOCIÁLNÍCH KURÁTORŮ V OBLASTI VÝKONU KOORDINAČNÍ ČINNOSTI   </vt:lpstr>
      <vt:lpstr>Snímek 13</vt:lpstr>
      <vt:lpstr>KONTINUÁLNÍ SOCIÁLNÍ PRÁCE </vt:lpstr>
      <vt:lpstr>Snímek 15</vt:lpstr>
      <vt:lpstr>Snímek 16</vt:lpstr>
      <vt:lpstr>NEJČASTĚJŠÍ ÚKONY PŘI PRÁCI S KLIENTY PROPUŠTĚNÝMI Z VĚZNIC </vt:lpstr>
      <vt:lpstr>SPOLUPRACUJÍCÍ INSTITUCE </vt:lpstr>
      <vt:lpstr>  Sociální kurátoři vzhledem ke svému postavení v rámci obce s rozšířenou působností, celorepublikovému působení a zaměření na dlouhodobou prevenci mohou výrazným způsobem přispět ke snížení recidivního chování klienta a k celkovému zlepšení jeho životní situace. K tomu může dojít za předpokladu, že:  </vt:lpstr>
      <vt:lpstr>Snímek 20</vt:lpstr>
      <vt:lpstr>Snímek 21</vt:lpstr>
      <vt:lpstr>    PŘÍNOS SOCIÁLNÍCH KURÁTORŮ   - Služba sociálního kurátora je poskytována ve všech regionech ČR – zajištění je na 205 obecních úřadech obcí s rozšířenou působností,  - poskytuje klientovi časově neomezenou spolupráci,   - má vliv na tvorbu preventivních opatření nebo podporu NNO v dané lokalitě (bývá členem pracovní skupiny v rámci komunitního plánování sociálních služeb, sociálních komisí a grantových aktivit obce)   - sociální kurátor spolupracuje se všemi státními i nestátními organizacemi v dané lokalitě,   - vzhledem k širokému záběru různých cílových skupin preventivně sleduje a může vyhodnocovat různé druhy rizik, na která je potřeba koncepčně reagovat,   - je přímým prostředníkem mezi městským úřadem a klientem, což přináší celou řadu výhod.  -  jako pracovník obce může získat důkladnou znalost klientova sociálního prostředí a jeho osobní a sociální anamnézu tzn. osobní znalost a znalost prostředí. </vt:lpstr>
      <vt:lpstr>        Návrh: JE POTŘEBA VYTVOŘIT NÁRODNÍ KONCEPCI POSTPENITENCIÁRNÍ PÉČE  - V současné době je systém  postpenitenciární péče do určité míry nesourodý.  - Organizace, které se podílejí na terciární prevenci, nejsou systémově propojeny.  - Některé činnosti a opatření se tak dublují, jiné zůstávají nezajištěné.  - Absentuje mezioborová spolupráce.</vt:lpstr>
      <vt:lpstr> Předpokládané dopady národní koncepce postpenitenciární péče:  - Vzájemná koordinace poskytovaných služeb,  - vyváženost služeb a opatřeních,   - sledování a vyhodnocení resocializačního procesu osoby propuštěné z institucionálního zařízení,   - objektivní posouzení situace klienta pro případné potřeby soudů. 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ppenkava</dc:creator>
  <cp:lastModifiedBy>pkakosov</cp:lastModifiedBy>
  <cp:revision>28</cp:revision>
  <dcterms:created xsi:type="dcterms:W3CDTF">2015-03-07T16:44:31Z</dcterms:created>
  <dcterms:modified xsi:type="dcterms:W3CDTF">2015-06-22T14:14:32Z</dcterms:modified>
</cp:coreProperties>
</file>