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3">
  <p:sldMasterIdLst>
    <p:sldMasterId id="2147483648" r:id="rId1"/>
  </p:sldMasterIdLst>
  <p:sldIdLst>
    <p:sldId id="280" r:id="rId2"/>
    <p:sldId id="293" r:id="rId3"/>
    <p:sldId id="314" r:id="rId4"/>
    <p:sldId id="316" r:id="rId5"/>
    <p:sldId id="315" r:id="rId6"/>
    <p:sldId id="317" r:id="rId7"/>
    <p:sldId id="318" r:id="rId8"/>
    <p:sldId id="319" r:id="rId9"/>
    <p:sldId id="321" r:id="rId10"/>
    <p:sldId id="287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D535DC7F-6921-48B2-8AC8-529D2B5EB5A7}">
          <p14:sldIdLst>
            <p14:sldId id="280"/>
            <p14:sldId id="293"/>
          </p14:sldIdLst>
        </p14:section>
        <p14:section name="Oddíl bez názvu" id="{BD7B53F0-92C0-419D-9363-21555C93FD2B}">
          <p14:sldIdLst>
            <p14:sldId id="314"/>
            <p14:sldId id="316"/>
            <p14:sldId id="315"/>
            <p14:sldId id="317"/>
            <p14:sldId id="318"/>
            <p14:sldId id="319"/>
            <p14:sldId id="321"/>
            <p14:sldId id="287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60"/>
  </p:normalViewPr>
  <p:slideViewPr>
    <p:cSldViewPr snapToGrid="0">
      <p:cViewPr varScale="1">
        <p:scale>
          <a:sx n="57" d="100"/>
          <a:sy n="57" d="100"/>
        </p:scale>
        <p:origin x="-108" y="-13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7000">
              <a:schemeClr val="bg2">
                <a:tint val="97000"/>
                <a:hueMod val="92000"/>
                <a:satMod val="169000"/>
                <a:lumMod val="164000"/>
                <a:alpha val="11000"/>
              </a:schemeClr>
            </a:gs>
            <a:gs pos="0">
              <a:schemeClr val="bg2">
                <a:shade val="96000"/>
                <a:satMod val="120000"/>
                <a:lumMod val="90000"/>
              </a:schemeClr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5/16/2018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lenasimkova.wordpress.com/" TargetMode="External"/><Relationship Id="rId2" Type="http://schemas.openxmlformats.org/officeDocument/2006/relationships/hyperlink" Target="mailto:alena.simkovaa@gmail.com" TargetMode="External"/><Relationship Id="rId1" Type="http://schemas.openxmlformats.org/officeDocument/2006/relationships/slideLayout" Target="../slideLayouts/slideLayout13.xml"/><Relationship Id="rId4" Type="http://schemas.openxmlformats.org/officeDocument/2006/relationships/hyperlink" Target="http://www.linkedin.com/in/1048alenasimkov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DF79C92-29E4-4F9B-8CB8-D503679949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5521" y="366349"/>
            <a:ext cx="10780958" cy="1981198"/>
          </a:xfrm>
        </p:spPr>
        <p:txBody>
          <a:bodyPr>
            <a:noAutofit/>
          </a:bodyPr>
          <a:lstStyle/>
          <a:p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800" b="1" dirty="0"/>
              <a:t/>
            </a:r>
            <a:br>
              <a:rPr lang="cs-CZ" sz="2800" b="1" dirty="0"/>
            </a:br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700" b="1" dirty="0">
                <a:solidFill>
                  <a:schemeClr val="bg1"/>
                </a:solidFill>
              </a:rPr>
              <a:t/>
            </a:r>
            <a:br>
              <a:rPr lang="cs-CZ" sz="2700" b="1" dirty="0">
                <a:solidFill>
                  <a:schemeClr val="bg1"/>
                </a:solidFill>
              </a:rPr>
            </a:br>
            <a:r>
              <a:rPr lang="cs-CZ" sz="2700" b="1" dirty="0">
                <a:solidFill>
                  <a:schemeClr val="bg1"/>
                </a:solidFill>
              </a:rPr>
              <a:t/>
            </a:r>
            <a:br>
              <a:rPr lang="cs-CZ" sz="2700" b="1" dirty="0">
                <a:solidFill>
                  <a:schemeClr val="bg1"/>
                </a:solidFill>
              </a:rPr>
            </a:br>
            <a:r>
              <a:rPr lang="cs-CZ" sz="2700" b="1" dirty="0">
                <a:solidFill>
                  <a:schemeClr val="bg1"/>
                </a:solidFill>
              </a:rPr>
              <a:t/>
            </a:r>
            <a:br>
              <a:rPr lang="cs-CZ" sz="27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>Prevence kriminality a technická normalizace</a:t>
            </a:r>
            <a:r>
              <a:rPr lang="cs-CZ" sz="2800" b="1" dirty="0">
                <a:solidFill>
                  <a:schemeClr val="bg1"/>
                </a:solidFill>
              </a:rPr>
              <a:t/>
            </a:r>
            <a:br>
              <a:rPr lang="cs-CZ" sz="2800" b="1" dirty="0">
                <a:solidFill>
                  <a:schemeClr val="bg1"/>
                </a:solidFill>
              </a:rPr>
            </a:br>
            <a:r>
              <a:rPr lang="cs-CZ" sz="2800" b="1" dirty="0">
                <a:solidFill>
                  <a:schemeClr val="bg1"/>
                </a:solidFill>
              </a:rPr>
              <a:t/>
            </a:r>
            <a:br>
              <a:rPr lang="cs-CZ" sz="2800" b="1" dirty="0">
                <a:solidFill>
                  <a:schemeClr val="bg1"/>
                </a:solidFill>
              </a:rPr>
            </a:br>
            <a:r>
              <a:rPr lang="cs-CZ" sz="2800" b="1" dirty="0">
                <a:solidFill>
                  <a:schemeClr val="bg1"/>
                </a:solidFill>
              </a:rPr>
              <a:t/>
            </a:r>
            <a:br>
              <a:rPr lang="cs-CZ" sz="2800" b="1" dirty="0">
                <a:solidFill>
                  <a:schemeClr val="bg1"/>
                </a:solidFill>
              </a:rPr>
            </a:br>
            <a:r>
              <a:rPr lang="cs-CZ" sz="2800" b="1" dirty="0">
                <a:solidFill>
                  <a:srgbClr val="FF0000"/>
                </a:solidFill>
              </a:rPr>
              <a:t>ARCHITEKTI – POMOCNÍCI, NEBO NAOPAK BRZDA ROZVOJE?</a:t>
            </a:r>
            <a:br>
              <a:rPr lang="cs-CZ" sz="2800" b="1" dirty="0">
                <a:solidFill>
                  <a:srgbClr val="FF0000"/>
                </a:solidFill>
              </a:rPr>
            </a:b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FEDD0DD5-A291-49F7-AF83-06370C3D4AD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1029" y="2716823"/>
            <a:ext cx="10972095" cy="3956538"/>
          </a:xfrm>
        </p:spPr>
        <p:txBody>
          <a:bodyPr>
            <a:normAutofit fontScale="25000" lnSpcReduction="20000"/>
          </a:bodyPr>
          <a:lstStyle/>
          <a:p>
            <a:endParaRPr lang="cs-CZ" sz="5600" b="1" dirty="0">
              <a:solidFill>
                <a:schemeClr val="bg1"/>
              </a:solidFill>
            </a:endParaRPr>
          </a:p>
          <a:p>
            <a:r>
              <a:rPr lang="cs-CZ" sz="6400" b="1" dirty="0">
                <a:solidFill>
                  <a:schemeClr val="bg1"/>
                </a:solidFill>
              </a:rPr>
              <a:t>Ing. Alena Šimková</a:t>
            </a:r>
          </a:p>
          <a:p>
            <a:r>
              <a:rPr lang="cs-CZ" sz="5600" b="1" dirty="0">
                <a:solidFill>
                  <a:schemeClr val="bg1"/>
                </a:solidFill>
              </a:rPr>
              <a:t>Právní a technické poradenství ve stavebnictví</a:t>
            </a:r>
          </a:p>
          <a:p>
            <a:r>
              <a:rPr lang="cs-CZ" sz="5600" b="1" dirty="0">
                <a:solidFill>
                  <a:schemeClr val="bg1"/>
                </a:solidFill>
              </a:rPr>
              <a:t>C4Construction Praha</a:t>
            </a:r>
          </a:p>
          <a:p>
            <a:endParaRPr lang="cs-CZ" sz="5600" b="1" dirty="0">
              <a:solidFill>
                <a:schemeClr val="bg1"/>
              </a:solidFill>
            </a:endParaRPr>
          </a:p>
          <a:p>
            <a:endParaRPr lang="cs-CZ" sz="5600" b="1" dirty="0">
              <a:solidFill>
                <a:schemeClr val="bg1"/>
              </a:solidFill>
            </a:endParaRPr>
          </a:p>
          <a:p>
            <a:r>
              <a:rPr lang="cs-CZ" sz="5600" b="1" dirty="0">
                <a:solidFill>
                  <a:schemeClr val="bg1"/>
                </a:solidFill>
              </a:rPr>
              <a:t>Praha, 15. května 2018</a:t>
            </a:r>
          </a:p>
          <a:p>
            <a:endParaRPr lang="cs-CZ" sz="4800" b="1" dirty="0">
              <a:solidFill>
                <a:schemeClr val="bg1"/>
              </a:solidFill>
            </a:endParaRPr>
          </a:p>
          <a:p>
            <a:r>
              <a:rPr lang="cs-CZ" sz="4800" b="1" dirty="0">
                <a:solidFill>
                  <a:schemeClr val="bg1"/>
                </a:solidFill>
              </a:rPr>
              <a:t>SPOLUPOŘÁDAJÍCÍ organizace:</a:t>
            </a:r>
          </a:p>
          <a:p>
            <a:r>
              <a:rPr lang="cs-CZ" sz="4800" b="1" dirty="0">
                <a:solidFill>
                  <a:schemeClr val="bg1"/>
                </a:solidFill>
              </a:rPr>
              <a:t>Odbor prevence kriminality Ministerstva vnitra ČR</a:t>
            </a:r>
            <a:br>
              <a:rPr lang="cs-CZ" sz="4800" b="1" dirty="0">
                <a:solidFill>
                  <a:schemeClr val="bg1"/>
                </a:solidFill>
              </a:rPr>
            </a:br>
            <a:r>
              <a:rPr lang="cs-CZ" sz="4800" b="1" dirty="0">
                <a:solidFill>
                  <a:schemeClr val="bg1"/>
                </a:solidFill>
              </a:rPr>
              <a:t>Česká agentura pro standardizaci</a:t>
            </a:r>
            <a:br>
              <a:rPr lang="cs-CZ" sz="4800" b="1" dirty="0">
                <a:solidFill>
                  <a:schemeClr val="bg1"/>
                </a:solidFill>
              </a:rPr>
            </a:br>
            <a:r>
              <a:rPr lang="cs-CZ" sz="4800" b="1" dirty="0">
                <a:solidFill>
                  <a:schemeClr val="bg1"/>
                </a:solidFill>
              </a:rPr>
              <a:t>Asociace technických bezpečnostních služeb Grémium Alarm z. s.</a:t>
            </a:r>
            <a:br>
              <a:rPr lang="cs-CZ" sz="4800" b="1" dirty="0">
                <a:solidFill>
                  <a:schemeClr val="bg1"/>
                </a:solidFill>
              </a:rPr>
            </a:br>
            <a:r>
              <a:rPr lang="cs-CZ" sz="4800" b="1" dirty="0">
                <a:solidFill>
                  <a:schemeClr val="bg1"/>
                </a:solidFill>
              </a:rPr>
              <a:t>Evropský sekretariát CEN/TC 325</a:t>
            </a:r>
          </a:p>
          <a:p>
            <a:r>
              <a:rPr lang="cs-CZ" sz="4800" b="1" dirty="0">
                <a:solidFill>
                  <a:schemeClr val="bg1"/>
                </a:solidFill>
              </a:rPr>
              <a:t>Seminář organizačně zajišťuje bezpečnostně poradenská a vzdělávací společnost </a:t>
            </a:r>
            <a:r>
              <a:rPr lang="cs-CZ" sz="4800" b="1" dirty="0" err="1">
                <a:solidFill>
                  <a:schemeClr val="bg1"/>
                </a:solidFill>
              </a:rPr>
              <a:t>Doverville</a:t>
            </a:r>
            <a:r>
              <a:rPr lang="cs-CZ" sz="4800" b="1" dirty="0">
                <a:solidFill>
                  <a:schemeClr val="bg1"/>
                </a:solidFill>
              </a:rPr>
              <a:t> s.r.o.</a:t>
            </a:r>
            <a:endParaRPr lang="cs-CZ" sz="6400" b="1" dirty="0">
              <a:solidFill>
                <a:schemeClr val="bg1"/>
              </a:solidFill>
            </a:endParaRPr>
          </a:p>
          <a:p>
            <a:endParaRPr lang="cs-CZ" sz="6400" b="1" dirty="0">
              <a:solidFill>
                <a:schemeClr val="bg1"/>
              </a:solidFill>
            </a:endParaRPr>
          </a:p>
          <a:p>
            <a:endParaRPr lang="cs-CZ" sz="5600" b="1" dirty="0">
              <a:solidFill>
                <a:schemeClr val="bg1"/>
              </a:solidFill>
            </a:endParaRPr>
          </a:p>
          <a:p>
            <a:endParaRPr lang="cs-CZ" sz="5600" b="1" dirty="0">
              <a:solidFill>
                <a:schemeClr val="bg1"/>
              </a:solidFill>
            </a:endParaRPr>
          </a:p>
          <a:p>
            <a:endParaRPr lang="cs-CZ" sz="2600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95866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804" y="184640"/>
            <a:ext cx="10058400" cy="720968"/>
          </a:xfrm>
        </p:spPr>
        <p:txBody>
          <a:bodyPr>
            <a:normAutofit fontScale="90000"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ARCHITEKTI – POMOCNÍCI, NEBO NAOPAK BRZDA ROZVOJE?</a:t>
            </a:r>
            <a:br>
              <a:rPr lang="cs-CZ" sz="2400" b="1" dirty="0">
                <a:solidFill>
                  <a:schemeClr val="bg1"/>
                </a:solidFill>
              </a:rPr>
            </a:b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8704" y="1327639"/>
            <a:ext cx="6085865" cy="5125915"/>
          </a:xfrm>
        </p:spPr>
        <p:txBody>
          <a:bodyPr>
            <a:normAutofit fontScale="55000" lnSpcReduction="20000"/>
          </a:bodyPr>
          <a:lstStyle/>
          <a:p>
            <a:r>
              <a:rPr lang="cs-CZ" sz="2500" b="1" u="sng" dirty="0">
                <a:solidFill>
                  <a:srgbClr val="FF0000"/>
                </a:solidFill>
              </a:rPr>
              <a:t>Proč právě TAKTO položená otázka? … smysl? … účel?</a:t>
            </a:r>
          </a:p>
          <a:p>
            <a:endParaRPr lang="cs-CZ" sz="2500" b="1" u="sng" dirty="0">
              <a:solidFill>
                <a:srgbClr val="FF0000"/>
              </a:solidFill>
            </a:endParaRPr>
          </a:p>
          <a:p>
            <a:endParaRPr lang="cs-CZ" sz="2500" b="1" u="sng" dirty="0">
              <a:solidFill>
                <a:srgbClr val="FF0000"/>
              </a:solidFill>
            </a:endParaRPr>
          </a:p>
          <a:p>
            <a:r>
              <a:rPr lang="cs-CZ" sz="2500" b="1" u="sng" dirty="0">
                <a:solidFill>
                  <a:srgbClr val="FF0000"/>
                </a:solidFill>
              </a:rPr>
              <a:t>Hlavní cíle: </a:t>
            </a: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endParaRPr lang="cs-CZ" sz="2500" b="1" dirty="0">
              <a:solidFill>
                <a:schemeClr val="bg1"/>
              </a:solidFill>
            </a:endParaRP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upozornit na postavení architekta a jeho klíčovou roli v participativních procesech s důrazem na </a:t>
            </a:r>
            <a:r>
              <a:rPr lang="cs-CZ" sz="2500" b="1" dirty="0">
                <a:solidFill>
                  <a:srgbClr val="FF0000"/>
                </a:solidFill>
              </a:rPr>
              <a:t>splnění požadavků na minimalizaci bezpečnostních hrozeb</a:t>
            </a:r>
            <a:r>
              <a:rPr lang="cs-CZ" sz="2500" b="1" dirty="0">
                <a:solidFill>
                  <a:schemeClr val="bg1"/>
                </a:solidFill>
              </a:rPr>
              <a:t> (ochrana veřejného prostoru a veřejně přístupných budov …); </a:t>
            </a: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poukázat na nezbytnost komplexních znalostí právních a technických předpisů a jejich správné aplikace;</a:t>
            </a: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rgbClr val="FF0000"/>
                </a:solidFill>
              </a:rPr>
              <a:t>připomenout úlohu technických norem</a:t>
            </a:r>
            <a:r>
              <a:rPr lang="cs-CZ" sz="2500" b="1" dirty="0">
                <a:solidFill>
                  <a:schemeClr val="bg1"/>
                </a:solidFill>
              </a:rPr>
              <a:t>, jejich tvorbu a používání, </a:t>
            </a:r>
            <a:r>
              <a:rPr lang="cs-CZ" sz="2500" b="1" dirty="0">
                <a:solidFill>
                  <a:srgbClr val="FF0000"/>
                </a:solidFill>
              </a:rPr>
              <a:t>a jejich roli při prevenci kriminality</a:t>
            </a:r>
            <a:r>
              <a:rPr lang="cs-CZ" sz="2500" b="1" dirty="0">
                <a:solidFill>
                  <a:schemeClr val="bg1"/>
                </a:solidFill>
              </a:rPr>
              <a:t>;</a:t>
            </a: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upozornit na </a:t>
            </a:r>
            <a:r>
              <a:rPr lang="cs-CZ" sz="2500" b="1" dirty="0">
                <a:solidFill>
                  <a:srgbClr val="FF0000"/>
                </a:solidFill>
              </a:rPr>
              <a:t>nové trendy v nabídce celoživotního profesního vzdělávání se zaměřením na bezpečnostní problematiku ve výstavbě</a:t>
            </a:r>
            <a:r>
              <a:rPr lang="cs-CZ" sz="2500" b="1" dirty="0">
                <a:solidFill>
                  <a:schemeClr val="bg1"/>
                </a:solidFill>
              </a:rPr>
              <a:t> v ČR, EU.</a:t>
            </a:r>
          </a:p>
          <a:p>
            <a:pPr marL="285750" lvl="0" indent="-28575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upozornit na </a:t>
            </a:r>
            <a:r>
              <a:rPr lang="cs-CZ" sz="2500" b="1" dirty="0">
                <a:solidFill>
                  <a:srgbClr val="FF0000"/>
                </a:solidFill>
              </a:rPr>
              <a:t>inovativní technologie a přístupy při řešení bezpečnostních otázek.</a:t>
            </a:r>
            <a:endParaRPr lang="cs-CZ" sz="2500" b="1" dirty="0">
              <a:solidFill>
                <a:schemeClr val="bg1"/>
              </a:solidFill>
            </a:endParaRPr>
          </a:p>
          <a:p>
            <a:r>
              <a:rPr lang="cs-CZ" sz="2500" b="1" dirty="0">
                <a:solidFill>
                  <a:schemeClr val="bg1"/>
                </a:solidFill>
              </a:rPr>
              <a:t/>
            </a:r>
            <a:br>
              <a:rPr lang="cs-CZ" sz="2500" b="1" dirty="0">
                <a:solidFill>
                  <a:schemeClr val="bg1"/>
                </a:solidFill>
              </a:rPr>
            </a:b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5">
            <a:extLst>
              <a:ext uri="{FF2B5EF4-FFF2-40B4-BE49-F238E27FC236}">
                <a16:creationId xmlns:a16="http://schemas.microsoft.com/office/drawing/2014/main" xmlns="" id="{803EB79C-B642-4767-9223-91F0427AC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2950" y="2617420"/>
            <a:ext cx="4980115" cy="332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26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01" y="184414"/>
            <a:ext cx="11139854" cy="562707"/>
          </a:xfrm>
        </p:spPr>
        <p:txBody>
          <a:bodyPr>
            <a:normAutofit fontScale="90000"/>
          </a:bodyPr>
          <a:lstStyle/>
          <a:p>
            <a:pPr lvl="0">
              <a:buClrTx/>
            </a:pPr>
            <a:r>
              <a:rPr lang="cs-CZ" sz="2400" b="1" dirty="0">
                <a:solidFill>
                  <a:schemeClr val="bg1"/>
                </a:solidFill>
              </a:rPr>
              <a:t>postavení architekta a jeho klíčová role v participativních procesech s důrazem na minimalizaci bezpečnostních hrozeb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211" y="1103183"/>
            <a:ext cx="5822097" cy="5222631"/>
          </a:xfrm>
        </p:spPr>
        <p:txBody>
          <a:bodyPr>
            <a:normAutofit fontScale="32500" lnSpcReduction="20000"/>
          </a:bodyPr>
          <a:lstStyle/>
          <a:p>
            <a:r>
              <a:rPr lang="cs-CZ" sz="5500" b="1" u="sng" dirty="0">
                <a:solidFill>
                  <a:schemeClr val="bg1"/>
                </a:solidFill>
              </a:rPr>
              <a:t>Pozice investora a architekta </a:t>
            </a:r>
          </a:p>
          <a:p>
            <a:r>
              <a:rPr lang="cs-CZ" sz="4300" b="1" dirty="0">
                <a:solidFill>
                  <a:schemeClr val="bg1"/>
                </a:solidFill>
              </a:rPr>
              <a:t>Rovnocenné partnerství: </a:t>
            </a:r>
            <a:r>
              <a:rPr lang="cs-CZ" sz="4300" b="1" dirty="0">
                <a:solidFill>
                  <a:srgbClr val="FF0000"/>
                </a:solidFill>
              </a:rPr>
              <a:t>architekt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</a:pPr>
            <a:r>
              <a:rPr lang="cs-CZ" sz="4300" b="1" dirty="0">
                <a:solidFill>
                  <a:srgbClr val="FF0000"/>
                </a:solidFill>
              </a:rPr>
              <a:t>může být zásadním elementem, jež rozhodne</a:t>
            </a:r>
            <a:r>
              <a:rPr lang="cs-CZ" sz="4300" b="1" dirty="0">
                <a:solidFill>
                  <a:schemeClr val="bg1"/>
                </a:solidFill>
              </a:rPr>
              <a:t>, zda nemalé investice do nové či rekonstruované nemovitosti budou smysluplně vynaložené;</a:t>
            </a:r>
          </a:p>
          <a:p>
            <a:pPr marL="571500" indent="-571500">
              <a:buClrTx/>
              <a:buFont typeface="Wingdings" panose="05000000000000000000" pitchFamily="2" charset="2"/>
              <a:buChar char="Ø"/>
            </a:pPr>
            <a:r>
              <a:rPr lang="cs-CZ" sz="4300" b="1" dirty="0">
                <a:solidFill>
                  <a:srgbClr val="FF0000"/>
                </a:solidFill>
              </a:rPr>
              <a:t>dokáže</a:t>
            </a:r>
            <a:r>
              <a:rPr lang="cs-CZ" sz="4300" b="1" dirty="0">
                <a:solidFill>
                  <a:schemeClr val="bg1"/>
                </a:solidFill>
              </a:rPr>
              <a:t> kromě správného situování budovy do krajiny, volbou materiálů a konstrukčních řešení </a:t>
            </a:r>
            <a:r>
              <a:rPr lang="cs-CZ" sz="4300" b="1" dirty="0">
                <a:solidFill>
                  <a:srgbClr val="FF0000"/>
                </a:solidFill>
              </a:rPr>
              <a:t>výrazně ovlivnit </a:t>
            </a:r>
            <a:r>
              <a:rPr lang="cs-CZ" sz="4300" b="1" dirty="0">
                <a:solidFill>
                  <a:schemeClr val="bg1"/>
                </a:solidFill>
              </a:rPr>
              <a:t>např. energetickou náročnost provozování budovy, ale i další klíčové aspekty, </a:t>
            </a:r>
            <a:r>
              <a:rPr lang="cs-CZ" sz="4300" b="1" dirty="0">
                <a:solidFill>
                  <a:srgbClr val="FF0000"/>
                </a:solidFill>
              </a:rPr>
              <a:t>např. bezpečnostní požadavky</a:t>
            </a:r>
            <a:r>
              <a:rPr lang="cs-CZ" sz="4300" b="1" dirty="0">
                <a:solidFill>
                  <a:schemeClr val="bg1"/>
                </a:solidFill>
              </a:rPr>
              <a:t>.</a:t>
            </a:r>
          </a:p>
          <a:p>
            <a:pPr fontAlgn="base"/>
            <a:endParaRPr lang="cs-CZ" sz="4300" b="1" dirty="0">
              <a:solidFill>
                <a:schemeClr val="bg1"/>
              </a:solidFill>
            </a:endParaRPr>
          </a:p>
          <a:p>
            <a:pPr fontAlgn="base"/>
            <a:r>
              <a:rPr lang="cs-CZ" sz="5500" b="1" u="sng" dirty="0">
                <a:solidFill>
                  <a:schemeClr val="bg1"/>
                </a:solidFill>
              </a:rPr>
              <a:t>Bezpečnostní požadavky</a:t>
            </a:r>
          </a:p>
          <a:p>
            <a:pPr fontAlgn="base"/>
            <a:r>
              <a:rPr lang="cs-CZ" sz="4300" b="1" dirty="0">
                <a:solidFill>
                  <a:schemeClr val="bg1"/>
                </a:solidFill>
              </a:rPr>
              <a:t>Existující hrozba soustředěná na tzv. měkké cíle: </a:t>
            </a:r>
            <a:r>
              <a:rPr lang="cs-CZ" sz="4300" b="1" dirty="0">
                <a:solidFill>
                  <a:srgbClr val="FF0000"/>
                </a:solidFill>
              </a:rPr>
              <a:t>nové bezpečnostní požadavky související s provozováním veřejnosti přístupných budov a prostranství</a:t>
            </a:r>
          </a:p>
          <a:p>
            <a:pPr marL="571500" indent="-571500" fontAlgn="base"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4300" b="1" dirty="0">
                <a:solidFill>
                  <a:schemeClr val="bg1"/>
                </a:solidFill>
              </a:rPr>
              <a:t>celosvětově </a:t>
            </a:r>
            <a:r>
              <a:rPr lang="cs-CZ" sz="4300" b="1" u="sng" dirty="0">
                <a:solidFill>
                  <a:srgbClr val="FF0000"/>
                </a:solidFill>
              </a:rPr>
              <a:t>zcela nové téma</a:t>
            </a:r>
            <a:r>
              <a:rPr lang="cs-CZ" sz="4300" b="1" dirty="0">
                <a:solidFill>
                  <a:schemeClr val="bg1"/>
                </a:solidFill>
              </a:rPr>
              <a:t>, pro které se teprve hledají správná a efektivní řešení;</a:t>
            </a:r>
          </a:p>
          <a:p>
            <a:pPr marL="571500" indent="-571500" fontAlgn="base"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4300" b="1" dirty="0">
                <a:solidFill>
                  <a:schemeClr val="bg1"/>
                </a:solidFill>
              </a:rPr>
              <a:t>spolupráce mezi architekty a bezpečnostními odborníky požadované úrovně nedosahuje;</a:t>
            </a:r>
          </a:p>
          <a:p>
            <a:pPr marL="571500" indent="-571500" fontAlgn="base">
              <a:buClr>
                <a:schemeClr val="bg1"/>
              </a:buClr>
              <a:buFont typeface="Wingdings" panose="05000000000000000000" pitchFamily="2" charset="2"/>
              <a:buChar char="Ø"/>
            </a:pPr>
            <a:r>
              <a:rPr lang="cs-CZ" sz="4300" b="1" u="sng" dirty="0">
                <a:solidFill>
                  <a:schemeClr val="bg1"/>
                </a:solidFill>
              </a:rPr>
              <a:t>Evropská komise reaguje na tento stav:</a:t>
            </a:r>
            <a:r>
              <a:rPr lang="cs-CZ" sz="4300" b="1" dirty="0">
                <a:solidFill>
                  <a:schemeClr val="bg1"/>
                </a:solidFill>
              </a:rPr>
              <a:t> opatření na úrovni EU.</a:t>
            </a: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C806AF97-6ADB-4B28-A1C7-B00708CF1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1453" y="1037716"/>
            <a:ext cx="5434170" cy="5353566"/>
          </a:xfrm>
          <a:prstGeom prst="rect">
            <a:avLst/>
          </a:prstGeom>
        </p:spPr>
      </p:pic>
      <p:sp>
        <p:nvSpPr>
          <p:cNvPr id="4" name="Ovál 3">
            <a:extLst>
              <a:ext uri="{FF2B5EF4-FFF2-40B4-BE49-F238E27FC236}">
                <a16:creationId xmlns:a16="http://schemas.microsoft.com/office/drawing/2014/main" xmlns="" id="{8CE09510-8244-4996-866F-D86BF6ECD639}"/>
              </a:ext>
            </a:extLst>
          </p:cNvPr>
          <p:cNvSpPr/>
          <p:nvPr/>
        </p:nvSpPr>
        <p:spPr>
          <a:xfrm>
            <a:off x="6814038" y="5697415"/>
            <a:ext cx="2505808" cy="9144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287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973" y="198653"/>
            <a:ext cx="11537096" cy="562707"/>
          </a:xfrm>
        </p:spPr>
        <p:txBody>
          <a:bodyPr>
            <a:noAutofit/>
          </a:bodyPr>
          <a:lstStyle/>
          <a:p>
            <a:pPr lvl="0">
              <a:buClrTx/>
            </a:pPr>
            <a:r>
              <a:rPr lang="cs-CZ" sz="2200" b="1" dirty="0">
                <a:solidFill>
                  <a:schemeClr val="bg1"/>
                </a:solidFill>
              </a:rPr>
              <a:t>Příklad spolupráce architekta s bezpečnostními odborníky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211" y="1134208"/>
            <a:ext cx="5834589" cy="5205045"/>
          </a:xfrm>
        </p:spPr>
        <p:txBody>
          <a:bodyPr>
            <a:normAutofit fontScale="25000" lnSpcReduction="20000"/>
          </a:bodyPr>
          <a:lstStyle/>
          <a:p>
            <a:r>
              <a:rPr lang="cs-CZ" sz="6400" b="1" u="sng" dirty="0">
                <a:solidFill>
                  <a:schemeClr val="bg1"/>
                </a:solidFill>
              </a:rPr>
              <a:t>Klíčová role architekta </a:t>
            </a:r>
          </a:p>
          <a:p>
            <a:r>
              <a:rPr lang="cs-CZ" sz="5600" b="1" dirty="0">
                <a:solidFill>
                  <a:schemeClr val="bg1"/>
                </a:solidFill>
              </a:rPr>
              <a:t>Aktivní správa participativních </a:t>
            </a:r>
            <a:r>
              <a:rPr lang="cs-CZ" sz="5600" b="1" dirty="0">
                <a:solidFill>
                  <a:srgbClr val="FF0000"/>
                </a:solidFill>
              </a:rPr>
              <a:t>procesů </a:t>
            </a:r>
            <a:r>
              <a:rPr lang="cs-CZ" sz="5600" b="1" dirty="0">
                <a:solidFill>
                  <a:schemeClr val="bg1"/>
                </a:solidFill>
              </a:rPr>
              <a:t>mezi</a:t>
            </a:r>
            <a:endParaRPr lang="cs-CZ" sz="5600" b="1" dirty="0">
              <a:solidFill>
                <a:srgbClr val="FF0000"/>
              </a:solidFill>
            </a:endParaRPr>
          </a:p>
          <a:p>
            <a:pPr marL="571500" indent="-571500">
              <a:buClrTx/>
              <a:buFont typeface="Wingdings" panose="05000000000000000000" pitchFamily="2" charset="2"/>
              <a:buChar char="Ø"/>
            </a:pPr>
            <a:r>
              <a:rPr lang="cs-CZ" sz="5600" b="1" dirty="0">
                <a:solidFill>
                  <a:schemeClr val="bg1"/>
                </a:solidFill>
              </a:rPr>
              <a:t>investorem, developerem … příslušnými odbornými a státními orgány …uživateli veřejných budov a prostranství.</a:t>
            </a:r>
          </a:p>
          <a:p>
            <a:pPr fontAlgn="base"/>
            <a:endParaRPr lang="cs-CZ" sz="4300" b="1" dirty="0">
              <a:solidFill>
                <a:schemeClr val="bg1"/>
              </a:solidFill>
            </a:endParaRPr>
          </a:p>
          <a:p>
            <a:pPr fontAlgn="base"/>
            <a:r>
              <a:rPr lang="cs-CZ" sz="5500" b="1" u="sng" dirty="0">
                <a:solidFill>
                  <a:schemeClr val="bg1"/>
                </a:solidFill>
              </a:rPr>
              <a:t>Architekt </a:t>
            </a:r>
          </a:p>
          <a:p>
            <a:pPr fontAlgn="base">
              <a:buClrTx/>
            </a:pPr>
            <a:r>
              <a:rPr lang="cs-CZ" sz="5600" b="1" dirty="0">
                <a:solidFill>
                  <a:schemeClr val="bg1"/>
                </a:solidFill>
              </a:rPr>
              <a:t>by měl by být detailně seznámen</a:t>
            </a:r>
          </a:p>
          <a:p>
            <a:pPr marL="571500" indent="-571500" fontAlgn="base">
              <a:buClrTx/>
              <a:buFont typeface="Wingdings" panose="05000000000000000000" pitchFamily="2" charset="2"/>
              <a:buChar char="Ø"/>
            </a:pPr>
            <a:r>
              <a:rPr lang="cs-CZ" sz="5600" b="1" dirty="0">
                <a:solidFill>
                  <a:srgbClr val="FF0000"/>
                </a:solidFill>
              </a:rPr>
              <a:t>s aktuálními požadavky na ochranu měkkých cílů</a:t>
            </a:r>
            <a:r>
              <a:rPr lang="cs-CZ" sz="5600" b="1" dirty="0">
                <a:solidFill>
                  <a:schemeClr val="bg1"/>
                </a:solidFill>
              </a:rPr>
              <a:t>;</a:t>
            </a:r>
          </a:p>
          <a:p>
            <a:pPr marL="571500" indent="-571500" fontAlgn="base">
              <a:buClrTx/>
              <a:buFont typeface="Wingdings" panose="05000000000000000000" pitchFamily="2" charset="2"/>
              <a:buChar char="Ø"/>
            </a:pPr>
            <a:r>
              <a:rPr lang="cs-CZ" sz="5600" b="1" dirty="0">
                <a:solidFill>
                  <a:srgbClr val="FF0000"/>
                </a:solidFill>
              </a:rPr>
              <a:t>s preventivními aspekty zajišťování bezpečnosti těchto míst</a:t>
            </a:r>
            <a:r>
              <a:rPr lang="cs-CZ" sz="5600" b="1" dirty="0">
                <a:solidFill>
                  <a:schemeClr val="bg1"/>
                </a:solidFill>
              </a:rPr>
              <a:t>, a to zejména prostřednictvím prvků situační prevence. </a:t>
            </a:r>
          </a:p>
          <a:p>
            <a:pPr fontAlgn="base"/>
            <a:endParaRPr lang="cs-CZ" sz="43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sz="5400" b="1" u="sng" dirty="0">
                <a:solidFill>
                  <a:schemeClr val="bg1"/>
                </a:solidFill>
              </a:rPr>
              <a:t>Optimální řešení</a:t>
            </a:r>
            <a:r>
              <a:rPr lang="cs-CZ" sz="5400" b="1" dirty="0">
                <a:solidFill>
                  <a:schemeClr val="bg1"/>
                </a:solidFill>
              </a:rPr>
              <a:t> 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sz="5400" b="1" dirty="0">
                <a:solidFill>
                  <a:schemeClr val="bg1"/>
                </a:solidFill>
              </a:rPr>
              <a:t>Zapojení bezpečnostních pracovníků do participativního procesu od samého počátku přípravy projektu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cs-CZ" sz="54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cs-CZ" sz="5400" b="1" dirty="0">
                <a:solidFill>
                  <a:schemeClr val="bg1"/>
                </a:solidFill>
              </a:rPr>
              <a:t>Dubaj/mezinárodní letiště – terminál 3</a:t>
            </a:r>
          </a:p>
          <a:p>
            <a:pPr marL="685800" indent="-68580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cs-CZ" sz="5400" b="1" dirty="0">
                <a:solidFill>
                  <a:srgbClr val="FF0000"/>
                </a:solidFill>
              </a:rPr>
              <a:t>optimalizace procesu identifikace osob (snížení </a:t>
            </a:r>
            <a:r>
              <a:rPr lang="cs-CZ" sz="5400" b="1">
                <a:solidFill>
                  <a:srgbClr val="FF0000"/>
                </a:solidFill>
              </a:rPr>
              <a:t>časové náročnosti);</a:t>
            </a:r>
            <a:endParaRPr lang="cs-CZ" sz="5400" b="1" dirty="0">
              <a:solidFill>
                <a:srgbClr val="FF0000"/>
              </a:solidFill>
            </a:endParaRPr>
          </a:p>
          <a:p>
            <a:pPr marL="685800" indent="-68580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cs-CZ" sz="5400" b="1" dirty="0">
                <a:solidFill>
                  <a:srgbClr val="FF0000"/>
                </a:solidFill>
              </a:rPr>
              <a:t>eliminace bezpečnostních hrozeb;</a:t>
            </a:r>
          </a:p>
          <a:p>
            <a:pPr marL="685800" indent="-685800"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Font typeface="Wingdings" panose="05000000000000000000" pitchFamily="2" charset="2"/>
              <a:buChar char="Ø"/>
            </a:pPr>
            <a:r>
              <a:rPr lang="cs-CZ" sz="5400" b="1" dirty="0">
                <a:solidFill>
                  <a:srgbClr val="FF0000"/>
                </a:solidFill>
              </a:rPr>
              <a:t>redukce počtu stávajících </a:t>
            </a:r>
            <a:r>
              <a:rPr lang="cs-CZ" sz="5400" b="1" dirty="0" err="1">
                <a:solidFill>
                  <a:srgbClr val="FF0000"/>
                </a:solidFill>
              </a:rPr>
              <a:t>security</a:t>
            </a:r>
            <a:r>
              <a:rPr lang="cs-CZ" sz="5400" b="1" dirty="0">
                <a:solidFill>
                  <a:srgbClr val="FF0000"/>
                </a:solidFill>
              </a:rPr>
              <a:t>-lines a e-</a:t>
            </a:r>
            <a:r>
              <a:rPr lang="cs-CZ" sz="5400" b="1" dirty="0" err="1">
                <a:solidFill>
                  <a:srgbClr val="FF0000"/>
                </a:solidFill>
              </a:rPr>
              <a:t>gates</a:t>
            </a:r>
            <a:endParaRPr lang="cs-CZ" sz="5400" b="1" dirty="0">
              <a:solidFill>
                <a:srgbClr val="FF0000"/>
              </a:solidFill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cs-CZ" sz="4900" b="1" dirty="0">
              <a:solidFill>
                <a:schemeClr val="bg1"/>
              </a:solidFill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cs-CZ" sz="4900" b="1" dirty="0">
              <a:solidFill>
                <a:schemeClr val="bg1"/>
              </a:solidFill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xmlns="" id="{7D2EBBB1-6DE2-42CE-80A5-1D0EF87E85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1285" y="1016046"/>
            <a:ext cx="1592841" cy="259251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C806AF97-6ADB-4B28-A1C7-B00708CF1D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31623" y="1332035"/>
            <a:ext cx="5360377" cy="3671614"/>
          </a:xfrm>
          <a:prstGeom prst="rect">
            <a:avLst/>
          </a:prstGeom>
        </p:spPr>
      </p:pic>
      <p:sp>
        <p:nvSpPr>
          <p:cNvPr id="6" name="Šipka: dolů 5">
            <a:extLst>
              <a:ext uri="{FF2B5EF4-FFF2-40B4-BE49-F238E27FC236}">
                <a16:creationId xmlns:a16="http://schemas.microsoft.com/office/drawing/2014/main" xmlns="" id="{F70C9D6B-B824-4FA7-B31B-3F4E1E847436}"/>
              </a:ext>
            </a:extLst>
          </p:cNvPr>
          <p:cNvSpPr/>
          <p:nvPr/>
        </p:nvSpPr>
        <p:spPr>
          <a:xfrm rot="19743655">
            <a:off x="11582517" y="1822601"/>
            <a:ext cx="332343" cy="382676"/>
          </a:xfrm>
          <a:prstGeom prst="downArrow">
            <a:avLst>
              <a:gd name="adj1" fmla="val 49195"/>
              <a:gd name="adj2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xmlns="" id="{0F70B5F4-00B1-498D-A749-20CEC59187D3}"/>
              </a:ext>
            </a:extLst>
          </p:cNvPr>
          <p:cNvSpPr/>
          <p:nvPr/>
        </p:nvSpPr>
        <p:spPr>
          <a:xfrm>
            <a:off x="6606909" y="5117124"/>
            <a:ext cx="5507421" cy="9144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B6BD8B1A-97A4-42A2-ACD3-761CF187EE4C}"/>
              </a:ext>
            </a:extLst>
          </p:cNvPr>
          <p:cNvSpPr/>
          <p:nvPr/>
        </p:nvSpPr>
        <p:spPr>
          <a:xfrm>
            <a:off x="6831623" y="5156633"/>
            <a:ext cx="528270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Mezinárodní letiště v Dubaji: 89 mil. cestujících (r. 2016)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25910580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518747"/>
            <a:ext cx="10058400" cy="562707"/>
          </a:xfrm>
        </p:spPr>
        <p:txBody>
          <a:bodyPr>
            <a:normAutofit/>
          </a:bodyPr>
          <a:lstStyle/>
          <a:p>
            <a:pPr lvl="0">
              <a:buClrTx/>
            </a:pP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84211" y="1195754"/>
            <a:ext cx="6024320" cy="5512777"/>
          </a:xfrm>
        </p:spPr>
        <p:txBody>
          <a:bodyPr>
            <a:normAutofit/>
          </a:bodyPr>
          <a:lstStyle/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endParaRPr lang="cs-CZ" b="1" dirty="0">
              <a:solidFill>
                <a:schemeClr val="bg1"/>
              </a:solidFill>
            </a:endParaRPr>
          </a:p>
          <a:p>
            <a:r>
              <a:rPr lang="en-US" sz="1400" b="1" dirty="0">
                <a:solidFill>
                  <a:schemeClr val="bg1"/>
                </a:solidFill>
              </a:rPr>
              <a:t>By Summer 2018, 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</a:t>
            </a: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he first ‘</a:t>
            </a:r>
            <a:r>
              <a:rPr lang="en-US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virtual border</a:t>
            </a: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’ </a:t>
            </a:r>
            <a:r>
              <a:rPr lang="cs-CZ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will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cs-CZ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be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cs-CZ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available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cs-CZ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at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cs-CZ" sz="1400" b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the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lang="en-US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Terminal 3 at Dubai International Airport</a:t>
            </a:r>
            <a:r>
              <a:rPr lang="cs-CZ" sz="1400" b="1" dirty="0">
                <a:solidFill>
                  <a:schemeClr val="bg1"/>
                </a:solidFill>
                <a:latin typeface="Century Gothic" panose="020B0502020202020204" pitchFamily="34" charset="0"/>
              </a:rPr>
              <a:t>. </a:t>
            </a:r>
            <a:endParaRPr lang="en-US" sz="1400" b="1" dirty="0">
              <a:solidFill>
                <a:schemeClr val="bg1"/>
              </a:solidFill>
            </a:endParaRPr>
          </a:p>
          <a:p>
            <a:r>
              <a:rPr lang="en-US" sz="1400" b="1" dirty="0">
                <a:solidFill>
                  <a:schemeClr val="bg1"/>
                </a:solidFill>
              </a:rPr>
              <a:t>A short walk through 80 scanners that takes your </a:t>
            </a:r>
            <a:r>
              <a:rPr lang="en-US" sz="1400" b="1" dirty="0">
                <a:solidFill>
                  <a:srgbClr val="FF0000"/>
                </a:solidFill>
              </a:rPr>
              <a:t>biometric information </a:t>
            </a:r>
            <a:r>
              <a:rPr lang="en-US" sz="1400" b="1" dirty="0">
                <a:solidFill>
                  <a:schemeClr val="bg1"/>
                </a:solidFill>
              </a:rPr>
              <a:t>may soon be all that is necessary for </a:t>
            </a:r>
            <a:r>
              <a:rPr lang="en-US" sz="1400" b="1" u="sng" dirty="0">
                <a:solidFill>
                  <a:schemeClr val="bg1"/>
                </a:solidFill>
              </a:rPr>
              <a:t>a smooth and peaceful identification of travelers</a:t>
            </a:r>
            <a:r>
              <a:rPr lang="en-US" sz="1400" b="1" dirty="0">
                <a:solidFill>
                  <a:schemeClr val="bg1"/>
                </a:solidFill>
              </a:rPr>
              <a:t> ... </a:t>
            </a:r>
            <a:endParaRPr lang="cs-CZ" sz="1400" b="1" dirty="0">
              <a:solidFill>
                <a:schemeClr val="bg1"/>
              </a:solidFill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C806AF97-6ADB-4B28-A1C7-B00708CF1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6850" y="1784839"/>
            <a:ext cx="4870939" cy="2741867"/>
          </a:xfrm>
          <a:prstGeom prst="rect">
            <a:avLst/>
          </a:prstGeom>
        </p:spPr>
      </p:pic>
      <p:sp>
        <p:nvSpPr>
          <p:cNvPr id="11" name="Obdélník 10">
            <a:extLst>
              <a:ext uri="{FF2B5EF4-FFF2-40B4-BE49-F238E27FC236}">
                <a16:creationId xmlns:a16="http://schemas.microsoft.com/office/drawing/2014/main" xmlns="" id="{5A227C91-8352-4A10-BBAD-C8BBB9749A66}"/>
              </a:ext>
            </a:extLst>
          </p:cNvPr>
          <p:cNvSpPr/>
          <p:nvPr/>
        </p:nvSpPr>
        <p:spPr>
          <a:xfrm>
            <a:off x="6636848" y="782516"/>
            <a:ext cx="4870939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b="1" u="sng" dirty="0">
                <a:solidFill>
                  <a:srgbClr val="FF0000"/>
                </a:solidFill>
                <a:latin typeface="Century Gothic" panose="020B0502020202020204" pitchFamily="34" charset="0"/>
              </a:rPr>
              <a:t>Over 124 million passengers </a:t>
            </a:r>
            <a:r>
              <a:rPr lang="en-US" sz="1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are expected to pass through Dubai airports by 2020</a:t>
            </a:r>
            <a:r>
              <a:rPr lang="en-US" sz="1400" b="1" dirty="0">
                <a:solidFill>
                  <a:srgbClr val="525252"/>
                </a:solidFill>
                <a:latin typeface="Century Gothic" panose="020B0502020202020204" pitchFamily="34" charset="0"/>
              </a:rPr>
              <a:t>, according to General Civil Aviation figures.</a:t>
            </a:r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i="0" dirty="0">
              <a:solidFill>
                <a:srgbClr val="525252"/>
              </a:solidFill>
              <a:effectLst/>
              <a:latin typeface="Century Gothic" panose="020B0502020202020204" pitchFamily="34" charset="0"/>
            </a:endParaRPr>
          </a:p>
          <a:p>
            <a:endParaRPr lang="cs-CZ" sz="1400" b="1" dirty="0">
              <a:solidFill>
                <a:srgbClr val="525252"/>
              </a:solidFill>
              <a:latin typeface="Century Gothic" panose="020B0502020202020204" pitchFamily="34" charset="0"/>
            </a:endParaRPr>
          </a:p>
          <a:p>
            <a:endParaRPr lang="cs-CZ" sz="1400" b="1" i="0" dirty="0">
              <a:solidFill>
                <a:srgbClr val="525252"/>
              </a:solidFill>
              <a:effectLst/>
              <a:latin typeface="Century Gothic" panose="020B0502020202020204" pitchFamily="34" charset="0"/>
            </a:endParaRPr>
          </a:p>
          <a:p>
            <a:endParaRPr lang="cs-CZ" sz="1400" b="1" i="0" dirty="0">
              <a:solidFill>
                <a:srgbClr val="525252"/>
              </a:solidFill>
              <a:effectLst/>
              <a:latin typeface="Century Gothic" panose="020B0502020202020204" pitchFamily="34" charset="0"/>
            </a:endParaRPr>
          </a:p>
          <a:p>
            <a:r>
              <a:rPr lang="en-US" sz="14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Major Gen Obaid Al </a:t>
            </a:r>
            <a:r>
              <a:rPr lang="en-US" sz="1400" b="1" i="1" dirty="0" err="1">
                <a:solidFill>
                  <a:schemeClr val="bg1"/>
                </a:solidFill>
                <a:latin typeface="Century Gothic" panose="020B0502020202020204" pitchFamily="34" charset="0"/>
              </a:rPr>
              <a:t>Hameeri</a:t>
            </a:r>
            <a:r>
              <a:rPr lang="en-US" sz="14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, deputy director general of Dubai residency and foreign affairs</a:t>
            </a:r>
            <a:r>
              <a:rPr lang="cs-CZ" sz="1400" b="1" i="1" dirty="0">
                <a:solidFill>
                  <a:schemeClr val="bg1"/>
                </a:solidFill>
                <a:latin typeface="Century Gothic" panose="020B0502020202020204" pitchFamily="34" charset="0"/>
              </a:rPr>
              <a:t>:</a:t>
            </a:r>
          </a:p>
          <a:p>
            <a:endParaRPr lang="cs-CZ" sz="14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r>
              <a:rPr lang="cs-CZ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“…</a:t>
            </a:r>
            <a:r>
              <a:rPr lang="cs-CZ" sz="14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th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e fish is a sort of entertainment and something new for the </a:t>
            </a:r>
            <a:r>
              <a:rPr lang="en-US" sz="14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traveller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but it attracts the vision of the </a:t>
            </a:r>
            <a:r>
              <a:rPr lang="en-US" sz="1400" b="1" i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travellers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 to different corners in the tunnel for the cameras to capture his/her face print</a:t>
            </a:r>
            <a:r>
              <a:rPr lang="cs-CZ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.</a:t>
            </a:r>
            <a:r>
              <a:rPr lang="en-US" sz="1400" b="1" i="1" dirty="0">
                <a:solidFill>
                  <a:srgbClr val="FF0000"/>
                </a:solidFill>
                <a:latin typeface="Century Gothic" panose="020B0502020202020204" pitchFamily="34" charset="0"/>
              </a:rPr>
              <a:t>”</a:t>
            </a:r>
            <a:endParaRPr lang="en-US" sz="1400" b="1" i="1" dirty="0">
              <a:solidFill>
                <a:schemeClr val="bg1"/>
              </a:solidFill>
              <a:effectLst/>
              <a:latin typeface="Century Gothic" panose="020B050202020202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xmlns="" id="{2F644169-4D59-4FA5-B305-3F4959690D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4211" y="254977"/>
            <a:ext cx="4380158" cy="4634979"/>
          </a:xfrm>
          <a:prstGeom prst="rect">
            <a:avLst/>
          </a:prstGeom>
        </p:spPr>
      </p:pic>
      <p:sp>
        <p:nvSpPr>
          <p:cNvPr id="9" name="Šipka: dolů 8">
            <a:extLst>
              <a:ext uri="{FF2B5EF4-FFF2-40B4-BE49-F238E27FC236}">
                <a16:creationId xmlns:a16="http://schemas.microsoft.com/office/drawing/2014/main" xmlns="" id="{3EDEE477-A399-4FED-AEF2-583264B4BB03}"/>
              </a:ext>
            </a:extLst>
          </p:cNvPr>
          <p:cNvSpPr/>
          <p:nvPr/>
        </p:nvSpPr>
        <p:spPr>
          <a:xfrm rot="1999297">
            <a:off x="7304213" y="456460"/>
            <a:ext cx="298587" cy="364956"/>
          </a:xfrm>
          <a:prstGeom prst="downArrow">
            <a:avLst>
              <a:gd name="adj1" fmla="val 49195"/>
              <a:gd name="adj2" fmla="val 5000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32912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1" y="198813"/>
            <a:ext cx="11957537" cy="737945"/>
          </a:xfrm>
        </p:spPr>
        <p:txBody>
          <a:bodyPr>
            <a:no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>komplexní znalosti právních a technických předpisů a jejich správná aplikace</a:t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1" y="936760"/>
            <a:ext cx="6561991" cy="4743072"/>
          </a:xfrm>
        </p:spPr>
        <p:txBody>
          <a:bodyPr>
            <a:normAutofit/>
          </a:bodyPr>
          <a:lstStyle/>
          <a:p>
            <a:endParaRPr lang="cs-CZ" sz="1800" b="1" u="sng" dirty="0">
              <a:solidFill>
                <a:schemeClr val="bg1"/>
              </a:solidFill>
            </a:endParaRPr>
          </a:p>
          <a:p>
            <a:r>
              <a:rPr lang="cs-CZ" sz="1800" b="1" u="sng" dirty="0">
                <a:solidFill>
                  <a:schemeClr val="bg1"/>
                </a:solidFill>
              </a:rPr>
              <a:t>Programy celoživotního vzdělávání</a:t>
            </a:r>
          </a:p>
          <a:p>
            <a:pPr marL="342900" indent="-342900">
              <a:buClrTx/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Česká komora architektů (ČKA);</a:t>
            </a:r>
          </a:p>
          <a:p>
            <a:pPr marL="342900" indent="-342900">
              <a:buClrTx/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Česká komora autorizovaných inženýrů a techniků činných ve výstavbě (ČKAIT). </a:t>
            </a:r>
          </a:p>
          <a:p>
            <a:r>
              <a:rPr lang="cs-CZ" sz="1400" b="1" dirty="0">
                <a:solidFill>
                  <a:schemeClr val="bg1"/>
                </a:solidFill>
              </a:rPr>
              <a:t> </a:t>
            </a:r>
          </a:p>
          <a:p>
            <a:r>
              <a:rPr lang="cs-CZ" sz="1500" b="1" u="sng" dirty="0">
                <a:solidFill>
                  <a:schemeClr val="bg1"/>
                </a:solidFill>
              </a:rPr>
              <a:t>Profesní vzdělávání ČKA/ČKAIT v oblasti bezpečnosti 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u="sng" dirty="0">
                <a:solidFill>
                  <a:srgbClr val="FF0000"/>
                </a:solidFill>
              </a:rPr>
              <a:t>nabízejí </a:t>
            </a:r>
            <a:r>
              <a:rPr lang="cs-CZ" sz="1400" b="1" dirty="0">
                <a:solidFill>
                  <a:schemeClr val="bg1"/>
                </a:solidFill>
              </a:rPr>
              <a:t>programy zaměřené na požární bezpečnost a bezpečnost a ochranu osob při práci ve výstavbě;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u="sng" dirty="0">
                <a:solidFill>
                  <a:srgbClr val="FF0000"/>
                </a:solidFill>
              </a:rPr>
              <a:t>nenabízejí </a:t>
            </a:r>
            <a:r>
              <a:rPr lang="cs-CZ" sz="1400" b="1" u="sng" dirty="0">
                <a:solidFill>
                  <a:schemeClr val="bg1"/>
                </a:solidFill>
              </a:rPr>
              <a:t>(zatím) </a:t>
            </a:r>
            <a:r>
              <a:rPr lang="cs-CZ" sz="1400" b="1" dirty="0">
                <a:solidFill>
                  <a:schemeClr val="bg1"/>
                </a:solidFill>
              </a:rPr>
              <a:t>témata, která by se dotýkala problematiky bezpečnostních technologií;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u="sng" dirty="0">
                <a:solidFill>
                  <a:srgbClr val="FF0000"/>
                </a:solidFill>
              </a:rPr>
              <a:t>nenabízejí </a:t>
            </a:r>
            <a:r>
              <a:rPr lang="cs-CZ" sz="1400" b="1" u="sng" dirty="0">
                <a:solidFill>
                  <a:schemeClr val="bg1"/>
                </a:solidFill>
              </a:rPr>
              <a:t>(zatím) </a:t>
            </a:r>
            <a:r>
              <a:rPr lang="cs-CZ" sz="1400" b="1" dirty="0">
                <a:solidFill>
                  <a:schemeClr val="bg1"/>
                </a:solidFill>
              </a:rPr>
              <a:t>informace o vývoji bezpečnostních rizik a jejich řešení v rámci výstavby;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u="sng" dirty="0">
                <a:solidFill>
                  <a:srgbClr val="FF0000"/>
                </a:solidFill>
              </a:rPr>
              <a:t>nenabízejí </a:t>
            </a:r>
            <a:r>
              <a:rPr lang="cs-CZ" sz="1400" b="1" u="sng" dirty="0">
                <a:solidFill>
                  <a:schemeClr val="bg1"/>
                </a:solidFill>
              </a:rPr>
              <a:t>(zatím) </a:t>
            </a:r>
            <a:r>
              <a:rPr lang="cs-CZ" sz="1400" b="1" dirty="0">
                <a:solidFill>
                  <a:schemeClr val="bg1"/>
                </a:solidFill>
              </a:rPr>
              <a:t>informace o tvorbě a vývoji technických bezpečnostních norem.</a:t>
            </a:r>
          </a:p>
          <a:p>
            <a:endParaRPr lang="cs-CZ" sz="1400" b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xmlns="" id="{C806AF97-6ADB-4B28-A1C7-B00708CF1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9302" y="1789494"/>
            <a:ext cx="4541222" cy="5081235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59D6493F-9630-46E6-8F66-7A0465B70B02}"/>
              </a:ext>
            </a:extLst>
          </p:cNvPr>
          <p:cNvSpPr/>
          <p:nvPr/>
        </p:nvSpPr>
        <p:spPr>
          <a:xfrm>
            <a:off x="6607417" y="705926"/>
            <a:ext cx="54776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b="1" dirty="0">
              <a:solidFill>
                <a:schemeClr val="bg1"/>
              </a:solidFill>
            </a:endParaRPr>
          </a:p>
          <a:p>
            <a:r>
              <a:rPr lang="cs-CZ" sz="1200" b="1" dirty="0">
                <a:solidFill>
                  <a:srgbClr val="FF0000"/>
                </a:solidFill>
              </a:rPr>
              <a:t>CORDIS</a:t>
            </a:r>
            <a:r>
              <a:rPr lang="cs-CZ" sz="1200" b="1" dirty="0">
                <a:solidFill>
                  <a:schemeClr val="bg1"/>
                </a:solidFill>
              </a:rPr>
              <a:t> (</a:t>
            </a:r>
            <a:r>
              <a:rPr lang="cs-CZ" sz="1200" b="1" dirty="0" err="1">
                <a:solidFill>
                  <a:srgbClr val="FF0000"/>
                </a:solidFill>
              </a:rPr>
              <a:t>C</a:t>
            </a:r>
            <a:r>
              <a:rPr lang="cs-CZ" sz="1200" b="1" dirty="0" err="1">
                <a:solidFill>
                  <a:schemeClr val="bg1"/>
                </a:solidFill>
              </a:rPr>
              <a:t>ommunity</a:t>
            </a:r>
            <a:r>
              <a:rPr lang="cs-CZ" sz="1200" b="1" dirty="0">
                <a:solidFill>
                  <a:schemeClr val="bg1"/>
                </a:solidFill>
              </a:rPr>
              <a:t> </a:t>
            </a:r>
            <a:r>
              <a:rPr lang="cs-CZ" sz="1200" b="1" dirty="0" err="1">
                <a:solidFill>
                  <a:srgbClr val="FF0000"/>
                </a:solidFill>
              </a:rPr>
              <a:t>R</a:t>
            </a:r>
            <a:r>
              <a:rPr lang="cs-CZ" sz="1200" b="1" dirty="0" err="1">
                <a:solidFill>
                  <a:schemeClr val="bg1"/>
                </a:solidFill>
              </a:rPr>
              <a:t>esearch</a:t>
            </a:r>
            <a:r>
              <a:rPr lang="cs-CZ" sz="1200" b="1" dirty="0">
                <a:solidFill>
                  <a:schemeClr val="bg1"/>
                </a:solidFill>
              </a:rPr>
              <a:t> and </a:t>
            </a:r>
            <a:r>
              <a:rPr lang="cs-CZ" sz="1200" b="1" dirty="0">
                <a:solidFill>
                  <a:srgbClr val="FF0000"/>
                </a:solidFill>
              </a:rPr>
              <a:t>D</a:t>
            </a:r>
            <a:r>
              <a:rPr lang="cs-CZ" sz="1200" b="1" dirty="0">
                <a:solidFill>
                  <a:schemeClr val="bg1"/>
                </a:solidFill>
              </a:rPr>
              <a:t>evelopment </a:t>
            </a:r>
            <a:r>
              <a:rPr lang="cs-CZ" sz="1200" b="1" dirty="0" err="1">
                <a:solidFill>
                  <a:srgbClr val="FF0000"/>
                </a:solidFill>
              </a:rPr>
              <a:t>I</a:t>
            </a:r>
            <a:r>
              <a:rPr lang="cs-CZ" sz="1200" b="1" dirty="0" err="1">
                <a:solidFill>
                  <a:schemeClr val="bg1"/>
                </a:solidFill>
              </a:rPr>
              <a:t>nformation</a:t>
            </a:r>
            <a:r>
              <a:rPr lang="cs-CZ" sz="1200" b="1" dirty="0">
                <a:solidFill>
                  <a:schemeClr val="bg1"/>
                </a:solidFill>
              </a:rPr>
              <a:t> </a:t>
            </a:r>
            <a:r>
              <a:rPr lang="cs-CZ" sz="1200" b="1" dirty="0" err="1">
                <a:solidFill>
                  <a:srgbClr val="FF0000"/>
                </a:solidFill>
              </a:rPr>
              <a:t>S</a:t>
            </a:r>
            <a:r>
              <a:rPr lang="cs-CZ" sz="1200" b="1" dirty="0" err="1">
                <a:solidFill>
                  <a:schemeClr val="bg1"/>
                </a:solidFill>
              </a:rPr>
              <a:t>ervice</a:t>
            </a:r>
            <a:r>
              <a:rPr lang="cs-CZ" sz="1200" b="1" dirty="0">
                <a:solidFill>
                  <a:schemeClr val="bg1"/>
                </a:solidFill>
              </a:rPr>
              <a:t>)</a:t>
            </a:r>
          </a:p>
          <a:p>
            <a:endParaRPr lang="cs-CZ" sz="1200" b="1" dirty="0">
              <a:solidFill>
                <a:schemeClr val="bg1"/>
              </a:solidFill>
            </a:endParaRPr>
          </a:p>
          <a:p>
            <a:r>
              <a:rPr lang="cs-CZ" sz="1200" b="1" dirty="0" err="1">
                <a:solidFill>
                  <a:schemeClr val="bg1"/>
                </a:solidFill>
              </a:rPr>
              <a:t>Info</a:t>
            </a:r>
            <a:r>
              <a:rPr lang="cs-CZ" sz="1200" b="1" dirty="0">
                <a:solidFill>
                  <a:schemeClr val="bg1"/>
                </a:solidFill>
              </a:rPr>
              <a:t> k možnostem zavádět do praxe nové a průlomové technologie a inovace v oblasti bezpečnosti podporované programy </a:t>
            </a:r>
            <a:r>
              <a:rPr lang="cs-CZ" sz="1200" b="1" dirty="0">
                <a:solidFill>
                  <a:srgbClr val="FF0000"/>
                </a:solidFill>
              </a:rPr>
              <a:t>HORIZON 2020</a:t>
            </a:r>
            <a:r>
              <a:rPr lang="cs-CZ" sz="1200" b="1" dirty="0">
                <a:solidFill>
                  <a:schemeClr val="bg1"/>
                </a:solidFill>
              </a:rPr>
              <a:t>.</a:t>
            </a:r>
            <a:endParaRPr lang="cs-CZ" sz="1200" dirty="0"/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xmlns="" id="{BD5635E3-F589-45EE-A233-97F39D1D374B}"/>
              </a:ext>
            </a:extLst>
          </p:cNvPr>
          <p:cNvSpPr/>
          <p:nvPr/>
        </p:nvSpPr>
        <p:spPr>
          <a:xfrm>
            <a:off x="6893169" y="3773240"/>
            <a:ext cx="3174023" cy="36793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56377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1" y="198814"/>
            <a:ext cx="11957537" cy="737946"/>
          </a:xfrm>
        </p:spPr>
        <p:txBody>
          <a:bodyPr>
            <a:no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>Informační a vzdělávací servis k Nejnovějším přístupům při řešení ochrany občanů EU před bezpečnostními hrozbami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2" y="936759"/>
            <a:ext cx="6479930" cy="5365513"/>
          </a:xfrm>
        </p:spPr>
        <p:txBody>
          <a:bodyPr>
            <a:normAutofit/>
          </a:bodyPr>
          <a:lstStyle/>
          <a:p>
            <a:r>
              <a:rPr lang="cs-CZ" sz="1400" b="1" dirty="0">
                <a:solidFill>
                  <a:schemeClr val="bg1"/>
                </a:solidFill>
              </a:rPr>
              <a:t>Komise v návaznosti na </a:t>
            </a:r>
            <a:r>
              <a:rPr lang="cs-CZ" sz="1400" b="1" u="sng" dirty="0">
                <a:solidFill>
                  <a:schemeClr val="bg1"/>
                </a:solidFill>
              </a:rPr>
              <a:t>Zprávu o bezpečnosti EU </a:t>
            </a:r>
            <a:r>
              <a:rPr lang="cs-CZ" sz="1400" b="1" dirty="0">
                <a:solidFill>
                  <a:schemeClr val="bg1"/>
                </a:solidFill>
              </a:rPr>
              <a:t>(2017) předložila </a:t>
            </a:r>
            <a:r>
              <a:rPr lang="cs-CZ" sz="1400" b="1" u="sng" dirty="0">
                <a:solidFill>
                  <a:srgbClr val="FF0000"/>
                </a:solidFill>
              </a:rPr>
              <a:t>soubor opatření </a:t>
            </a:r>
            <a:r>
              <a:rPr lang="cs-CZ" sz="1400" b="1" dirty="0">
                <a:solidFill>
                  <a:schemeClr val="bg1"/>
                </a:solidFill>
              </a:rPr>
              <a:t>s cílem lépe bránit občany EU před bezpečnostními hrozbami: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odborníkům z praxe bude poskytovat </a:t>
            </a:r>
            <a:r>
              <a:rPr lang="cs-CZ" sz="1400" b="1" dirty="0">
                <a:solidFill>
                  <a:srgbClr val="FF0000"/>
                </a:solidFill>
              </a:rPr>
              <a:t>informační servis (společné školení a vzdělávání) za účelem vytvořit bezpečnostní síť pro ochranu vysoce rizikových veřejných prostor</a:t>
            </a:r>
            <a:r>
              <a:rPr lang="cs-CZ" sz="1400" b="1" dirty="0">
                <a:solidFill>
                  <a:schemeClr val="bg1"/>
                </a:solidFill>
              </a:rPr>
              <a:t>; 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zřídí </a:t>
            </a:r>
            <a:r>
              <a:rPr lang="cs-CZ" sz="1400" b="1" dirty="0">
                <a:solidFill>
                  <a:srgbClr val="FF0000"/>
                </a:solidFill>
              </a:rPr>
              <a:t>fórum provozovatelů veřejných prostor s cílem podpořit partnerství soukromého a veřejného sektoru v oblasti bezpečnosti </a:t>
            </a:r>
            <a:r>
              <a:rPr lang="cs-CZ" sz="1400" b="1" dirty="0">
                <a:solidFill>
                  <a:schemeClr val="bg1"/>
                </a:solidFill>
              </a:rPr>
              <a:t>a zapojit soukromé subjekty, jako jsou např. nákupní střediska, pořadatelé koncertů, sportovní areály a půjčovny automobilů;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400" b="1" u="sng" dirty="0">
                <a:solidFill>
                  <a:schemeClr val="bg1"/>
                </a:solidFill>
              </a:rPr>
              <a:t>vydá nové pokyny</a:t>
            </a:r>
            <a:r>
              <a:rPr lang="cs-CZ" sz="1400" b="1" dirty="0">
                <a:solidFill>
                  <a:schemeClr val="bg1"/>
                </a:solidFill>
              </a:rPr>
              <a:t>, aby pomohla ČS řešit otázky související s ochranou veřejných prostor a lepší informovanost odborné veřejnosti </a:t>
            </a:r>
            <a:r>
              <a:rPr lang="cs-CZ" sz="1400" b="1" u="sng" dirty="0">
                <a:solidFill>
                  <a:schemeClr val="bg1"/>
                </a:solidFill>
              </a:rPr>
              <a:t>s cílem architektům, projektantům, investorům a developerům poskytnout </a:t>
            </a:r>
            <a:r>
              <a:rPr lang="cs-CZ" sz="1400" b="1" dirty="0">
                <a:solidFill>
                  <a:srgbClr val="FF0000"/>
                </a:solidFill>
              </a:rPr>
              <a:t>technická řešení typu „bezpečnost už od návrhu“ ke zvýšení bezpečnosti veřejných prostor a prostranství, při současném zachování jejich otevřenosti a veřejného charakteru. </a:t>
            </a:r>
          </a:p>
          <a:p>
            <a:r>
              <a:rPr lang="cs-CZ" sz="1200" i="1" dirty="0">
                <a:solidFill>
                  <a:schemeClr val="bg1"/>
                </a:solidFill>
              </a:rPr>
              <a:t> … z realizace úkolů vycházejících ze zprávy o stavu Unie (Jean-Claude </a:t>
            </a:r>
            <a:r>
              <a:rPr lang="cs-CZ" sz="1200" i="1" dirty="0" err="1">
                <a:solidFill>
                  <a:schemeClr val="bg1"/>
                </a:solidFill>
              </a:rPr>
              <a:t>Juncker</a:t>
            </a:r>
            <a:r>
              <a:rPr lang="cs-CZ" sz="1200" i="1" dirty="0">
                <a:solidFill>
                  <a:schemeClr val="bg1"/>
                </a:solidFill>
              </a:rPr>
              <a:t>. Předseda Komise, září 2017</a:t>
            </a:r>
            <a:endParaRPr lang="cs-CZ" sz="12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5F3FE221-C851-45B8-9560-D013E7708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92936" y="1745130"/>
            <a:ext cx="4980838" cy="4761417"/>
          </a:xfrm>
          <a:prstGeom prst="rect">
            <a:avLst/>
          </a:prstGeom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59D6493F-9630-46E6-8F66-7A0465B70B02}"/>
              </a:ext>
            </a:extLst>
          </p:cNvPr>
          <p:cNvSpPr/>
          <p:nvPr/>
        </p:nvSpPr>
        <p:spPr>
          <a:xfrm>
            <a:off x="6655776" y="894571"/>
            <a:ext cx="54776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b="1" dirty="0">
              <a:solidFill>
                <a:schemeClr val="bg1"/>
              </a:solidFill>
            </a:endParaRPr>
          </a:p>
          <a:p>
            <a:r>
              <a:rPr lang="cs-CZ" sz="1200" b="1" dirty="0">
                <a:solidFill>
                  <a:schemeClr val="bg1"/>
                </a:solidFill>
              </a:rPr>
              <a:t>Z tiskové zprávy EK k opatřením zvyšujícím ochranu občanů EU před bezpečnostními hrozbami (říjen 2017)</a:t>
            </a:r>
            <a:endParaRPr lang="cs-CZ" sz="1200" dirty="0">
              <a:solidFill>
                <a:schemeClr val="bg1"/>
              </a:solidFill>
            </a:endParaRP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xmlns="" id="{BD5635E3-F589-45EE-A233-97F39D1D374B}"/>
              </a:ext>
            </a:extLst>
          </p:cNvPr>
          <p:cNvSpPr/>
          <p:nvPr/>
        </p:nvSpPr>
        <p:spPr>
          <a:xfrm>
            <a:off x="6941521" y="4750093"/>
            <a:ext cx="1332040" cy="3429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236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>
            <a:extLst>
              <a:ext uri="{FF2B5EF4-FFF2-40B4-BE49-F238E27FC236}">
                <a16:creationId xmlns:a16="http://schemas.microsoft.com/office/drawing/2014/main" xmlns="" id="{5F3FE221-C851-45B8-9560-D013E77089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07939" y="2785779"/>
            <a:ext cx="5933780" cy="4082701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90604"/>
            <a:ext cx="11957537" cy="720592"/>
          </a:xfrm>
        </p:spPr>
        <p:txBody>
          <a:bodyPr>
            <a:noAutofit/>
          </a:bodyPr>
          <a:lstStyle/>
          <a:p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/>
            </a:r>
            <a:br>
              <a:rPr lang="cs-CZ" sz="2000" b="1" dirty="0">
                <a:solidFill>
                  <a:schemeClr val="bg1"/>
                </a:solidFill>
              </a:rPr>
            </a:br>
            <a:r>
              <a:rPr lang="cs-CZ" sz="2000" b="1" dirty="0">
                <a:solidFill>
                  <a:schemeClr val="bg1"/>
                </a:solidFill>
              </a:rPr>
              <a:t>úloha technických norem, jejich tvorba, používání, a jejich role při prevenci kriminality</a:t>
            </a: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2220" y="1318695"/>
            <a:ext cx="5933780" cy="3508434"/>
          </a:xfrm>
        </p:spPr>
        <p:txBody>
          <a:bodyPr>
            <a:normAutofit/>
          </a:bodyPr>
          <a:lstStyle/>
          <a:p>
            <a:r>
              <a:rPr lang="cs-CZ" sz="1600" b="1" dirty="0">
                <a:solidFill>
                  <a:schemeClr val="bg1"/>
                </a:solidFill>
              </a:rPr>
              <a:t>Technické normy 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300" b="1" dirty="0">
                <a:solidFill>
                  <a:schemeClr val="bg1"/>
                </a:solidFill>
              </a:rPr>
              <a:t>dokumentované dohody, které pro všeobecné a opakované použití poskytují pravidla, směrnice, pokyny nebo charakteristiky činností nebo jejich výsledků, které zajišťují, aby materiály, výrobky, postupy a služby vyhovovaly danému účelu;</a:t>
            </a:r>
          </a:p>
          <a:p>
            <a:pPr marL="285750" indent="-285750">
              <a:buClrTx/>
              <a:buFont typeface="Wingdings" panose="05000000000000000000" pitchFamily="2" charset="2"/>
              <a:buChar char="Ø"/>
            </a:pPr>
            <a:r>
              <a:rPr lang="cs-CZ" sz="1300" b="1" dirty="0">
                <a:solidFill>
                  <a:schemeClr val="bg1"/>
                </a:solidFill>
              </a:rPr>
              <a:t>kvalifikovaná doporučení, nikoli povinná nařízení.  Jejich používání je dobrovolné, avšak všestranně výhodné; stanovují mj. </a:t>
            </a:r>
            <a:r>
              <a:rPr lang="cs-CZ" sz="1300" b="1" dirty="0">
                <a:solidFill>
                  <a:srgbClr val="FF0000"/>
                </a:solidFill>
              </a:rPr>
              <a:t>kritéria bezpečnost </a:t>
            </a:r>
            <a:r>
              <a:rPr lang="cs-CZ" sz="1300" b="1" dirty="0">
                <a:solidFill>
                  <a:schemeClr val="bg1"/>
                </a:solidFill>
              </a:rPr>
              <a:t>(viz např. ČSN 73 44 00 Prevence kriminality - řízení bezpečnosti při plánování, realizaci a užívání škol a školských zařízení</a:t>
            </a:r>
          </a:p>
          <a:p>
            <a:pPr>
              <a:buClrTx/>
            </a:pPr>
            <a:r>
              <a:rPr lang="cs-CZ" sz="1300" b="1" dirty="0">
                <a:solidFill>
                  <a:schemeClr val="bg1"/>
                </a:solidFill>
              </a:rPr>
              <a:t>…  existují případy, kdy </a:t>
            </a:r>
            <a:r>
              <a:rPr lang="cs-CZ" sz="1300" b="1" dirty="0">
                <a:solidFill>
                  <a:srgbClr val="FF0000"/>
                </a:solidFill>
              </a:rPr>
              <a:t>povinnost dodržovat požadavky uvedené v českých technických normách </a:t>
            </a:r>
            <a:r>
              <a:rPr lang="cs-CZ" sz="1300" b="1" dirty="0">
                <a:solidFill>
                  <a:schemeClr val="bg1"/>
                </a:solidFill>
              </a:rPr>
              <a:t>vyplývá z jiného aktu (právní předpis, smlouva, rozhodnutí správního orgánu…)</a:t>
            </a:r>
          </a:p>
          <a:p>
            <a:r>
              <a:rPr lang="cs-CZ" sz="1200" i="1" dirty="0">
                <a:solidFill>
                  <a:schemeClr val="bg1"/>
                </a:solidFill>
              </a:rPr>
              <a:t>Ze stránek ÚNMZ a agentury ČAS …</a:t>
            </a:r>
          </a:p>
          <a:p>
            <a:endParaRPr lang="cs-CZ" sz="1400" b="1" i="1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xmlns="" id="{59D6493F-9630-46E6-8F66-7A0465B70B02}"/>
              </a:ext>
            </a:extLst>
          </p:cNvPr>
          <p:cNvSpPr/>
          <p:nvPr/>
        </p:nvSpPr>
        <p:spPr>
          <a:xfrm>
            <a:off x="6418545" y="944683"/>
            <a:ext cx="55389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1200" b="1" dirty="0">
              <a:solidFill>
                <a:schemeClr val="bg1"/>
              </a:solidFill>
            </a:endParaRPr>
          </a:p>
          <a:p>
            <a:r>
              <a:rPr lang="cs-CZ" sz="1400" b="1" dirty="0">
                <a:solidFill>
                  <a:srgbClr val="FF0000"/>
                </a:solidFill>
              </a:rPr>
              <a:t>Více </a:t>
            </a:r>
            <a:r>
              <a:rPr lang="cs-CZ" sz="1400" b="1" dirty="0" err="1">
                <a:solidFill>
                  <a:srgbClr val="FF0000"/>
                </a:solidFill>
              </a:rPr>
              <a:t>info</a:t>
            </a:r>
            <a:r>
              <a:rPr lang="cs-CZ" sz="1400" b="1" dirty="0">
                <a:solidFill>
                  <a:srgbClr val="FF0000"/>
                </a:solidFill>
              </a:rPr>
              <a:t> k technickým normám, jejich užívání, příp. možnosti zapojení do jejich tvorby :</a:t>
            </a:r>
          </a:p>
          <a:p>
            <a:endParaRPr lang="cs-CZ" sz="1400" b="1" dirty="0">
              <a:solidFill>
                <a:srgbClr val="FF0000"/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Česká agentura pro standardizaci (ČAS)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1400" b="1" dirty="0">
                <a:solidFill>
                  <a:schemeClr val="bg1"/>
                </a:solidFill>
              </a:rPr>
              <a:t>Úřad pro technickou normalizaci, metrologii a státní zkušebnictví (ÚNMZ)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Ovál 3">
            <a:extLst>
              <a:ext uri="{FF2B5EF4-FFF2-40B4-BE49-F238E27FC236}">
                <a16:creationId xmlns:a16="http://schemas.microsoft.com/office/drawing/2014/main" xmlns="" id="{BD5635E3-F589-45EE-A233-97F39D1D374B}"/>
              </a:ext>
            </a:extLst>
          </p:cNvPr>
          <p:cNvSpPr/>
          <p:nvPr/>
        </p:nvSpPr>
        <p:spPr>
          <a:xfrm>
            <a:off x="7942789" y="4958686"/>
            <a:ext cx="1332040" cy="3429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xmlns="" id="{A166D714-1743-40F5-9FC8-77E91FAFD4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402" y="4676874"/>
            <a:ext cx="5251619" cy="325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2602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216814CC-F69E-482A-A585-BA8ACB5281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804" y="184640"/>
            <a:ext cx="10058400" cy="720968"/>
          </a:xfrm>
        </p:spPr>
        <p:txBody>
          <a:bodyPr>
            <a:normAutofit fontScale="90000"/>
          </a:bodyPr>
          <a:lstStyle/>
          <a:p>
            <a:r>
              <a:rPr lang="cs-CZ" sz="2400" b="1" dirty="0">
                <a:solidFill>
                  <a:schemeClr val="bg1"/>
                </a:solidFill>
              </a:rPr>
              <a:t>ARCHITEKTI – POMOCNÍCI, NEBO NAOPAK BRZDA ROZVOJE?</a:t>
            </a:r>
            <a:br>
              <a:rPr lang="cs-CZ" sz="2400" b="1" dirty="0">
                <a:solidFill>
                  <a:schemeClr val="bg1"/>
                </a:solidFill>
              </a:rPr>
            </a:br>
            <a:endParaRPr lang="cs-CZ" sz="2400" dirty="0">
              <a:solidFill>
                <a:schemeClr val="bg1"/>
              </a:solidFill>
            </a:endParaRPr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78344B56-C857-4F17-A5BC-4AD86B0AAA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43534" y="866042"/>
            <a:ext cx="6085865" cy="5125915"/>
          </a:xfrm>
        </p:spPr>
        <p:txBody>
          <a:bodyPr>
            <a:normAutofit fontScale="55000" lnSpcReduction="20000"/>
          </a:bodyPr>
          <a:lstStyle/>
          <a:p>
            <a:r>
              <a:rPr lang="cs-CZ" sz="2900" b="1" u="sng" dirty="0">
                <a:solidFill>
                  <a:schemeClr val="bg1"/>
                </a:solidFill>
              </a:rPr>
              <a:t>Shrnutí a závěr</a:t>
            </a:r>
          </a:p>
          <a:p>
            <a:endParaRPr lang="cs-CZ" sz="2500" b="1" u="sng" dirty="0">
              <a:solidFill>
                <a:srgbClr val="FF0000"/>
              </a:solidFill>
            </a:endParaRPr>
          </a:p>
          <a:p>
            <a:endParaRPr lang="cs-CZ" sz="2500" b="1" u="sng" dirty="0">
              <a:solidFill>
                <a:srgbClr val="FF0000"/>
              </a:solidFill>
            </a:endParaRPr>
          </a:p>
          <a:p>
            <a:r>
              <a:rPr lang="cs-CZ" sz="2500" b="1" dirty="0">
                <a:solidFill>
                  <a:schemeClr val="bg1"/>
                </a:solidFill>
              </a:rPr>
              <a:t>Rovnocenné partnerství architekta s investorem jako klíčový předpoklad, že investice</a:t>
            </a:r>
          </a:p>
          <a:p>
            <a:pPr marL="457200" indent="-45720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budou smysluplně vynaložené</a:t>
            </a:r>
          </a:p>
          <a:p>
            <a:pPr marL="457200" indent="-457200">
              <a:buClrTx/>
              <a:buFont typeface="Wingdings" panose="05000000000000000000" pitchFamily="2" charset="2"/>
              <a:buChar char="Ø"/>
            </a:pPr>
            <a:r>
              <a:rPr lang="cs-CZ" sz="2500" b="1" dirty="0">
                <a:solidFill>
                  <a:schemeClr val="bg1"/>
                </a:solidFill>
              </a:rPr>
              <a:t>budou splněny klíčové aspekty, mj. i aktuální požadavky na pokrytí bezpečnostních  hrozeb. </a:t>
            </a:r>
          </a:p>
          <a:p>
            <a:pPr marL="457200" indent="-457200">
              <a:buClrTx/>
              <a:buFont typeface="Wingdings" panose="05000000000000000000" pitchFamily="2" charset="2"/>
              <a:buChar char="Ø"/>
            </a:pPr>
            <a:endParaRPr lang="cs-CZ" sz="2500" b="1" dirty="0">
              <a:solidFill>
                <a:schemeClr val="bg1"/>
              </a:solidFill>
            </a:endParaRPr>
          </a:p>
          <a:p>
            <a:pPr lvl="0">
              <a:buClrTx/>
            </a:pPr>
            <a:r>
              <a:rPr lang="cs-CZ" sz="2500" b="1" dirty="0">
                <a:solidFill>
                  <a:schemeClr val="bg1"/>
                </a:solidFill>
              </a:rPr>
              <a:t>Nebytnost komplexních znalostí právních a technických předpisů a jejich </a:t>
            </a:r>
            <a:r>
              <a:rPr lang="cs-CZ" sz="2500" b="1">
                <a:solidFill>
                  <a:schemeClr val="bg1"/>
                </a:solidFill>
              </a:rPr>
              <a:t>správné aplikace.</a:t>
            </a:r>
            <a:endParaRPr lang="cs-CZ" sz="2500" b="1" dirty="0">
              <a:solidFill>
                <a:schemeClr val="bg1"/>
              </a:solidFill>
            </a:endParaRPr>
          </a:p>
          <a:p>
            <a:pPr lvl="0">
              <a:buClrTx/>
            </a:pPr>
            <a:r>
              <a:rPr lang="cs-CZ" sz="2500" b="1" dirty="0">
                <a:solidFill>
                  <a:schemeClr val="bg1"/>
                </a:solidFill>
              </a:rPr>
              <a:t>Pochopení úlohy technických norem, jejich tvorbu a používání, a jejich roli při prevenci kriminality.</a:t>
            </a:r>
          </a:p>
          <a:p>
            <a:pPr lvl="0">
              <a:buClrTx/>
            </a:pPr>
            <a:r>
              <a:rPr lang="cs-CZ" sz="2500" b="1" dirty="0">
                <a:solidFill>
                  <a:schemeClr val="bg1"/>
                </a:solidFill>
              </a:rPr>
              <a:t>Nové trendy v nabídce celoživotního profesního vzdělávání se zaměřením na bezpečnostní problematiku ve výstavbě v ČR, EU.</a:t>
            </a:r>
          </a:p>
          <a:p>
            <a:pPr lvl="0">
              <a:buClrTx/>
            </a:pPr>
            <a:r>
              <a:rPr lang="cs-CZ" sz="2500" b="1" dirty="0">
                <a:solidFill>
                  <a:schemeClr val="bg1"/>
                </a:solidFill>
              </a:rPr>
              <a:t>Inovativní technologie a přístupy při řešení bezpečnostních otázek.</a:t>
            </a:r>
          </a:p>
          <a:p>
            <a:r>
              <a:rPr lang="cs-CZ" sz="2500" b="1" dirty="0">
                <a:solidFill>
                  <a:schemeClr val="bg1"/>
                </a:solidFill>
              </a:rPr>
              <a:t/>
            </a:r>
            <a:br>
              <a:rPr lang="cs-CZ" sz="2500" b="1" dirty="0">
                <a:solidFill>
                  <a:schemeClr val="bg1"/>
                </a:solidFill>
              </a:rPr>
            </a:br>
            <a:endParaRPr lang="cs-CZ" b="1" dirty="0">
              <a:solidFill>
                <a:schemeClr val="bg1"/>
              </a:solidFill>
            </a:endParaRPr>
          </a:p>
        </p:txBody>
      </p:sp>
      <p:pic>
        <p:nvPicPr>
          <p:cNvPr id="4" name="Zástupný symbol pro obsah 5">
            <a:extLst>
              <a:ext uri="{FF2B5EF4-FFF2-40B4-BE49-F238E27FC236}">
                <a16:creationId xmlns:a16="http://schemas.microsoft.com/office/drawing/2014/main" xmlns="" id="{803EB79C-B642-4767-9223-91F0427ACA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52950" y="2617420"/>
            <a:ext cx="4980115" cy="3320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93510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409A547-98B0-48C6-99D1-FA293169AA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1118" y="770792"/>
            <a:ext cx="8720629" cy="4624754"/>
          </a:xfrm>
        </p:spPr>
        <p:txBody>
          <a:bodyPr>
            <a:normAutofit fontScale="90000"/>
          </a:bodyPr>
          <a:lstStyle/>
          <a:p>
            <a:r>
              <a:rPr lang="cs-CZ" sz="2700" cap="none" dirty="0">
                <a:solidFill>
                  <a:schemeClr val="bg1"/>
                </a:solidFill>
              </a:rPr>
              <a:t/>
            </a:r>
            <a:br>
              <a:rPr lang="cs-CZ" sz="2700" cap="none" dirty="0">
                <a:solidFill>
                  <a:schemeClr val="bg1"/>
                </a:solidFill>
              </a:rPr>
            </a:br>
            <a:r>
              <a:rPr lang="cs-CZ" sz="2700" cap="none" dirty="0">
                <a:solidFill>
                  <a:schemeClr val="bg1"/>
                </a:solidFill>
              </a:rPr>
              <a:t/>
            </a:r>
            <a:br>
              <a:rPr lang="cs-CZ" sz="2700" cap="none" dirty="0">
                <a:solidFill>
                  <a:schemeClr val="bg1"/>
                </a:solidFill>
              </a:rPr>
            </a:br>
            <a:r>
              <a:rPr lang="cs-CZ" sz="2700" cap="none" dirty="0">
                <a:solidFill>
                  <a:schemeClr val="bg1"/>
                </a:solidFill>
              </a:rPr>
              <a:t/>
            </a:r>
            <a:br>
              <a:rPr lang="cs-CZ" sz="2700" cap="none" dirty="0">
                <a:solidFill>
                  <a:schemeClr val="bg1"/>
                </a:solidFill>
              </a:rPr>
            </a:br>
            <a:r>
              <a:rPr lang="cs-CZ" sz="2200" b="1" cap="none" dirty="0">
                <a:solidFill>
                  <a:schemeClr val="bg1"/>
                </a:solidFill>
              </a:rPr>
              <a:t>Děkuji za pozornost</a:t>
            </a:r>
            <a:r>
              <a:rPr lang="cs-CZ" sz="2200" cap="none" dirty="0">
                <a:solidFill>
                  <a:schemeClr val="bg1"/>
                </a:solidFill>
              </a:rPr>
              <a:t/>
            </a:r>
            <a:br>
              <a:rPr lang="cs-CZ" sz="2200" cap="none" dirty="0">
                <a:solidFill>
                  <a:schemeClr val="bg1"/>
                </a:solidFill>
              </a:rPr>
            </a:br>
            <a:r>
              <a:rPr lang="cs-CZ" sz="2200" cap="none" dirty="0">
                <a:solidFill>
                  <a:schemeClr val="bg1"/>
                </a:solidFill>
              </a:rPr>
              <a:t/>
            </a:r>
            <a:br>
              <a:rPr lang="cs-CZ" sz="2200" cap="none" dirty="0">
                <a:solidFill>
                  <a:schemeClr val="bg1"/>
                </a:solidFill>
              </a:rPr>
            </a:br>
            <a:r>
              <a:rPr lang="cs-CZ" sz="2200" cap="none" dirty="0">
                <a:solidFill>
                  <a:schemeClr val="bg1"/>
                </a:solidFill>
              </a:rPr>
              <a:t/>
            </a:r>
            <a:br>
              <a:rPr lang="cs-CZ" sz="2200" cap="none" dirty="0">
                <a:solidFill>
                  <a:schemeClr val="bg1"/>
                </a:solidFill>
              </a:rPr>
            </a:br>
            <a:r>
              <a:rPr lang="cs-CZ" sz="2800" b="1" cap="none" dirty="0">
                <a:solidFill>
                  <a:schemeClr val="bg1"/>
                </a:solidFill>
              </a:rPr>
              <a:t/>
            </a:r>
            <a:br>
              <a:rPr lang="cs-CZ" sz="2800" b="1" cap="none" dirty="0">
                <a:solidFill>
                  <a:schemeClr val="bg1"/>
                </a:solidFill>
              </a:rPr>
            </a:br>
            <a:r>
              <a:rPr lang="cs-CZ" sz="2800" dirty="0"/>
              <a:t/>
            </a:r>
            <a:br>
              <a:rPr lang="cs-CZ" sz="2800" dirty="0"/>
            </a:br>
            <a:r>
              <a:rPr lang="cs-CZ" sz="2700" cap="none" dirty="0">
                <a:solidFill>
                  <a:schemeClr val="bg1"/>
                </a:solidFill>
              </a:rPr>
              <a:t/>
            </a:r>
            <a:br>
              <a:rPr lang="cs-CZ" sz="2700" cap="none" dirty="0">
                <a:solidFill>
                  <a:schemeClr val="bg1"/>
                </a:solidFill>
              </a:rPr>
            </a:br>
            <a:r>
              <a:rPr lang="cs-CZ" sz="2700" b="1" i="1" cap="none" dirty="0">
                <a:solidFill>
                  <a:schemeClr val="bg1"/>
                </a:solidFill>
              </a:rPr>
              <a:t/>
            </a:r>
            <a:br>
              <a:rPr lang="cs-CZ" sz="2700" b="1" i="1" cap="none" dirty="0">
                <a:solidFill>
                  <a:schemeClr val="bg1"/>
                </a:solidFill>
              </a:rPr>
            </a:br>
            <a:r>
              <a:rPr lang="cs-CZ" sz="2700" b="1" i="1" cap="none" dirty="0">
                <a:solidFill>
                  <a:schemeClr val="bg1"/>
                </a:solidFill>
              </a:rPr>
              <a:t>  </a:t>
            </a:r>
            <a:r>
              <a:rPr lang="cs-CZ" sz="2700" i="1" cap="none" dirty="0">
                <a:solidFill>
                  <a:schemeClr val="bg1"/>
                </a:solidFill>
              </a:rPr>
              <a:t/>
            </a:r>
            <a:br>
              <a:rPr lang="cs-CZ" sz="2700" i="1" cap="none" dirty="0">
                <a:solidFill>
                  <a:schemeClr val="bg1"/>
                </a:solidFill>
              </a:rPr>
            </a:br>
            <a:r>
              <a:rPr lang="cs-CZ" dirty="0"/>
              <a:t> 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text 2">
            <a:extLst>
              <a:ext uri="{FF2B5EF4-FFF2-40B4-BE49-F238E27FC236}">
                <a16:creationId xmlns:a16="http://schemas.microsoft.com/office/drawing/2014/main" xmlns="" id="{A2FA87AC-4C43-458C-8370-0FE1E0D8AA2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1987" y="1327639"/>
            <a:ext cx="9824763" cy="3722077"/>
          </a:xfrm>
        </p:spPr>
        <p:txBody>
          <a:bodyPr>
            <a:noAutofit/>
          </a:bodyPr>
          <a:lstStyle/>
          <a:p>
            <a:endParaRPr lang="cs-CZ" sz="1400" dirty="0">
              <a:solidFill>
                <a:schemeClr val="bg1"/>
              </a:solidFill>
            </a:endParaRPr>
          </a:p>
          <a:p>
            <a:endParaRPr lang="cs-CZ" sz="1400" b="1" dirty="0">
              <a:solidFill>
                <a:schemeClr val="bg1"/>
              </a:solidFill>
            </a:endParaRPr>
          </a:p>
          <a:p>
            <a:endParaRPr lang="cs-CZ" sz="1800" b="1" dirty="0">
              <a:solidFill>
                <a:schemeClr val="bg1"/>
              </a:solidFill>
            </a:endParaRPr>
          </a:p>
          <a:p>
            <a:endParaRPr lang="cs-CZ" sz="900" b="1" dirty="0">
              <a:solidFill>
                <a:schemeClr val="bg1"/>
              </a:solidFill>
            </a:endParaRPr>
          </a:p>
          <a:p>
            <a:endParaRPr lang="cs-CZ" sz="1800" b="1" dirty="0">
              <a:solidFill>
                <a:schemeClr val="bg1"/>
              </a:solidFill>
            </a:endParaRP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xmlns="" id="{03AD121D-BDAF-4D87-895A-558A4F87EA89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1987" y="3899192"/>
            <a:ext cx="5258289" cy="2646878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lvl="0" defTabSz="914400"/>
            <a:r>
              <a:rPr lang="cs-CZ" altLang="cs-CZ" sz="16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Ing. Alena Šimková</a:t>
            </a:r>
          </a:p>
          <a:p>
            <a:pPr lvl="0" defTabSz="914400"/>
            <a:endParaRPr lang="cs-CZ" altLang="cs-CZ" sz="1600" b="1" dirty="0">
              <a:solidFill>
                <a:schemeClr val="bg1"/>
              </a:solidFill>
              <a:latin typeface="+mn-lt"/>
            </a:endParaRPr>
          </a:p>
          <a:p>
            <a:pPr defTabSz="914400"/>
            <a:r>
              <a:rPr lang="cs-CZ" sz="1400" b="1" dirty="0">
                <a:solidFill>
                  <a:schemeClr val="bg1"/>
                </a:solidFill>
              </a:rPr>
              <a:t>Právní a technické poradenství ve stavebnictví</a:t>
            </a:r>
          </a:p>
          <a:p>
            <a:pPr lvl="0" defTabSz="914400"/>
            <a:endParaRPr lang="cs-CZ" altLang="cs-CZ" sz="1400" b="1" dirty="0">
              <a:solidFill>
                <a:schemeClr val="bg1"/>
              </a:solidFill>
              <a:latin typeface="+mn-lt"/>
              <a:cs typeface="Arial" panose="020B0604020202020204" pitchFamily="34" charset="0"/>
            </a:endParaRPr>
          </a:p>
          <a:p>
            <a:pPr lvl="0" defTabSz="914400"/>
            <a:r>
              <a:rPr lang="cs-CZ" altLang="cs-CZ" sz="1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Expertní kancelář C4Construction Praha</a:t>
            </a:r>
            <a:endParaRPr lang="cs-CZ" altLang="cs-CZ" sz="1400" b="1" dirty="0">
              <a:solidFill>
                <a:schemeClr val="bg1"/>
              </a:solidFill>
              <a:latin typeface="+mn-lt"/>
            </a:endParaRPr>
          </a:p>
          <a:p>
            <a:pPr lvl="0" defTabSz="914400"/>
            <a:r>
              <a:rPr lang="cs-CZ" altLang="cs-CZ" sz="1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E-mail: </a:t>
            </a:r>
            <a:r>
              <a:rPr lang="cs-CZ" altLang="cs-CZ" sz="1400" b="1" u="sng" dirty="0">
                <a:solidFill>
                  <a:schemeClr val="bg1"/>
                </a:solidFill>
                <a:latin typeface="+mn-lt"/>
                <a:cs typeface="Arial" panose="020B0604020202020204" pitchFamily="34" charset="0"/>
                <a:hlinkClick r:id="rId2"/>
              </a:rPr>
              <a:t>alena.simkovaa@gmail.com</a:t>
            </a:r>
            <a:endParaRPr lang="cs-CZ" altLang="cs-CZ" sz="1400" b="1" dirty="0">
              <a:solidFill>
                <a:schemeClr val="bg1"/>
              </a:solidFill>
              <a:latin typeface="+mn-lt"/>
            </a:endParaRPr>
          </a:p>
          <a:p>
            <a:pPr lvl="0" defTabSz="914400"/>
            <a:r>
              <a:rPr lang="cs-CZ" altLang="cs-CZ" sz="1400" b="1" dirty="0">
                <a:solidFill>
                  <a:schemeClr val="bg1"/>
                </a:solidFill>
                <a:latin typeface="+mn-lt"/>
                <a:cs typeface="Arial" panose="020B0604020202020204" pitchFamily="34" charset="0"/>
              </a:rPr>
              <a:t>Tel. + 420 730 420 181</a:t>
            </a:r>
            <a:endParaRPr lang="cs-CZ" altLang="cs-CZ" sz="1400" b="1" dirty="0">
              <a:solidFill>
                <a:schemeClr val="bg1"/>
              </a:solidFill>
              <a:latin typeface="+mn-lt"/>
            </a:endParaRPr>
          </a:p>
          <a:p>
            <a:pPr lvl="0" defTabSz="914400"/>
            <a:r>
              <a:rPr lang="cs-CZ" altLang="cs-CZ" sz="1400" b="1" u="sng" dirty="0">
                <a:solidFill>
                  <a:schemeClr val="bg1"/>
                </a:solidFill>
                <a:latin typeface="+mn-lt"/>
                <a:cs typeface="Arial" panose="020B0604020202020204" pitchFamily="34" charset="0"/>
                <a:hlinkClick r:id="rId3"/>
              </a:rPr>
              <a:t>https://alenasimkova.wordpress.com</a:t>
            </a:r>
            <a:endParaRPr lang="cs-CZ" altLang="cs-CZ" sz="1400" b="1" dirty="0">
              <a:solidFill>
                <a:schemeClr val="bg1"/>
              </a:solidFill>
              <a:latin typeface="+mn-lt"/>
            </a:endParaRPr>
          </a:p>
          <a:p>
            <a:pPr lvl="0" defTabSz="914400"/>
            <a:r>
              <a:rPr lang="cs-CZ" altLang="cs-CZ" sz="1400" b="1" u="sng" dirty="0">
                <a:solidFill>
                  <a:schemeClr val="bg1"/>
                </a:solidFill>
                <a:latin typeface="+mn-lt"/>
                <a:cs typeface="Arial" panose="020B0604020202020204" pitchFamily="34" charset="0"/>
                <a:hlinkClick r:id="rId4"/>
              </a:rPr>
              <a:t>www.linkedin.com/in/1048alenasimkova</a:t>
            </a:r>
            <a:endParaRPr lang="cs-CZ" altLang="cs-CZ" sz="1400" b="1" dirty="0">
              <a:solidFill>
                <a:schemeClr val="bg1"/>
              </a:solidFill>
              <a:latin typeface="+mn-lt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/>
            </a:r>
            <a:b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420754"/>
      </p:ext>
    </p:extLst>
  </p:cSld>
  <p:clrMapOvr>
    <a:masterClrMapping/>
  </p:clrMapOvr>
</p:sld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9759155-7935-4C61-A06C-C04380D1B16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1926</TotalTime>
  <Words>615</Words>
  <Application>Microsoft Office PowerPoint</Application>
  <PresentationFormat>Vlastní</PresentationFormat>
  <Paragraphs>146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Řez</vt:lpstr>
      <vt:lpstr>         Prevence kriminality a technická normalizace   ARCHITEKTI – POMOCNÍCI, NEBO NAOPAK BRZDA ROZVOJE? </vt:lpstr>
      <vt:lpstr>ARCHITEKTI – POMOCNÍCI, NEBO NAOPAK BRZDA ROZVOJE? </vt:lpstr>
      <vt:lpstr>postavení architekta a jeho klíčová role v participativních procesech s důrazem na minimalizaci bezpečnostních hrozeb</vt:lpstr>
      <vt:lpstr>Příklad spolupráce architekta s bezpečnostními odborníky</vt:lpstr>
      <vt:lpstr>Prezentace aplikace PowerPoint</vt:lpstr>
      <vt:lpstr>  komplexní znalosti právních a technických předpisů a jejich správná aplikace  </vt:lpstr>
      <vt:lpstr> Informační a vzdělávací servis k Nejnovějším přístupům při řešení ochrany občanů EU před bezpečnostními hrozbami</vt:lpstr>
      <vt:lpstr>  úloha technických norem, jejich tvorba, používání, a jejich role při prevenci kriminality</vt:lpstr>
      <vt:lpstr>ARCHITEKTI – POMOCNÍCI, NEBO NAOPAK BRZDA ROZVOJE? </vt:lpstr>
      <vt:lpstr>   Děkuji za pozornost           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Alena Šimková</dc:creator>
  <cp:lastModifiedBy>MVCR</cp:lastModifiedBy>
  <cp:revision>260</cp:revision>
  <dcterms:created xsi:type="dcterms:W3CDTF">2017-10-03T11:26:16Z</dcterms:created>
  <dcterms:modified xsi:type="dcterms:W3CDTF">2018-05-16T11:13:00Z</dcterms:modified>
</cp:coreProperties>
</file>