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vcr.cz/fondyeu/pro-zadatele-a-prijemce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1316" y="4960137"/>
            <a:ext cx="8088284" cy="1463040"/>
          </a:xfrm>
        </p:spPr>
        <p:txBody>
          <a:bodyPr>
            <a:noAutofit/>
          </a:bodyPr>
          <a:lstStyle/>
          <a:p>
            <a:r>
              <a:rPr lang="cs-CZ" sz="4000" dirty="0" smtClean="0"/>
              <a:t>Seminář pro žadatele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výzva AMIF 12_22_003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obsah </a:t>
            </a:r>
            <a:r>
              <a:rPr lang="cs-CZ" sz="4000" dirty="0" smtClean="0"/>
              <a:t>výzvy, 20. 2. </a:t>
            </a:r>
            <a:r>
              <a:rPr lang="cs-CZ" sz="4000" dirty="0" smtClean="0"/>
              <a:t>2023 </a:t>
            </a:r>
            <a:endParaRPr lang="cs-CZ" sz="40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3866" y="5266391"/>
            <a:ext cx="3280262" cy="8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953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</a:t>
            </a:r>
            <a:r>
              <a:rPr lang="cs-CZ" dirty="0" smtClean="0"/>
              <a:t>- identifikace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Specifický cíl: </a:t>
            </a:r>
            <a:r>
              <a:rPr lang="cs-CZ" dirty="0" smtClean="0"/>
              <a:t>2 </a:t>
            </a:r>
            <a:r>
              <a:rPr lang="cs-CZ" dirty="0" smtClean="0"/>
              <a:t>- </a:t>
            </a:r>
            <a:r>
              <a:rPr lang="cs-CZ" dirty="0" smtClean="0"/>
              <a:t>Integrace</a:t>
            </a:r>
            <a:endParaRPr lang="cs-CZ" dirty="0" smtClean="0"/>
          </a:p>
          <a:p>
            <a:r>
              <a:rPr lang="cs-CZ" dirty="0" smtClean="0"/>
              <a:t>Druh výzvy: kolová otevřená</a:t>
            </a:r>
          </a:p>
          <a:p>
            <a:r>
              <a:rPr lang="cs-CZ" dirty="0" smtClean="0"/>
              <a:t>Model hodnocení: </a:t>
            </a:r>
            <a:r>
              <a:rPr lang="cs-CZ" dirty="0" smtClean="0"/>
              <a:t>jednokolový - přijatelnost, formální náležitosti a věcné hodnocení</a:t>
            </a:r>
            <a:endParaRPr lang="cs-CZ" dirty="0"/>
          </a:p>
          <a:p>
            <a:r>
              <a:rPr lang="cs-CZ" dirty="0" smtClean="0"/>
              <a:t>Datum ukončení příjmu žádostí o podporu: </a:t>
            </a:r>
            <a:r>
              <a:rPr lang="cs-CZ" dirty="0" smtClean="0"/>
              <a:t>10. 3. </a:t>
            </a:r>
            <a:r>
              <a:rPr lang="cs-CZ" dirty="0" smtClean="0"/>
              <a:t>2023 v 16:00</a:t>
            </a:r>
          </a:p>
          <a:p>
            <a:r>
              <a:rPr lang="cs-CZ" dirty="0" smtClean="0"/>
              <a:t>Minimální </a:t>
            </a:r>
            <a:r>
              <a:rPr lang="cs-CZ" dirty="0"/>
              <a:t>délka projektu: </a:t>
            </a:r>
            <a:r>
              <a:rPr lang="cs-CZ" dirty="0" smtClean="0"/>
              <a:t>18 </a:t>
            </a:r>
            <a:r>
              <a:rPr lang="cs-CZ" dirty="0"/>
              <a:t>měsíců</a:t>
            </a:r>
          </a:p>
          <a:p>
            <a:r>
              <a:rPr lang="cs-CZ" dirty="0" smtClean="0"/>
              <a:t>Maximální </a:t>
            </a:r>
            <a:r>
              <a:rPr lang="cs-CZ" dirty="0" smtClean="0"/>
              <a:t>délka projektu: </a:t>
            </a:r>
            <a:r>
              <a:rPr lang="cs-CZ" dirty="0" smtClean="0"/>
              <a:t>30 </a:t>
            </a:r>
            <a:r>
              <a:rPr lang="cs-CZ" dirty="0" smtClean="0"/>
              <a:t>měsíců</a:t>
            </a:r>
          </a:p>
          <a:p>
            <a:r>
              <a:rPr lang="cs-CZ" dirty="0" smtClean="0"/>
              <a:t>Datum, odkdy lze realizovat projekt: 1. 7. 2023</a:t>
            </a:r>
          </a:p>
          <a:p>
            <a:r>
              <a:rPr lang="cs-CZ" dirty="0" smtClean="0"/>
              <a:t>Nejzazší </a:t>
            </a:r>
            <a:r>
              <a:rPr lang="cs-CZ" dirty="0" smtClean="0"/>
              <a:t>datum ukončení realizace: 31. 12. </a:t>
            </a:r>
            <a:r>
              <a:rPr lang="cs-CZ" dirty="0" smtClean="0"/>
              <a:t>2026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968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</a:t>
            </a:r>
            <a:r>
              <a:rPr lang="cs-CZ" dirty="0" smtClean="0"/>
              <a:t>- </a:t>
            </a:r>
            <a:r>
              <a:rPr lang="cs-CZ" dirty="0" smtClean="0"/>
              <a:t>finance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Alokace: 3 000 000 Kč, EU podíl 75 %</a:t>
            </a:r>
          </a:p>
          <a:p>
            <a:r>
              <a:rPr lang="cs-CZ" dirty="0" smtClean="0"/>
              <a:t>Podíl národního spolufinancování:</a:t>
            </a:r>
          </a:p>
          <a:p>
            <a:pPr lvl="1"/>
            <a:r>
              <a:rPr lang="cs-CZ" dirty="0" smtClean="0"/>
              <a:t>OSS 25 %</a:t>
            </a:r>
          </a:p>
          <a:p>
            <a:pPr lvl="1"/>
            <a:r>
              <a:rPr lang="cs-CZ" dirty="0" smtClean="0"/>
              <a:t>NNO 25 %</a:t>
            </a:r>
          </a:p>
          <a:p>
            <a:pPr lvl="1"/>
            <a:r>
              <a:rPr lang="cs-CZ" dirty="0" smtClean="0"/>
              <a:t>Veřejné vysoké školy a výzkumné instituce 20 %</a:t>
            </a:r>
          </a:p>
          <a:p>
            <a:pPr lvl="1"/>
            <a:r>
              <a:rPr lang="cs-CZ" dirty="0" smtClean="0"/>
              <a:t>Mezivládní organizace 20 %</a:t>
            </a:r>
          </a:p>
          <a:p>
            <a:pPr lvl="1"/>
            <a:r>
              <a:rPr lang="cs-CZ" dirty="0" smtClean="0"/>
              <a:t>VÚSC 15 %</a:t>
            </a:r>
          </a:p>
          <a:p>
            <a:pPr marL="128016" lvl="1" indent="0">
              <a:buNone/>
            </a:pPr>
            <a:r>
              <a:rPr lang="cs-CZ" dirty="0" smtClean="0"/>
              <a:t>Minimální možná výše celkových způsobilých výdajů projektu: 2 000 000 Kč</a:t>
            </a:r>
          </a:p>
          <a:p>
            <a:pPr marL="128016" lvl="1" indent="0">
              <a:buNone/>
            </a:pPr>
            <a:r>
              <a:rPr lang="cs-CZ" dirty="0" smtClean="0"/>
              <a:t>Financování ex-ante (NNO, VÚSC, </a:t>
            </a:r>
            <a:r>
              <a:rPr lang="cs-CZ" dirty="0" err="1" smtClean="0"/>
              <a:t>Mez.vl</a:t>
            </a:r>
            <a:r>
              <a:rPr lang="cs-CZ" dirty="0" smtClean="0"/>
              <a:t>., VVŠ), ex-post (OSS)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120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oprávněné subjekty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NNO (spolky, </a:t>
            </a:r>
            <a:r>
              <a:rPr lang="cs-CZ" dirty="0" err="1" smtClean="0"/>
              <a:t>o.p.s</a:t>
            </a:r>
            <a:r>
              <a:rPr lang="cs-CZ" dirty="0" smtClean="0"/>
              <a:t>, ústavy, fundace, právnické osoby dle zákona č. 3/2002 Sb.</a:t>
            </a:r>
          </a:p>
          <a:p>
            <a:r>
              <a:rPr lang="cs-CZ" dirty="0" smtClean="0"/>
              <a:t>OSS</a:t>
            </a:r>
          </a:p>
          <a:p>
            <a:r>
              <a:rPr lang="cs-CZ" dirty="0" smtClean="0"/>
              <a:t>Mezivládní organizace</a:t>
            </a:r>
          </a:p>
          <a:p>
            <a:r>
              <a:rPr lang="cs-CZ" dirty="0" smtClean="0"/>
              <a:t>Veřejné vysoké školy</a:t>
            </a:r>
          </a:p>
          <a:p>
            <a:r>
              <a:rPr lang="cs-CZ" dirty="0" smtClean="0"/>
              <a:t>Výzkumné instituce</a:t>
            </a:r>
          </a:p>
          <a:p>
            <a:r>
              <a:rPr lang="cs-CZ" dirty="0" smtClean="0"/>
              <a:t>VÚSC a jejich příspěvkové organizace</a:t>
            </a:r>
          </a:p>
          <a:p>
            <a:r>
              <a:rPr lang="cs-CZ" dirty="0" smtClean="0"/>
              <a:t>Výzva neumožňuje partnerství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3703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zaměření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zajistit podporu nezletilým osobám bez doprovodu, které se nacházejí ve specializovaných zařízeních, usnadnit jim rychlé začlenění do společnosti a poskytnout jim pomoc při řešení problémů spojených s jejich situací. Jedná se především o tato zařízení: </a:t>
            </a:r>
          </a:p>
          <a:p>
            <a:pPr lvl="1"/>
            <a:r>
              <a:rPr lang="cs-CZ" dirty="0"/>
              <a:t>Zařízení pro děti-cizince, Diagnostický ústav, Středisko výchovné péče (Radlická 30, 150 00, Praha 5)</a:t>
            </a:r>
          </a:p>
          <a:p>
            <a:pPr lvl="1"/>
            <a:r>
              <a:rPr lang="cs-CZ" dirty="0"/>
              <a:t>Výchovný ústav a středisko výchovné péče </a:t>
            </a:r>
            <a:r>
              <a:rPr lang="cs-CZ" dirty="0" err="1"/>
              <a:t>Klíčov</a:t>
            </a:r>
            <a:r>
              <a:rPr lang="cs-CZ" dirty="0"/>
              <a:t> (Čakovická 51, 190 00 Praha 9)</a:t>
            </a:r>
          </a:p>
          <a:p>
            <a:pPr lvl="1"/>
            <a:r>
              <a:rPr lang="cs-CZ" dirty="0"/>
              <a:t>Výchovný ústav Višňové (Zámek 1, 671 38 Višňové)</a:t>
            </a:r>
          </a:p>
          <a:p>
            <a:pPr lvl="1"/>
            <a:r>
              <a:rPr lang="cs-CZ" dirty="0"/>
              <a:t>Dětský domov SEDLEC – PRČICE (Luční 330, 257 91 Sedlec-Prčice)</a:t>
            </a:r>
          </a:p>
          <a:p>
            <a:pPr lvl="1"/>
            <a:r>
              <a:rPr lang="cs-CZ" dirty="0"/>
              <a:t>aktivní vyhledávání</a:t>
            </a:r>
          </a:p>
        </p:txBody>
      </p:sp>
    </p:spTree>
    <p:extLst>
      <p:ext uri="{BB962C8B-B14F-4D97-AF65-F5344CB8AC3E}">
        <p14:creationId xmlns:p14="http://schemas.microsoft.com/office/powerpoint/2010/main" val="401761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povinné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Sociální poradenství a asistence</a:t>
            </a:r>
          </a:p>
          <a:p>
            <a:r>
              <a:rPr lang="cs-CZ" dirty="0" smtClean="0"/>
              <a:t>Právní poradenství a asistence</a:t>
            </a:r>
          </a:p>
          <a:p>
            <a:r>
              <a:rPr lang="cs-CZ" dirty="0" smtClean="0"/>
              <a:t>Vzdělávání a sociokulturní aktivity</a:t>
            </a:r>
          </a:p>
          <a:p>
            <a:r>
              <a:rPr lang="cs-CZ" dirty="0" smtClean="0"/>
              <a:t>Volnočasové aktivity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5278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nepovinné 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Odborná psychologická pomoc</a:t>
            </a:r>
          </a:p>
          <a:p>
            <a:r>
              <a:rPr lang="cs-CZ" dirty="0" smtClean="0"/>
              <a:t>Odborná pedagogická pomoc</a:t>
            </a:r>
          </a:p>
          <a:p>
            <a:r>
              <a:rPr lang="cs-CZ" dirty="0" smtClean="0"/>
              <a:t>Individuální či skupinové doučování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36622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další podmínky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Právní poradenství musí být poskytovány pouze osobami s ukončeným vysokoškolským vzděláním v magisterském studijním programu v oboru právo/právní vědy (či obdobným oborem).</a:t>
            </a:r>
          </a:p>
          <a:p>
            <a:r>
              <a:rPr lang="cs-CZ" dirty="0"/>
              <a:t>V rámci projektu nebude možné hradit placené kurzy zvyšující kvalifikaci osob a rekvalifikační kurzy.</a:t>
            </a:r>
          </a:p>
          <a:p>
            <a:r>
              <a:rPr lang="cs-CZ" dirty="0"/>
              <a:t>Při realizaci všech aktivit je nezbytné zajistit, aby osoby z cílové skupiny dostatečně rozuměly poskytovaným informacím, tj. buď prostřednictvím tlumočníka či zajištěním pracovníka, který hovoří jazykem srozumitelným pro konkrétní osobu.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4695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– cílová skupina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Státní příslušníci třetích zemí</a:t>
            </a:r>
          </a:p>
          <a:p>
            <a:pPr lvl="1"/>
            <a:r>
              <a:rPr lang="cs-CZ" dirty="0" smtClean="0"/>
              <a:t>Kteří jsou tzv. nezletilými osobami bez doprovodu zákonného zástupce a kteří jsou umístěni ve specializovaném zařízení pro výkon ústavní a ochranné výchovy</a:t>
            </a:r>
          </a:p>
          <a:p>
            <a:pPr lvl="1"/>
            <a:r>
              <a:rPr lang="cs-CZ" dirty="0" smtClean="0"/>
              <a:t>I osoby které již dosáhly věku zletilosti, avšak jsou stále umístěny v zařízení z důvodu prodloužení ústavní výchovy soudem nebo pokračujícím studiem do 26 let</a:t>
            </a:r>
          </a:p>
          <a:p>
            <a:pPr lvl="1"/>
            <a:r>
              <a:rPr lang="cs-CZ" dirty="0" smtClean="0"/>
              <a:t>Ve výjimečných případech i osoby umístěné v zařízení, které doprovod mají, ale nemůže se, nechce se nebo nedokáže se o své dítě řádně starat</a:t>
            </a:r>
          </a:p>
          <a:p>
            <a:pPr lvl="1"/>
            <a:endParaRPr lang="cs-CZ" dirty="0"/>
          </a:p>
          <a:p>
            <a:pPr marL="128016" lvl="1" indent="0">
              <a:buNone/>
            </a:pPr>
            <a:r>
              <a:rPr lang="cs-CZ" dirty="0" smtClean="0"/>
              <a:t>Nepatří tam osoby, které zařízení opustily.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2147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Výzva </a:t>
            </a:r>
            <a:r>
              <a:rPr lang="cs-CZ" dirty="0" err="1" smtClean="0"/>
              <a:t>amif</a:t>
            </a:r>
            <a:r>
              <a:rPr lang="cs-CZ" dirty="0" smtClean="0"/>
              <a:t> </a:t>
            </a:r>
            <a:r>
              <a:rPr lang="cs-CZ" dirty="0" smtClean="0"/>
              <a:t>12_22_003 </a:t>
            </a:r>
            <a:r>
              <a:rPr lang="cs-CZ" dirty="0" smtClean="0"/>
              <a:t>- indikátory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Indikátory s povinně stanovenou cílovou hodnotou:</a:t>
            </a:r>
          </a:p>
          <a:p>
            <a:pPr marL="459486" lvl="1" indent="-285750"/>
            <a:r>
              <a:rPr lang="cs-CZ" dirty="0" smtClean="0"/>
              <a:t>Počet </a:t>
            </a:r>
            <a:r>
              <a:rPr lang="cs-CZ" dirty="0" smtClean="0"/>
              <a:t>účastníků, jimž byla poskytnuta podpora</a:t>
            </a:r>
            <a:endParaRPr lang="cs-CZ" dirty="0" smtClean="0"/>
          </a:p>
          <a:p>
            <a:r>
              <a:rPr lang="cs-CZ" dirty="0" smtClean="0"/>
              <a:t>Indikátory </a:t>
            </a:r>
            <a:r>
              <a:rPr lang="cs-CZ" dirty="0" smtClean="0"/>
              <a:t>bez stanovené cílové hodnoty:</a:t>
            </a:r>
            <a:endParaRPr lang="cs-CZ" dirty="0"/>
          </a:p>
          <a:p>
            <a:pPr marL="459486" lvl="1" indent="-285750"/>
            <a:r>
              <a:rPr lang="cs-CZ" dirty="0" smtClean="0"/>
              <a:t>Počet účastníků jazykového kurzu, jimž byla poskytnuta podpora;</a:t>
            </a:r>
          </a:p>
          <a:p>
            <a:pPr marL="459486" lvl="1" indent="-285750"/>
            <a:r>
              <a:rPr lang="cs-CZ" dirty="0" smtClean="0"/>
              <a:t>Počet účastníků kurzu občanské orientace, jimž byla poskytnuta podpora;</a:t>
            </a:r>
          </a:p>
          <a:p>
            <a:pPr marL="459486" lvl="1" indent="-285750"/>
            <a:r>
              <a:rPr lang="cs-CZ" dirty="0" smtClean="0"/>
              <a:t>Počet účastníků, jimž bylo poskytnuto osobní profesní poradenství;</a:t>
            </a:r>
          </a:p>
          <a:p>
            <a:pPr marL="459486" lvl="1" indent="-285750"/>
            <a:r>
              <a:rPr lang="cs-CZ" dirty="0" smtClean="0"/>
              <a:t>Počet účastníků, kterým byly poskytnuty informace nebo pomoc v souvislosti s žádostí o sloučení rodiny;</a:t>
            </a:r>
          </a:p>
          <a:p>
            <a:pPr marL="459486" lvl="1" indent="-285750"/>
            <a:r>
              <a:rPr lang="cs-CZ" dirty="0"/>
              <a:t>Počet účastníků jazykových kurzů, kteří si po </a:t>
            </a:r>
            <a:r>
              <a:rPr lang="cs-CZ" dirty="0" smtClean="0"/>
              <a:t>jejich absolvování </a:t>
            </a:r>
            <a:r>
              <a:rPr lang="cs-CZ" dirty="0"/>
              <a:t>zlepšili úroveň znalosti jazyka hostitelské </a:t>
            </a:r>
            <a:r>
              <a:rPr lang="cs-CZ" dirty="0" smtClean="0"/>
              <a:t>země minimálně </a:t>
            </a:r>
            <a:r>
              <a:rPr lang="cs-CZ" dirty="0"/>
              <a:t>o jednu úroveň podle společného </a:t>
            </a:r>
            <a:r>
              <a:rPr lang="cs-CZ" dirty="0" smtClean="0"/>
              <a:t>evropského referenčního </a:t>
            </a:r>
            <a:r>
              <a:rPr lang="cs-CZ" dirty="0"/>
              <a:t>rámce pro jazyky nebo </a:t>
            </a:r>
            <a:r>
              <a:rPr lang="cs-CZ" dirty="0" smtClean="0"/>
              <a:t>rovnocenného vnitrostátního rámce;</a:t>
            </a:r>
          </a:p>
          <a:p>
            <a:pPr marL="459486" lvl="1" indent="-285750"/>
            <a:r>
              <a:rPr lang="cs-CZ" dirty="0"/>
              <a:t>Počet účastníků, kteří uvedli, že danou aktivitu vnímají </a:t>
            </a:r>
            <a:r>
              <a:rPr lang="cs-CZ" dirty="0" smtClean="0"/>
              <a:t>jako užitečnou </a:t>
            </a:r>
            <a:r>
              <a:rPr lang="cs-CZ" dirty="0"/>
              <a:t>pro svou </a:t>
            </a:r>
            <a:r>
              <a:rPr lang="cs-CZ" dirty="0" smtClean="0"/>
              <a:t>integraci;</a:t>
            </a:r>
          </a:p>
          <a:p>
            <a:pPr marL="459486" lvl="1" indent="-285750"/>
            <a:r>
              <a:rPr lang="cs-CZ" dirty="0"/>
              <a:t>Počet účastníků, kteří požádali o právní </a:t>
            </a:r>
            <a:r>
              <a:rPr lang="cs-CZ" dirty="0" smtClean="0"/>
              <a:t>postavení dlouhodobě </a:t>
            </a:r>
            <a:r>
              <a:rPr lang="cs-CZ" dirty="0"/>
              <a:t>pobývajícího </a:t>
            </a:r>
            <a:r>
              <a:rPr lang="cs-CZ" dirty="0" smtClean="0"/>
              <a:t>rezidenta.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Definice </a:t>
            </a:r>
            <a:r>
              <a:rPr lang="cs-CZ" dirty="0" smtClean="0"/>
              <a:t>jsou k </a:t>
            </a:r>
            <a:r>
              <a:rPr lang="cs-CZ" dirty="0"/>
              <a:t>dispozici přímo v ISKP či zde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www.mvcr.cz/fondyeu/pro-zadatele-a-prijemce.aspx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3733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á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1739</TotalTime>
  <Words>671</Words>
  <Application>Microsoft Office PowerPoint</Application>
  <PresentationFormat>Širokoúhlá obrazovka</PresentationFormat>
  <Paragraphs>67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Tw Cen MT</vt:lpstr>
      <vt:lpstr>Tw Cen MT Condensed</vt:lpstr>
      <vt:lpstr>Wingdings 3</vt:lpstr>
      <vt:lpstr>Integrál</vt:lpstr>
      <vt:lpstr>Seminář pro žadatele  výzva AMIF 12_22_003 obsah výzvy, 20. 2. 2023 </vt:lpstr>
      <vt:lpstr>Výzva amif 12_22_003 - identifikace</vt:lpstr>
      <vt:lpstr>Výzva amif 12_22_003 - finance</vt:lpstr>
      <vt:lpstr>Výzva amif 12_22_003 – oprávněné subjekty</vt:lpstr>
      <vt:lpstr>Výzva amif 12_22_003 – zaměření</vt:lpstr>
      <vt:lpstr>Výzva amif 12_22_003 – povinné aktivity</vt:lpstr>
      <vt:lpstr>Výzva amif 12_22_003 – nepovinné aktivity</vt:lpstr>
      <vt:lpstr>Výzva amif 12_22_003 – další podmínky</vt:lpstr>
      <vt:lpstr>Výzva amif 12_22_003 – cílová skupina</vt:lpstr>
      <vt:lpstr>Výzva amif 12_22_003 - indikátory</vt:lpstr>
    </vt:vector>
  </TitlesOfParts>
  <Company>Ministerstvo vnitra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Seminář pro žadatele AMIF A FVB VYPLNĚNÍ ŽÁDOSTI</dc:title>
  <dc:creator>HOUDA Ondřej, Mgr.</dc:creator>
  <cp:lastModifiedBy>HOUDA Ondřej, Mgr.</cp:lastModifiedBy>
  <cp:revision>40</cp:revision>
  <dcterms:created xsi:type="dcterms:W3CDTF">2023-01-17T10:47:02Z</dcterms:created>
  <dcterms:modified xsi:type="dcterms:W3CDTF">2023-02-20T09:36:13Z</dcterms:modified>
</cp:coreProperties>
</file>