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94" r:id="rId6"/>
    <p:sldId id="260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  <p:sldId id="272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96" r:id="rId26"/>
    <p:sldId id="280" r:id="rId27"/>
    <p:sldId id="281" r:id="rId28"/>
    <p:sldId id="282" r:id="rId29"/>
    <p:sldId id="283" r:id="rId30"/>
    <p:sldId id="284" r:id="rId31"/>
    <p:sldId id="261" r:id="rId32"/>
    <p:sldId id="285" r:id="rId33"/>
    <p:sldId id="286" r:id="rId34"/>
    <p:sldId id="295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fcr.cz/formulare-a-pokyny-potrebne-v-ramci-pripravy-zadosti-o-podporu-opz-plus/-/dokument/18398069" TargetMode="External"/><Relationship Id="rId2" Type="http://schemas.openxmlformats.org/officeDocument/2006/relationships/hyperlink" Target="https://www.esfcr.cz/formulare-a-pokyny-potrebne-v-ramci-pripravy-zadosti-o-podporu-opz-plus/-/dokument/18398046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@dotaceeu/videos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iskp21.mssf.cz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vcr.cz/fondyeu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vcr.cz/fondyeu/pro-zadatele-a-prijemce.aspx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1316" y="4960137"/>
            <a:ext cx="8088284" cy="1463040"/>
          </a:xfrm>
        </p:spPr>
        <p:txBody>
          <a:bodyPr>
            <a:noAutofit/>
          </a:bodyPr>
          <a:lstStyle/>
          <a:p>
            <a:r>
              <a:rPr lang="cs-CZ" sz="4000" dirty="0" smtClean="0"/>
              <a:t>Seminář pro žadatele 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výzva AMIF 12_23_003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VYPLNĚNÍ ŽÁDOSTI, </a:t>
            </a:r>
            <a:r>
              <a:rPr lang="cs-CZ" sz="4000" dirty="0" smtClean="0"/>
              <a:t>20. 2. </a:t>
            </a:r>
            <a:r>
              <a:rPr lang="cs-CZ" sz="4000" dirty="0" smtClean="0"/>
              <a:t>2023 </a:t>
            </a:r>
            <a:endParaRPr lang="cs-CZ" sz="40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3866" y="5266391"/>
            <a:ext cx="3280262" cy="850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95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DŮLEŽITÉ DOKUMENTY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Výzva k předkládání žádostí</a:t>
            </a:r>
          </a:p>
          <a:p>
            <a:r>
              <a:rPr lang="cs-CZ" dirty="0" smtClean="0"/>
              <a:t>Pravidla pro žadatele a příjemce podpory FEUVV – obecná část</a:t>
            </a:r>
          </a:p>
          <a:p>
            <a:r>
              <a:rPr lang="cs-CZ" sz="2200" dirty="0" smtClean="0"/>
              <a:t>Doporučené </a:t>
            </a:r>
            <a:r>
              <a:rPr lang="cs-CZ" sz="2200" dirty="0"/>
              <a:t>dokumenty – návody </a:t>
            </a:r>
            <a:r>
              <a:rPr lang="cs-CZ" sz="2200" dirty="0" smtClean="0"/>
              <a:t>OPZ</a:t>
            </a:r>
            <a:r>
              <a:rPr lang="cs-CZ" sz="2200" dirty="0"/>
              <a:t>+</a:t>
            </a:r>
          </a:p>
          <a:p>
            <a:pPr lvl="1"/>
            <a:r>
              <a:rPr lang="cs-CZ" sz="1900" dirty="0">
                <a:hlinkClick r:id="rId2"/>
              </a:rPr>
              <a:t>Https://</a:t>
            </a:r>
            <a:r>
              <a:rPr lang="cs-CZ" sz="1900" dirty="0" smtClean="0">
                <a:hlinkClick r:id="rId2"/>
              </a:rPr>
              <a:t>www.esfcr.cz/formulare-a-pokyny-potrebne-v-ramci-pripravy-zadosti-o-podporu-opz-plus</a:t>
            </a:r>
            <a:r>
              <a:rPr lang="cs-CZ" sz="1900" dirty="0">
                <a:hlinkClick r:id="rId2"/>
              </a:rPr>
              <a:t>/-/dokument/18398046</a:t>
            </a:r>
            <a:r>
              <a:rPr lang="cs-CZ" sz="1900" dirty="0"/>
              <a:t>  </a:t>
            </a:r>
          </a:p>
          <a:p>
            <a:pPr lvl="1"/>
            <a:r>
              <a:rPr lang="cs-CZ" sz="1900" dirty="0">
                <a:hlinkClick r:id="rId3"/>
              </a:rPr>
              <a:t>Https://</a:t>
            </a:r>
            <a:r>
              <a:rPr lang="cs-CZ" sz="1900" dirty="0" smtClean="0">
                <a:hlinkClick r:id="rId3"/>
              </a:rPr>
              <a:t>www.esfcr.cz/formulare-a-pokyny-potrebne-v-ramci-pripravy-zadosti-o-podporu-opz-plus</a:t>
            </a:r>
            <a:r>
              <a:rPr lang="cs-CZ" sz="1900" dirty="0">
                <a:hlinkClick r:id="rId3"/>
              </a:rPr>
              <a:t>/-/dokument/18398069</a:t>
            </a:r>
            <a:r>
              <a:rPr lang="cs-CZ" sz="1900" dirty="0"/>
              <a:t> </a:t>
            </a:r>
          </a:p>
          <a:p>
            <a:r>
              <a:rPr lang="cs-CZ" dirty="0" smtClean="0"/>
              <a:t>Doporučené </a:t>
            </a:r>
            <a:r>
              <a:rPr lang="cs-CZ" dirty="0" err="1" smtClean="0"/>
              <a:t>videonávody</a:t>
            </a:r>
            <a:endParaRPr lang="cs-CZ" dirty="0" smtClean="0"/>
          </a:p>
          <a:p>
            <a:pPr lvl="1"/>
            <a:r>
              <a:rPr lang="cs-CZ" dirty="0" smtClean="0">
                <a:hlinkClick r:id="rId4"/>
              </a:rPr>
              <a:t>Https</a:t>
            </a:r>
            <a:r>
              <a:rPr lang="cs-CZ" dirty="0">
                <a:hlinkClick r:id="rId4"/>
              </a:rPr>
              <a:t>://</a:t>
            </a:r>
            <a:r>
              <a:rPr lang="cs-CZ" dirty="0" smtClean="0">
                <a:hlinkClick r:id="rId4"/>
              </a:rPr>
              <a:t>www.youtube.com</a:t>
            </a:r>
            <a:r>
              <a:rPr lang="cs-CZ" dirty="0">
                <a:hlinkClick r:id="rId4"/>
              </a:rPr>
              <a:t>/@dotaceeu/videos</a:t>
            </a:r>
            <a:r>
              <a:rPr lang="cs-CZ" dirty="0"/>
              <a:t>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996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ŽÁDOST O PODPORU – ZÁKLADNÍ PRAVIDLA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Předkládá se prostřednictvím </a:t>
            </a:r>
            <a:r>
              <a:rPr lang="cs-CZ" dirty="0" smtClean="0">
                <a:hlinkClick r:id="rId2"/>
              </a:rPr>
              <a:t>https://iskp21.mssf.cz</a:t>
            </a:r>
            <a:endParaRPr lang="cs-CZ" dirty="0"/>
          </a:p>
          <a:p>
            <a:r>
              <a:rPr lang="cs-CZ" b="1" dirty="0" smtClean="0">
                <a:solidFill>
                  <a:srgbClr val="FF0000"/>
                </a:solidFill>
              </a:rPr>
              <a:t>Pozor!</a:t>
            </a:r>
            <a:r>
              <a:rPr lang="cs-CZ" dirty="0" smtClean="0"/>
              <a:t> Předkládá se výhradně elektronicky s elektronickým podpisem.</a:t>
            </a:r>
          </a:p>
          <a:p>
            <a:r>
              <a:rPr lang="cs-CZ" dirty="0" smtClean="0"/>
              <a:t>Je nezbytné zřídit přístup do ISKP 21+ pro všechny oprávněné osoby.</a:t>
            </a:r>
          </a:p>
          <a:p>
            <a:r>
              <a:rPr lang="cs-CZ" dirty="0" smtClean="0"/>
              <a:t>Rozpočet projektu je součástí žádosti o podporu.</a:t>
            </a:r>
          </a:p>
          <a:p>
            <a:r>
              <a:rPr lang="cs-CZ" dirty="0" smtClean="0"/>
              <a:t>Výzva stanovuje </a:t>
            </a:r>
            <a:r>
              <a:rPr lang="cs-CZ" dirty="0" smtClean="0"/>
              <a:t>povinné přílohy:</a:t>
            </a:r>
          </a:p>
          <a:p>
            <a:pPr lvl="1"/>
            <a:r>
              <a:rPr lang="cs-CZ" dirty="0" smtClean="0"/>
              <a:t>Komentář k rozpočtu,</a:t>
            </a:r>
          </a:p>
          <a:p>
            <a:pPr lvl="1"/>
            <a:r>
              <a:rPr lang="cs-CZ" dirty="0" smtClean="0"/>
              <a:t>V případě využití jednotkových nákladů – kalkulačka jednotkových nákladů</a:t>
            </a:r>
            <a:r>
              <a:rPr lang="cs-CZ" dirty="0" smtClean="0"/>
              <a:t>.</a:t>
            </a:r>
          </a:p>
          <a:p>
            <a:pPr lvl="1"/>
            <a:r>
              <a:rPr lang="cs-CZ" dirty="0" smtClean="0"/>
              <a:t>Údaje o skutečném majiteli ve formě úplného výpisu</a:t>
            </a:r>
          </a:p>
          <a:p>
            <a:pPr lvl="1"/>
            <a:r>
              <a:rPr lang="cs-CZ" dirty="0" smtClean="0"/>
              <a:t>Osvědčení o registraci plátce DPH (je-li žadatel plátce)</a:t>
            </a:r>
            <a:endParaRPr lang="cs-CZ" dirty="0" smtClean="0"/>
          </a:p>
          <a:p>
            <a:pPr lvl="2"/>
            <a:endParaRPr lang="cs-CZ" sz="1800" dirty="0" smtClean="0"/>
          </a:p>
        </p:txBody>
      </p:sp>
    </p:spTree>
    <p:extLst>
      <p:ext uri="{BB962C8B-B14F-4D97-AF65-F5344CB8AC3E}">
        <p14:creationId xmlns:p14="http://schemas.microsoft.com/office/powerpoint/2010/main" val="379824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OVLÁDÁNÍ SYSTÉMU ISKP 21+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Všechny oprávněné osoby si musí zřídit samy přístup.</a:t>
            </a:r>
          </a:p>
          <a:p>
            <a:pPr lvl="1"/>
            <a:r>
              <a:rPr lang="cs-CZ" dirty="0" smtClean="0"/>
              <a:t>Přihlašování prostřednictvím NIA nebo ADFS (od března již jen NIA).</a:t>
            </a:r>
          </a:p>
          <a:p>
            <a:r>
              <a:rPr lang="cs-CZ" dirty="0" smtClean="0"/>
              <a:t>Pod příslušnou výzvou je nezbytné založit žádost o podporu.</a:t>
            </a:r>
          </a:p>
          <a:p>
            <a:r>
              <a:rPr lang="cs-CZ" dirty="0" smtClean="0"/>
              <a:t>Uživatel, který žádost založil, je automaticky „správcem přístupů“.</a:t>
            </a:r>
          </a:p>
          <a:p>
            <a:r>
              <a:rPr lang="cs-CZ" dirty="0" smtClean="0"/>
              <a:t>Link na titulní straně našeho webu </a:t>
            </a:r>
            <a:r>
              <a:rPr lang="cs-CZ" dirty="0" smtClean="0">
                <a:hlinkClick r:id="rId2"/>
              </a:rPr>
              <a:t>www.mvcr.cz/fondyeu</a:t>
            </a:r>
            <a:endParaRPr lang="cs-CZ" dirty="0" smtClean="0"/>
          </a:p>
          <a:p>
            <a:r>
              <a:rPr lang="cs-CZ" dirty="0" smtClean="0"/>
              <a:t>Další role v systému:</a:t>
            </a:r>
          </a:p>
          <a:p>
            <a:pPr lvl="1"/>
            <a:r>
              <a:rPr lang="cs-CZ" dirty="0" smtClean="0"/>
              <a:t>Čtenář</a:t>
            </a:r>
          </a:p>
          <a:p>
            <a:pPr lvl="1"/>
            <a:r>
              <a:rPr lang="cs-CZ" dirty="0" smtClean="0"/>
              <a:t>Editor</a:t>
            </a:r>
          </a:p>
          <a:p>
            <a:pPr lvl="1"/>
            <a:r>
              <a:rPr lang="cs-CZ" dirty="0" smtClean="0"/>
              <a:t>Signatář</a:t>
            </a:r>
          </a:p>
          <a:p>
            <a:pPr lvl="1"/>
            <a:r>
              <a:rPr lang="cs-CZ" dirty="0" smtClean="0"/>
              <a:t>Zástupce správce přístupů</a:t>
            </a:r>
          </a:p>
          <a:p>
            <a:pPr lvl="1"/>
            <a:r>
              <a:rPr lang="cs-CZ" dirty="0" smtClean="0"/>
              <a:t>Zmocněnec</a:t>
            </a:r>
          </a:p>
          <a:p>
            <a:pPr lvl="1"/>
            <a:r>
              <a:rPr lang="cs-CZ" dirty="0" smtClean="0"/>
              <a:t>Kontaktní osoba (dostává depeše ze systému)</a:t>
            </a:r>
          </a:p>
          <a:p>
            <a:pPr marL="128016" lvl="1" indent="0">
              <a:buNone/>
            </a:pPr>
            <a:r>
              <a:rPr lang="cs-CZ" sz="2200" dirty="0" smtClean="0"/>
              <a:t>Správce přístupů přiděluje role.</a:t>
            </a:r>
          </a:p>
          <a:p>
            <a:pPr marL="128016" lvl="1" indent="0">
              <a:buNone/>
            </a:pPr>
            <a:r>
              <a:rPr lang="cs-CZ" sz="2200" b="1" dirty="0" smtClean="0">
                <a:solidFill>
                  <a:srgbClr val="FF0000"/>
                </a:solidFill>
              </a:rPr>
              <a:t>Pozor!</a:t>
            </a:r>
            <a:r>
              <a:rPr lang="cs-CZ" sz="2200" dirty="0" smtClean="0"/>
              <a:t> Garantovaná dostupnost systému denně 5:00-23:59.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553788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Horní lišta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4128" y="2184585"/>
            <a:ext cx="8011643" cy="100026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24128" y="3025833"/>
            <a:ext cx="6332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Plná moc – nahrajte elektronické zmocnění od ministra vnitra</a:t>
            </a:r>
          </a:p>
          <a:p>
            <a:r>
              <a:rPr lang="cs-CZ" dirty="0" smtClean="0"/>
              <a:t>Zmocněná osoba musí zmocnění přijmout (podepsat v ISKP 21+)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94135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Principy </a:t>
            </a:r>
            <a:r>
              <a:rPr lang="cs-CZ" dirty="0" err="1" smtClean="0"/>
              <a:t>vyplŇování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levém menu jsou jednotlivé záložky žádosti.</a:t>
            </a:r>
          </a:p>
          <a:p>
            <a:r>
              <a:rPr lang="cs-CZ" dirty="0" smtClean="0"/>
              <a:t>Některé záložky se otevřou k vyplnění až po vyplnění jiných.</a:t>
            </a:r>
          </a:p>
          <a:p>
            <a:pPr lvl="1"/>
            <a:r>
              <a:rPr lang="cs-CZ" dirty="0" smtClean="0"/>
              <a:t>Např. Rozpočet se otevře až po vyplnění subjektů projektu a specifického cíle.</a:t>
            </a:r>
          </a:p>
          <a:p>
            <a:r>
              <a:rPr lang="cs-CZ" dirty="0" smtClean="0"/>
              <a:t>Žlutá pole jsou povinná.</a:t>
            </a:r>
          </a:p>
          <a:p>
            <a:r>
              <a:rPr lang="cs-CZ" dirty="0" smtClean="0"/>
              <a:t>Šedá pole jsou nepovinná.</a:t>
            </a:r>
          </a:p>
          <a:p>
            <a:r>
              <a:rPr lang="cs-CZ" dirty="0" smtClean="0"/>
              <a:t>Bílá pole se vyplní automaticky systémem.</a:t>
            </a:r>
          </a:p>
        </p:txBody>
      </p:sp>
    </p:spTree>
    <p:extLst>
      <p:ext uri="{BB962C8B-B14F-4D97-AF65-F5344CB8AC3E}">
        <p14:creationId xmlns:p14="http://schemas.microsoft.com/office/powerpoint/2010/main" val="728288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Datové oblasti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10872" y="585216"/>
            <a:ext cx="1546583" cy="6125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477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údaje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obrazovce vyplňte základní data.</a:t>
            </a:r>
          </a:p>
          <a:p>
            <a:r>
              <a:rPr lang="cs-CZ" dirty="0" smtClean="0"/>
              <a:t>Uveďte název projektu v ČJ.</a:t>
            </a:r>
          </a:p>
          <a:p>
            <a:r>
              <a:rPr lang="cs-CZ" dirty="0" smtClean="0"/>
              <a:t>Vyberte způsob jednání, tj. zda je žádost podepisována jedním nebo více signatáři.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8293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projekt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 této záložce žadatel vyplní stručné informace o projektu.</a:t>
            </a:r>
          </a:p>
          <a:p>
            <a:r>
              <a:rPr lang="cs-CZ" dirty="0" smtClean="0"/>
              <a:t>Název projektu v AJ.</a:t>
            </a:r>
          </a:p>
          <a:p>
            <a:r>
              <a:rPr lang="cs-CZ" dirty="0" smtClean="0"/>
              <a:t>Anotaci projektu – </a:t>
            </a:r>
            <a:r>
              <a:rPr lang="cs-CZ" b="1" dirty="0" smtClean="0">
                <a:solidFill>
                  <a:srgbClr val="FF0000"/>
                </a:solidFill>
              </a:rPr>
              <a:t>pozor!</a:t>
            </a:r>
            <a:r>
              <a:rPr lang="cs-CZ" dirty="0" smtClean="0"/>
              <a:t> anotace projektu bude zveřejněna na portále dotaceeu.cz, uveďte přesně, jasně a výstižně podstatu projektu (hlavní cíl, výstupy apod.).</a:t>
            </a:r>
          </a:p>
          <a:p>
            <a:r>
              <a:rPr lang="cs-CZ" dirty="0" smtClean="0"/>
              <a:t>Předpokládaná data zahájení a ukončení projektu – musí být v limitu výzvy (skutečná data se v této fázi nevyplňují).</a:t>
            </a:r>
          </a:p>
          <a:p>
            <a:r>
              <a:rPr lang="cs-CZ" dirty="0" smtClean="0"/>
              <a:t>Režim financování (</a:t>
            </a:r>
            <a:r>
              <a:rPr lang="cs-CZ" dirty="0" smtClean="0"/>
              <a:t>ex-ante či ex-post – dle subjektu žadatele).</a:t>
            </a:r>
            <a:endParaRPr lang="cs-CZ" dirty="0" smtClean="0"/>
          </a:p>
          <a:p>
            <a:r>
              <a:rPr lang="cs-CZ" dirty="0" smtClean="0"/>
              <a:t>Dále zaškrtnout, zda se projektu účastní třetí země nebo se uskutečňuje ve třetí zemi </a:t>
            </a:r>
            <a:r>
              <a:rPr lang="cs-CZ" dirty="0" smtClean="0"/>
              <a:t>(v této výzvě „ne“).</a:t>
            </a: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673488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PROJEKTU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Jedná se o zásadní obrazovku.</a:t>
            </a:r>
          </a:p>
          <a:p>
            <a:r>
              <a:rPr lang="cs-CZ" dirty="0" smtClean="0"/>
              <a:t>Jednotlivá pole pečlivě vyplňte dle otázek v záhlaví. Snažte se co nejlépe vystihnout svůj projekt. Zaměřte se na intervenční logiku – co je problém, co se bude v projektu dít, čeho dosáhne.</a:t>
            </a:r>
          </a:p>
          <a:p>
            <a:r>
              <a:rPr lang="cs-CZ" dirty="0" smtClean="0"/>
              <a:t>Cíle a výstupy by měly být ideálně měřitelné a kvantifikovatelné.</a:t>
            </a:r>
          </a:p>
          <a:p>
            <a:r>
              <a:rPr lang="cs-CZ" dirty="0" smtClean="0"/>
              <a:t>Již </a:t>
            </a:r>
            <a:r>
              <a:rPr lang="cs-CZ" dirty="0" smtClean="0"/>
              <a:t>v žádosti popište kritéria, jakými budete dosažení cíle prokazovat, stanovená sada indikátorů je omezená a ne vždy dokáže postihnout všechny výstupy či výsledky projektu.</a:t>
            </a:r>
          </a:p>
          <a:p>
            <a:r>
              <a:rPr lang="cs-CZ" dirty="0" smtClean="0"/>
              <a:t>Cíle projektu by měly být navázány na klíčové aktivity.</a:t>
            </a:r>
          </a:p>
          <a:p>
            <a:r>
              <a:rPr lang="cs-CZ" dirty="0" smtClean="0"/>
              <a:t>Pole „jaké aktivity v projektu budou realizovány“ vyplňujte stručně. Klíčové aktivity jsou podrobně popsány v jiné obrazovce, zde se jedná jen o souhrn a přehled. </a:t>
            </a:r>
            <a:r>
              <a:rPr lang="cs-CZ" b="1" dirty="0" smtClean="0">
                <a:solidFill>
                  <a:srgbClr val="FF0000"/>
                </a:solidFill>
              </a:rPr>
              <a:t>Pozor!</a:t>
            </a:r>
            <a:r>
              <a:rPr lang="cs-CZ" dirty="0" smtClean="0"/>
              <a:t>, aby se informace vzájemně nerozešly.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Pozor!</a:t>
            </a:r>
            <a:r>
              <a:rPr lang="cs-CZ" dirty="0" smtClean="0"/>
              <a:t> Rizika </a:t>
            </a:r>
            <a:r>
              <a:rPr lang="cs-CZ" dirty="0" smtClean="0"/>
              <a:t>projektu a Realizační tým </a:t>
            </a:r>
            <a:r>
              <a:rPr lang="cs-CZ" dirty="0" smtClean="0"/>
              <a:t>jsou </a:t>
            </a:r>
            <a:r>
              <a:rPr lang="cs-CZ" dirty="0" smtClean="0"/>
              <a:t>povinná </a:t>
            </a:r>
            <a:r>
              <a:rPr lang="cs-CZ" dirty="0" smtClean="0"/>
              <a:t>pole, ačkoli </a:t>
            </a:r>
            <a:r>
              <a:rPr lang="cs-CZ" dirty="0" smtClean="0"/>
              <a:t>jsou </a:t>
            </a:r>
            <a:r>
              <a:rPr lang="cs-CZ" dirty="0" smtClean="0"/>
              <a:t>šedé (tj. nevyplnění neodhalí ani kontrola)!</a:t>
            </a:r>
          </a:p>
          <a:p>
            <a:r>
              <a:rPr lang="cs-CZ" dirty="0" smtClean="0"/>
              <a:t>Ostatní pole </a:t>
            </a:r>
            <a:r>
              <a:rPr lang="cs-CZ" dirty="0" smtClean="0"/>
              <a:t>–Šíření </a:t>
            </a:r>
            <a:r>
              <a:rPr lang="cs-CZ" dirty="0" smtClean="0"/>
              <a:t>výstupů, Inovativnost řešení, Klíčová slova jsou nepovinná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21046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Specifické cíle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nezbytné specifický cíl potvrdit, vše je </a:t>
            </a:r>
            <a:r>
              <a:rPr lang="cs-CZ" dirty="0" err="1" smtClean="0"/>
              <a:t>předvyplněno</a:t>
            </a:r>
            <a:r>
              <a:rPr lang="cs-CZ" dirty="0" smtClean="0"/>
              <a:t> (otevřít obrazovku a uložit).</a:t>
            </a:r>
          </a:p>
          <a:p>
            <a:r>
              <a:rPr lang="cs-CZ" dirty="0" smtClean="0"/>
              <a:t>Je </a:t>
            </a:r>
            <a:r>
              <a:rPr lang="cs-CZ" dirty="0" smtClean="0"/>
              <a:t>přiřazen </a:t>
            </a:r>
            <a:r>
              <a:rPr lang="cs-CZ" dirty="0" smtClean="0"/>
              <a:t>jen </a:t>
            </a:r>
            <a:r>
              <a:rPr lang="cs-CZ" dirty="0" smtClean="0"/>
              <a:t>jeden specifický </a:t>
            </a:r>
            <a:r>
              <a:rPr lang="cs-CZ" dirty="0" smtClean="0"/>
              <a:t>cíl (na rozdíl od předchozího programového období), </a:t>
            </a:r>
            <a:r>
              <a:rPr lang="cs-CZ" dirty="0" smtClean="0"/>
              <a:t>procentní podíl je tedy 100 %.</a:t>
            </a:r>
          </a:p>
          <a:p>
            <a:r>
              <a:rPr lang="cs-CZ" dirty="0" smtClean="0"/>
              <a:t>Až po potvrzení specifického cíle se zaktivní obrazovka Indikátory.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97141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Cílová skupina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 případě OP AMIF vyberte z číselníku „Státní příslušníci třetích zemí“.</a:t>
            </a:r>
          </a:p>
          <a:p>
            <a:r>
              <a:rPr lang="cs-CZ" dirty="0" smtClean="0"/>
              <a:t>V </a:t>
            </a:r>
            <a:r>
              <a:rPr lang="cs-CZ" dirty="0" smtClean="0"/>
              <a:t>poli „Popis cílové skupiny“ uveďte bližší specifikaci, která </a:t>
            </a:r>
            <a:r>
              <a:rPr lang="cs-CZ" dirty="0"/>
              <a:t>by </a:t>
            </a:r>
            <a:r>
              <a:rPr lang="cs-CZ" dirty="0" smtClean="0"/>
              <a:t>měla </a:t>
            </a:r>
            <a:r>
              <a:rPr lang="cs-CZ" dirty="0"/>
              <a:t>obsahovat </a:t>
            </a:r>
            <a:r>
              <a:rPr lang="cs-CZ" dirty="0" smtClean="0"/>
              <a:t>zejména informace </a:t>
            </a:r>
            <a:r>
              <a:rPr lang="cs-CZ" dirty="0"/>
              <a:t>o identifikaci cílové skupiny, její velikosti a struktuře, popis potřeb cílové </a:t>
            </a:r>
            <a:r>
              <a:rPr lang="cs-CZ" dirty="0" smtClean="0"/>
              <a:t>skupiny a </a:t>
            </a:r>
            <a:r>
              <a:rPr lang="cs-CZ" dirty="0"/>
              <a:t>popis zapojení cílové </a:t>
            </a:r>
            <a:r>
              <a:rPr lang="cs-CZ" dirty="0" smtClean="0"/>
              <a:t>skupiny do projektu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17976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KLÍČOVÉ AKTIVITY 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Pozor! </a:t>
            </a:r>
            <a:r>
              <a:rPr lang="cs-CZ" dirty="0" smtClean="0"/>
              <a:t>První pole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„Název klíčové aktivity“, kde je výběr z číselníku, není pro tuto výzvu relevantní. Vyplňujte až druhé pole „Název klíčové aktivity“.</a:t>
            </a:r>
          </a:p>
          <a:p>
            <a:endParaRPr lang="cs-CZ" b="1" dirty="0">
              <a:solidFill>
                <a:srgbClr val="FF0000"/>
              </a:solidFill>
            </a:endParaRPr>
          </a:p>
          <a:p>
            <a:endParaRPr lang="cs-CZ" b="1" dirty="0" smtClean="0">
              <a:solidFill>
                <a:srgbClr val="FF0000"/>
              </a:solidFill>
            </a:endParaRPr>
          </a:p>
          <a:p>
            <a:endParaRPr lang="cs-CZ" b="1" dirty="0">
              <a:solidFill>
                <a:srgbClr val="FF0000"/>
              </a:solidFill>
            </a:endParaRPr>
          </a:p>
          <a:p>
            <a:endParaRPr lang="cs-CZ" b="1" dirty="0" smtClean="0">
              <a:solidFill>
                <a:srgbClr val="FF0000"/>
              </a:solidFill>
            </a:endParaRPr>
          </a:p>
          <a:p>
            <a:endParaRPr lang="cs-CZ" b="1" dirty="0">
              <a:solidFill>
                <a:srgbClr val="FF0000"/>
              </a:solidFill>
            </a:endParaRPr>
          </a:p>
          <a:p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Pozor! </a:t>
            </a:r>
            <a:r>
              <a:rPr lang="cs-CZ" dirty="0" smtClean="0"/>
              <a:t>Název aktivity vždy číslujte ve formátu KA 1 Název, KA 2 Název atd.</a:t>
            </a:r>
          </a:p>
          <a:p>
            <a:r>
              <a:rPr lang="cs-CZ" dirty="0" smtClean="0"/>
              <a:t>Každá klíčová aktivita má svou „kartu“, obdobně jako v 2014-2020.</a:t>
            </a:r>
          </a:p>
          <a:p>
            <a:r>
              <a:rPr lang="cs-CZ" dirty="0" smtClean="0"/>
              <a:t>Každou další klíčovou aktivitu zadejte tlačítkem „Nový záznam“.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449" y="2888976"/>
            <a:ext cx="3040796" cy="1975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8487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KLÍČOVÉ AKTIVITY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Jednotlivé klíčové aktivity musí spadat do oblasti podporovaných aktivit výzvou.</a:t>
            </a:r>
          </a:p>
          <a:p>
            <a:r>
              <a:rPr lang="cs-CZ" dirty="0" smtClean="0"/>
              <a:t>Popis klíčové aktivity – podrobně popište plánovanou realizaci klíčové aktivity, aktivity by měly být logicky strukturovány a provázány. Měli byste odpovědět na tyto otázky:</a:t>
            </a:r>
          </a:p>
          <a:p>
            <a:r>
              <a:rPr lang="cs-CZ" dirty="0"/>
              <a:t>Jaké činnosti budete v rámci této klíčové aktivity realizovat?</a:t>
            </a:r>
          </a:p>
          <a:p>
            <a:pPr lvl="1"/>
            <a:r>
              <a:rPr lang="cs-CZ" dirty="0" smtClean="0"/>
              <a:t>Jaký </a:t>
            </a:r>
            <a:r>
              <a:rPr lang="cs-CZ" dirty="0"/>
              <a:t>je způsob provádění klíčové aktivity (metoda realizace) a jak </a:t>
            </a:r>
            <a:r>
              <a:rPr lang="cs-CZ" dirty="0" smtClean="0"/>
              <a:t>povede k </a:t>
            </a:r>
            <a:r>
              <a:rPr lang="cs-CZ" dirty="0"/>
              <a:t>dosažení stanovených výstupů?</a:t>
            </a:r>
          </a:p>
          <a:p>
            <a:pPr lvl="1"/>
            <a:r>
              <a:rPr lang="cs-CZ" dirty="0" smtClean="0"/>
              <a:t>Jaké </a:t>
            </a:r>
            <a:r>
              <a:rPr lang="cs-CZ" dirty="0"/>
              <a:t>jsou výstupy dané klíčové aktivity?</a:t>
            </a:r>
          </a:p>
          <a:p>
            <a:pPr lvl="1"/>
            <a:r>
              <a:rPr lang="cs-CZ" dirty="0" smtClean="0"/>
              <a:t>Jak </a:t>
            </a:r>
            <a:r>
              <a:rPr lang="cs-CZ" dirty="0"/>
              <a:t>jsou aktivity časově provázány</a:t>
            </a:r>
            <a:r>
              <a:rPr lang="cs-CZ" dirty="0" smtClean="0"/>
              <a:t>?</a:t>
            </a:r>
          </a:p>
          <a:p>
            <a:pPr marL="128016" lvl="1" indent="0">
              <a:buNone/>
            </a:pPr>
            <a:r>
              <a:rPr lang="cs-CZ" sz="2200" dirty="0"/>
              <a:t>Do popisu uveďte časový plán aktivity (obdobný k harmonogramu v 2014-2020).</a:t>
            </a:r>
          </a:p>
          <a:p>
            <a:pPr marL="128016" lvl="1" indent="0">
              <a:buNone/>
            </a:pPr>
            <a:r>
              <a:rPr lang="cs-CZ" sz="2200" dirty="0"/>
              <a:t>Přehled nákladů – jedná se o </a:t>
            </a:r>
            <a:r>
              <a:rPr lang="cs-CZ" sz="2200" dirty="0" err="1"/>
              <a:t>provazbu</a:t>
            </a:r>
            <a:r>
              <a:rPr lang="cs-CZ" sz="2200" dirty="0"/>
              <a:t> na rozpočet projektu, uveďte, jaké náklady se vztahují k plnění dané </a:t>
            </a:r>
            <a:r>
              <a:rPr lang="cs-CZ" sz="2200" dirty="0" smtClean="0"/>
              <a:t>aktivity</a:t>
            </a:r>
            <a:r>
              <a:rPr lang="cs-CZ" sz="2200" dirty="0" smtClean="0"/>
              <a:t>. Uveďte i náklady, které hodláte financovat z paušálu.</a:t>
            </a:r>
            <a:endParaRPr lang="cs-CZ" sz="22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86386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Indikátory 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24127" y="2186247"/>
            <a:ext cx="9720073" cy="4505498"/>
          </a:xfrm>
        </p:spPr>
        <p:txBody>
          <a:bodyPr>
            <a:normAutofit/>
          </a:bodyPr>
          <a:lstStyle/>
          <a:p>
            <a:r>
              <a:rPr lang="cs-CZ" dirty="0" smtClean="0"/>
              <a:t>Indikátory jsou dvojího typu.</a:t>
            </a:r>
          </a:p>
          <a:p>
            <a:pPr lvl="1"/>
            <a:r>
              <a:rPr lang="cs-CZ" dirty="0" smtClean="0"/>
              <a:t>Ty, ke kterým je povinnost stanovit cílovou hodnotu. (povinný k naplnění),</a:t>
            </a:r>
          </a:p>
          <a:p>
            <a:pPr lvl="1"/>
            <a:r>
              <a:rPr lang="cs-CZ" dirty="0" smtClean="0"/>
              <a:t>Ty, které je povinnost vykazovat, ale cílová hodnota se nestanovuje.</a:t>
            </a:r>
          </a:p>
          <a:p>
            <a:pPr marL="128016" lvl="1" indent="0">
              <a:buNone/>
            </a:pPr>
            <a:r>
              <a:rPr lang="cs-CZ" sz="2200" dirty="0"/>
              <a:t>Na obrazovce jsou všechny indikátory stanovené </a:t>
            </a:r>
            <a:r>
              <a:rPr lang="cs-CZ" sz="2200" dirty="0" smtClean="0"/>
              <a:t>výzvou</a:t>
            </a:r>
            <a:r>
              <a:rPr lang="cs-CZ" dirty="0"/>
              <a:t>.</a:t>
            </a:r>
            <a:r>
              <a:rPr lang="cs-CZ" dirty="0" smtClean="0"/>
              <a:t> </a:t>
            </a:r>
          </a:p>
          <a:p>
            <a:pPr marL="128016" lvl="1" indent="0">
              <a:buNone/>
            </a:pPr>
            <a:r>
              <a:rPr lang="cs-CZ" sz="2200" dirty="0"/>
              <a:t>K jednotlivým ukazatelům </a:t>
            </a:r>
            <a:r>
              <a:rPr lang="cs-CZ" sz="2200" dirty="0" smtClean="0"/>
              <a:t>stanovte:</a:t>
            </a:r>
          </a:p>
          <a:p>
            <a:pPr lvl="1"/>
            <a:r>
              <a:rPr lang="cs-CZ" dirty="0"/>
              <a:t>Výchozí </a:t>
            </a:r>
            <a:r>
              <a:rPr lang="cs-CZ" dirty="0" smtClean="0"/>
              <a:t>hodnotu 0 (u FEUVV bude vždy nulová),</a:t>
            </a:r>
          </a:p>
          <a:p>
            <a:pPr lvl="1"/>
            <a:r>
              <a:rPr lang="cs-CZ" dirty="0" smtClean="0"/>
              <a:t>Datum výchozí hodnoty (musí se jednat o datum v minulosti),</a:t>
            </a:r>
          </a:p>
          <a:p>
            <a:pPr lvl="1"/>
            <a:r>
              <a:rPr lang="cs-CZ" dirty="0" smtClean="0"/>
              <a:t>Cílovou hodnotu (povinně u těch, které jsou povinné k naplnění, u těch, které nejsou, je možné uvést 0) – jedná se o závazek pro projekt, tj. je-li hodnota stanovena, je povinné její dosažení,</a:t>
            </a:r>
          </a:p>
          <a:p>
            <a:pPr lvl="1"/>
            <a:r>
              <a:rPr lang="cs-CZ" dirty="0" smtClean="0"/>
              <a:t>Datum cílové hodnoty – uveďte datum, ke kterému plánujete hodnoty dosáhnout (standardně ukončení realizace projektu),</a:t>
            </a:r>
          </a:p>
          <a:p>
            <a:pPr lvl="1"/>
            <a:r>
              <a:rPr lang="cs-CZ" dirty="0" smtClean="0"/>
              <a:t>Popis hodnoty – popište, jakým způsobem jste cílovou hodnotu stanovili, jak budete naplňování indikátoru sledovat a dokládat.</a:t>
            </a:r>
          </a:p>
        </p:txBody>
      </p:sp>
    </p:spTree>
    <p:extLst>
      <p:ext uri="{BB962C8B-B14F-4D97-AF65-F5344CB8AC3E}">
        <p14:creationId xmlns:p14="http://schemas.microsoft.com/office/powerpoint/2010/main" val="11762228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Indikátory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24128" y="1978429"/>
            <a:ext cx="9720073" cy="4505498"/>
          </a:xfrm>
        </p:spPr>
        <p:txBody>
          <a:bodyPr>
            <a:normAutofit/>
          </a:bodyPr>
          <a:lstStyle/>
          <a:p>
            <a:pPr marL="128016" lvl="1" indent="0">
              <a:buNone/>
            </a:pPr>
            <a:r>
              <a:rPr lang="cs-CZ" sz="2200" dirty="0"/>
              <a:t>Bagatelní podpora není pro FEUVV relevantní, tj. mezi účastníky se počítá každá osoba, která obdržela jakkoli </a:t>
            </a:r>
            <a:r>
              <a:rPr lang="cs-CZ" sz="2200" dirty="0" smtClean="0"/>
              <a:t>dlouhou </a:t>
            </a:r>
            <a:r>
              <a:rPr lang="cs-CZ" sz="2200" dirty="0"/>
              <a:t>formu </a:t>
            </a:r>
            <a:r>
              <a:rPr lang="cs-CZ" sz="2200" dirty="0" smtClean="0"/>
              <a:t>podpory.</a:t>
            </a:r>
            <a:endParaRPr lang="cs-CZ" sz="2200" dirty="0"/>
          </a:p>
          <a:p>
            <a:pPr marL="128016" lvl="1" indent="0">
              <a:buNone/>
            </a:pPr>
            <a:r>
              <a:rPr lang="cs-CZ" sz="2200" dirty="0"/>
              <a:t>V případě OP AMIF jsou indikátory vztahující se k osobám načítány z IS </a:t>
            </a:r>
            <a:r>
              <a:rPr lang="cs-CZ" sz="2200" dirty="0" smtClean="0"/>
              <a:t>ESF.</a:t>
            </a:r>
            <a:endParaRPr lang="cs-CZ" sz="2200" dirty="0"/>
          </a:p>
          <a:p>
            <a:pPr marL="128016" lvl="1" indent="0">
              <a:buNone/>
            </a:pPr>
            <a:r>
              <a:rPr lang="cs-CZ" sz="2200" dirty="0"/>
              <a:t>Indikátory v OP AMIF se dále dělí (muži, ženy, věk), tyto </a:t>
            </a:r>
            <a:r>
              <a:rPr lang="cs-CZ" sz="2200" dirty="0" err="1"/>
              <a:t>podindikátory</a:t>
            </a:r>
            <a:r>
              <a:rPr lang="cs-CZ" sz="2200" dirty="0"/>
              <a:t> nejsou na žádosti viditelné, nicméně budou reportovány v rámci zpráv o realizaci projektu a budou vyplňovány z IS </a:t>
            </a:r>
            <a:r>
              <a:rPr lang="cs-CZ" sz="2200" dirty="0" smtClean="0"/>
              <a:t>ESF.</a:t>
            </a:r>
            <a:endParaRPr lang="cs-CZ" sz="2200" dirty="0"/>
          </a:p>
          <a:p>
            <a:pPr marL="128016" lvl="1" indent="0">
              <a:buNone/>
            </a:pPr>
            <a:r>
              <a:rPr lang="cs-CZ" sz="2200" dirty="0"/>
              <a:t>Definice indikátorů dostupné zde </a:t>
            </a:r>
            <a:r>
              <a:rPr lang="cs-CZ" sz="2200" dirty="0">
                <a:hlinkClick r:id="rId2"/>
              </a:rPr>
              <a:t>https://www.mvcr.cz/fondyeu/pro-zadatele-a-prijemce.aspx</a:t>
            </a:r>
            <a:r>
              <a:rPr lang="cs-CZ" sz="2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992206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Horizontální principy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Stanoveny dva horizontální principy:</a:t>
            </a:r>
          </a:p>
          <a:p>
            <a:pPr lvl="1"/>
            <a:r>
              <a:rPr lang="cs-CZ" dirty="0" smtClean="0"/>
              <a:t>rovné příležitosti a nediskriminace,</a:t>
            </a:r>
          </a:p>
          <a:p>
            <a:pPr lvl="1"/>
            <a:r>
              <a:rPr lang="cs-CZ" dirty="0"/>
              <a:t>r</a:t>
            </a:r>
            <a:r>
              <a:rPr lang="cs-CZ" dirty="0" smtClean="0"/>
              <a:t>ovné příležitosti mužů a žen.</a:t>
            </a:r>
          </a:p>
          <a:p>
            <a:pPr marL="0" indent="-45720">
              <a:buNone/>
            </a:pPr>
            <a:r>
              <a:rPr lang="cs-CZ" dirty="0" smtClean="0"/>
              <a:t>U každého zvolit, zda projekt k principu</a:t>
            </a:r>
            <a:r>
              <a:rPr lang="cs-CZ" dirty="0"/>
              <a:t>:</a:t>
            </a:r>
            <a:endParaRPr lang="cs-CZ" dirty="0" smtClean="0"/>
          </a:p>
          <a:p>
            <a:pPr lvl="1"/>
            <a:r>
              <a:rPr lang="cs-CZ" dirty="0"/>
              <a:t>m</a:t>
            </a:r>
            <a:r>
              <a:rPr lang="cs-CZ" dirty="0" smtClean="0"/>
              <a:t>á </a:t>
            </a:r>
            <a:r>
              <a:rPr lang="cs-CZ" dirty="0"/>
              <a:t>neutrální </a:t>
            </a:r>
            <a:r>
              <a:rPr lang="cs-CZ" dirty="0" smtClean="0"/>
              <a:t>vliv,</a:t>
            </a:r>
            <a:endParaRPr lang="cs-CZ" dirty="0"/>
          </a:p>
          <a:p>
            <a:pPr lvl="1"/>
            <a:r>
              <a:rPr lang="cs-CZ" dirty="0"/>
              <a:t>m</a:t>
            </a:r>
            <a:r>
              <a:rPr lang="cs-CZ" dirty="0" smtClean="0"/>
              <a:t>á </a:t>
            </a:r>
            <a:r>
              <a:rPr lang="cs-CZ" dirty="0"/>
              <a:t>pozitivní </a:t>
            </a:r>
            <a:r>
              <a:rPr lang="cs-CZ" dirty="0" smtClean="0"/>
              <a:t>vliv,</a:t>
            </a:r>
            <a:endParaRPr lang="cs-CZ" dirty="0"/>
          </a:p>
          <a:p>
            <a:pPr lvl="1"/>
            <a:r>
              <a:rPr lang="cs-CZ" dirty="0"/>
              <a:t>j</a:t>
            </a:r>
            <a:r>
              <a:rPr lang="cs-CZ" dirty="0" smtClean="0"/>
              <a:t>e </a:t>
            </a:r>
            <a:r>
              <a:rPr lang="cs-CZ" dirty="0"/>
              <a:t>cíleně </a:t>
            </a:r>
            <a:r>
              <a:rPr lang="cs-CZ" dirty="0" smtClean="0"/>
              <a:t>zaměřen.</a:t>
            </a:r>
          </a:p>
          <a:p>
            <a:pPr marL="128016" lvl="1" indent="0">
              <a:buNone/>
            </a:pPr>
            <a:r>
              <a:rPr lang="cs-CZ" sz="2200" dirty="0"/>
              <a:t>V </a:t>
            </a:r>
            <a:r>
              <a:rPr lang="cs-CZ" sz="2200" dirty="0" smtClean="0"/>
              <a:t>případě, </a:t>
            </a:r>
            <a:r>
              <a:rPr lang="cs-CZ" sz="2200" dirty="0"/>
              <a:t>že žadatel zvolí jiný než neutrální vliv, je povinné vyplnit pole popis.</a:t>
            </a:r>
          </a:p>
          <a:p>
            <a:pPr marL="128016" lvl="1" indent="0">
              <a:buNone/>
            </a:pPr>
            <a:r>
              <a:rPr lang="cs-CZ" sz="2200" dirty="0"/>
              <a:t>V případě projektů FEUVV se předpokládá ve většině případů neutrální vliv.</a:t>
            </a:r>
          </a:p>
        </p:txBody>
      </p:sp>
    </p:spTree>
    <p:extLst>
      <p:ext uri="{BB962C8B-B14F-4D97-AF65-F5344CB8AC3E}">
        <p14:creationId xmlns:p14="http://schemas.microsoft.com/office/powerpoint/2010/main" val="39801435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UMÍSTĚNÍ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Vyberte místo realizace, které je v souladu s výzvou.</a:t>
            </a:r>
          </a:p>
          <a:p>
            <a:r>
              <a:rPr lang="cs-CZ" dirty="0" smtClean="0"/>
              <a:t>Místo realizace se uvádí na úrovni kraje.</a:t>
            </a:r>
          </a:p>
          <a:p>
            <a:r>
              <a:rPr lang="cs-CZ" dirty="0" smtClean="0"/>
              <a:t>V případě realizace na celém území ČR je nezbytné uvést jednotlivě všechny kraje.</a:t>
            </a:r>
          </a:p>
          <a:p>
            <a:r>
              <a:rPr lang="cs-CZ" dirty="0" smtClean="0"/>
              <a:t>Místem realizace není místo, kde probíhá pouze administrace (např. účetnictví).</a:t>
            </a:r>
          </a:p>
          <a:p>
            <a:r>
              <a:rPr lang="cs-CZ" dirty="0" smtClean="0"/>
              <a:t>Pokud probíhá realizace zcela mimo území ČR, je nezbytné vybrat alespoň jeden kraj, v takovém případě vyberte místo sídla příjemce.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81328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Realizace mimo </a:t>
            </a:r>
            <a:r>
              <a:rPr lang="cs-CZ" dirty="0" err="1" smtClean="0"/>
              <a:t>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Tato obrazovka je textovým polem.</a:t>
            </a:r>
          </a:p>
          <a:p>
            <a:r>
              <a:rPr lang="cs-CZ" dirty="0" smtClean="0"/>
              <a:t>Vyplňte do detailu země, region případně město (je-li známo), pokud bude projekt realizován v zahraničí.</a:t>
            </a:r>
          </a:p>
          <a:p>
            <a:r>
              <a:rPr lang="cs-CZ" dirty="0" smtClean="0"/>
              <a:t>Jedná se o textové pole, můžete tedy navíc slovně okomentovat, jaká část projektu bude kde realizována apod.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26487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Subjekty projektu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Vyberte typ subjektu – v těchto výzvách pouze žadatel/příjemce.</a:t>
            </a:r>
          </a:p>
          <a:p>
            <a:r>
              <a:rPr lang="cs-CZ" dirty="0" smtClean="0"/>
              <a:t>Vyplňte IČO žadatele </a:t>
            </a:r>
            <a:r>
              <a:rPr lang="cs-CZ" dirty="0" smtClean="0"/>
              <a:t>a </a:t>
            </a:r>
            <a:r>
              <a:rPr lang="cs-CZ" dirty="0" smtClean="0"/>
              <a:t>klikněte na „validace“, subjekt se ztotožní s registry a vyplní se další údaje.</a:t>
            </a:r>
          </a:p>
          <a:p>
            <a:r>
              <a:rPr lang="cs-CZ" dirty="0" smtClean="0"/>
              <a:t>Šedé kolonky (počet zaměstnanců, obrat atd.) nejsou pro FEUVV relevantní.</a:t>
            </a:r>
          </a:p>
          <a:p>
            <a:r>
              <a:rPr lang="cs-CZ" dirty="0" smtClean="0"/>
              <a:t>Dále vyplňte typ plátce DPH (zpravidla „Nejsem plátcem DPH“).</a:t>
            </a:r>
          </a:p>
          <a:p>
            <a:r>
              <a:rPr lang="cs-CZ" dirty="0" smtClean="0"/>
              <a:t>Pole zda subjekt patří do definice jednoho subjektu nebo rodinného podniku je nezbytné vyplnit – uveďte křížek.</a:t>
            </a:r>
          </a:p>
          <a:p>
            <a:r>
              <a:rPr lang="cs-CZ" dirty="0" smtClean="0"/>
              <a:t>Na závěr uveďte, zda je rozpočet včetně DPH či bez (standardně bude s).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67373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Adresy subjektu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Předvyplněno</a:t>
            </a:r>
            <a:r>
              <a:rPr lang="cs-CZ" dirty="0" smtClean="0"/>
              <a:t> dle základních registrů. Není třeba nic měnit.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09840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Osoby subjektu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Vyplňte informace o statutárním zástupci a kontaktních osobách projektu.</a:t>
            </a:r>
          </a:p>
          <a:p>
            <a:r>
              <a:rPr lang="cs-CZ" dirty="0" smtClean="0"/>
              <a:t>Musí </a:t>
            </a:r>
            <a:r>
              <a:rPr lang="cs-CZ" dirty="0" smtClean="0"/>
              <a:t>být uvedena alespoň jedna kontaktní osoba (dostává následně depeše).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32588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Účty subjektu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této fázi nevyplňovat.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46582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Rozpočet projektu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24128" y="2285999"/>
            <a:ext cx="9720073" cy="4239491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Obrazovka se aktivuje po vyplnění specifického cíle, typu subjektu a režimu financování.</a:t>
            </a:r>
          </a:p>
          <a:p>
            <a:r>
              <a:rPr lang="cs-CZ" dirty="0" smtClean="0"/>
              <a:t>Struktura rozpočtu je generovaná automaticky dle definice výzvy.</a:t>
            </a:r>
          </a:p>
          <a:p>
            <a:r>
              <a:rPr lang="cs-CZ" dirty="0" smtClean="0"/>
              <a:t>Do této struktury doplňujte jednotlivé položky v detailu počet jednotek a částek.</a:t>
            </a:r>
          </a:p>
          <a:p>
            <a:r>
              <a:rPr lang="cs-CZ" dirty="0" smtClean="0"/>
              <a:t>Pojmenovávejte položky co možná nejvíce detailně.</a:t>
            </a:r>
          </a:p>
          <a:p>
            <a:r>
              <a:rPr lang="cs-CZ" dirty="0" smtClean="0"/>
              <a:t>Pro zadání položky kliknete na nejbližší nadřazenou úroveň a na tlačítko „nový záznam“.</a:t>
            </a:r>
          </a:p>
          <a:p>
            <a:r>
              <a:rPr lang="cs-CZ" dirty="0" smtClean="0"/>
              <a:t>Uvádějte všechny související náklady (tj. cena včetně DPH, u skutečně vykazovaných osobních nákladů náklady včetně všech odvodů – SP, ZP, FKSP, případně odměn).</a:t>
            </a:r>
          </a:p>
          <a:p>
            <a:r>
              <a:rPr lang="cs-CZ" dirty="0" smtClean="0"/>
              <a:t>V případě osobních nákladů platí každá pozice, jeden řádek (do názvu uvést např. ID služebního místa). V případě DPČ je možné uvést kumulovaně do jedné položky stejný typ DPČ.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74345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Rozpočet </a:t>
            </a:r>
            <a:r>
              <a:rPr lang="cs-CZ" dirty="0" smtClean="0"/>
              <a:t>projektu – Paušální </a:t>
            </a:r>
            <a:r>
              <a:rPr lang="cs-CZ" dirty="0" err="1" smtClean="0"/>
              <a:t>fiancování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24128" y="2285999"/>
            <a:ext cx="9720073" cy="4239491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Postup dle kapitoly 13.4.3.1 PŽP – obecná část</a:t>
            </a:r>
          </a:p>
          <a:p>
            <a:r>
              <a:rPr lang="cs-CZ" dirty="0" smtClean="0"/>
              <a:t>Paušál ve výši 40 % z přímých personálních nákladů</a:t>
            </a:r>
          </a:p>
          <a:p>
            <a:r>
              <a:rPr lang="cs-CZ" dirty="0" smtClean="0"/>
              <a:t>Zahrnuje veškeré ostatní výdaje projektu kromě přímých personálních (tj. nepřímé + ostatní přímé).</a:t>
            </a:r>
          </a:p>
          <a:p>
            <a:r>
              <a:rPr lang="cs-CZ" dirty="0" smtClean="0"/>
              <a:t>Definice nepřímých personálních výdajů v kapitole 13.3.2.1 (např. finanční manažer, účetní, personalista, úklid, ostraha atd.)</a:t>
            </a:r>
          </a:p>
          <a:p>
            <a:r>
              <a:rPr lang="cs-CZ" dirty="0" smtClean="0"/>
              <a:t>Prostředky </a:t>
            </a:r>
            <a:r>
              <a:rPr lang="cs-CZ" dirty="0"/>
              <a:t>na výdaje financované paušální sazbou jsou poskytovány průběžně, vždy spolu s </a:t>
            </a:r>
            <a:r>
              <a:rPr lang="cs-CZ" dirty="0" smtClean="0"/>
              <a:t>prostředky na </a:t>
            </a:r>
            <a:r>
              <a:rPr lang="cs-CZ" dirty="0"/>
              <a:t>přímé osobní </a:t>
            </a:r>
            <a:r>
              <a:rPr lang="cs-CZ" dirty="0" smtClean="0"/>
              <a:t>náklady. </a:t>
            </a:r>
            <a:r>
              <a:rPr lang="cs-CZ" dirty="0"/>
              <a:t>Každá platba příjemci tak v sobě </a:t>
            </a:r>
            <a:r>
              <a:rPr lang="cs-CZ" dirty="0" smtClean="0"/>
              <a:t>zahrnuje prostředky </a:t>
            </a:r>
            <a:r>
              <a:rPr lang="cs-CZ" dirty="0"/>
              <a:t>na přímé osobní náklady a na výdaje financované z paušálu, a to v poměru 1 : </a:t>
            </a:r>
            <a:r>
              <a:rPr lang="cs-CZ" dirty="0" smtClean="0"/>
              <a:t>0,4</a:t>
            </a:r>
          </a:p>
          <a:p>
            <a:r>
              <a:rPr lang="cs-CZ" dirty="0" smtClean="0"/>
              <a:t>V části popisu klíčových aktivit – náklady uvést přehled toho, k čemu bude paušál využit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89338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rozpočtů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Jedná se o přehledovou obrazovku, není třeba ji vyplňovat.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5873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financování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Rozpad na jednotlivé zdroje financování provede systém na pokyn uživatele, tlačítko „rozpad financí“.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Pozor! </a:t>
            </a:r>
            <a:r>
              <a:rPr lang="cs-CZ" dirty="0" smtClean="0"/>
              <a:t>V případě, že upravíte rozpočet, neprovede systém automaticky nový rozpad, je nezbytné znovu aktualizovat stisknutím tlačítka.</a:t>
            </a:r>
            <a:endParaRPr lang="cs-CZ" b="1" dirty="0" smtClean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61112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Finanční plán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Vyplňuje se až po vyplnění data trávní projektu, </a:t>
            </a:r>
            <a:r>
              <a:rPr lang="cs-CZ" dirty="0"/>
              <a:t>právní formy </a:t>
            </a:r>
            <a:r>
              <a:rPr lang="cs-CZ" dirty="0" smtClean="0"/>
              <a:t>žadatele, rozpočtu projektu a záložky projekt a po kliknutí na rozpad financování.</a:t>
            </a:r>
          </a:p>
          <a:p>
            <a:r>
              <a:rPr lang="cs-CZ" dirty="0" smtClean="0"/>
              <a:t>Finanční plán je generován automaticky, je možné upravit dle vašeho plánu.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13992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Čestná prohlášení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Musíte zaškrtnout souhlas s čestným prohlášením.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10098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dokumenty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Nahrajte všechny relevantní přílohy k žádosti.</a:t>
            </a:r>
          </a:p>
          <a:p>
            <a:r>
              <a:rPr lang="cs-CZ" dirty="0" smtClean="0"/>
              <a:t>Povinně komentář k rozpočtu (předdefinován, tj. název je vyplněn, nahrajete pouze dokument).</a:t>
            </a:r>
          </a:p>
          <a:p>
            <a:r>
              <a:rPr lang="cs-CZ" dirty="0" smtClean="0"/>
              <a:t>V případě využití jednotkových nákladů dále povinně</a:t>
            </a:r>
          </a:p>
          <a:p>
            <a:pPr lvl="1"/>
            <a:r>
              <a:rPr lang="cs-CZ" dirty="0" smtClean="0"/>
              <a:t>Kalkulačku jednotkových nákladů,</a:t>
            </a:r>
          </a:p>
          <a:p>
            <a:pPr lvl="1"/>
            <a:r>
              <a:rPr lang="cs-CZ" dirty="0" smtClean="0"/>
              <a:t>Relevantní podklady </a:t>
            </a:r>
            <a:r>
              <a:rPr lang="cs-CZ" dirty="0" smtClean="0"/>
              <a:t>(mzdové </a:t>
            </a:r>
            <a:r>
              <a:rPr lang="cs-CZ" dirty="0" smtClean="0"/>
              <a:t>listy u jednotlivých </a:t>
            </a:r>
            <a:r>
              <a:rPr lang="cs-CZ" dirty="0" smtClean="0"/>
              <a:t>pracovníků, náplň práce).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65951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FINALIZACE A PODÁNÍ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Důrazně doporučujeme nenechávat na poslední chvíli, může se objevit technický problém, je třeba ponechat čas na jeho případné řešení.</a:t>
            </a:r>
          </a:p>
          <a:p>
            <a:r>
              <a:rPr lang="cs-CZ" dirty="0" smtClean="0"/>
              <a:t>Tlačítko kontrola – můžete ověřit, zda jsou vyplněny všechny údaje a zda je možné přistoupit k finalizaci.</a:t>
            </a:r>
          </a:p>
          <a:p>
            <a:r>
              <a:rPr lang="cs-CZ" dirty="0" smtClean="0"/>
              <a:t>Finalizace – stiskem tlačítka se projekt uzamkne pro editaci a je připraven k podpisu, není možné finalizovat žádost, která neprojde kontrolou, finalizace lze stornovat v případě nutnosti dodatečných úprav.</a:t>
            </a:r>
          </a:p>
          <a:p>
            <a:r>
              <a:rPr lang="cs-CZ" dirty="0" smtClean="0"/>
              <a:t>Podpis žádosti – po finalizaci se otevře záložka podpis žádosti, žádost smí podepsat pouze signatář, </a:t>
            </a:r>
            <a:r>
              <a:rPr lang="cs-CZ" b="1" dirty="0" smtClean="0">
                <a:solidFill>
                  <a:srgbClr val="FF0000"/>
                </a:solidFill>
              </a:rPr>
              <a:t>Pozor!</a:t>
            </a:r>
            <a:r>
              <a:rPr lang="cs-CZ" dirty="0" smtClean="0"/>
              <a:t> po podpisu již není možné žádost upravit (storno finalizace již není možné).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Pozor! </a:t>
            </a:r>
            <a:r>
              <a:rPr lang="cs-CZ" dirty="0" smtClean="0"/>
              <a:t>Podání žádosti – ručně stisknutím tlačítka podání.</a:t>
            </a:r>
          </a:p>
          <a:p>
            <a:r>
              <a:rPr lang="cs-CZ" dirty="0" smtClean="0"/>
              <a:t>Tisk – pro vlastní potřebu je možné vygenerovat tiskový opis žádosti (nezasílá se ŘO).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13081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Komentář k rozpočtu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Komentář k rozpočtu není automatickou součástí ISKP.</a:t>
            </a:r>
          </a:p>
          <a:p>
            <a:r>
              <a:rPr lang="cs-CZ" dirty="0" smtClean="0"/>
              <a:t>Komentář je nahráván jako samostatná příloha.</a:t>
            </a:r>
          </a:p>
          <a:p>
            <a:r>
              <a:rPr lang="cs-CZ" dirty="0" smtClean="0"/>
              <a:t>Komentář vytvořte tak, že po vyplnění rozpočtu projektu, až bude finální jeho struktura, kliknete na tlačítko „export standardní“.</a:t>
            </a:r>
          </a:p>
          <a:p>
            <a:r>
              <a:rPr lang="cs-CZ" dirty="0" smtClean="0"/>
              <a:t>Dojde k vygenerování sestavy rozpočtu, kde doplňte sloupec L, který nazvěte „Komentář“ a vyplňte komentář ke každé vytvořené položce (tj. nikoli k součtovým nadřazeným položkám).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77816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Kalkulačka jednotkových nákladů – jednotlivý zaměstnanec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Vyplňte dle Pravidel pro žadatele a příjemce – obecná část.</a:t>
            </a:r>
          </a:p>
          <a:p>
            <a:r>
              <a:rPr lang="cs-CZ" dirty="0" smtClean="0"/>
              <a:t>Vyplňujte jen bílá pole, zelená se vyplní automaticky.</a:t>
            </a:r>
          </a:p>
          <a:p>
            <a:r>
              <a:rPr lang="cs-CZ" dirty="0" smtClean="0"/>
              <a:t>Druh pracovní činnosti se uvádí výčtem za období, ze které je náklad počítán.</a:t>
            </a:r>
          </a:p>
          <a:p>
            <a:r>
              <a:rPr lang="cs-CZ" dirty="0" smtClean="0"/>
              <a:t>Druh pracovní činnosti v projektu je činnost, kterou bude zaměstnanec vykonávat v projektu.</a:t>
            </a:r>
          </a:p>
          <a:p>
            <a:r>
              <a:rPr lang="cs-CZ" dirty="0" smtClean="0"/>
              <a:t>Název pracovní pozice v projektu je provázaný s vyplněním rozpočtu (je potřeba znát kód).</a:t>
            </a:r>
          </a:p>
          <a:p>
            <a:r>
              <a:rPr lang="cs-CZ" dirty="0" smtClean="0"/>
              <a:t>Období od se vyplní pouze první den prvního měsíce (pole C18), za které jsou data předkládána, ostatní se vyplní automaticky. V případě, že nejsou k dispozici data za 12 měsíců a za první měsíce je prováděn dopočet, uveďte přesto jako první měsíc ten před 12 měsíci.</a:t>
            </a:r>
          </a:p>
          <a:p>
            <a:r>
              <a:rPr lang="cs-CZ" dirty="0" smtClean="0"/>
              <a:t>Náklady na zaměstnance vyplňte dle skutečnosti v souladu s PŽP, případně tak jak vyšel dopočet.</a:t>
            </a:r>
          </a:p>
          <a:p>
            <a:r>
              <a:rPr lang="cs-CZ" dirty="0" smtClean="0"/>
              <a:t>Ve sloupci úvazek uveďte vždy relevantní úvazek za daný měsíc.</a:t>
            </a:r>
          </a:p>
          <a:p>
            <a:r>
              <a:rPr lang="cs-CZ" dirty="0" smtClean="0"/>
              <a:t>Ve způsobu stanovení nákladů vyberte, zda se jedná o skutečnost či dopočet.</a:t>
            </a:r>
          </a:p>
          <a:p>
            <a:r>
              <a:rPr lang="cs-CZ" dirty="0" smtClean="0"/>
              <a:t>Do pole poznámky můžete uvést informace např. k dopočtu.</a:t>
            </a:r>
          </a:p>
          <a:p>
            <a:r>
              <a:rPr lang="cs-CZ" dirty="0" smtClean="0"/>
              <a:t>Vyplňuje se za každého konkrétního zaměstnance zvlášť.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43546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konzultace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Jsme k dispozici k jakékoli další konzultaci. Je možné zaslat žádost předběžně ke konzultaci mimo ISKP 21+ (vygenerovat tiskovou sestavu a zaslat emailem)</a:t>
            </a:r>
          </a:p>
          <a:p>
            <a:r>
              <a:rPr lang="cs-CZ" dirty="0" smtClean="0"/>
              <a:t>V případě konkrétních témat jsme taktéž připraveni odpovídat na další otázky na bilaterální úrovni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24611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á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1752</TotalTime>
  <Words>2287</Words>
  <Application>Microsoft Office PowerPoint</Application>
  <PresentationFormat>Širokoúhlá obrazovka</PresentationFormat>
  <Paragraphs>200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8" baseType="lpstr">
      <vt:lpstr>Tw Cen MT</vt:lpstr>
      <vt:lpstr>Tw Cen MT Condensed</vt:lpstr>
      <vt:lpstr>Wingdings 3</vt:lpstr>
      <vt:lpstr>Integrál</vt:lpstr>
      <vt:lpstr>Seminář pro žadatele  výzva AMIF 12_23_003 VYPLNĚNÍ ŽÁDOSTI, 20. 2. 2023 </vt:lpstr>
      <vt:lpstr>DŮLEŽITÉ DOKUMENTY</vt:lpstr>
      <vt:lpstr>ŽÁDOST O PODPORU – ZÁKLADNÍ PRAVIDLA</vt:lpstr>
      <vt:lpstr>ZÁKLADNÍ OVLÁDÁNÍ SYSTÉMU ISKP 21+</vt:lpstr>
      <vt:lpstr>Horní lišta</vt:lpstr>
      <vt:lpstr>Principy vyplŇování</vt:lpstr>
      <vt:lpstr>Datové oblasti</vt:lpstr>
      <vt:lpstr>Základní údaje</vt:lpstr>
      <vt:lpstr>projekt</vt:lpstr>
      <vt:lpstr>POPIS PROJEKTU</vt:lpstr>
      <vt:lpstr>Specifické cíle</vt:lpstr>
      <vt:lpstr>Cílová skupina</vt:lpstr>
      <vt:lpstr>KLÍČOVÉ AKTIVITY I</vt:lpstr>
      <vt:lpstr>KLÍČOVÉ AKTIVITY II</vt:lpstr>
      <vt:lpstr>Indikátory I</vt:lpstr>
      <vt:lpstr>Indikátory II</vt:lpstr>
      <vt:lpstr>Horizontální principy</vt:lpstr>
      <vt:lpstr>UMÍSTĚNÍ</vt:lpstr>
      <vt:lpstr>Realizace mimo čr</vt:lpstr>
      <vt:lpstr>Subjekty projektu</vt:lpstr>
      <vt:lpstr>Adresy subjektu</vt:lpstr>
      <vt:lpstr>Osoby subjektu</vt:lpstr>
      <vt:lpstr>Účty subjektu</vt:lpstr>
      <vt:lpstr>Rozpočet projektu</vt:lpstr>
      <vt:lpstr>Rozpočet projektu – Paušální fiancování</vt:lpstr>
      <vt:lpstr>Přehled rozpočtů</vt:lpstr>
      <vt:lpstr>Přehled zdrojů financování</vt:lpstr>
      <vt:lpstr>Finanční plán</vt:lpstr>
      <vt:lpstr>Čestná prohlášení</vt:lpstr>
      <vt:lpstr>dokumenty</vt:lpstr>
      <vt:lpstr>FINALIZACE A PODÁNÍ</vt:lpstr>
      <vt:lpstr>Komentář k rozpočtu</vt:lpstr>
      <vt:lpstr>Kalkulačka jednotkových nákladů – jednotlivý zaměstnanec</vt:lpstr>
      <vt:lpstr>Další konzultace</vt:lpstr>
    </vt:vector>
  </TitlesOfParts>
  <Company>Ministerstvo vnitra ČR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Seminář pro žadatele AMIF A FVB VYPLNĚNÍ ŽÁDOSTI</dc:title>
  <dc:creator>HOUDA Ondřej, Mgr.</dc:creator>
  <cp:lastModifiedBy>HOUDA Ondřej, Mgr.</cp:lastModifiedBy>
  <cp:revision>44</cp:revision>
  <dcterms:created xsi:type="dcterms:W3CDTF">2023-01-17T10:47:02Z</dcterms:created>
  <dcterms:modified xsi:type="dcterms:W3CDTF">2023-02-20T09:50:02Z</dcterms:modified>
</cp:coreProperties>
</file>