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69" r:id="rId4"/>
    <p:sldId id="258" r:id="rId5"/>
    <p:sldId id="273" r:id="rId6"/>
    <p:sldId id="260" r:id="rId7"/>
    <p:sldId id="274" r:id="rId8"/>
    <p:sldId id="299" r:id="rId9"/>
    <p:sldId id="262" r:id="rId10"/>
    <p:sldId id="275" r:id="rId11"/>
    <p:sldId id="272" r:id="rId12"/>
    <p:sldId id="278" r:id="rId13"/>
    <p:sldId id="280" r:id="rId14"/>
    <p:sldId id="277" r:id="rId15"/>
    <p:sldId id="271" r:id="rId16"/>
    <p:sldId id="284" r:id="rId17"/>
    <p:sldId id="286" r:id="rId18"/>
    <p:sldId id="288" r:id="rId19"/>
    <p:sldId id="289" r:id="rId20"/>
    <p:sldId id="290" r:id="rId21"/>
    <p:sldId id="292" r:id="rId22"/>
    <p:sldId id="282" r:id="rId23"/>
    <p:sldId id="279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CC00"/>
    <a:srgbClr val="99CC00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5" autoAdjust="0"/>
    <p:restoredTop sz="94359" autoAdjust="0"/>
  </p:normalViewPr>
  <p:slideViewPr>
    <p:cSldViewPr>
      <p:cViewPr>
        <p:scale>
          <a:sx n="57" d="100"/>
          <a:sy n="57" d="100"/>
        </p:scale>
        <p:origin x="-1530" y="-11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31B419-141C-4FB5-8D21-8EA73842DA76}" type="doc">
      <dgm:prSet loTypeId="urn:microsoft.com/office/officeart/2005/8/layout/pyramid2" loCatId="list" qsTypeId="urn:microsoft.com/office/officeart/2005/8/quickstyle/simple1#1" qsCatId="simple" csTypeId="urn:microsoft.com/office/officeart/2005/8/colors/accent1_2#1" csCatId="accent1" phldr="1"/>
      <dgm:spPr/>
    </dgm:pt>
    <dgm:pt modelId="{7DC0D1A1-827A-48FA-ABE7-80EB2FCC1ED0}">
      <dgm:prSet phldrT="[Text]" custT="1"/>
      <dgm:spPr/>
      <dgm:t>
        <a:bodyPr/>
        <a:lstStyle/>
        <a:p>
          <a:r>
            <a:rPr lang="cs-CZ" sz="1800" b="0" dirty="0" smtClean="0"/>
            <a:t>Práce s agresí, zvládání raptů – 66,2 %</a:t>
          </a:r>
          <a:endParaRPr lang="cs-CZ" sz="1800" b="0" dirty="0"/>
        </a:p>
      </dgm:t>
    </dgm:pt>
    <dgm:pt modelId="{736C6F0C-181D-4ACC-B0F1-60C7F77F82E6}" type="parTrans" cxnId="{19F8A97D-95EF-44CC-96CC-C1C11E0BD2E8}">
      <dgm:prSet/>
      <dgm:spPr/>
      <dgm:t>
        <a:bodyPr/>
        <a:lstStyle/>
        <a:p>
          <a:endParaRPr lang="cs-CZ"/>
        </a:p>
      </dgm:t>
    </dgm:pt>
    <dgm:pt modelId="{0BA0CFA4-A540-4AFF-8729-80C73183A0D8}" type="sibTrans" cxnId="{19F8A97D-95EF-44CC-96CC-C1C11E0BD2E8}">
      <dgm:prSet/>
      <dgm:spPr/>
      <dgm:t>
        <a:bodyPr/>
        <a:lstStyle/>
        <a:p>
          <a:endParaRPr lang="cs-CZ"/>
        </a:p>
      </dgm:t>
    </dgm:pt>
    <dgm:pt modelId="{288ED8C2-1C58-4305-A1CB-82D0E2DB1FA1}">
      <dgm:prSet phldrT="[Text]" custT="1"/>
      <dgm:spPr/>
      <dgm:t>
        <a:bodyPr/>
        <a:lstStyle/>
        <a:p>
          <a:r>
            <a:rPr lang="cs-CZ" sz="1800" b="0" dirty="0" smtClean="0"/>
            <a:t>Práce se skupinou – 44,4 %</a:t>
          </a:r>
          <a:endParaRPr lang="cs-CZ" sz="1800" b="0" dirty="0"/>
        </a:p>
      </dgm:t>
    </dgm:pt>
    <dgm:pt modelId="{E5F397F8-2C08-43FE-9B62-DA306CEC1CF6}" type="parTrans" cxnId="{BE2515AC-6404-4CD8-93B9-4A841D479296}">
      <dgm:prSet/>
      <dgm:spPr/>
      <dgm:t>
        <a:bodyPr/>
        <a:lstStyle/>
        <a:p>
          <a:endParaRPr lang="cs-CZ"/>
        </a:p>
      </dgm:t>
    </dgm:pt>
    <dgm:pt modelId="{E90DDCE1-D61F-4EE2-819E-E2E6259C970C}" type="sibTrans" cxnId="{BE2515AC-6404-4CD8-93B9-4A841D479296}">
      <dgm:prSet/>
      <dgm:spPr/>
      <dgm:t>
        <a:bodyPr/>
        <a:lstStyle/>
        <a:p>
          <a:endParaRPr lang="cs-CZ"/>
        </a:p>
      </dgm:t>
    </dgm:pt>
    <dgm:pt modelId="{1330F419-70B9-47AB-BF2A-35973B1C18F0}">
      <dgm:prSet custT="1"/>
      <dgm:spPr/>
      <dgm:t>
        <a:bodyPr/>
        <a:lstStyle/>
        <a:p>
          <a:r>
            <a:rPr lang="cs-CZ" sz="1800" b="0" dirty="0" smtClean="0"/>
            <a:t>Motivační rozhovory – 35,5 %</a:t>
          </a:r>
          <a:endParaRPr lang="cs-CZ" sz="1800" b="0" dirty="0"/>
        </a:p>
      </dgm:t>
    </dgm:pt>
    <dgm:pt modelId="{552F618F-B9FE-413E-8B53-FA82D545E4B6}" type="parTrans" cxnId="{0DAFF9C2-942F-4D5E-B1BB-B922110D52EC}">
      <dgm:prSet/>
      <dgm:spPr/>
      <dgm:t>
        <a:bodyPr/>
        <a:lstStyle/>
        <a:p>
          <a:endParaRPr lang="cs-CZ"/>
        </a:p>
      </dgm:t>
    </dgm:pt>
    <dgm:pt modelId="{456034A3-FEF5-4646-9D9A-5ACA7E538A95}" type="sibTrans" cxnId="{0DAFF9C2-942F-4D5E-B1BB-B922110D52EC}">
      <dgm:prSet/>
      <dgm:spPr/>
      <dgm:t>
        <a:bodyPr/>
        <a:lstStyle/>
        <a:p>
          <a:endParaRPr lang="cs-CZ"/>
        </a:p>
      </dgm:t>
    </dgm:pt>
    <dgm:pt modelId="{D8BADEA3-DEF1-4C37-A9A2-2B88206E2B01}">
      <dgm:prSet custT="1"/>
      <dgm:spPr/>
      <dgm:t>
        <a:bodyPr/>
        <a:lstStyle/>
        <a:p>
          <a:r>
            <a:rPr lang="cs-CZ" sz="1700" b="0" dirty="0" smtClean="0"/>
            <a:t>Práce s klienty s psychiatrickými obtížemi – 42,2 %</a:t>
          </a:r>
          <a:endParaRPr lang="cs-CZ" sz="1700" b="0" dirty="0"/>
        </a:p>
      </dgm:t>
    </dgm:pt>
    <dgm:pt modelId="{1D491BB2-B20F-4342-9155-69FC78375EC2}" type="parTrans" cxnId="{90666F00-E858-4578-A61D-16D8112FAB8C}">
      <dgm:prSet/>
      <dgm:spPr/>
      <dgm:t>
        <a:bodyPr/>
        <a:lstStyle/>
        <a:p>
          <a:endParaRPr lang="cs-CZ"/>
        </a:p>
      </dgm:t>
    </dgm:pt>
    <dgm:pt modelId="{B4FAC023-E74D-4D96-8786-0D398401B48B}" type="sibTrans" cxnId="{90666F00-E858-4578-A61D-16D8112FAB8C}">
      <dgm:prSet/>
      <dgm:spPr/>
      <dgm:t>
        <a:bodyPr/>
        <a:lstStyle/>
        <a:p>
          <a:endParaRPr lang="cs-CZ"/>
        </a:p>
      </dgm:t>
    </dgm:pt>
    <dgm:pt modelId="{834F232A-9042-4DC1-B059-14D167CBAD68}">
      <dgm:prSet custT="1"/>
      <dgm:spPr/>
      <dgm:t>
        <a:bodyPr/>
        <a:lstStyle/>
        <a:p>
          <a:r>
            <a:rPr lang="cs-CZ" sz="1800" b="0" dirty="0" smtClean="0"/>
            <a:t>Dynamika vývoje dítěte v ÚV, OV – 30,9 %</a:t>
          </a:r>
          <a:endParaRPr lang="cs-CZ" sz="1800" b="0" dirty="0"/>
        </a:p>
      </dgm:t>
    </dgm:pt>
    <dgm:pt modelId="{8CBC5680-D556-4971-8883-B8AEBE939DEE}" type="parTrans" cxnId="{08AA52AB-1FC4-4EA0-9C52-AF03FD008C91}">
      <dgm:prSet/>
      <dgm:spPr/>
      <dgm:t>
        <a:bodyPr/>
        <a:lstStyle/>
        <a:p>
          <a:endParaRPr lang="cs-CZ"/>
        </a:p>
      </dgm:t>
    </dgm:pt>
    <dgm:pt modelId="{277E41F7-C686-415D-AEF8-7D1B839F9EF3}" type="sibTrans" cxnId="{08AA52AB-1FC4-4EA0-9C52-AF03FD008C91}">
      <dgm:prSet/>
      <dgm:spPr/>
      <dgm:t>
        <a:bodyPr/>
        <a:lstStyle/>
        <a:p>
          <a:endParaRPr lang="cs-CZ"/>
        </a:p>
      </dgm:t>
    </dgm:pt>
    <dgm:pt modelId="{17719909-C1BA-467A-95D5-269951620CD8}">
      <dgm:prSet custT="1"/>
      <dgm:spPr/>
      <dgm:t>
        <a:bodyPr/>
        <a:lstStyle/>
        <a:p>
          <a:r>
            <a:rPr lang="cs-CZ" sz="1800" b="0" dirty="0" smtClean="0"/>
            <a:t>Příprava na ukončení ÚV, OV – 29,3 %</a:t>
          </a:r>
          <a:endParaRPr lang="cs-CZ" sz="1800" b="0" dirty="0"/>
        </a:p>
      </dgm:t>
    </dgm:pt>
    <dgm:pt modelId="{E9D3E75E-C4D9-4577-B7A3-AE29B4240CAB}" type="parTrans" cxnId="{8A377D66-F92A-4DBD-93CC-163046F0B6C5}">
      <dgm:prSet/>
      <dgm:spPr/>
      <dgm:t>
        <a:bodyPr/>
        <a:lstStyle/>
        <a:p>
          <a:endParaRPr lang="cs-CZ"/>
        </a:p>
      </dgm:t>
    </dgm:pt>
    <dgm:pt modelId="{1E0465B7-C9F2-4791-A456-8136D62C87CE}" type="sibTrans" cxnId="{8A377D66-F92A-4DBD-93CC-163046F0B6C5}">
      <dgm:prSet/>
      <dgm:spPr/>
      <dgm:t>
        <a:bodyPr/>
        <a:lstStyle/>
        <a:p>
          <a:endParaRPr lang="cs-CZ"/>
        </a:p>
      </dgm:t>
    </dgm:pt>
    <dgm:pt modelId="{9BD48379-9225-4AC5-882C-C5425DBCFA1E}">
      <dgm:prSet custT="1"/>
      <dgm:spPr/>
      <dgm:t>
        <a:bodyPr/>
        <a:lstStyle/>
        <a:p>
          <a:r>
            <a:rPr lang="cs-CZ" sz="1800" b="0" dirty="0" smtClean="0"/>
            <a:t>Práce s rodinou – 22,5 %</a:t>
          </a:r>
          <a:endParaRPr lang="cs-CZ" sz="1800" b="0" dirty="0"/>
        </a:p>
      </dgm:t>
    </dgm:pt>
    <dgm:pt modelId="{F37249D5-FA2A-48DF-BC28-4CAD1B9E0CB0}" type="parTrans" cxnId="{50897CB8-3A40-4ED3-9A4A-CA87967E5513}">
      <dgm:prSet/>
      <dgm:spPr/>
      <dgm:t>
        <a:bodyPr/>
        <a:lstStyle/>
        <a:p>
          <a:endParaRPr lang="cs-CZ"/>
        </a:p>
      </dgm:t>
    </dgm:pt>
    <dgm:pt modelId="{3732B369-073A-4CE9-A23D-EBCD2BD8B725}" type="sibTrans" cxnId="{50897CB8-3A40-4ED3-9A4A-CA87967E5513}">
      <dgm:prSet/>
      <dgm:spPr/>
      <dgm:t>
        <a:bodyPr/>
        <a:lstStyle/>
        <a:p>
          <a:endParaRPr lang="cs-CZ"/>
        </a:p>
      </dgm:t>
    </dgm:pt>
    <dgm:pt modelId="{96ADB8B9-FD2F-40F2-9A0A-845929992AE5}">
      <dgm:prSet custT="1"/>
      <dgm:spPr/>
      <dgm:t>
        <a:bodyPr/>
        <a:lstStyle/>
        <a:p>
          <a:r>
            <a:rPr lang="cs-CZ" sz="1800" b="0" dirty="0" smtClean="0"/>
            <a:t>Sexuálně </a:t>
          </a:r>
          <a:r>
            <a:rPr lang="cs-CZ" sz="1800" b="0" smtClean="0"/>
            <a:t>rizikové chování </a:t>
          </a:r>
          <a:r>
            <a:rPr lang="cs-CZ" sz="1800" b="0" dirty="0" smtClean="0"/>
            <a:t>– 32,8 %</a:t>
          </a:r>
          <a:endParaRPr lang="cs-CZ" sz="1800" b="0" dirty="0"/>
        </a:p>
      </dgm:t>
    </dgm:pt>
    <dgm:pt modelId="{BEDA5C53-39DE-46C6-80CC-2E11ABAE489D}" type="parTrans" cxnId="{5503DF2B-7909-451A-9261-BEC348DE336E}">
      <dgm:prSet/>
      <dgm:spPr/>
      <dgm:t>
        <a:bodyPr/>
        <a:lstStyle/>
        <a:p>
          <a:endParaRPr lang="cs-CZ"/>
        </a:p>
      </dgm:t>
    </dgm:pt>
    <dgm:pt modelId="{4C09B2D3-B6F1-40C1-9E85-3D54535359E4}" type="sibTrans" cxnId="{5503DF2B-7909-451A-9261-BEC348DE336E}">
      <dgm:prSet/>
      <dgm:spPr/>
      <dgm:t>
        <a:bodyPr/>
        <a:lstStyle/>
        <a:p>
          <a:endParaRPr lang="cs-CZ"/>
        </a:p>
      </dgm:t>
    </dgm:pt>
    <dgm:pt modelId="{8B2CD5B7-A228-4088-8A48-E22BD6145693}" type="pres">
      <dgm:prSet presAssocID="{CA31B419-141C-4FB5-8D21-8EA73842DA76}" presName="compositeShape" presStyleCnt="0">
        <dgm:presLayoutVars>
          <dgm:dir/>
          <dgm:resizeHandles/>
        </dgm:presLayoutVars>
      </dgm:prSet>
      <dgm:spPr/>
    </dgm:pt>
    <dgm:pt modelId="{99FD567C-C08C-459D-87CF-4537491AEFB4}" type="pres">
      <dgm:prSet presAssocID="{CA31B419-141C-4FB5-8D21-8EA73842DA76}" presName="pyramid" presStyleLbl="node1" presStyleIdx="0" presStyleCnt="1"/>
      <dgm:spPr/>
    </dgm:pt>
    <dgm:pt modelId="{59250885-2EEA-48EB-AED2-11BBC0498DFD}" type="pres">
      <dgm:prSet presAssocID="{CA31B419-141C-4FB5-8D21-8EA73842DA76}" presName="theList" presStyleCnt="0"/>
      <dgm:spPr/>
    </dgm:pt>
    <dgm:pt modelId="{A7879866-53BB-4AA4-8523-FD48BF0801CD}" type="pres">
      <dgm:prSet presAssocID="{7DC0D1A1-827A-48FA-ABE7-80EB2FCC1ED0}" presName="aNode" presStyleLbl="fgAcc1" presStyleIdx="0" presStyleCnt="8" custScaleX="180759" custScaleY="822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9DDF31-553C-45C0-82B6-EF5DC5A81B87}" type="pres">
      <dgm:prSet presAssocID="{7DC0D1A1-827A-48FA-ABE7-80EB2FCC1ED0}" presName="aSpace" presStyleCnt="0"/>
      <dgm:spPr/>
    </dgm:pt>
    <dgm:pt modelId="{BEBCFC50-D5A0-4D37-8865-3FC9F56EC1C0}" type="pres">
      <dgm:prSet presAssocID="{288ED8C2-1C58-4305-A1CB-82D0E2DB1FA1}" presName="aNode" presStyleLbl="fgAcc1" presStyleIdx="1" presStyleCnt="8" custScaleX="180759" custScaleY="769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D9D171-8F56-4F31-B306-322C31733A3A}" type="pres">
      <dgm:prSet presAssocID="{288ED8C2-1C58-4305-A1CB-82D0E2DB1FA1}" presName="aSpace" presStyleCnt="0"/>
      <dgm:spPr/>
    </dgm:pt>
    <dgm:pt modelId="{A9D9D1FF-BBD4-467B-A5E1-4D2C65630DE4}" type="pres">
      <dgm:prSet presAssocID="{D8BADEA3-DEF1-4C37-A9A2-2B88206E2B01}" presName="aNode" presStyleLbl="fgAcc1" presStyleIdx="2" presStyleCnt="8" custScaleX="180759" custScaleY="888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879F33-7DC9-4520-BC87-DE1A5A0AA273}" type="pres">
      <dgm:prSet presAssocID="{D8BADEA3-DEF1-4C37-A9A2-2B88206E2B01}" presName="aSpace" presStyleCnt="0"/>
      <dgm:spPr/>
    </dgm:pt>
    <dgm:pt modelId="{1A7B7C8A-72D1-4AF7-ABAE-94A1D7E79523}" type="pres">
      <dgm:prSet presAssocID="{1330F419-70B9-47AB-BF2A-35973B1C18F0}" presName="aNode" presStyleLbl="fgAcc1" presStyleIdx="3" presStyleCnt="8" custScaleX="180759" custScaleY="876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C50977-5C75-41B2-BFA6-DDDA0AC636C0}" type="pres">
      <dgm:prSet presAssocID="{1330F419-70B9-47AB-BF2A-35973B1C18F0}" presName="aSpace" presStyleCnt="0"/>
      <dgm:spPr/>
    </dgm:pt>
    <dgm:pt modelId="{EBF8398D-3DF5-4E81-86E0-A51201F4CA50}" type="pres">
      <dgm:prSet presAssocID="{96ADB8B9-FD2F-40F2-9A0A-845929992AE5}" presName="aNode" presStyleLbl="fgAcc1" presStyleIdx="4" presStyleCnt="8" custScaleX="180680" custScaleY="729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0968BD-79AF-41D2-A177-856F69E8D623}" type="pres">
      <dgm:prSet presAssocID="{96ADB8B9-FD2F-40F2-9A0A-845929992AE5}" presName="aSpace" presStyleCnt="0"/>
      <dgm:spPr/>
    </dgm:pt>
    <dgm:pt modelId="{6026F599-1697-45D5-B9F3-8430E2EC34BC}" type="pres">
      <dgm:prSet presAssocID="{834F232A-9042-4DC1-B059-14D167CBAD68}" presName="aNode" presStyleLbl="fgAcc1" presStyleIdx="5" presStyleCnt="8" custScaleX="180759" custScaleY="1064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5B014-6720-4661-9B92-24259ED9400D}" type="pres">
      <dgm:prSet presAssocID="{834F232A-9042-4DC1-B059-14D167CBAD68}" presName="aSpace" presStyleCnt="0"/>
      <dgm:spPr/>
    </dgm:pt>
    <dgm:pt modelId="{3D38449E-578F-4993-9F45-F0DB53F9FAA9}" type="pres">
      <dgm:prSet presAssocID="{17719909-C1BA-467A-95D5-269951620CD8}" presName="aNode" presStyleLbl="fgAcc1" presStyleIdx="6" presStyleCnt="8" custScaleX="180759" custScaleY="830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DE7602-026E-44C6-A52C-74F27201B5DE}" type="pres">
      <dgm:prSet presAssocID="{17719909-C1BA-467A-95D5-269951620CD8}" presName="aSpace" presStyleCnt="0"/>
      <dgm:spPr/>
    </dgm:pt>
    <dgm:pt modelId="{11FA13B5-AB79-41F3-9E28-5CC773634D1D}" type="pres">
      <dgm:prSet presAssocID="{9BD48379-9225-4AC5-882C-C5425DBCFA1E}" presName="aNode" presStyleLbl="fgAcc1" presStyleIdx="7" presStyleCnt="8" custScaleX="180759" custScaleY="920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5E6A4B-5EAC-46C0-B2CD-5CAC92572B5B}" type="pres">
      <dgm:prSet presAssocID="{9BD48379-9225-4AC5-882C-C5425DBCFA1E}" presName="aSpace" presStyleCnt="0"/>
      <dgm:spPr/>
    </dgm:pt>
  </dgm:ptLst>
  <dgm:cxnLst>
    <dgm:cxn modelId="{3FC8519E-C80D-42C6-B84A-8AC1ABE69FF9}" type="presOf" srcId="{7DC0D1A1-827A-48FA-ABE7-80EB2FCC1ED0}" destId="{A7879866-53BB-4AA4-8523-FD48BF0801CD}" srcOrd="0" destOrd="0" presId="urn:microsoft.com/office/officeart/2005/8/layout/pyramid2"/>
    <dgm:cxn modelId="{CF31177F-AF73-45E1-874B-606EDD99D335}" type="presOf" srcId="{834F232A-9042-4DC1-B059-14D167CBAD68}" destId="{6026F599-1697-45D5-B9F3-8430E2EC34BC}" srcOrd="0" destOrd="0" presId="urn:microsoft.com/office/officeart/2005/8/layout/pyramid2"/>
    <dgm:cxn modelId="{03A580FE-FB6F-4125-B801-6DB05DCDF424}" type="presOf" srcId="{1330F419-70B9-47AB-BF2A-35973B1C18F0}" destId="{1A7B7C8A-72D1-4AF7-ABAE-94A1D7E79523}" srcOrd="0" destOrd="0" presId="urn:microsoft.com/office/officeart/2005/8/layout/pyramid2"/>
    <dgm:cxn modelId="{90666F00-E858-4578-A61D-16D8112FAB8C}" srcId="{CA31B419-141C-4FB5-8D21-8EA73842DA76}" destId="{D8BADEA3-DEF1-4C37-A9A2-2B88206E2B01}" srcOrd="2" destOrd="0" parTransId="{1D491BB2-B20F-4342-9155-69FC78375EC2}" sibTransId="{B4FAC023-E74D-4D96-8786-0D398401B48B}"/>
    <dgm:cxn modelId="{6B3F99DA-9DB6-467D-85BE-1D3CBA4CC36E}" type="presOf" srcId="{CA31B419-141C-4FB5-8D21-8EA73842DA76}" destId="{8B2CD5B7-A228-4088-8A48-E22BD6145693}" srcOrd="0" destOrd="0" presId="urn:microsoft.com/office/officeart/2005/8/layout/pyramid2"/>
    <dgm:cxn modelId="{50897CB8-3A40-4ED3-9A4A-CA87967E5513}" srcId="{CA31B419-141C-4FB5-8D21-8EA73842DA76}" destId="{9BD48379-9225-4AC5-882C-C5425DBCFA1E}" srcOrd="7" destOrd="0" parTransId="{F37249D5-FA2A-48DF-BC28-4CAD1B9E0CB0}" sibTransId="{3732B369-073A-4CE9-A23D-EBCD2BD8B725}"/>
    <dgm:cxn modelId="{BD454109-1F13-467A-AB99-1B24B1DAC091}" type="presOf" srcId="{17719909-C1BA-467A-95D5-269951620CD8}" destId="{3D38449E-578F-4993-9F45-F0DB53F9FAA9}" srcOrd="0" destOrd="0" presId="urn:microsoft.com/office/officeart/2005/8/layout/pyramid2"/>
    <dgm:cxn modelId="{0DAFF9C2-942F-4D5E-B1BB-B922110D52EC}" srcId="{CA31B419-141C-4FB5-8D21-8EA73842DA76}" destId="{1330F419-70B9-47AB-BF2A-35973B1C18F0}" srcOrd="3" destOrd="0" parTransId="{552F618F-B9FE-413E-8B53-FA82D545E4B6}" sibTransId="{456034A3-FEF5-4646-9D9A-5ACA7E538A95}"/>
    <dgm:cxn modelId="{6777522C-D33D-4AF0-B3CA-1472850200CC}" type="presOf" srcId="{D8BADEA3-DEF1-4C37-A9A2-2B88206E2B01}" destId="{A9D9D1FF-BBD4-467B-A5E1-4D2C65630DE4}" srcOrd="0" destOrd="0" presId="urn:microsoft.com/office/officeart/2005/8/layout/pyramid2"/>
    <dgm:cxn modelId="{42C0BE88-5CA9-4AE6-B202-E5998EF97BAA}" type="presOf" srcId="{288ED8C2-1C58-4305-A1CB-82D0E2DB1FA1}" destId="{BEBCFC50-D5A0-4D37-8865-3FC9F56EC1C0}" srcOrd="0" destOrd="0" presId="urn:microsoft.com/office/officeart/2005/8/layout/pyramid2"/>
    <dgm:cxn modelId="{BE2515AC-6404-4CD8-93B9-4A841D479296}" srcId="{CA31B419-141C-4FB5-8D21-8EA73842DA76}" destId="{288ED8C2-1C58-4305-A1CB-82D0E2DB1FA1}" srcOrd="1" destOrd="0" parTransId="{E5F397F8-2C08-43FE-9B62-DA306CEC1CF6}" sibTransId="{E90DDCE1-D61F-4EE2-819E-E2E6259C970C}"/>
    <dgm:cxn modelId="{9D38096E-7F85-4B73-B8D3-CC9E29301DF8}" type="presOf" srcId="{96ADB8B9-FD2F-40F2-9A0A-845929992AE5}" destId="{EBF8398D-3DF5-4E81-86E0-A51201F4CA50}" srcOrd="0" destOrd="0" presId="urn:microsoft.com/office/officeart/2005/8/layout/pyramid2"/>
    <dgm:cxn modelId="{46C24FCE-0F6E-478A-9D2E-20C89736DA7D}" type="presOf" srcId="{9BD48379-9225-4AC5-882C-C5425DBCFA1E}" destId="{11FA13B5-AB79-41F3-9E28-5CC773634D1D}" srcOrd="0" destOrd="0" presId="urn:microsoft.com/office/officeart/2005/8/layout/pyramid2"/>
    <dgm:cxn modelId="{19F8A97D-95EF-44CC-96CC-C1C11E0BD2E8}" srcId="{CA31B419-141C-4FB5-8D21-8EA73842DA76}" destId="{7DC0D1A1-827A-48FA-ABE7-80EB2FCC1ED0}" srcOrd="0" destOrd="0" parTransId="{736C6F0C-181D-4ACC-B0F1-60C7F77F82E6}" sibTransId="{0BA0CFA4-A540-4AFF-8729-80C73183A0D8}"/>
    <dgm:cxn modelId="{08AA52AB-1FC4-4EA0-9C52-AF03FD008C91}" srcId="{CA31B419-141C-4FB5-8D21-8EA73842DA76}" destId="{834F232A-9042-4DC1-B059-14D167CBAD68}" srcOrd="5" destOrd="0" parTransId="{8CBC5680-D556-4971-8883-B8AEBE939DEE}" sibTransId="{277E41F7-C686-415D-AEF8-7D1B839F9EF3}"/>
    <dgm:cxn modelId="{5503DF2B-7909-451A-9261-BEC348DE336E}" srcId="{CA31B419-141C-4FB5-8D21-8EA73842DA76}" destId="{96ADB8B9-FD2F-40F2-9A0A-845929992AE5}" srcOrd="4" destOrd="0" parTransId="{BEDA5C53-39DE-46C6-80CC-2E11ABAE489D}" sibTransId="{4C09B2D3-B6F1-40C1-9E85-3D54535359E4}"/>
    <dgm:cxn modelId="{8A377D66-F92A-4DBD-93CC-163046F0B6C5}" srcId="{CA31B419-141C-4FB5-8D21-8EA73842DA76}" destId="{17719909-C1BA-467A-95D5-269951620CD8}" srcOrd="6" destOrd="0" parTransId="{E9D3E75E-C4D9-4577-B7A3-AE29B4240CAB}" sibTransId="{1E0465B7-C9F2-4791-A456-8136D62C87CE}"/>
    <dgm:cxn modelId="{48146F69-9BC5-4297-A87E-469E7B2B755C}" type="presParOf" srcId="{8B2CD5B7-A228-4088-8A48-E22BD6145693}" destId="{99FD567C-C08C-459D-87CF-4537491AEFB4}" srcOrd="0" destOrd="0" presId="urn:microsoft.com/office/officeart/2005/8/layout/pyramid2"/>
    <dgm:cxn modelId="{016BDB07-CE31-4A32-9110-9E269F0D379E}" type="presParOf" srcId="{8B2CD5B7-A228-4088-8A48-E22BD6145693}" destId="{59250885-2EEA-48EB-AED2-11BBC0498DFD}" srcOrd="1" destOrd="0" presId="urn:microsoft.com/office/officeart/2005/8/layout/pyramid2"/>
    <dgm:cxn modelId="{27BA36BB-AED7-43B8-82C8-410C811DC524}" type="presParOf" srcId="{59250885-2EEA-48EB-AED2-11BBC0498DFD}" destId="{A7879866-53BB-4AA4-8523-FD48BF0801CD}" srcOrd="0" destOrd="0" presId="urn:microsoft.com/office/officeart/2005/8/layout/pyramid2"/>
    <dgm:cxn modelId="{310AEEE3-37AA-49A0-A7B1-9CF9311AEB3A}" type="presParOf" srcId="{59250885-2EEA-48EB-AED2-11BBC0498DFD}" destId="{D49DDF31-553C-45C0-82B6-EF5DC5A81B87}" srcOrd="1" destOrd="0" presId="urn:microsoft.com/office/officeart/2005/8/layout/pyramid2"/>
    <dgm:cxn modelId="{5260349D-5836-4443-B003-826C84E315A3}" type="presParOf" srcId="{59250885-2EEA-48EB-AED2-11BBC0498DFD}" destId="{BEBCFC50-D5A0-4D37-8865-3FC9F56EC1C0}" srcOrd="2" destOrd="0" presId="urn:microsoft.com/office/officeart/2005/8/layout/pyramid2"/>
    <dgm:cxn modelId="{8C06B1AF-0C1F-43EB-96E9-13AC39C31F6F}" type="presParOf" srcId="{59250885-2EEA-48EB-AED2-11BBC0498DFD}" destId="{62D9D171-8F56-4F31-B306-322C31733A3A}" srcOrd="3" destOrd="0" presId="urn:microsoft.com/office/officeart/2005/8/layout/pyramid2"/>
    <dgm:cxn modelId="{258D3F5F-6FBF-4F5C-A73F-4E83FC4493A5}" type="presParOf" srcId="{59250885-2EEA-48EB-AED2-11BBC0498DFD}" destId="{A9D9D1FF-BBD4-467B-A5E1-4D2C65630DE4}" srcOrd="4" destOrd="0" presId="urn:microsoft.com/office/officeart/2005/8/layout/pyramid2"/>
    <dgm:cxn modelId="{70179E02-E93A-4813-8128-6D4672433E53}" type="presParOf" srcId="{59250885-2EEA-48EB-AED2-11BBC0498DFD}" destId="{11879F33-7DC9-4520-BC87-DE1A5A0AA273}" srcOrd="5" destOrd="0" presId="urn:microsoft.com/office/officeart/2005/8/layout/pyramid2"/>
    <dgm:cxn modelId="{03EA20D0-BD50-4A4E-A10E-D6A55FC9F3AC}" type="presParOf" srcId="{59250885-2EEA-48EB-AED2-11BBC0498DFD}" destId="{1A7B7C8A-72D1-4AF7-ABAE-94A1D7E79523}" srcOrd="6" destOrd="0" presId="urn:microsoft.com/office/officeart/2005/8/layout/pyramid2"/>
    <dgm:cxn modelId="{A48CE5E5-783E-4F6A-BAA9-5AB186B1F97F}" type="presParOf" srcId="{59250885-2EEA-48EB-AED2-11BBC0498DFD}" destId="{C4C50977-5C75-41B2-BFA6-DDDA0AC636C0}" srcOrd="7" destOrd="0" presId="urn:microsoft.com/office/officeart/2005/8/layout/pyramid2"/>
    <dgm:cxn modelId="{B7EA3CF5-0F78-43D4-B77C-606F991A8B45}" type="presParOf" srcId="{59250885-2EEA-48EB-AED2-11BBC0498DFD}" destId="{EBF8398D-3DF5-4E81-86E0-A51201F4CA50}" srcOrd="8" destOrd="0" presId="urn:microsoft.com/office/officeart/2005/8/layout/pyramid2"/>
    <dgm:cxn modelId="{20EDDF19-4861-4C37-93D2-87F518AADFBB}" type="presParOf" srcId="{59250885-2EEA-48EB-AED2-11BBC0498DFD}" destId="{2B0968BD-79AF-41D2-A177-856F69E8D623}" srcOrd="9" destOrd="0" presId="urn:microsoft.com/office/officeart/2005/8/layout/pyramid2"/>
    <dgm:cxn modelId="{39461F79-91F8-40FC-9A73-D5FD225E7686}" type="presParOf" srcId="{59250885-2EEA-48EB-AED2-11BBC0498DFD}" destId="{6026F599-1697-45D5-B9F3-8430E2EC34BC}" srcOrd="10" destOrd="0" presId="urn:microsoft.com/office/officeart/2005/8/layout/pyramid2"/>
    <dgm:cxn modelId="{B98B9E90-5F0A-4008-9E40-4EEDA456B730}" type="presParOf" srcId="{59250885-2EEA-48EB-AED2-11BBC0498DFD}" destId="{60E5B014-6720-4661-9B92-24259ED9400D}" srcOrd="11" destOrd="0" presId="urn:microsoft.com/office/officeart/2005/8/layout/pyramid2"/>
    <dgm:cxn modelId="{877C372A-9893-4EDA-BEB2-491E54D0DFCB}" type="presParOf" srcId="{59250885-2EEA-48EB-AED2-11BBC0498DFD}" destId="{3D38449E-578F-4993-9F45-F0DB53F9FAA9}" srcOrd="12" destOrd="0" presId="urn:microsoft.com/office/officeart/2005/8/layout/pyramid2"/>
    <dgm:cxn modelId="{BD7B6208-312E-4CB9-AEA9-4F13C012E199}" type="presParOf" srcId="{59250885-2EEA-48EB-AED2-11BBC0498DFD}" destId="{54DE7602-026E-44C6-A52C-74F27201B5DE}" srcOrd="13" destOrd="0" presId="urn:microsoft.com/office/officeart/2005/8/layout/pyramid2"/>
    <dgm:cxn modelId="{85AA1AA4-B083-4FC6-B3DA-4E912CD9B810}" type="presParOf" srcId="{59250885-2EEA-48EB-AED2-11BBC0498DFD}" destId="{11FA13B5-AB79-41F3-9E28-5CC773634D1D}" srcOrd="14" destOrd="0" presId="urn:microsoft.com/office/officeart/2005/8/layout/pyramid2"/>
    <dgm:cxn modelId="{E2D2FA3F-592B-4CC1-8AA9-99E35F079CA0}" type="presParOf" srcId="{59250885-2EEA-48EB-AED2-11BBC0498DFD}" destId="{B85E6A4B-5EAC-46C0-B2CD-5CAC92572B5B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F19AE1-9767-43E7-BDDB-4CDDE38B392F}" type="doc">
      <dgm:prSet loTypeId="urn:microsoft.com/office/officeart/2005/8/layout/equation1" loCatId="process" qsTypeId="urn:microsoft.com/office/officeart/2005/8/quickstyle/simple1#2" qsCatId="simple" csTypeId="urn:microsoft.com/office/officeart/2005/8/colors/accent1_2#2" csCatId="accent1" phldr="1"/>
      <dgm:spPr/>
    </dgm:pt>
    <dgm:pt modelId="{0A9808F2-2E9B-4490-99D0-4FC1A8BC5D25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Muži</a:t>
          </a:r>
        </a:p>
        <a:p>
          <a:r>
            <a:rPr lang="cs-CZ" b="1" dirty="0" smtClean="0">
              <a:solidFill>
                <a:schemeClr val="tx1"/>
              </a:solidFill>
            </a:rPr>
            <a:t>120</a:t>
          </a:r>
          <a:endParaRPr lang="cs-CZ" b="1" dirty="0">
            <a:solidFill>
              <a:schemeClr val="tx1"/>
            </a:solidFill>
          </a:endParaRPr>
        </a:p>
      </dgm:t>
    </dgm:pt>
    <dgm:pt modelId="{86085E29-E5A1-4987-9FFF-9708AD62E768}" type="parTrans" cxnId="{8E1BAA5B-6A92-4187-817C-1069A2E1A8B6}">
      <dgm:prSet/>
      <dgm:spPr/>
      <dgm:t>
        <a:bodyPr/>
        <a:lstStyle/>
        <a:p>
          <a:endParaRPr lang="cs-CZ"/>
        </a:p>
      </dgm:t>
    </dgm:pt>
    <dgm:pt modelId="{621755C5-ED57-41D7-8499-61334C0CB5EC}" type="sibTrans" cxnId="{8E1BAA5B-6A92-4187-817C-1069A2E1A8B6}">
      <dgm:prSet custT="1"/>
      <dgm:spPr/>
      <dgm:t>
        <a:bodyPr/>
        <a:lstStyle/>
        <a:p>
          <a:endParaRPr lang="cs-CZ" sz="300" b="0"/>
        </a:p>
      </dgm:t>
    </dgm:pt>
    <dgm:pt modelId="{5A6886BC-B45A-4DF5-85A8-62F820E77166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Ženy</a:t>
          </a:r>
        </a:p>
        <a:p>
          <a:r>
            <a:rPr lang="cs-CZ" b="1" dirty="0" smtClean="0">
              <a:solidFill>
                <a:schemeClr val="tx1"/>
              </a:solidFill>
            </a:rPr>
            <a:t>379</a:t>
          </a:r>
          <a:endParaRPr lang="cs-CZ" b="1" dirty="0">
            <a:solidFill>
              <a:schemeClr val="tx1"/>
            </a:solidFill>
          </a:endParaRPr>
        </a:p>
      </dgm:t>
    </dgm:pt>
    <dgm:pt modelId="{348D1587-BF35-469F-B4E5-FA1E3B1A751D}" type="parTrans" cxnId="{C564E790-F77F-4DAC-992A-9354603402BB}">
      <dgm:prSet/>
      <dgm:spPr/>
      <dgm:t>
        <a:bodyPr/>
        <a:lstStyle/>
        <a:p>
          <a:endParaRPr lang="cs-CZ"/>
        </a:p>
      </dgm:t>
    </dgm:pt>
    <dgm:pt modelId="{96D050D7-CACC-4FEE-9DFF-EA1318945134}" type="sibTrans" cxnId="{C564E790-F77F-4DAC-992A-9354603402BB}">
      <dgm:prSet/>
      <dgm:spPr/>
      <dgm:t>
        <a:bodyPr/>
        <a:lstStyle/>
        <a:p>
          <a:endParaRPr lang="cs-CZ"/>
        </a:p>
      </dgm:t>
    </dgm:pt>
    <dgm:pt modelId="{13DB9B36-FF03-4571-BF56-ACAAF8DE7A8F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499</a:t>
          </a:r>
          <a:endParaRPr lang="cs-CZ" b="1" dirty="0">
            <a:solidFill>
              <a:schemeClr val="tx1"/>
            </a:solidFill>
          </a:endParaRPr>
        </a:p>
      </dgm:t>
    </dgm:pt>
    <dgm:pt modelId="{45E7CF26-3D7E-4515-A108-A251B0B894A3}" type="parTrans" cxnId="{5AEB630D-B323-478E-9E15-466F3D5F0D68}">
      <dgm:prSet/>
      <dgm:spPr/>
      <dgm:t>
        <a:bodyPr/>
        <a:lstStyle/>
        <a:p>
          <a:endParaRPr lang="cs-CZ"/>
        </a:p>
      </dgm:t>
    </dgm:pt>
    <dgm:pt modelId="{1CDA22E2-A895-471E-9AF3-B08E0CA23C49}" type="sibTrans" cxnId="{5AEB630D-B323-478E-9E15-466F3D5F0D68}">
      <dgm:prSet/>
      <dgm:spPr/>
      <dgm:t>
        <a:bodyPr/>
        <a:lstStyle/>
        <a:p>
          <a:endParaRPr lang="cs-CZ"/>
        </a:p>
      </dgm:t>
    </dgm:pt>
    <dgm:pt modelId="{F5126F70-D6D3-4C08-923C-2F3EA44C9037}" type="pres">
      <dgm:prSet presAssocID="{F6F19AE1-9767-43E7-BDDB-4CDDE38B392F}" presName="linearFlow" presStyleCnt="0">
        <dgm:presLayoutVars>
          <dgm:dir/>
          <dgm:resizeHandles val="exact"/>
        </dgm:presLayoutVars>
      </dgm:prSet>
      <dgm:spPr/>
    </dgm:pt>
    <dgm:pt modelId="{CFE0689B-2176-4AFF-9AEC-16C637E3666D}" type="pres">
      <dgm:prSet presAssocID="{0A9808F2-2E9B-4490-99D0-4FC1A8BC5D2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2C7D97-B06F-445F-9A9A-57F52FC8F37E}" type="pres">
      <dgm:prSet presAssocID="{621755C5-ED57-41D7-8499-61334C0CB5EC}" presName="spacerL" presStyleCnt="0"/>
      <dgm:spPr/>
    </dgm:pt>
    <dgm:pt modelId="{C2EC27C3-87E5-4EDD-9661-F4FA981A1B22}" type="pres">
      <dgm:prSet presAssocID="{621755C5-ED57-41D7-8499-61334C0CB5EC}" presName="sibTrans" presStyleLbl="sibTrans2D1" presStyleIdx="0" presStyleCnt="2" custScaleX="56102" custScaleY="51232" custLinFactNeighborX="-9882" custLinFactNeighborY="-3127"/>
      <dgm:spPr/>
      <dgm:t>
        <a:bodyPr/>
        <a:lstStyle/>
        <a:p>
          <a:endParaRPr lang="cs-CZ"/>
        </a:p>
      </dgm:t>
    </dgm:pt>
    <dgm:pt modelId="{BD6785A0-A5EE-44C4-BD07-571152EEEF0B}" type="pres">
      <dgm:prSet presAssocID="{621755C5-ED57-41D7-8499-61334C0CB5EC}" presName="spacerR" presStyleCnt="0"/>
      <dgm:spPr/>
    </dgm:pt>
    <dgm:pt modelId="{2B6428D1-08AA-4AFE-8436-E599FBDF5997}" type="pres">
      <dgm:prSet presAssocID="{5A6886BC-B45A-4DF5-85A8-62F820E7716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14B320-0A5A-46E3-B0CF-B2F327BBC62F}" type="pres">
      <dgm:prSet presAssocID="{96D050D7-CACC-4FEE-9DFF-EA1318945134}" presName="spacerL" presStyleCnt="0"/>
      <dgm:spPr/>
    </dgm:pt>
    <dgm:pt modelId="{97092EF7-2AC3-4632-AAEC-70C26231581F}" type="pres">
      <dgm:prSet presAssocID="{96D050D7-CACC-4FEE-9DFF-EA1318945134}" presName="sibTrans" presStyleLbl="sibTrans2D1" presStyleIdx="1" presStyleCnt="2" custScaleX="45282" custScaleY="57486"/>
      <dgm:spPr/>
      <dgm:t>
        <a:bodyPr/>
        <a:lstStyle/>
        <a:p>
          <a:endParaRPr lang="cs-CZ"/>
        </a:p>
      </dgm:t>
    </dgm:pt>
    <dgm:pt modelId="{2E68E441-070D-4880-97EB-551CDB113E4A}" type="pres">
      <dgm:prSet presAssocID="{96D050D7-CACC-4FEE-9DFF-EA1318945134}" presName="spacerR" presStyleCnt="0"/>
      <dgm:spPr/>
    </dgm:pt>
    <dgm:pt modelId="{E88361AB-A249-4C6D-89BA-7922E196FE57}" type="pres">
      <dgm:prSet presAssocID="{13DB9B36-FF03-4571-BF56-ACAAF8DE7A8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D438816-68AC-40DC-A810-EE90C18DCE46}" type="presOf" srcId="{96D050D7-CACC-4FEE-9DFF-EA1318945134}" destId="{97092EF7-2AC3-4632-AAEC-70C26231581F}" srcOrd="0" destOrd="0" presId="urn:microsoft.com/office/officeart/2005/8/layout/equation1"/>
    <dgm:cxn modelId="{5AEB630D-B323-478E-9E15-466F3D5F0D68}" srcId="{F6F19AE1-9767-43E7-BDDB-4CDDE38B392F}" destId="{13DB9B36-FF03-4571-BF56-ACAAF8DE7A8F}" srcOrd="2" destOrd="0" parTransId="{45E7CF26-3D7E-4515-A108-A251B0B894A3}" sibTransId="{1CDA22E2-A895-471E-9AF3-B08E0CA23C49}"/>
    <dgm:cxn modelId="{8E1BAA5B-6A92-4187-817C-1069A2E1A8B6}" srcId="{F6F19AE1-9767-43E7-BDDB-4CDDE38B392F}" destId="{0A9808F2-2E9B-4490-99D0-4FC1A8BC5D25}" srcOrd="0" destOrd="0" parTransId="{86085E29-E5A1-4987-9FFF-9708AD62E768}" sibTransId="{621755C5-ED57-41D7-8499-61334C0CB5EC}"/>
    <dgm:cxn modelId="{26AFA2A6-1E4D-4C86-AD9B-7E9D790548E1}" type="presOf" srcId="{F6F19AE1-9767-43E7-BDDB-4CDDE38B392F}" destId="{F5126F70-D6D3-4C08-923C-2F3EA44C9037}" srcOrd="0" destOrd="0" presId="urn:microsoft.com/office/officeart/2005/8/layout/equation1"/>
    <dgm:cxn modelId="{B3958F09-BED4-47D6-A1EA-8E02255C15A5}" type="presOf" srcId="{0A9808F2-2E9B-4490-99D0-4FC1A8BC5D25}" destId="{CFE0689B-2176-4AFF-9AEC-16C637E3666D}" srcOrd="0" destOrd="0" presId="urn:microsoft.com/office/officeart/2005/8/layout/equation1"/>
    <dgm:cxn modelId="{C20E1BF9-BFA6-4DE5-A99C-B328550BF967}" type="presOf" srcId="{621755C5-ED57-41D7-8499-61334C0CB5EC}" destId="{C2EC27C3-87E5-4EDD-9661-F4FA981A1B22}" srcOrd="0" destOrd="0" presId="urn:microsoft.com/office/officeart/2005/8/layout/equation1"/>
    <dgm:cxn modelId="{C564E790-F77F-4DAC-992A-9354603402BB}" srcId="{F6F19AE1-9767-43E7-BDDB-4CDDE38B392F}" destId="{5A6886BC-B45A-4DF5-85A8-62F820E77166}" srcOrd="1" destOrd="0" parTransId="{348D1587-BF35-469F-B4E5-FA1E3B1A751D}" sibTransId="{96D050D7-CACC-4FEE-9DFF-EA1318945134}"/>
    <dgm:cxn modelId="{611BC0EE-183B-4412-81BC-3E811478BDC6}" type="presOf" srcId="{13DB9B36-FF03-4571-BF56-ACAAF8DE7A8F}" destId="{E88361AB-A249-4C6D-89BA-7922E196FE57}" srcOrd="0" destOrd="0" presId="urn:microsoft.com/office/officeart/2005/8/layout/equation1"/>
    <dgm:cxn modelId="{5B988534-A9D3-46C4-878C-3C8AAF5AD6C7}" type="presOf" srcId="{5A6886BC-B45A-4DF5-85A8-62F820E77166}" destId="{2B6428D1-08AA-4AFE-8436-E599FBDF5997}" srcOrd="0" destOrd="0" presId="urn:microsoft.com/office/officeart/2005/8/layout/equation1"/>
    <dgm:cxn modelId="{71D2DBCA-71DE-486B-BC07-BAA34FAB70DF}" type="presParOf" srcId="{F5126F70-D6D3-4C08-923C-2F3EA44C9037}" destId="{CFE0689B-2176-4AFF-9AEC-16C637E3666D}" srcOrd="0" destOrd="0" presId="urn:microsoft.com/office/officeart/2005/8/layout/equation1"/>
    <dgm:cxn modelId="{84A281C1-559A-49D7-99F8-FC846B2351AF}" type="presParOf" srcId="{F5126F70-D6D3-4C08-923C-2F3EA44C9037}" destId="{602C7D97-B06F-445F-9A9A-57F52FC8F37E}" srcOrd="1" destOrd="0" presId="urn:microsoft.com/office/officeart/2005/8/layout/equation1"/>
    <dgm:cxn modelId="{D0BF4D0C-D279-4B89-A254-72FA624A7ABF}" type="presParOf" srcId="{F5126F70-D6D3-4C08-923C-2F3EA44C9037}" destId="{C2EC27C3-87E5-4EDD-9661-F4FA981A1B22}" srcOrd="2" destOrd="0" presId="urn:microsoft.com/office/officeart/2005/8/layout/equation1"/>
    <dgm:cxn modelId="{EEBB5D6A-247E-411B-9AF4-A71F4B1ECD38}" type="presParOf" srcId="{F5126F70-D6D3-4C08-923C-2F3EA44C9037}" destId="{BD6785A0-A5EE-44C4-BD07-571152EEEF0B}" srcOrd="3" destOrd="0" presId="urn:microsoft.com/office/officeart/2005/8/layout/equation1"/>
    <dgm:cxn modelId="{36AB1401-EA5B-4A48-8CF5-A1B9FA4D3D05}" type="presParOf" srcId="{F5126F70-D6D3-4C08-923C-2F3EA44C9037}" destId="{2B6428D1-08AA-4AFE-8436-E599FBDF5997}" srcOrd="4" destOrd="0" presId="urn:microsoft.com/office/officeart/2005/8/layout/equation1"/>
    <dgm:cxn modelId="{86EE1B90-466B-402B-98A5-E1DB3A5D4CCC}" type="presParOf" srcId="{F5126F70-D6D3-4C08-923C-2F3EA44C9037}" destId="{0314B320-0A5A-46E3-B0CF-B2F327BBC62F}" srcOrd="5" destOrd="0" presId="urn:microsoft.com/office/officeart/2005/8/layout/equation1"/>
    <dgm:cxn modelId="{8D536C2D-D87B-4043-A7A4-88CE8F31CDE1}" type="presParOf" srcId="{F5126F70-D6D3-4C08-923C-2F3EA44C9037}" destId="{97092EF7-2AC3-4632-AAEC-70C26231581F}" srcOrd="6" destOrd="0" presId="urn:microsoft.com/office/officeart/2005/8/layout/equation1"/>
    <dgm:cxn modelId="{A21E959E-5D87-4D22-893D-72163445A304}" type="presParOf" srcId="{F5126F70-D6D3-4C08-923C-2F3EA44C9037}" destId="{2E68E441-070D-4880-97EB-551CDB113E4A}" srcOrd="7" destOrd="0" presId="urn:microsoft.com/office/officeart/2005/8/layout/equation1"/>
    <dgm:cxn modelId="{6E903ED4-CF31-4AE2-9730-94DDBEF910A1}" type="presParOf" srcId="{F5126F70-D6D3-4C08-923C-2F3EA44C9037}" destId="{E88361AB-A249-4C6D-89BA-7922E196FE57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F19AE1-9767-43E7-BDDB-4CDDE38B392F}" type="doc">
      <dgm:prSet loTypeId="urn:microsoft.com/office/officeart/2005/8/layout/equation1" loCatId="process" qsTypeId="urn:microsoft.com/office/officeart/2005/8/quickstyle/simple1#3" qsCatId="simple" csTypeId="urn:microsoft.com/office/officeart/2005/8/colors/accent1_2#3" csCatId="accent1" phldr="1"/>
      <dgm:spPr/>
    </dgm:pt>
    <dgm:pt modelId="{0A9808F2-2E9B-4490-99D0-4FC1A8BC5D25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Muži</a:t>
          </a:r>
        </a:p>
        <a:p>
          <a:r>
            <a:rPr lang="cs-CZ" b="1" dirty="0" smtClean="0">
              <a:solidFill>
                <a:schemeClr val="tx1"/>
              </a:solidFill>
            </a:rPr>
            <a:t>105</a:t>
          </a:r>
          <a:endParaRPr lang="cs-CZ" b="1" dirty="0">
            <a:solidFill>
              <a:schemeClr val="tx1"/>
            </a:solidFill>
          </a:endParaRPr>
        </a:p>
      </dgm:t>
    </dgm:pt>
    <dgm:pt modelId="{86085E29-E5A1-4987-9FFF-9708AD62E768}" type="parTrans" cxnId="{8E1BAA5B-6A92-4187-817C-1069A2E1A8B6}">
      <dgm:prSet/>
      <dgm:spPr/>
      <dgm:t>
        <a:bodyPr/>
        <a:lstStyle/>
        <a:p>
          <a:endParaRPr lang="cs-CZ"/>
        </a:p>
      </dgm:t>
    </dgm:pt>
    <dgm:pt modelId="{621755C5-ED57-41D7-8499-61334C0CB5EC}" type="sibTrans" cxnId="{8E1BAA5B-6A92-4187-817C-1069A2E1A8B6}">
      <dgm:prSet/>
      <dgm:spPr/>
      <dgm:t>
        <a:bodyPr/>
        <a:lstStyle/>
        <a:p>
          <a:endParaRPr lang="cs-CZ"/>
        </a:p>
      </dgm:t>
    </dgm:pt>
    <dgm:pt modelId="{5A6886BC-B45A-4DF5-85A8-62F820E77166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Ženy</a:t>
          </a:r>
        </a:p>
        <a:p>
          <a:r>
            <a:rPr lang="cs-CZ" b="1" dirty="0" smtClean="0">
              <a:solidFill>
                <a:schemeClr val="tx1"/>
              </a:solidFill>
            </a:rPr>
            <a:t>283</a:t>
          </a:r>
          <a:endParaRPr lang="cs-CZ" b="1" dirty="0">
            <a:solidFill>
              <a:schemeClr val="tx1"/>
            </a:solidFill>
          </a:endParaRPr>
        </a:p>
      </dgm:t>
    </dgm:pt>
    <dgm:pt modelId="{348D1587-BF35-469F-B4E5-FA1E3B1A751D}" type="parTrans" cxnId="{C564E790-F77F-4DAC-992A-9354603402BB}">
      <dgm:prSet/>
      <dgm:spPr/>
      <dgm:t>
        <a:bodyPr/>
        <a:lstStyle/>
        <a:p>
          <a:endParaRPr lang="cs-CZ"/>
        </a:p>
      </dgm:t>
    </dgm:pt>
    <dgm:pt modelId="{96D050D7-CACC-4FEE-9DFF-EA1318945134}" type="sibTrans" cxnId="{C564E790-F77F-4DAC-992A-9354603402BB}">
      <dgm:prSet/>
      <dgm:spPr/>
      <dgm:t>
        <a:bodyPr/>
        <a:lstStyle/>
        <a:p>
          <a:endParaRPr lang="cs-CZ"/>
        </a:p>
      </dgm:t>
    </dgm:pt>
    <dgm:pt modelId="{13DB9B36-FF03-4571-BF56-ACAAF8DE7A8F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388</a:t>
          </a:r>
          <a:endParaRPr lang="cs-CZ" b="1" dirty="0">
            <a:solidFill>
              <a:schemeClr val="tx1"/>
            </a:solidFill>
          </a:endParaRPr>
        </a:p>
      </dgm:t>
    </dgm:pt>
    <dgm:pt modelId="{45E7CF26-3D7E-4515-A108-A251B0B894A3}" type="parTrans" cxnId="{5AEB630D-B323-478E-9E15-466F3D5F0D68}">
      <dgm:prSet/>
      <dgm:spPr/>
      <dgm:t>
        <a:bodyPr/>
        <a:lstStyle/>
        <a:p>
          <a:endParaRPr lang="cs-CZ"/>
        </a:p>
      </dgm:t>
    </dgm:pt>
    <dgm:pt modelId="{1CDA22E2-A895-471E-9AF3-B08E0CA23C49}" type="sibTrans" cxnId="{5AEB630D-B323-478E-9E15-466F3D5F0D68}">
      <dgm:prSet/>
      <dgm:spPr/>
      <dgm:t>
        <a:bodyPr/>
        <a:lstStyle/>
        <a:p>
          <a:endParaRPr lang="cs-CZ"/>
        </a:p>
      </dgm:t>
    </dgm:pt>
    <dgm:pt modelId="{F5126F70-D6D3-4C08-923C-2F3EA44C9037}" type="pres">
      <dgm:prSet presAssocID="{F6F19AE1-9767-43E7-BDDB-4CDDE38B392F}" presName="linearFlow" presStyleCnt="0">
        <dgm:presLayoutVars>
          <dgm:dir/>
          <dgm:resizeHandles val="exact"/>
        </dgm:presLayoutVars>
      </dgm:prSet>
      <dgm:spPr/>
    </dgm:pt>
    <dgm:pt modelId="{CFE0689B-2176-4AFF-9AEC-16C637E3666D}" type="pres">
      <dgm:prSet presAssocID="{0A9808F2-2E9B-4490-99D0-4FC1A8BC5D2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2C7D97-B06F-445F-9A9A-57F52FC8F37E}" type="pres">
      <dgm:prSet presAssocID="{621755C5-ED57-41D7-8499-61334C0CB5EC}" presName="spacerL" presStyleCnt="0"/>
      <dgm:spPr/>
    </dgm:pt>
    <dgm:pt modelId="{C2EC27C3-87E5-4EDD-9661-F4FA981A1B22}" type="pres">
      <dgm:prSet presAssocID="{621755C5-ED57-41D7-8499-61334C0CB5EC}" presName="sibTrans" presStyleLbl="sibTrans2D1" presStyleIdx="0" presStyleCnt="2" custScaleX="56102" custScaleY="57485"/>
      <dgm:spPr/>
      <dgm:t>
        <a:bodyPr/>
        <a:lstStyle/>
        <a:p>
          <a:endParaRPr lang="cs-CZ"/>
        </a:p>
      </dgm:t>
    </dgm:pt>
    <dgm:pt modelId="{BD6785A0-A5EE-44C4-BD07-571152EEEF0B}" type="pres">
      <dgm:prSet presAssocID="{621755C5-ED57-41D7-8499-61334C0CB5EC}" presName="spacerR" presStyleCnt="0"/>
      <dgm:spPr/>
    </dgm:pt>
    <dgm:pt modelId="{2B6428D1-08AA-4AFE-8436-E599FBDF5997}" type="pres">
      <dgm:prSet presAssocID="{5A6886BC-B45A-4DF5-85A8-62F820E7716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14B320-0A5A-46E3-B0CF-B2F327BBC62F}" type="pres">
      <dgm:prSet presAssocID="{96D050D7-CACC-4FEE-9DFF-EA1318945134}" presName="spacerL" presStyleCnt="0"/>
      <dgm:spPr/>
    </dgm:pt>
    <dgm:pt modelId="{97092EF7-2AC3-4632-AAEC-70C26231581F}" type="pres">
      <dgm:prSet presAssocID="{96D050D7-CACC-4FEE-9DFF-EA1318945134}" presName="sibTrans" presStyleLbl="sibTrans2D1" presStyleIdx="1" presStyleCnt="2" custScaleX="45283" custScaleY="57485"/>
      <dgm:spPr/>
      <dgm:t>
        <a:bodyPr/>
        <a:lstStyle/>
        <a:p>
          <a:endParaRPr lang="cs-CZ"/>
        </a:p>
      </dgm:t>
    </dgm:pt>
    <dgm:pt modelId="{2E68E441-070D-4880-97EB-551CDB113E4A}" type="pres">
      <dgm:prSet presAssocID="{96D050D7-CACC-4FEE-9DFF-EA1318945134}" presName="spacerR" presStyleCnt="0"/>
      <dgm:spPr/>
    </dgm:pt>
    <dgm:pt modelId="{E88361AB-A249-4C6D-89BA-7922E196FE57}" type="pres">
      <dgm:prSet presAssocID="{13DB9B36-FF03-4571-BF56-ACAAF8DE7A8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7E4482-671A-45AD-929A-DF1B7CF09160}" type="presOf" srcId="{5A6886BC-B45A-4DF5-85A8-62F820E77166}" destId="{2B6428D1-08AA-4AFE-8436-E599FBDF5997}" srcOrd="0" destOrd="0" presId="urn:microsoft.com/office/officeart/2005/8/layout/equation1"/>
    <dgm:cxn modelId="{5AEB630D-B323-478E-9E15-466F3D5F0D68}" srcId="{F6F19AE1-9767-43E7-BDDB-4CDDE38B392F}" destId="{13DB9B36-FF03-4571-BF56-ACAAF8DE7A8F}" srcOrd="2" destOrd="0" parTransId="{45E7CF26-3D7E-4515-A108-A251B0B894A3}" sibTransId="{1CDA22E2-A895-471E-9AF3-B08E0CA23C49}"/>
    <dgm:cxn modelId="{DD558154-6EE5-49B5-9054-443E5F85F9F8}" type="presOf" srcId="{F6F19AE1-9767-43E7-BDDB-4CDDE38B392F}" destId="{F5126F70-D6D3-4C08-923C-2F3EA44C9037}" srcOrd="0" destOrd="0" presId="urn:microsoft.com/office/officeart/2005/8/layout/equation1"/>
    <dgm:cxn modelId="{B9F03CC0-1096-48C9-9E87-5ACB1E3A98AA}" type="presOf" srcId="{621755C5-ED57-41D7-8499-61334C0CB5EC}" destId="{C2EC27C3-87E5-4EDD-9661-F4FA981A1B22}" srcOrd="0" destOrd="0" presId="urn:microsoft.com/office/officeart/2005/8/layout/equation1"/>
    <dgm:cxn modelId="{8E1BAA5B-6A92-4187-817C-1069A2E1A8B6}" srcId="{F6F19AE1-9767-43E7-BDDB-4CDDE38B392F}" destId="{0A9808F2-2E9B-4490-99D0-4FC1A8BC5D25}" srcOrd="0" destOrd="0" parTransId="{86085E29-E5A1-4987-9FFF-9708AD62E768}" sibTransId="{621755C5-ED57-41D7-8499-61334C0CB5EC}"/>
    <dgm:cxn modelId="{E026A467-6C4D-467D-B31A-76D321AA73CC}" type="presOf" srcId="{13DB9B36-FF03-4571-BF56-ACAAF8DE7A8F}" destId="{E88361AB-A249-4C6D-89BA-7922E196FE57}" srcOrd="0" destOrd="0" presId="urn:microsoft.com/office/officeart/2005/8/layout/equation1"/>
    <dgm:cxn modelId="{C564E790-F77F-4DAC-992A-9354603402BB}" srcId="{F6F19AE1-9767-43E7-BDDB-4CDDE38B392F}" destId="{5A6886BC-B45A-4DF5-85A8-62F820E77166}" srcOrd="1" destOrd="0" parTransId="{348D1587-BF35-469F-B4E5-FA1E3B1A751D}" sibTransId="{96D050D7-CACC-4FEE-9DFF-EA1318945134}"/>
    <dgm:cxn modelId="{D1479185-98ED-4835-B696-14D659B2B11A}" type="presOf" srcId="{96D050D7-CACC-4FEE-9DFF-EA1318945134}" destId="{97092EF7-2AC3-4632-AAEC-70C26231581F}" srcOrd="0" destOrd="0" presId="urn:microsoft.com/office/officeart/2005/8/layout/equation1"/>
    <dgm:cxn modelId="{3EBC01F1-82F1-411B-A418-6D8C90DF5A9A}" type="presOf" srcId="{0A9808F2-2E9B-4490-99D0-4FC1A8BC5D25}" destId="{CFE0689B-2176-4AFF-9AEC-16C637E3666D}" srcOrd="0" destOrd="0" presId="urn:microsoft.com/office/officeart/2005/8/layout/equation1"/>
    <dgm:cxn modelId="{56FFE22B-FC3C-4CF4-BBBE-322761285E6F}" type="presParOf" srcId="{F5126F70-D6D3-4C08-923C-2F3EA44C9037}" destId="{CFE0689B-2176-4AFF-9AEC-16C637E3666D}" srcOrd="0" destOrd="0" presId="urn:microsoft.com/office/officeart/2005/8/layout/equation1"/>
    <dgm:cxn modelId="{9D86FF98-185D-46DA-9144-705242A47BD9}" type="presParOf" srcId="{F5126F70-D6D3-4C08-923C-2F3EA44C9037}" destId="{602C7D97-B06F-445F-9A9A-57F52FC8F37E}" srcOrd="1" destOrd="0" presId="urn:microsoft.com/office/officeart/2005/8/layout/equation1"/>
    <dgm:cxn modelId="{D5F569F3-A9D0-4310-B461-601BE203B1B0}" type="presParOf" srcId="{F5126F70-D6D3-4C08-923C-2F3EA44C9037}" destId="{C2EC27C3-87E5-4EDD-9661-F4FA981A1B22}" srcOrd="2" destOrd="0" presId="urn:microsoft.com/office/officeart/2005/8/layout/equation1"/>
    <dgm:cxn modelId="{42313935-66E7-46FB-B896-46BF3DFDDAA5}" type="presParOf" srcId="{F5126F70-D6D3-4C08-923C-2F3EA44C9037}" destId="{BD6785A0-A5EE-44C4-BD07-571152EEEF0B}" srcOrd="3" destOrd="0" presId="urn:microsoft.com/office/officeart/2005/8/layout/equation1"/>
    <dgm:cxn modelId="{ED32EB53-38A3-44CD-9F29-AE35B11032E7}" type="presParOf" srcId="{F5126F70-D6D3-4C08-923C-2F3EA44C9037}" destId="{2B6428D1-08AA-4AFE-8436-E599FBDF5997}" srcOrd="4" destOrd="0" presId="urn:microsoft.com/office/officeart/2005/8/layout/equation1"/>
    <dgm:cxn modelId="{F3657403-7809-4EBC-AAF5-80BCB9113247}" type="presParOf" srcId="{F5126F70-D6D3-4C08-923C-2F3EA44C9037}" destId="{0314B320-0A5A-46E3-B0CF-B2F327BBC62F}" srcOrd="5" destOrd="0" presId="urn:microsoft.com/office/officeart/2005/8/layout/equation1"/>
    <dgm:cxn modelId="{93E2D52B-CBBC-4B73-9FD8-9D9160EC4D37}" type="presParOf" srcId="{F5126F70-D6D3-4C08-923C-2F3EA44C9037}" destId="{97092EF7-2AC3-4632-AAEC-70C26231581F}" srcOrd="6" destOrd="0" presId="urn:microsoft.com/office/officeart/2005/8/layout/equation1"/>
    <dgm:cxn modelId="{E695A919-CA59-4EC6-8F38-4C44D863ED68}" type="presParOf" srcId="{F5126F70-D6D3-4C08-923C-2F3EA44C9037}" destId="{2E68E441-070D-4880-97EB-551CDB113E4A}" srcOrd="7" destOrd="0" presId="urn:microsoft.com/office/officeart/2005/8/layout/equation1"/>
    <dgm:cxn modelId="{07604F37-672E-4E61-A52F-F6FD3454A7CB}" type="presParOf" srcId="{F5126F70-D6D3-4C08-923C-2F3EA44C9037}" destId="{E88361AB-A249-4C6D-89BA-7922E196FE57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0072987-0B06-4BDC-9FD8-AC0199E27194}" type="datetimeFigureOut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5AC8A4-4F59-4CD4-9FA0-1BA0FCB0D2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87C2D7-F22B-4EA9-A740-94751190EC07}" type="datetimeFigureOut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78B04B-2500-4899-90D6-D19B921F97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Běhounková: Pilotní ověření vzdělávání pedagogických pracovníků v náhradní výchovné péči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Pacnerová: Rodičovský přístup v náhradní výchovné péči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Běhounková: Obsahová analýza právních dokumentů MŠMT z hlediska primární prevence rizikového chování</a:t>
            </a:r>
          </a:p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BF2BA6-1604-42D1-B453-44293F632A1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8371" name="Zástupný symbol pro zápatí 3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GPS ČR 2008</a:t>
            </a:r>
          </a:p>
        </p:txBody>
      </p:sp>
      <p:sp>
        <p:nvSpPr>
          <p:cNvPr id="58372" name="Zástupný symbol pro číslo snímku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481620-262A-4012-A58A-D9607AD0FEA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8CBD5-F5B0-49A9-BE34-E11B0246971D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242A5-B140-45AB-A72B-D4D2F949E3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FA18E-3333-482C-924E-01760E498BF9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66B9-1FE8-4A2F-9A90-FF3B4F04B0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B3476-74EE-4D6B-8974-BF979236DF39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E6F4A-FB7B-4440-A7B1-672516AF1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84724-FFEA-446B-8E85-649367001368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6F0EB-29FC-4DD4-9DC8-FAA3E6C17B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7C12-DFF5-4072-8DBC-3ED1D94C7F16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0D34C-B1DE-49E3-813D-29528001CF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E4EFB-2B40-41ED-86BE-EB8B9D93055B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91464-D5DC-4C60-9795-DE3A7A83E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555C6-E746-47D8-9406-70CA63B330F2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7CE8C-A856-46A2-B08A-8EA58415B0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44575-9646-4051-AA24-DCA12C530AE3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14D49-6A03-484A-A20F-6CC8A2FFE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60DB-EA3C-49D2-A330-20A7C05969AE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79CBC-1B6B-4D1B-9E74-16C31B7F1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2BD28-78E2-4757-BD34-7BAE1C251EEE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1740C-4D0D-4D8C-A0CC-D34A0D21AD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28394-7107-46D2-B52A-98F6BB299C78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EB2C7-311C-4044-8A29-C5075974B6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2A1972-9776-4DFC-B001-9E6B4D08EC11}" type="datetime1">
              <a:rPr lang="cs-CZ"/>
              <a:pPr>
                <a:defRPr/>
              </a:pPr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0BC396-6CB2-4856-8EF6-3037FA92C5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6" r:id="rId2"/>
    <p:sldLayoutId id="2147483825" r:id="rId3"/>
    <p:sldLayoutId id="2147483824" r:id="rId4"/>
    <p:sldLayoutId id="2147483823" r:id="rId5"/>
    <p:sldLayoutId id="2147483822" r:id="rId6"/>
    <p:sldLayoutId id="2147483821" r:id="rId7"/>
    <p:sldLayoutId id="2147483820" r:id="rId8"/>
    <p:sldLayoutId id="2147483819" r:id="rId9"/>
    <p:sldLayoutId id="2147483818" r:id="rId10"/>
    <p:sldLayoutId id="214748381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288" y="2205038"/>
            <a:ext cx="8137525" cy="1944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300" b="1" dirty="0" smtClean="0">
                <a:solidFill>
                  <a:srgbClr val="002060"/>
                </a:solidFill>
              </a:rPr>
              <a:t>Výstupy projektu VYNSPI</a:t>
            </a:r>
            <a:r>
              <a:rPr lang="cs-CZ" b="1" dirty="0" smtClean="0">
                <a:solidFill>
                  <a:srgbClr val="002060"/>
                </a:solidFill>
              </a:rPr>
              <a:t/>
            </a:r>
            <a:br>
              <a:rPr lang="cs-CZ" b="1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9999"/>
                </a:solidFill>
              </a:rPr>
              <a:t>Národní ústav pro vzdělávání </a:t>
            </a:r>
            <a:r>
              <a:rPr lang="cs-CZ" dirty="0" smtClean="0">
                <a:solidFill>
                  <a:srgbClr val="009999"/>
                </a:solidFill>
              </a:rPr>
              <a:t>/</a:t>
            </a:r>
            <a:r>
              <a:rPr lang="cs-CZ" b="1" dirty="0" smtClean="0">
                <a:solidFill>
                  <a:srgbClr val="009999"/>
                </a:solidFill>
              </a:rPr>
              <a:t>NÚV</a:t>
            </a:r>
            <a:r>
              <a:rPr lang="cs-CZ" dirty="0" smtClean="0">
                <a:solidFill>
                  <a:srgbClr val="009999"/>
                </a:solidFill>
              </a:rPr>
              <a:t>/</a:t>
            </a:r>
            <a:br>
              <a:rPr lang="cs-CZ" dirty="0" smtClean="0">
                <a:solidFill>
                  <a:srgbClr val="009999"/>
                </a:solidFill>
              </a:rPr>
            </a:br>
            <a:endParaRPr lang="cs-CZ" dirty="0">
              <a:solidFill>
                <a:srgbClr val="009999"/>
              </a:solidFill>
            </a:endParaRP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1371600" y="3933825"/>
            <a:ext cx="6369050" cy="129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800" b="1" smtClean="0">
                <a:solidFill>
                  <a:srgbClr val="0070C0"/>
                </a:solidFill>
                <a:latin typeface="Arial" charset="0"/>
              </a:rPr>
              <a:t>Leona Běhounková, Ph.D.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b="1" smtClean="0">
                <a:solidFill>
                  <a:srgbClr val="0070C0"/>
                </a:solidFill>
                <a:latin typeface="Arial" charset="0"/>
              </a:rPr>
              <a:t>PhDr. Helena Pacnerová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b="1" smtClean="0">
                <a:solidFill>
                  <a:srgbClr val="0070C0"/>
                </a:solidFill>
                <a:latin typeface="Arial" charset="0"/>
              </a:rPr>
              <a:t>Mgr. Adéla Zelenda Kupcová</a:t>
            </a:r>
          </a:p>
          <a:p>
            <a:pPr eaLnBrk="1" hangingPunct="1">
              <a:lnSpc>
                <a:spcPct val="80000"/>
              </a:lnSpc>
            </a:pPr>
            <a:endParaRPr lang="cs-CZ" sz="2800" b="1" smtClean="0">
              <a:solidFill>
                <a:srgbClr val="0070C0"/>
              </a:solidFill>
              <a:latin typeface="Arial" charset="0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88913"/>
            <a:ext cx="7596188" cy="18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ovéPole 5"/>
          <p:cNvSpPr txBox="1">
            <a:spLocks noChangeArrowheads="1"/>
          </p:cNvSpPr>
          <p:nvPr/>
        </p:nvSpPr>
        <p:spPr bwMode="auto">
          <a:xfrm>
            <a:off x="971550" y="6308725"/>
            <a:ext cx="727233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libri" pitchFamily="34" charset="0"/>
              </a:rPr>
              <a:t>Tento projekt je spolufinancován Evropským sociálním fondem a státním rozpočtem České republiky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539750" y="1557338"/>
            <a:ext cx="8135938" cy="576262"/>
          </a:xfrm>
        </p:spPr>
        <p:txBody>
          <a:bodyPr/>
          <a:lstStyle/>
          <a:p>
            <a:pPr eaLnBrk="1" hangingPunct="1"/>
            <a:r>
              <a:rPr lang="cs-CZ" sz="3600" b="1" smtClean="0">
                <a:solidFill>
                  <a:srgbClr val="0070C0"/>
                </a:solidFill>
              </a:rPr>
              <a:t>Klíčové aktivity NÚV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2420938"/>
            <a:ext cx="8147050" cy="3887787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Pilotní </a:t>
            </a:r>
            <a:r>
              <a:rPr lang="cs-CZ" dirty="0"/>
              <a:t>ověření vzdělávání pedagogických pracovníků v náhradní výchovné </a:t>
            </a:r>
            <a:r>
              <a:rPr lang="cs-CZ" dirty="0" smtClean="0"/>
              <a:t>péči (NVP)</a:t>
            </a:r>
            <a:endParaRPr lang="cs-CZ" dirty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Metodická podpora pracovníků v NVP</a:t>
            </a:r>
            <a:endParaRPr lang="cs-CZ" dirty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Obsahová </a:t>
            </a:r>
            <a:r>
              <a:rPr lang="cs-CZ" dirty="0"/>
              <a:t>analýza právních </a:t>
            </a:r>
            <a:r>
              <a:rPr lang="cs-CZ" dirty="0" smtClean="0"/>
              <a:t>dokumentů MŠMT týkajících se PPRCH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Vytvoření Standardů PPRCH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Obdélník 2"/>
          <p:cNvSpPr>
            <a:spLocks noChangeArrowheads="1"/>
          </p:cNvSpPr>
          <p:nvPr/>
        </p:nvSpPr>
        <p:spPr bwMode="auto">
          <a:xfrm>
            <a:off x="900113" y="2205038"/>
            <a:ext cx="76327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 b="1">
                <a:solidFill>
                  <a:srgbClr val="0070C0"/>
                </a:solidFill>
                <a:latin typeface="Calibri" pitchFamily="34" charset="0"/>
              </a:rPr>
              <a:t>Vzdělávání </a:t>
            </a:r>
          </a:p>
          <a:p>
            <a:pPr algn="ctr"/>
            <a:r>
              <a:rPr lang="cs-CZ" sz="4000" b="1">
                <a:solidFill>
                  <a:srgbClr val="0070C0"/>
                </a:solidFill>
                <a:latin typeface="Calibri" pitchFamily="34" charset="0"/>
              </a:rPr>
              <a:t>pedagogických pracovníků </a:t>
            </a:r>
          </a:p>
          <a:p>
            <a:pPr algn="ctr"/>
            <a:r>
              <a:rPr lang="cs-CZ" sz="4000" b="1">
                <a:solidFill>
                  <a:srgbClr val="0070C0"/>
                </a:solidFill>
                <a:latin typeface="Calibri" pitchFamily="34" charset="0"/>
              </a:rPr>
              <a:t>v náhradní výchovné péči (NVP)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250825" y="1557338"/>
            <a:ext cx="8569325" cy="719137"/>
          </a:xfrm>
        </p:spPr>
        <p:txBody>
          <a:bodyPr/>
          <a:lstStyle/>
          <a:p>
            <a:pPr eaLnBrk="1" hangingPunct="1"/>
            <a:r>
              <a:rPr lang="cs-CZ" sz="3600" b="1" smtClean="0">
                <a:solidFill>
                  <a:srgbClr val="0070C0"/>
                </a:solidFill>
              </a:rPr>
              <a:t>Průběh sestavení a realizace DVPP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323850" y="2420938"/>
            <a:ext cx="8362950" cy="388778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Mapování vzdělávacích potřeb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Návrh koncepce vzdělávání pracovníků v NVP, tj. struktury DVPP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Pilotní ověření vzdělávání pedagogických pracovníků v náhradní výchovné péči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Evaluace realizovaných vzdělávacích programů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323850" y="1412875"/>
            <a:ext cx="8351838" cy="576263"/>
          </a:xfrm>
        </p:spPr>
        <p:txBody>
          <a:bodyPr/>
          <a:lstStyle/>
          <a:p>
            <a:pPr eaLnBrk="1" hangingPunct="1"/>
            <a:r>
              <a:rPr lang="cs-CZ" sz="3600" b="1" smtClean="0">
                <a:solidFill>
                  <a:srgbClr val="0070C0"/>
                </a:solidFill>
              </a:rPr>
              <a:t>Mapování vzdělávacích potřeb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323850" y="2060575"/>
            <a:ext cx="8362950" cy="4537075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2400" smtClean="0"/>
              <a:t>311 respondentů (</a:t>
            </a:r>
            <a:r>
              <a:rPr lang="cs-CZ" sz="2400" u="sng" smtClean="0"/>
              <a:t>VYCH</a:t>
            </a:r>
            <a:r>
              <a:rPr lang="cs-CZ" sz="2400" smtClean="0"/>
              <a:t>, AP, SP, PSYCH, ŘED), tj. 6 % (5077 ped. pracovníků v ÚV, OV v ČR)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/>
              <a:t>DD, DDŠ, VÚ, DÚ, SVP 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- celá ČR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2400" smtClean="0"/>
              <a:t>Zájem o vzdělávací témata:</a:t>
            </a:r>
            <a:r>
              <a:rPr lang="cs-CZ" sz="2600" b="1" smtClean="0"/>
              <a:t> </a:t>
            </a:r>
            <a:endParaRPr lang="cs-CZ" sz="2600" smtClean="0"/>
          </a:p>
          <a:p>
            <a:pPr eaLnBrk="1" hangingPunct="1"/>
            <a:endParaRPr lang="cs-CZ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Diagram 5"/>
          <p:cNvGraphicFramePr/>
          <p:nvPr/>
        </p:nvGraphicFramePr>
        <p:xfrm>
          <a:off x="2843808" y="2636912"/>
          <a:ext cx="6552728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179388" y="1412875"/>
            <a:ext cx="8713787" cy="647700"/>
          </a:xfrm>
        </p:spPr>
        <p:txBody>
          <a:bodyPr/>
          <a:lstStyle/>
          <a:p>
            <a:pPr eaLnBrk="1" hangingPunct="1"/>
            <a:r>
              <a:rPr lang="cs-CZ" sz="3000" b="1" smtClean="0">
                <a:solidFill>
                  <a:srgbClr val="0070C0"/>
                </a:solidFill>
              </a:rPr>
              <a:t>Návrh struktury DVPP pro vychovatele - východiska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179388" y="2060575"/>
            <a:ext cx="8856662" cy="4797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500" b="1" smtClean="0">
                <a:solidFill>
                  <a:srgbClr val="009999"/>
                </a:solidFill>
              </a:rPr>
              <a:t>Popis činnosti vychovatelů </a:t>
            </a:r>
          </a:p>
          <a:p>
            <a:pPr eaLnBrk="1" hangingPunct="1">
              <a:lnSpc>
                <a:spcPct val="80000"/>
              </a:lnSpc>
            </a:pPr>
            <a:r>
              <a:rPr lang="cs-CZ" sz="2500" b="1" smtClean="0">
                <a:solidFill>
                  <a:srgbClr val="009999"/>
                </a:solidFill>
              </a:rPr>
              <a:t>Trsy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Nastavení a realizace výchovných opatření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Práce se skupinou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Individuální práce s klientem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Práce s rizikovým chováním klientů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Práce s rodinou klienta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Spolupráce s dalšími institucemi a odborníky, v týmu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Seberozvoj a profesní růst</a:t>
            </a:r>
          </a:p>
          <a:p>
            <a:pPr marL="971550" lvl="1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cs-CZ" sz="2200" smtClean="0"/>
              <a:t>Vedení případu (case management)</a:t>
            </a:r>
          </a:p>
          <a:p>
            <a:pPr eaLnBrk="1" hangingPunct="1">
              <a:lnSpc>
                <a:spcPct val="80000"/>
              </a:lnSpc>
            </a:pPr>
            <a:r>
              <a:rPr lang="cs-CZ" sz="2500" b="1" smtClean="0">
                <a:solidFill>
                  <a:srgbClr val="009999"/>
                </a:solidFill>
              </a:rPr>
              <a:t>Dimenze: kognitivní, osobnostní, dovednostní</a:t>
            </a:r>
          </a:p>
          <a:p>
            <a:pPr eaLnBrk="1" hangingPunct="1">
              <a:lnSpc>
                <a:spcPct val="80000"/>
              </a:lnSpc>
            </a:pPr>
            <a:r>
              <a:rPr lang="cs-CZ" sz="2500" b="1" smtClean="0">
                <a:solidFill>
                  <a:srgbClr val="009999"/>
                </a:solidFill>
              </a:rPr>
              <a:t>2 úrovně zkušeností vychovatele: základní a pokročilá</a:t>
            </a:r>
          </a:p>
          <a:p>
            <a:pPr eaLnBrk="1" hangingPunct="1">
              <a:lnSpc>
                <a:spcPct val="80000"/>
              </a:lnSpc>
            </a:pPr>
            <a:r>
              <a:rPr lang="cs-CZ" sz="2500" b="1" smtClean="0">
                <a:solidFill>
                  <a:srgbClr val="009999"/>
                </a:solidFill>
              </a:rPr>
              <a:t>Stanovení vzdělávacích potřeb a vzdělávacích témat</a:t>
            </a:r>
            <a:endParaRPr lang="cs-CZ" sz="2500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179388" y="1196975"/>
            <a:ext cx="8713787" cy="576263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Pilotní realizace DVPP v NVP – témata kurzů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41338" y="1916113"/>
            <a:ext cx="4030662" cy="1755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atin typeface="+mn-lt"/>
              </a:rPr>
              <a:t>PPRCH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dirty="0">
                <a:latin typeface="+mn-lt"/>
              </a:rPr>
              <a:t>Sexuálně rizikové chování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dirty="0">
                <a:latin typeface="+mn-lt"/>
              </a:rPr>
              <a:t>Adiktologická problematika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dirty="0">
                <a:latin typeface="+mn-lt"/>
              </a:rPr>
              <a:t>RCH v kontextu psychiatrických obtíží 	(práce s agresí)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dirty="0">
                <a:latin typeface="+mn-lt"/>
              </a:rPr>
              <a:t>Subkultury</a:t>
            </a:r>
          </a:p>
        </p:txBody>
      </p:sp>
      <p:sp>
        <p:nvSpPr>
          <p:cNvPr id="22532" name="Obdélník 5"/>
          <p:cNvSpPr>
            <a:spLocks noChangeArrowheads="1"/>
          </p:cNvSpPr>
          <p:nvPr/>
        </p:nvSpPr>
        <p:spPr bwMode="auto">
          <a:xfrm>
            <a:off x="5003800" y="1916113"/>
            <a:ext cx="3671888" cy="3817937"/>
          </a:xfrm>
          <a:prstGeom prst="rect">
            <a:avLst/>
          </a:prstGeom>
          <a:solidFill>
            <a:srgbClr val="CCCC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Zvyšování profesních dovedností a znalostí</a:t>
            </a:r>
          </a:p>
          <a:p>
            <a:endParaRPr lang="cs-CZ" sz="800" b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Kurz pro začínající vychovatele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Práce se vztahem pedagog – 	klient v podmínkách NVP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Zvládání konfliktních situací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Komunikační dovednosti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Krizová intervence 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Motivační rozhovory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Dítě s psychickým traumatem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Zanedbávané a zneužívané děti - 	diagnostický proces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2533" name="Obdélník 6"/>
          <p:cNvSpPr>
            <a:spLocks noChangeArrowheads="1"/>
          </p:cNvSpPr>
          <p:nvPr/>
        </p:nvSpPr>
        <p:spPr bwMode="auto">
          <a:xfrm>
            <a:off x="539750" y="3789363"/>
            <a:ext cx="4032250" cy="14763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Práce se skupinou klientů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Úvod do vedení dětské skupiny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Práce se skupinovou dynamikou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Svalová progresivní relaxace 	(Jakobsonova metoda)</a:t>
            </a:r>
          </a:p>
        </p:txBody>
      </p:sp>
      <p:sp>
        <p:nvSpPr>
          <p:cNvPr id="22534" name="Obdélník 8"/>
          <p:cNvSpPr>
            <a:spLocks noChangeArrowheads="1"/>
          </p:cNvSpPr>
          <p:nvPr/>
        </p:nvSpPr>
        <p:spPr bwMode="auto">
          <a:xfrm>
            <a:off x="539750" y="5373688"/>
            <a:ext cx="4032250" cy="922337"/>
          </a:xfrm>
          <a:prstGeom prst="rect">
            <a:avLst/>
          </a:prstGeom>
          <a:solidFill>
            <a:srgbClr val="0099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Práce s rodinou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Práce s rodiči, sourozenci a 	blízkými 	osobami klientů s RCH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179388" y="1412875"/>
            <a:ext cx="8713787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Kurz pro začínající vychovatele</a:t>
            </a:r>
            <a:endParaRPr lang="cs-CZ" sz="3200" smtClean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132856"/>
            <a:ext cx="8640960" cy="4464496"/>
          </a:xfrm>
        </p:spPr>
        <p:txBody>
          <a:bodyPr numCol="2"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70 h (z toho 16 hodin stáž)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Témata: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Role vychovatele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Systém NVP a legislativa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Dynamika vývoje dítěte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Možnosti a limity vztahu vychovatele a dítěte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PPRCH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 smtClean="0">
              <a:solidFill>
                <a:srgbClr val="0099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 smtClean="0">
              <a:solidFill>
                <a:srgbClr val="0099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Vedení rozhovoru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Práce se změnou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Práce se skupinou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Práce s rodinou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rgbClr val="009999"/>
                </a:solidFill>
              </a:rPr>
              <a:t>Stáže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dirty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179388" y="1412875"/>
            <a:ext cx="8713787" cy="936625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Pilotní realizace DVPP v NVP </a:t>
            </a:r>
            <a:br>
              <a:rPr lang="cs-CZ" sz="3200" b="1" smtClean="0">
                <a:solidFill>
                  <a:srgbClr val="0070C0"/>
                </a:solidFill>
              </a:rPr>
            </a:br>
            <a:r>
              <a:rPr lang="cs-CZ" sz="3200" b="1" smtClean="0">
                <a:solidFill>
                  <a:srgbClr val="0070C0"/>
                </a:solidFill>
              </a:rPr>
              <a:t>01/2010 – 07/2012 aneb dva roky a půl v číslech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179388" y="2565400"/>
            <a:ext cx="8856662" cy="38163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Celkem kurzů: 26, tj. 423 vyučovacích hodin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z="800" smtClean="0"/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Podpořených osob: 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z="1200" smtClean="0"/>
          </a:p>
          <a:p>
            <a:pPr eaLnBrk="1" hangingPunct="1">
              <a:buFont typeface="Wingdings" pitchFamily="2" charset="2"/>
              <a:buChar char="§"/>
            </a:pPr>
            <a:endParaRPr lang="cs-CZ" sz="2800" smtClean="0"/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Úspěšně podpořených osob:</a:t>
            </a:r>
          </a:p>
          <a:p>
            <a:pPr eaLnBrk="1" hangingPunct="1"/>
            <a:endParaRPr lang="cs-CZ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Diagram 5"/>
          <p:cNvGraphicFramePr/>
          <p:nvPr/>
        </p:nvGraphicFramePr>
        <p:xfrm>
          <a:off x="3923928" y="3356992"/>
          <a:ext cx="4536504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3851920" y="5157192"/>
          <a:ext cx="468052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Nadpis 1"/>
          <p:cNvSpPr>
            <a:spLocks noGrp="1"/>
          </p:cNvSpPr>
          <p:nvPr>
            <p:ph type="title"/>
          </p:nvPr>
        </p:nvSpPr>
        <p:spPr>
          <a:xfrm>
            <a:off x="0" y="1196975"/>
            <a:ext cx="9144000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Struktura účastníků pilotní realizace DVPP v NVP</a:t>
            </a:r>
          </a:p>
        </p:txBody>
      </p:sp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ovéPole 9"/>
          <p:cNvSpPr txBox="1">
            <a:spLocks noChangeArrowheads="1"/>
          </p:cNvSpPr>
          <p:nvPr/>
        </p:nvSpPr>
        <p:spPr bwMode="auto">
          <a:xfrm>
            <a:off x="611188" y="1916113"/>
            <a:ext cx="3240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Podíl muži a ženy</a:t>
            </a:r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179388" y="1916113"/>
          <a:ext cx="3744912" cy="4033837"/>
        </p:xfrm>
        <a:graphic>
          <a:graphicData uri="http://schemas.openxmlformats.org/presentationml/2006/ole">
            <p:oleObj spid="_x0000_s2049" name="Graf" r:id="rId4" imgW="3047810" imgH="1857375" progId="MSGraph.Chart.8">
              <p:embed/>
            </p:oleObj>
          </a:graphicData>
        </a:graphic>
      </p:graphicFrame>
      <p:sp>
        <p:nvSpPr>
          <p:cNvPr id="2055" name="Rectangle 4"/>
          <p:cNvSpPr>
            <a:spLocks noChangeArrowheads="1"/>
          </p:cNvSpPr>
          <p:nvPr/>
        </p:nvSpPr>
        <p:spPr bwMode="auto">
          <a:xfrm>
            <a:off x="4427538" y="1951038"/>
            <a:ext cx="4716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Calibri" pitchFamily="34" charset="0"/>
                <a:ea typeface="Times New Roman" pitchFamily="18" charset="0"/>
                <a:cs typeface="Arial" charset="0"/>
              </a:rPr>
              <a:t>Vzdělanostní struktura frekventantů</a:t>
            </a:r>
            <a:endParaRPr lang="cs-CZ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3708400" y="2205038"/>
          <a:ext cx="5435600" cy="4652962"/>
        </p:xfrm>
        <a:graphic>
          <a:graphicData uri="http://schemas.openxmlformats.org/presentationml/2006/ole">
            <p:oleObj spid="_x0000_s2051" name="Graf" r:id="rId5" imgW="4648010" imgH="2886075" progId="MSGraph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0" y="1196975"/>
            <a:ext cx="9144000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Typický účastník kurzu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ovéPole 9"/>
          <p:cNvSpPr txBox="1">
            <a:spLocks noChangeArrowheads="1"/>
          </p:cNvSpPr>
          <p:nvPr/>
        </p:nvSpPr>
        <p:spPr bwMode="auto">
          <a:xfrm>
            <a:off x="539750" y="1916113"/>
            <a:ext cx="8280400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800" b="1">
              <a:solidFill>
                <a:srgbClr val="009999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žena 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SŠ vzdělání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bez sebezkušenostního výcviku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s pedagogickou praxí 12,8 let, z toho v etopedii 7 let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pracující na pozici vychovatelka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v zařízení ve středočeském kraji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s kurzem byla spokojena</a:t>
            </a:r>
          </a:p>
          <a:p>
            <a:pPr>
              <a:buFont typeface="Wingdings" pitchFamily="2" charset="2"/>
              <a:buChar char="Ø"/>
            </a:pPr>
            <a:endParaRPr lang="cs-CZ" sz="2800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>
          <a:xfrm>
            <a:off x="0" y="1196975"/>
            <a:ext cx="9144000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Spokojenost s kurzy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251520" y="1916832"/>
            <a:ext cx="8712968" cy="2880320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9999"/>
                </a:solidFill>
                <a:latin typeface="+mn-lt"/>
              </a:rPr>
              <a:t>Co se na kurzech líbilo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Praktické nácviky (58 %)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Praktické příklady a ukázky (36 %)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Možnost sdílení zkušeností (16 %)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Propojení teorie a praxe (14 %)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9999"/>
                </a:solidFill>
                <a:latin typeface="+mn-lt"/>
              </a:rPr>
              <a:t>Co se na kurzech nelíbilo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Účast na aktivitách (32,4 %)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Příliš teorie, málo praxe (21,6 %)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Organizační nedostatky (krátké pauzy - 18,9 %, mnoho informací v krátkém čase – 10,8 %, výklad málo do hloubky – 5,4 %…)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>
          <a:xfrm>
            <a:off x="0" y="4005263"/>
            <a:ext cx="9144000" cy="719137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Hodnocení odborné úrovně obsahu kurzu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259632" y="2276872"/>
            <a:ext cx="7272808" cy="1754326"/>
          </a:xfrm>
          <a:prstGeom prst="rect">
            <a:avLst/>
          </a:prstGeom>
          <a:noFill/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9999"/>
                </a:solidFill>
                <a:latin typeface="+mn-lt"/>
              </a:rPr>
              <a:t>Nejvíce spokojeni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SŠ a VŠ – etopedie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AP, </a:t>
            </a:r>
            <a:r>
              <a:rPr lang="cs-CZ" sz="2200" dirty="0" err="1">
                <a:latin typeface="+mn-lt"/>
              </a:rPr>
              <a:t>etoped</a:t>
            </a:r>
            <a:endParaRPr lang="cs-CZ" sz="2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dirty="0">
              <a:solidFill>
                <a:srgbClr val="009999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9999"/>
                </a:solidFill>
                <a:latin typeface="+mn-lt"/>
              </a:rPr>
              <a:t>Nejméně spokojeni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VOŠ a VŠ psychologie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200" dirty="0">
                <a:latin typeface="+mn-lt"/>
              </a:rPr>
              <a:t>psycholog, vedoucí vychovatel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50825" y="1484313"/>
            <a:ext cx="8497888" cy="865187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Přínos kurzu – pro profesní růst a práci se žáky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cs-CZ" sz="2200" dirty="0">
                <a:latin typeface="+mj-lt"/>
                <a:ea typeface="+mj-ea"/>
                <a:cs typeface="+mj-cs"/>
              </a:rPr>
              <a:t>Pozitivní hodnocení - průměrná známka 1,5 (ze stupnice 1-5)</a:t>
            </a:r>
          </a:p>
          <a:p>
            <a:pPr algn="ctr" fontAlgn="auto">
              <a:spcAft>
                <a:spcPts val="0"/>
              </a:spcAft>
              <a:defRPr/>
            </a:pPr>
            <a:endParaRPr lang="cs-CZ" sz="3200" b="1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701" name="TextovéPole 5"/>
          <p:cNvSpPr txBox="1">
            <a:spLocks noChangeArrowheads="1"/>
          </p:cNvSpPr>
          <p:nvPr/>
        </p:nvSpPr>
        <p:spPr bwMode="auto">
          <a:xfrm>
            <a:off x="250825" y="4724400"/>
            <a:ext cx="87137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200">
                <a:latin typeface="Calibri" pitchFamily="34" charset="0"/>
              </a:rPr>
              <a:t>Pozitivní hodnocení vysoké odborné úrovně kurzů u všech profesí </a:t>
            </a:r>
          </a:p>
          <a:p>
            <a:pPr algn="ctr"/>
            <a:r>
              <a:rPr lang="cs-CZ" sz="2200">
                <a:latin typeface="Calibri" pitchFamily="34" charset="0"/>
              </a:rPr>
              <a:t>průměrná známka 1,85 (ze stupnice 1-5)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0" y="1196975"/>
            <a:ext cx="9144000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Připomínky, návrhy, doporučení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ovéPole 9"/>
          <p:cNvSpPr txBox="1">
            <a:spLocks noChangeArrowheads="1"/>
          </p:cNvSpPr>
          <p:nvPr/>
        </p:nvSpPr>
        <p:spPr bwMode="auto">
          <a:xfrm>
            <a:off x="539750" y="2133600"/>
            <a:ext cx="8280400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800" b="1">
              <a:solidFill>
                <a:srgbClr val="009999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Navazující kurz nebo delší časová dotace (51,2 %)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Více praktických nácviků a příklady (24,4 %)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Tištěné materiály ke kurzu (13 %)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Více času na reflexi dotazů (9,8 %)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Kurzy realizovat zvlášť dle typu zařízení (4,1 %)</a:t>
            </a:r>
          </a:p>
          <a:p>
            <a:endParaRPr lang="cs-CZ" sz="280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Kurzy budou po skončení projektu součástí vzdělávací nabídky NÚV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Obdélník 2"/>
          <p:cNvSpPr>
            <a:spLocks noChangeArrowheads="1"/>
          </p:cNvSpPr>
          <p:nvPr/>
        </p:nvSpPr>
        <p:spPr bwMode="auto">
          <a:xfrm>
            <a:off x="900113" y="2205038"/>
            <a:ext cx="7632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 algn="ctr"/>
            <a:r>
              <a:rPr lang="cs-CZ" sz="4000" b="1">
                <a:solidFill>
                  <a:srgbClr val="0070C0"/>
                </a:solidFill>
                <a:latin typeface="Calibri" pitchFamily="34" charset="0"/>
              </a:rPr>
              <a:t>Metodická podpora pedagogických pracovníků v NVP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>
          <a:xfrm>
            <a:off x="0" y="1196975"/>
            <a:ext cx="9144000" cy="647700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Publikace - úvod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468313" y="1844675"/>
            <a:ext cx="8135937" cy="484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800" b="1" dirty="0">
              <a:solidFill>
                <a:srgbClr val="009999"/>
              </a:solidFill>
              <a:latin typeface="+mn-lt"/>
            </a:endParaRP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Vybraná témata vychovatelské praxe: </a:t>
            </a: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        Inspirace pro vychovatele v zařízeních ústavní a ochranné výchovy</a:t>
            </a:r>
            <a:endParaRPr lang="cs-CZ" sz="1600" dirty="0">
              <a:latin typeface="+mn-lt"/>
            </a:endParaRP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	       (editoři: Pacnerová, Zelenda Kupcová; autoři: Žufníček, Dosoudil, Polesná, Skasková, Pavlas Martanová, Soukup, Lányová, Pilař)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600" dirty="0">
              <a:latin typeface="+mn-lt"/>
            </a:endParaRP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</a:rPr>
              <a:t>kolektivní monografie: 10 příspěvků od 8 českých odborníků</a:t>
            </a: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</a:rPr>
              <a:t>vznikla na základě vzdělávacího cyklu pro začínající vychovatele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Cesta k pozitivním výsledkům u dětí v náhradní péči </a:t>
            </a:r>
          </a:p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	    </a:t>
            </a:r>
            <a:r>
              <a:rPr lang="cs-CZ" sz="1600" dirty="0">
                <a:latin typeface="+mn-lt"/>
              </a:rPr>
              <a:t>(autoři: Cameron, Maginn)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1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    </a:t>
            </a:r>
            <a:r>
              <a:rPr lang="cs-CZ" sz="2000" dirty="0">
                <a:latin typeface="+mn-lt"/>
              </a:rPr>
              <a:t>odborná publikace přeložená z anglického originálu z roku 2009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</a:rPr>
              <a:t>      představuje metodu práce s dětmi v residenční péči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+mn-lt"/>
              </a:rPr>
              <a:t>         založenou na rodičovském přístupu</a:t>
            </a:r>
            <a:endParaRPr lang="cs-CZ" dirty="0">
              <a:latin typeface="+mn-lt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32856"/>
            <a:ext cx="549749" cy="79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653136"/>
            <a:ext cx="561749" cy="79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title"/>
          </p:nvPr>
        </p:nvSpPr>
        <p:spPr>
          <a:xfrm>
            <a:off x="0" y="1341438"/>
            <a:ext cx="9144000" cy="792162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Publikace – co nabízejí?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ovéPole 9"/>
          <p:cNvSpPr txBox="1">
            <a:spLocks noChangeArrowheads="1"/>
          </p:cNvSpPr>
          <p:nvPr/>
        </p:nvSpPr>
        <p:spPr bwMode="auto">
          <a:xfrm>
            <a:off x="539750" y="1989138"/>
            <a:ext cx="82804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800" b="1">
              <a:solidFill>
                <a:srgbClr val="009999"/>
              </a:solidFill>
              <a:latin typeface="Calibri" pitchFamily="34" charset="0"/>
            </a:endParaRPr>
          </a:p>
          <a:p>
            <a:endParaRPr lang="cs-CZ" sz="2400">
              <a:latin typeface="Calibri" pitchFamily="34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inspiraci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 konkrétní metody práce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 sdílení zkušeností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 odpovědi na otázky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 nové otázky  (podnít diskuzi se čtenářem)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>
                <a:latin typeface="Calibri" pitchFamily="34" charset="0"/>
              </a:rPr>
              <a:t> prostor k zamyšlení a sebereflexi</a:t>
            </a:r>
            <a:endParaRPr lang="cs-CZ" sz="3200" b="1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ctrTitle"/>
          </p:nvPr>
        </p:nvSpPr>
        <p:spPr>
          <a:xfrm>
            <a:off x="755650" y="1052513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    Vybraná témata vychovatelské praxe</a:t>
            </a:r>
          </a:p>
        </p:txBody>
      </p:sp>
      <p:sp>
        <p:nvSpPr>
          <p:cNvPr id="27" name="Podnadpis 26"/>
          <p:cNvSpPr>
            <a:spLocks noGrp="1"/>
          </p:cNvSpPr>
          <p:nvPr>
            <p:ph type="subTitle" idx="1"/>
          </p:nvPr>
        </p:nvSpPr>
        <p:spPr>
          <a:xfrm>
            <a:off x="3635375" y="4941888"/>
            <a:ext cx="1655763" cy="2203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Význam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Podpora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Kontrola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Rizika</a:t>
            </a: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ovéPole 9"/>
          <p:cNvSpPr txBox="1">
            <a:spLocks noChangeArrowheads="1"/>
          </p:cNvSpPr>
          <p:nvPr/>
        </p:nvSpPr>
        <p:spPr bwMode="auto">
          <a:xfrm>
            <a:off x="863600" y="2133600"/>
            <a:ext cx="82804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800" b="1">
              <a:solidFill>
                <a:srgbClr val="009999"/>
              </a:solidFill>
              <a:latin typeface="Calibri" pitchFamily="34" charset="0"/>
            </a:endParaRPr>
          </a:p>
          <a:p>
            <a:endParaRPr lang="cs-CZ" sz="2400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467544" y="2852936"/>
            <a:ext cx="1512168" cy="1368152"/>
          </a:xfrm>
          <a:prstGeom prst="ellipse">
            <a:avLst/>
          </a:prstGeom>
          <a:gradFill flip="none" rotWithShape="1">
            <a:gsLst>
              <a:gs pos="2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Rizikové chování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prevence</a:t>
            </a:r>
          </a:p>
        </p:txBody>
      </p:sp>
      <p:sp>
        <p:nvSpPr>
          <p:cNvPr id="19" name="Elipsa 18"/>
          <p:cNvSpPr/>
          <p:nvPr/>
        </p:nvSpPr>
        <p:spPr>
          <a:xfrm>
            <a:off x="2267744" y="2276872"/>
            <a:ext cx="1440160" cy="136815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Role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200" b="1" dirty="0">
                <a:solidFill>
                  <a:schemeClr val="accent6">
                    <a:lumMod val="75000"/>
                  </a:schemeClr>
                </a:solidFill>
              </a:rPr>
              <a:t>vychovatele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Podnadpis 26"/>
          <p:cNvSpPr txBox="1">
            <a:spLocks/>
          </p:cNvSpPr>
          <p:nvPr/>
        </p:nvSpPr>
        <p:spPr>
          <a:xfrm>
            <a:off x="5435600" y="2636838"/>
            <a:ext cx="2016125" cy="374491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508104" y="2276872"/>
            <a:ext cx="1418456" cy="136815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Změna</a:t>
            </a:r>
          </a:p>
        </p:txBody>
      </p:sp>
      <p:sp>
        <p:nvSpPr>
          <p:cNvPr id="13" name="Elipsa 12"/>
          <p:cNvSpPr/>
          <p:nvPr/>
        </p:nvSpPr>
        <p:spPr>
          <a:xfrm>
            <a:off x="7236296" y="2636912"/>
            <a:ext cx="1418456" cy="136815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Rodina dítěte</a:t>
            </a:r>
          </a:p>
        </p:txBody>
      </p:sp>
      <p:sp>
        <p:nvSpPr>
          <p:cNvPr id="14" name="Podnadpis 26"/>
          <p:cNvSpPr txBox="1">
            <a:spLocks/>
          </p:cNvSpPr>
          <p:nvPr/>
        </p:nvSpPr>
        <p:spPr>
          <a:xfrm>
            <a:off x="-323850" y="2708275"/>
            <a:ext cx="2016125" cy="374491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5" name="Podnadpis 26"/>
          <p:cNvSpPr txBox="1">
            <a:spLocks/>
          </p:cNvSpPr>
          <p:nvPr/>
        </p:nvSpPr>
        <p:spPr>
          <a:xfrm>
            <a:off x="7127875" y="4149725"/>
            <a:ext cx="1655763" cy="23383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Příběh rodiny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Motivace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Postoj 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Nástroje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6" name="Podnadpis 26"/>
          <p:cNvSpPr txBox="1">
            <a:spLocks/>
          </p:cNvSpPr>
          <p:nvPr/>
        </p:nvSpPr>
        <p:spPr>
          <a:xfrm>
            <a:off x="5292725" y="3789363"/>
            <a:ext cx="1871663" cy="24479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Proces změny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Ambivalence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Intervence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Rozhovor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837781" cy="1207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Podnadpis 26"/>
          <p:cNvSpPr txBox="1">
            <a:spLocks/>
          </p:cNvSpPr>
          <p:nvPr/>
        </p:nvSpPr>
        <p:spPr>
          <a:xfrm>
            <a:off x="323850" y="4581525"/>
            <a:ext cx="1655763" cy="2087563"/>
          </a:xfrm>
          <a:prstGeom prst="rect">
            <a:avLst/>
          </a:prstGeom>
          <a:ln>
            <a:solidFill>
              <a:schemeClr val="bg1"/>
            </a:solidFill>
            <a:prstDash val="sysDot"/>
          </a:ln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Nástroje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Etiologie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Skupina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Tým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0" name="Podnadpis 26"/>
          <p:cNvSpPr txBox="1">
            <a:spLocks/>
          </p:cNvSpPr>
          <p:nvPr/>
        </p:nvSpPr>
        <p:spPr>
          <a:xfrm>
            <a:off x="1979613" y="3573463"/>
            <a:ext cx="1871662" cy="2376487"/>
          </a:xfrm>
          <a:prstGeom prst="rect">
            <a:avLst/>
          </a:prstGeom>
          <a:ln>
            <a:solidFill>
              <a:schemeClr val="bg1"/>
            </a:solidFill>
            <a:prstDash val="sysDot"/>
          </a:ln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Vnější nároky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Vnitřní postoj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Nastavení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Konflikty</a:t>
            </a:r>
          </a:p>
        </p:txBody>
      </p:sp>
      <p:sp>
        <p:nvSpPr>
          <p:cNvPr id="21" name="Elipsa 20"/>
          <p:cNvSpPr/>
          <p:nvPr/>
        </p:nvSpPr>
        <p:spPr>
          <a:xfrm>
            <a:off x="3779912" y="3068960"/>
            <a:ext cx="1418456" cy="1368152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Vztah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ctrTitle"/>
          </p:nvPr>
        </p:nvSpPr>
        <p:spPr>
          <a:xfrm>
            <a:off x="755650" y="1052513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    Vybraná témata vychovatelské praxe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837781" cy="1207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Podnadpis 26"/>
          <p:cNvSpPr txBox="1">
            <a:spLocks/>
          </p:cNvSpPr>
          <p:nvPr/>
        </p:nvSpPr>
        <p:spPr>
          <a:xfrm>
            <a:off x="827088" y="2565400"/>
            <a:ext cx="2016125" cy="37433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5845" name="Podnadpis 19"/>
          <p:cNvSpPr>
            <a:spLocks noGrp="1"/>
          </p:cNvSpPr>
          <p:nvPr>
            <p:ph type="subTitle" idx="1"/>
          </p:nvPr>
        </p:nvSpPr>
        <p:spPr>
          <a:xfrm>
            <a:off x="1042988" y="2708275"/>
            <a:ext cx="6729412" cy="3816350"/>
          </a:xfrm>
        </p:spPr>
        <p:txBody>
          <a:bodyPr/>
          <a:lstStyle/>
          <a:p>
            <a:pPr algn="l" eaLnBrk="1" hangingPunct="1"/>
            <a:r>
              <a:rPr lang="cs-CZ" sz="2800" smtClean="0">
                <a:solidFill>
                  <a:schemeClr val="tx1"/>
                </a:solidFill>
              </a:rPr>
              <a:t>Další témata: </a:t>
            </a:r>
          </a:p>
          <a:p>
            <a:pPr algn="l" eaLnBrk="1" hangingPunct="1">
              <a:buFont typeface="Wingdings" pitchFamily="2" charset="2"/>
              <a:buChar char="Ø"/>
            </a:pPr>
            <a:r>
              <a:rPr lang="cs-CZ" sz="2800" smtClean="0">
                <a:solidFill>
                  <a:schemeClr val="tx1"/>
                </a:solidFill>
              </a:rPr>
              <a:t> práce se skupinou</a:t>
            </a:r>
          </a:p>
          <a:p>
            <a:pPr algn="l" eaLnBrk="1" hangingPunct="1">
              <a:buFont typeface="Wingdings" pitchFamily="2" charset="2"/>
              <a:buChar char="Ø"/>
            </a:pPr>
            <a:r>
              <a:rPr lang="cs-CZ" sz="2800" smtClean="0">
                <a:solidFill>
                  <a:schemeClr val="tx1"/>
                </a:solidFill>
              </a:rPr>
              <a:t> potřeby dítěte </a:t>
            </a:r>
            <a:r>
              <a:rPr lang="cs-CZ" sz="2000" smtClean="0">
                <a:solidFill>
                  <a:schemeClr val="tx1"/>
                </a:solidFill>
              </a:rPr>
              <a:t>(zejména při příchodu do ústavu)</a:t>
            </a:r>
          </a:p>
          <a:p>
            <a:pPr algn="l" eaLnBrk="1" hangingPunct="1">
              <a:buFont typeface="Wingdings" pitchFamily="2" charset="2"/>
              <a:buChar char="Ø"/>
            </a:pPr>
            <a:r>
              <a:rPr lang="cs-CZ" sz="2800" smtClean="0">
                <a:solidFill>
                  <a:schemeClr val="tx1"/>
                </a:solidFill>
              </a:rPr>
              <a:t> legislativa </a:t>
            </a:r>
            <a:r>
              <a:rPr lang="cs-CZ" sz="2000" smtClean="0">
                <a:solidFill>
                  <a:schemeClr val="tx1"/>
                </a:solidFill>
              </a:rPr>
              <a:t>(přehled, odpovědi na otázky vychovatelů)</a:t>
            </a:r>
          </a:p>
        </p:txBody>
      </p:sp>
      <p:sp>
        <p:nvSpPr>
          <p:cNvPr id="35846" name="Podnadpis 19"/>
          <p:cNvSpPr txBox="1">
            <a:spLocks/>
          </p:cNvSpPr>
          <p:nvPr/>
        </p:nvSpPr>
        <p:spPr bwMode="auto">
          <a:xfrm>
            <a:off x="1116013" y="4868863"/>
            <a:ext cx="6808787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cs-CZ" sz="2800">
                <a:latin typeface="Calibri" pitchFamily="34" charset="0"/>
              </a:rPr>
              <a:t>.</a:t>
            </a:r>
            <a:endParaRPr lang="cs-CZ" sz="3600">
              <a:latin typeface="Calibri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39552" y="5229200"/>
            <a:ext cx="7992888" cy="1130424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Pacnerová, H., Zelenda Kupcová, A. (</a:t>
            </a:r>
            <a:r>
              <a:rPr lang="cs-CZ" dirty="0" err="1"/>
              <a:t>eds</a:t>
            </a:r>
            <a:r>
              <a:rPr lang="cs-CZ" dirty="0"/>
              <a:t>.). (2012) Vybraná témata vychovatelské praxe. Inspirace pro vychovatele v zařízeních ústavní a  ochranné výchovy. Praha: NÚV, Univerzita Karlova v Praze &amp;</a:t>
            </a:r>
            <a:r>
              <a:rPr lang="cs-CZ" dirty="0" err="1"/>
              <a:t>Togga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ctrTitle"/>
          </p:nvPr>
        </p:nvSpPr>
        <p:spPr>
          <a:xfrm>
            <a:off x="755650" y="908050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Cesta k pozitivním výsledkům u dětí</a:t>
            </a:r>
            <a:br>
              <a:rPr lang="cs-CZ" sz="3200" b="1" smtClean="0">
                <a:solidFill>
                  <a:srgbClr val="0070C0"/>
                </a:solidFill>
              </a:rPr>
            </a:br>
            <a:r>
              <a:rPr lang="cs-CZ" sz="3200" b="1" smtClean="0">
                <a:solidFill>
                  <a:srgbClr val="0070C0"/>
                </a:solidFill>
              </a:rPr>
              <a:t> v náhradní péči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Podnadpis 26"/>
          <p:cNvSpPr txBox="1">
            <a:spLocks/>
          </p:cNvSpPr>
          <p:nvPr/>
        </p:nvSpPr>
        <p:spPr>
          <a:xfrm>
            <a:off x="827088" y="2565400"/>
            <a:ext cx="2016125" cy="37433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1042988" y="2060575"/>
            <a:ext cx="6729412" cy="4321175"/>
          </a:xfrm>
        </p:spPr>
        <p:txBody>
          <a:bodyPr rtlCol="0">
            <a:normAutofit fontScale="55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300" dirty="0" smtClean="0"/>
              <a:t>Z anglického originálu </a:t>
            </a:r>
            <a:r>
              <a:rPr lang="en-US" sz="2300" i="1" dirty="0" smtClean="0"/>
              <a:t>Achieving positive outcomes for children in care</a:t>
            </a:r>
            <a:r>
              <a:rPr lang="cs-CZ" sz="2300" dirty="0" smtClean="0"/>
              <a:t>, vydaného nakladatelstvím SAGE v roce 2009, ISBN 978-1-84787-448-1</a:t>
            </a:r>
            <a:endParaRPr lang="cs-CZ" sz="4000" b="1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300" b="1" dirty="0" smtClean="0">
                <a:solidFill>
                  <a:schemeClr val="tx1"/>
                </a:solidFill>
              </a:rPr>
              <a:t>J.R.(</a:t>
            </a:r>
            <a:r>
              <a:rPr lang="cs-CZ" sz="3300" b="1" dirty="0" err="1" smtClean="0">
                <a:solidFill>
                  <a:schemeClr val="tx1"/>
                </a:solidFill>
              </a:rPr>
              <a:t>Seán</a:t>
            </a:r>
            <a:r>
              <a:rPr lang="cs-CZ" sz="3300" b="1" dirty="0" smtClean="0">
                <a:solidFill>
                  <a:schemeClr val="tx1"/>
                </a:solidFill>
              </a:rPr>
              <a:t>) Cameron: </a:t>
            </a:r>
            <a:r>
              <a:rPr lang="cs-CZ" sz="3300" dirty="0" smtClean="0">
                <a:solidFill>
                  <a:schemeClr val="tx1"/>
                </a:solidFill>
              </a:rPr>
              <a:t>psycholog na University College v Londýně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300" dirty="0" smtClean="0">
                <a:solidFill>
                  <a:schemeClr val="tx1"/>
                </a:solidFill>
              </a:rPr>
              <a:t>psychologický poradce v oblasti pedagogické psychologie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3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300" b="1" dirty="0" err="1" smtClean="0">
                <a:solidFill>
                  <a:schemeClr val="tx1"/>
                </a:solidFill>
              </a:rPr>
              <a:t>Colin</a:t>
            </a:r>
            <a:r>
              <a:rPr lang="cs-CZ" sz="3300" b="1" dirty="0" smtClean="0">
                <a:solidFill>
                  <a:schemeClr val="tx1"/>
                </a:solidFill>
              </a:rPr>
              <a:t> Maginn:  </a:t>
            </a:r>
            <a:r>
              <a:rPr lang="cs-CZ" sz="3300" dirty="0" smtClean="0">
                <a:solidFill>
                  <a:schemeClr val="tx1"/>
                </a:solidFill>
              </a:rPr>
              <a:t>ředitel dvou dětských domovů v Londýně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300" dirty="0" smtClean="0">
                <a:solidFill>
                  <a:schemeClr val="tx1"/>
                </a:solidFill>
              </a:rPr>
              <a:t>věnuje se zvyšování kvality péče o děti v náhradní péči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3300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300" dirty="0" smtClean="0">
                <a:solidFill>
                  <a:schemeClr val="tx1"/>
                </a:solidFill>
              </a:rPr>
              <a:t> představovaný </a:t>
            </a:r>
            <a:r>
              <a:rPr lang="en-GB" sz="3300" dirty="0" smtClean="0">
                <a:solidFill>
                  <a:schemeClr val="tx1"/>
                </a:solidFill>
              </a:rPr>
              <a:t>model '</a:t>
            </a:r>
            <a:r>
              <a:rPr lang="en-GB" sz="3300" dirty="0" err="1" smtClean="0">
                <a:solidFill>
                  <a:schemeClr val="tx1"/>
                </a:solidFill>
              </a:rPr>
              <a:t>autenticky</a:t>
            </a:r>
            <a:r>
              <a:rPr lang="en-GB" sz="3300" dirty="0" smtClean="0">
                <a:solidFill>
                  <a:schemeClr val="tx1"/>
                </a:solidFill>
              </a:rPr>
              <a:t> </a:t>
            </a:r>
            <a:r>
              <a:rPr lang="en-GB" sz="3300" dirty="0" err="1" smtClean="0">
                <a:solidFill>
                  <a:schemeClr val="tx1"/>
                </a:solidFill>
              </a:rPr>
              <a:t>vřelé</a:t>
            </a:r>
            <a:r>
              <a:rPr lang="en-GB" sz="3300" dirty="0" smtClean="0">
                <a:solidFill>
                  <a:schemeClr val="tx1"/>
                </a:solidFill>
              </a:rPr>
              <a:t>' </a:t>
            </a:r>
            <a:r>
              <a:rPr lang="en-GB" sz="3300" dirty="0" err="1" smtClean="0">
                <a:solidFill>
                  <a:schemeClr val="tx1"/>
                </a:solidFill>
              </a:rPr>
              <a:t>profesionální</a:t>
            </a:r>
            <a:r>
              <a:rPr lang="en-GB" sz="3300" dirty="0" smtClean="0">
                <a:solidFill>
                  <a:schemeClr val="tx1"/>
                </a:solidFill>
              </a:rPr>
              <a:t> </a:t>
            </a:r>
            <a:r>
              <a:rPr lang="en-GB" sz="3300" dirty="0" err="1" smtClean="0">
                <a:solidFill>
                  <a:schemeClr val="tx1"/>
                </a:solidFill>
              </a:rPr>
              <a:t>péče</a:t>
            </a:r>
            <a:r>
              <a:rPr lang="en-GB" sz="3300" dirty="0" smtClean="0">
                <a:solidFill>
                  <a:schemeClr val="tx1"/>
                </a:solidFill>
              </a:rPr>
              <a:t> o </a:t>
            </a:r>
            <a:r>
              <a:rPr lang="en-GB" sz="3300" dirty="0" err="1" smtClean="0">
                <a:solidFill>
                  <a:schemeClr val="tx1"/>
                </a:solidFill>
              </a:rPr>
              <a:t>děti</a:t>
            </a:r>
            <a:r>
              <a:rPr lang="en-GB" sz="3300" dirty="0" smtClean="0">
                <a:solidFill>
                  <a:schemeClr val="tx1"/>
                </a:solidFill>
              </a:rPr>
              <a:t> </a:t>
            </a:r>
            <a:r>
              <a:rPr lang="cs-CZ" sz="3300" dirty="0" smtClean="0">
                <a:solidFill>
                  <a:schemeClr val="tx1"/>
                </a:solidFill>
              </a:rPr>
              <a:t>  vznikal za dlouhodobé spolupráce akademického pracoviště a dvou dětských domovů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3300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3300" dirty="0" smtClean="0">
                <a:solidFill>
                  <a:schemeClr val="tx1"/>
                </a:solidFill>
              </a:rPr>
              <a:t> vznikal na základě diskuze výzkumníků a praktiků ohledně příčin nevalných výsledků u dětí v péči – obrat ke vstupní hodnotě dětí</a:t>
            </a:r>
            <a:endParaRPr lang="cs-CZ" sz="3300" dirty="0">
              <a:solidFill>
                <a:schemeClr val="tx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08720"/>
            <a:ext cx="842623" cy="11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4819" name="Picture 3" descr="C:\Users\Helena\Pictures\Ca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276872"/>
            <a:ext cx="1968475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Nadpis 1"/>
          <p:cNvSpPr>
            <a:spLocks noGrp="1"/>
          </p:cNvSpPr>
          <p:nvPr>
            <p:ph type="ctrTitle"/>
          </p:nvPr>
        </p:nvSpPr>
        <p:spPr>
          <a:xfrm>
            <a:off x="755650" y="981075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>
                <a:solidFill>
                  <a:srgbClr val="0070C0"/>
                </a:solidFill>
              </a:rPr>
              <a:t>Cesta k pozitivním výsledkům u dětí</a:t>
            </a:r>
            <a:br>
              <a:rPr lang="cs-CZ" sz="3200" b="1" smtClean="0">
                <a:solidFill>
                  <a:srgbClr val="0070C0"/>
                </a:solidFill>
              </a:rPr>
            </a:br>
            <a:r>
              <a:rPr lang="cs-CZ" sz="3200" b="1" smtClean="0">
                <a:solidFill>
                  <a:srgbClr val="0070C0"/>
                </a:solidFill>
              </a:rPr>
              <a:t> v náhradní péči: </a:t>
            </a:r>
            <a:r>
              <a:rPr lang="cs-CZ" sz="3200" b="1" u="sng" smtClean="0">
                <a:solidFill>
                  <a:srgbClr val="0070C0"/>
                </a:solidFill>
              </a:rPr>
              <a:t>popis modelu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73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Podnadpis 26"/>
          <p:cNvSpPr txBox="1">
            <a:spLocks/>
          </p:cNvSpPr>
          <p:nvPr/>
        </p:nvSpPr>
        <p:spPr>
          <a:xfrm>
            <a:off x="827088" y="2565400"/>
            <a:ext cx="2016125" cy="37433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7892" name="Podnadpis 19"/>
          <p:cNvSpPr>
            <a:spLocks noGrp="1"/>
          </p:cNvSpPr>
          <p:nvPr>
            <p:ph type="subTitle" idx="1"/>
          </p:nvPr>
        </p:nvSpPr>
        <p:spPr>
          <a:xfrm>
            <a:off x="1042988" y="2349500"/>
            <a:ext cx="6729412" cy="4032250"/>
          </a:xfrm>
        </p:spPr>
        <p:txBody>
          <a:bodyPr/>
          <a:lstStyle/>
          <a:p>
            <a:pPr eaLnBrk="1" hangingPunct="1"/>
            <a:endParaRPr lang="cs-CZ" sz="2000" i="1" smtClean="0">
              <a:solidFill>
                <a:schemeClr val="tx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cs-CZ" sz="2800" smtClean="0">
              <a:solidFill>
                <a:schemeClr val="tx1"/>
              </a:solidFill>
            </a:endParaRPr>
          </a:p>
          <a:p>
            <a:pPr eaLnBrk="1" hangingPunct="1"/>
            <a:endParaRPr lang="cs-CZ" sz="2800" smtClean="0">
              <a:solidFill>
                <a:schemeClr val="tx1"/>
              </a:solidFill>
            </a:endParaRPr>
          </a:p>
          <a:p>
            <a:pPr eaLnBrk="1" hangingPunct="1"/>
            <a:endParaRPr lang="cs-CZ" sz="280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150000"/>
              </a:lnSpc>
            </a:pPr>
            <a:endParaRPr lang="cs-CZ" sz="280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150000"/>
              </a:lnSpc>
              <a:buFont typeface="Arial" charset="0"/>
              <a:buChar char="•"/>
            </a:pPr>
            <a:endParaRPr lang="cs-CZ" sz="2800" smtClean="0">
              <a:solidFill>
                <a:schemeClr val="tx1"/>
              </a:solidFill>
            </a:endParaRPr>
          </a:p>
          <a:p>
            <a:pPr algn="l" eaLnBrk="1" hangingPunct="1">
              <a:lnSpc>
                <a:spcPct val="150000"/>
              </a:lnSpc>
            </a:pPr>
            <a:endParaRPr lang="cs-CZ" sz="2800" smtClean="0">
              <a:solidFill>
                <a:schemeClr val="tx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842623" cy="11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894" name="Picture 2" descr="C:\Users\Helena\Desktop\pili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2789238"/>
            <a:ext cx="2592388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 flipH="1">
            <a:off x="2700338" y="3860800"/>
            <a:ext cx="576262" cy="2889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572000" y="4581525"/>
            <a:ext cx="0" cy="50323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5795963" y="3860800"/>
            <a:ext cx="431800" cy="2159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395536" y="4365104"/>
            <a:ext cx="2736304" cy="1274440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/>
              <a:t>1. Rozvoj pocitu pohody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275856" y="5229200"/>
            <a:ext cx="2736304" cy="1274440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/>
              <a:t>2. Zvládání životních událostí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156176" y="4293096"/>
            <a:ext cx="2736304" cy="1274440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/>
              <a:t>3. Získávání sociální důvěry a kapitálu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6" descr="https://encrypted-tbn0.google.com/images?q=tbn:ANd9GcSy9SlQ0AXNGRAtzKhDy3Wx7xV6cy6mpm7Wpt2089L6l98Dt464i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3455988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ovéPole 4"/>
          <p:cNvSpPr txBox="1">
            <a:spLocks noChangeArrowheads="1"/>
          </p:cNvSpPr>
          <p:nvPr/>
        </p:nvSpPr>
        <p:spPr bwMode="auto">
          <a:xfrm>
            <a:off x="3779838" y="1628775"/>
            <a:ext cx="4824412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0070C0"/>
                </a:solidFill>
                <a:latin typeface="Calibri" pitchFamily="34" charset="0"/>
              </a:rPr>
              <a:t>Děkuj</a:t>
            </a:r>
            <a:r>
              <a:rPr lang="cs-CZ" sz="3600" b="1">
                <a:solidFill>
                  <a:srgbClr val="0070C0"/>
                </a:solidFill>
              </a:rPr>
              <a:t>i </a:t>
            </a:r>
            <a:r>
              <a:rPr lang="cs-CZ" sz="3600" b="1">
                <a:solidFill>
                  <a:srgbClr val="0070C0"/>
                </a:solidFill>
                <a:latin typeface="Calibri" pitchFamily="34" charset="0"/>
              </a:rPr>
              <a:t>za pozornost</a:t>
            </a:r>
            <a:r>
              <a:rPr lang="cs-CZ" sz="2800">
                <a:latin typeface="Calibri" pitchFamily="34" charset="0"/>
              </a:rPr>
              <a:t/>
            </a:r>
            <a:br>
              <a:rPr lang="cs-CZ" sz="2800">
                <a:latin typeface="Calibri" pitchFamily="34" charset="0"/>
              </a:rPr>
            </a:br>
            <a:r>
              <a:rPr lang="cs-CZ" sz="2800">
                <a:latin typeface="Calibri" pitchFamily="34" charset="0"/>
              </a:rPr>
              <a:t/>
            </a:r>
            <a:br>
              <a:rPr lang="cs-CZ" sz="2800">
                <a:latin typeface="Calibri" pitchFamily="34" charset="0"/>
              </a:rPr>
            </a:br>
            <a:r>
              <a:rPr lang="cs-CZ" sz="2800">
                <a:solidFill>
                  <a:srgbClr val="009999"/>
                </a:solidFill>
              </a:rPr>
              <a:t>adela.kupcova@nuv.cz</a:t>
            </a:r>
            <a:r>
              <a:rPr lang="cs-CZ" sz="2800">
                <a:solidFill>
                  <a:srgbClr val="009999"/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endParaRPr lang="cs-CZ" sz="2800">
              <a:latin typeface="Calibri" pitchFamily="34" charset="0"/>
            </a:endParaRPr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6165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4868863"/>
            <a:ext cx="8640763" cy="17287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600"/>
              </a:spcAft>
              <a:defRPr/>
            </a:pPr>
            <a:r>
              <a:rPr lang="cs-CZ" dirty="0" smtClean="0">
                <a:solidFill>
                  <a:srgbClr val="009999"/>
                </a:solidFill>
              </a:rPr>
              <a:t/>
            </a:r>
            <a:br>
              <a:rPr lang="cs-CZ" dirty="0" smtClean="0">
                <a:solidFill>
                  <a:srgbClr val="009999"/>
                </a:solidFill>
              </a:rPr>
            </a:br>
            <a:r>
              <a:rPr lang="cs-CZ" dirty="0" smtClean="0">
                <a:solidFill>
                  <a:srgbClr val="009999"/>
                </a:solidFill>
              </a:rPr>
              <a:t/>
            </a:r>
            <a:br>
              <a:rPr lang="cs-CZ" dirty="0" smtClean="0">
                <a:solidFill>
                  <a:srgbClr val="009999"/>
                </a:solidFill>
              </a:rPr>
            </a:br>
            <a:r>
              <a:rPr lang="cs-CZ" sz="1800" dirty="0" smtClean="0"/>
              <a:t>Tento projekt je spolufinancován Evropským sociálním fondem a státním rozpočtem České republiky.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solidFill>
                <a:srgbClr val="009999"/>
              </a:solidFill>
            </a:endParaRPr>
          </a:p>
        </p:txBody>
      </p:sp>
      <p:sp>
        <p:nvSpPr>
          <p:cNvPr id="39938" name="Zástupný symbol pro obsah 11"/>
          <p:cNvSpPr>
            <a:spLocks noGrp="1"/>
          </p:cNvSpPr>
          <p:nvPr>
            <p:ph idx="1"/>
          </p:nvPr>
        </p:nvSpPr>
        <p:spPr>
          <a:xfrm>
            <a:off x="250825" y="260350"/>
            <a:ext cx="8569325" cy="37449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2200" smtClean="0"/>
              <a:t>Vznik této prezentace byl finančně podpořen projektem Tvorba systému modulárního vzdělávání v oblasti prevence sociálně patologických jevů pro pedagogické a poradenské pracovníky škol a školských zařízení na celostátní úrovni CZ.1.07/1.3.00/08.0205 ESF OP VK.</a:t>
            </a:r>
          </a:p>
          <a:p>
            <a:pPr eaLnBrk="1" hangingPunct="1"/>
            <a:endParaRPr lang="cs-CZ" sz="1200" smtClean="0"/>
          </a:p>
          <a:p>
            <a:pPr eaLnBrk="1" hangingPunct="1"/>
            <a:endParaRPr lang="cs-CZ" sz="1200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algn="ctr" eaLnBrk="1" hangingPunct="1">
              <a:buFont typeface="Arial" charset="0"/>
              <a:buNone/>
            </a:pPr>
            <a:endParaRPr lang="cs-CZ" sz="1600" smtClean="0"/>
          </a:p>
        </p:txBody>
      </p:sp>
      <p:pic>
        <p:nvPicPr>
          <p:cNvPr id="39939" name="Obrázek 0" descr="logolinkI_bar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060575"/>
            <a:ext cx="83534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1160</TotalTime>
  <Words>840</Words>
  <Application>Microsoft Office PowerPoint</Application>
  <PresentationFormat>Předvádění na obrazovce (4:3)</PresentationFormat>
  <Paragraphs>198</Paragraphs>
  <Slides>23</Slides>
  <Notes>2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9" baseType="lpstr">
      <vt:lpstr>Arial</vt:lpstr>
      <vt:lpstr>Calibri</vt:lpstr>
      <vt:lpstr>Wingdings</vt:lpstr>
      <vt:lpstr>Times New Roman</vt:lpstr>
      <vt:lpstr>Motiv sady Office</vt:lpstr>
      <vt:lpstr>Graf</vt:lpstr>
      <vt:lpstr>Výstupy projektu VYNSPI Národní ústav pro vzdělávání /NÚV/ </vt:lpstr>
      <vt:lpstr>Klíčové aktivity NÚV</vt:lpstr>
      <vt:lpstr>Snímek 3</vt:lpstr>
      <vt:lpstr>Průběh sestavení a realizace DVPP</vt:lpstr>
      <vt:lpstr>Mapování vzdělávacích potřeb</vt:lpstr>
      <vt:lpstr>Návrh struktury DVPP pro vychovatele - východiska</vt:lpstr>
      <vt:lpstr>Pilotní realizace DVPP v NVP – témata kurzů</vt:lpstr>
      <vt:lpstr>Kurz pro začínající vychovatele</vt:lpstr>
      <vt:lpstr>Pilotní realizace DVPP v NVP  01/2010 – 07/2012 aneb dva roky a půl v číslech</vt:lpstr>
      <vt:lpstr>Struktura účastníků pilotní realizace DVPP v NVP</vt:lpstr>
      <vt:lpstr>Typický účastník kurzu</vt:lpstr>
      <vt:lpstr>Spokojenost s kurzy</vt:lpstr>
      <vt:lpstr>Hodnocení odborné úrovně obsahu kurzu</vt:lpstr>
      <vt:lpstr>Připomínky, návrhy, doporučení</vt:lpstr>
      <vt:lpstr>Snímek 15</vt:lpstr>
      <vt:lpstr>Publikace - úvod</vt:lpstr>
      <vt:lpstr>Publikace – co nabízejí?</vt:lpstr>
      <vt:lpstr>    Vybraná témata vychovatelské praxe</vt:lpstr>
      <vt:lpstr>    Vybraná témata vychovatelské praxe</vt:lpstr>
      <vt:lpstr>Cesta k pozitivním výsledkům u dětí  v náhradní péči</vt:lpstr>
      <vt:lpstr>Cesta k pozitivním výsledkům u dětí  v náhradní péči: popis modelu</vt:lpstr>
      <vt:lpstr>Snímek 22</vt:lpstr>
      <vt:lpstr>  Tento projekt je spolufinancován Evropským sociálním fondem a státním rozpočtem České republiky.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Běhounková Leona</dc:creator>
  <cp:lastModifiedBy>Dočkalová</cp:lastModifiedBy>
  <cp:revision>130</cp:revision>
  <dcterms:created xsi:type="dcterms:W3CDTF">2012-08-29T12:46:16Z</dcterms:created>
  <dcterms:modified xsi:type="dcterms:W3CDTF">2013-04-03T11:15:44Z</dcterms:modified>
</cp:coreProperties>
</file>