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108" y="-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4073B-D2FD-41D8-AEF5-8C8368C47334}" type="datetimeFigureOut">
              <a:rPr lang="cs-CZ" smtClean="0"/>
              <a:pPr/>
              <a:t>28.10.2015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86F4F-15A4-41CE-8926-8E0C837541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583256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4073B-D2FD-41D8-AEF5-8C8368C47334}" type="datetimeFigureOut">
              <a:rPr lang="cs-CZ" smtClean="0"/>
              <a:pPr/>
              <a:t>28.10.2015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86F4F-15A4-41CE-8926-8E0C837541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34652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4073B-D2FD-41D8-AEF5-8C8368C47334}" type="datetimeFigureOut">
              <a:rPr lang="cs-CZ" smtClean="0"/>
              <a:pPr/>
              <a:t>28.10.2015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86F4F-15A4-41CE-8926-8E0C837541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5109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4073B-D2FD-41D8-AEF5-8C8368C47334}" type="datetimeFigureOut">
              <a:rPr lang="cs-CZ" smtClean="0"/>
              <a:pPr/>
              <a:t>28.10.2015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86F4F-15A4-41CE-8926-8E0C837541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930718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4073B-D2FD-41D8-AEF5-8C8368C47334}" type="datetimeFigureOut">
              <a:rPr lang="cs-CZ" smtClean="0"/>
              <a:pPr/>
              <a:t>28.10.2015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86F4F-15A4-41CE-8926-8E0C837541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3030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4073B-D2FD-41D8-AEF5-8C8368C47334}" type="datetimeFigureOut">
              <a:rPr lang="cs-CZ" smtClean="0"/>
              <a:pPr/>
              <a:t>28.10.2015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86F4F-15A4-41CE-8926-8E0C837541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813675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4073B-D2FD-41D8-AEF5-8C8368C47334}" type="datetimeFigureOut">
              <a:rPr lang="cs-CZ" smtClean="0"/>
              <a:pPr/>
              <a:t>28.10.2015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86F4F-15A4-41CE-8926-8E0C837541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12610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4073B-D2FD-41D8-AEF5-8C8368C47334}" type="datetimeFigureOut">
              <a:rPr lang="cs-CZ" smtClean="0"/>
              <a:pPr/>
              <a:t>28.10.2015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86F4F-15A4-41CE-8926-8E0C837541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05842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4073B-D2FD-41D8-AEF5-8C8368C47334}" type="datetimeFigureOut">
              <a:rPr lang="cs-CZ" smtClean="0"/>
              <a:pPr/>
              <a:t>28.10.2015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86F4F-15A4-41CE-8926-8E0C837541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998134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4073B-D2FD-41D8-AEF5-8C8368C47334}" type="datetimeFigureOut">
              <a:rPr lang="cs-CZ" smtClean="0"/>
              <a:pPr/>
              <a:t>28.10.2015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86F4F-15A4-41CE-8926-8E0C837541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818373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4073B-D2FD-41D8-AEF5-8C8368C47334}" type="datetimeFigureOut">
              <a:rPr lang="cs-CZ" smtClean="0"/>
              <a:pPr/>
              <a:t>28.10.2015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86F4F-15A4-41CE-8926-8E0C837541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3167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D4073B-D2FD-41D8-AEF5-8C8368C47334}" type="datetimeFigureOut">
              <a:rPr lang="cs-CZ" smtClean="0"/>
              <a:pPr/>
              <a:t>28.10.2015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186F4F-15A4-41CE-8926-8E0C837541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42907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268761"/>
            <a:ext cx="7772400" cy="1512167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Národní centrum bezpečnějšího internetu</a:t>
            </a:r>
            <a:br>
              <a:rPr lang="cs-CZ" sz="3200" b="1" dirty="0" smtClean="0"/>
            </a:b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4725144"/>
            <a:ext cx="6400800" cy="913656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cs-CZ" sz="1800" dirty="0" smtClean="0"/>
              <a:t>NÁRODNÍ CENTRUM BEZPEČNĚJŠÍHO INTERNETU</a:t>
            </a:r>
          </a:p>
          <a:p>
            <a:pPr algn="l"/>
            <a:r>
              <a:rPr lang="cs-CZ" sz="1800" dirty="0" smtClean="0"/>
              <a:t>Prvního pluku 12a 186 00 Prague 8 Czech Republic</a:t>
            </a:r>
          </a:p>
          <a:p>
            <a:pPr algn="l"/>
            <a:r>
              <a:rPr lang="cs-CZ" sz="1800" dirty="0" smtClean="0"/>
              <a:t>Tel.: +420 252 548 438 </a:t>
            </a:r>
            <a:r>
              <a:rPr lang="cs-CZ" sz="1800" b="1" dirty="0" smtClean="0"/>
              <a:t>info@saferinternet.cz www.saferinternet.cz</a:t>
            </a:r>
            <a:endParaRPr lang="cs-CZ" sz="18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924945"/>
            <a:ext cx="3168352" cy="1152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403166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txBody>
          <a:bodyPr>
            <a:normAutofit fontScale="90000"/>
          </a:bodyPr>
          <a:lstStyle/>
          <a:p>
            <a:r>
              <a:rPr lang="cs-CZ" sz="3100" dirty="0" smtClean="0"/>
              <a:t>Projekt </a:t>
            </a:r>
            <a:r>
              <a:rPr lang="cs-CZ" sz="3100" b="1" dirty="0" smtClean="0">
                <a:solidFill>
                  <a:srgbClr val="FF0000"/>
                </a:solidFill>
              </a:rPr>
              <a:t>Internet vstřícný pro seniory</a:t>
            </a:r>
            <a:br>
              <a:rPr lang="cs-CZ" sz="3100" b="1" dirty="0" smtClean="0">
                <a:solidFill>
                  <a:srgbClr val="FF0000"/>
                </a:solidFill>
              </a:rPr>
            </a:br>
            <a:r>
              <a:rPr lang="cs-CZ" sz="2400" b="1" dirty="0" smtClean="0">
                <a:solidFill>
                  <a:srgbClr val="0070C0"/>
                </a:solidFill>
              </a:rPr>
              <a:t/>
            </a:r>
            <a:br>
              <a:rPr lang="cs-CZ" sz="2400" b="1" dirty="0" smtClean="0">
                <a:solidFill>
                  <a:srgbClr val="0070C0"/>
                </a:solidFill>
              </a:rPr>
            </a:br>
            <a:r>
              <a:rPr lang="cs-CZ" sz="2000" dirty="0"/>
              <a:t>Prevence kybernetické kriminality a elektronického násilí páchané na seniorech, využití internetu k podpoře seniorských aktivit a začlenění seniorů do společnosti.</a:t>
            </a:r>
            <a:br>
              <a:rPr lang="cs-CZ" sz="2000" dirty="0"/>
            </a:br>
            <a:endParaRPr lang="cs-CZ" sz="2000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425355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cs-CZ" sz="1600" dirty="0" smtClean="0"/>
              <a:t>Rok 2012 byl Evropským parlamentem a Radou Evropy na návrh Evropské komise vyhlášen </a:t>
            </a:r>
          </a:p>
          <a:p>
            <a:pPr marL="0" indent="0" algn="just">
              <a:buNone/>
            </a:pPr>
            <a:r>
              <a:rPr lang="cs-CZ" sz="1600" dirty="0"/>
              <a:t> </a:t>
            </a:r>
            <a:r>
              <a:rPr lang="cs-CZ" sz="1600" dirty="0" smtClean="0"/>
              <a:t>                               Evropským rokem aktivního stárnutí a mezigenerační solidarity.  V souvislosti</a:t>
            </a:r>
          </a:p>
          <a:p>
            <a:pPr marL="0" indent="0" algn="just">
              <a:buNone/>
            </a:pPr>
            <a:r>
              <a:rPr lang="cs-CZ" sz="1600" dirty="0"/>
              <a:t> </a:t>
            </a:r>
            <a:r>
              <a:rPr lang="cs-CZ" sz="1600" dirty="0" smtClean="0"/>
              <a:t>                               s tím vznikl Národní akční plán podporující pozitivní stárnutí pro období </a:t>
            </a:r>
          </a:p>
          <a:p>
            <a:pPr marL="0" indent="0" algn="just">
              <a:buNone/>
            </a:pPr>
            <a:r>
              <a:rPr lang="cs-CZ" sz="1600" dirty="0"/>
              <a:t> </a:t>
            </a:r>
            <a:r>
              <a:rPr lang="cs-CZ" sz="1600" dirty="0" smtClean="0"/>
              <a:t>                               let 2013 až 2017.</a:t>
            </a:r>
          </a:p>
          <a:p>
            <a:pPr marL="0" indent="0" algn="just">
              <a:buNone/>
            </a:pPr>
            <a:endParaRPr lang="cs-CZ" sz="1600" dirty="0" smtClean="0"/>
          </a:p>
          <a:p>
            <a:pPr marL="0" indent="0" algn="just">
              <a:buNone/>
            </a:pPr>
            <a:endParaRPr lang="cs-CZ" sz="1600" dirty="0"/>
          </a:p>
          <a:p>
            <a:pPr marL="0" indent="0" algn="just">
              <a:buNone/>
            </a:pPr>
            <a:r>
              <a:rPr lang="cs-CZ" sz="1600" dirty="0" smtClean="0"/>
              <a:t>V rámci tohoto Národního akčního plánu vyhlásilo MPSV dotační řízení Podpora veřejně účelných aktivit seniorských a proseniorských organizací s celostátní působností. </a:t>
            </a:r>
          </a:p>
          <a:p>
            <a:pPr marL="0" indent="0" algn="just">
              <a:buNone/>
            </a:pPr>
            <a:endParaRPr lang="cs-CZ" sz="1600" dirty="0"/>
          </a:p>
          <a:p>
            <a:pPr marL="0" indent="0" algn="just">
              <a:buNone/>
            </a:pPr>
            <a:r>
              <a:rPr lang="cs-CZ" sz="1600" dirty="0" smtClean="0"/>
              <a:t>NCBI předložilo návrh e-learningových kurzů pro seniory v oblasti internetové komunikace a bezpečnosti, která následně vede k rozvoji aktivit seniorů, celoživotního učení a mezigenerační spolupráce. </a:t>
            </a:r>
          </a:p>
          <a:p>
            <a:pPr marL="0" indent="0" algn="just">
              <a:buNone/>
            </a:pPr>
            <a:r>
              <a:rPr lang="cs-CZ" sz="1600" dirty="0"/>
              <a:t>Projekt klade důraz na </a:t>
            </a:r>
            <a:r>
              <a:rPr lang="cs-CZ" sz="1600" b="1" dirty="0"/>
              <a:t>rozvoj znalostí a dovedností seniorů pro lepší orientaci v problematice internetu, informačních technologií a online bezpečnosti</a:t>
            </a:r>
            <a:r>
              <a:rPr lang="cs-CZ" sz="1600" dirty="0"/>
              <a:t> </a:t>
            </a:r>
            <a:r>
              <a:rPr lang="cs-CZ" sz="1600" b="1" dirty="0"/>
              <a:t>a rozvoj aktivní ochrany starších </a:t>
            </a:r>
            <a:r>
              <a:rPr lang="cs-CZ" sz="1600" b="1" dirty="0" smtClean="0"/>
              <a:t>uživatelů </a:t>
            </a:r>
            <a:r>
              <a:rPr lang="cs-CZ" sz="1600" dirty="0" smtClean="0"/>
              <a:t>před </a:t>
            </a:r>
            <a:r>
              <a:rPr lang="cs-CZ" sz="1600" dirty="0"/>
              <a:t>elektronickými útoky, podvody a násilím.</a:t>
            </a:r>
            <a:r>
              <a:rPr lang="cs-CZ" sz="1600" i="1" dirty="0"/>
              <a:t> </a:t>
            </a:r>
            <a:r>
              <a:rPr lang="cs-CZ" sz="1600" dirty="0"/>
              <a:t>Dále klade důraz na</a:t>
            </a:r>
            <a:r>
              <a:rPr lang="cs-CZ" sz="1600" i="1" dirty="0"/>
              <a:t> </a:t>
            </a:r>
            <a:r>
              <a:rPr lang="cs-CZ" sz="1600" b="1" dirty="0"/>
              <a:t>informovanost seniorů, na jejich začlenění do společnosti a uplatnění jejich dovedností na trhu práce a zájmových </a:t>
            </a:r>
            <a:r>
              <a:rPr lang="cs-CZ" sz="1600" b="1" dirty="0" smtClean="0"/>
              <a:t>aktivit, </a:t>
            </a:r>
            <a:r>
              <a:rPr lang="cs-CZ" sz="1600" b="1" dirty="0"/>
              <a:t>a na ochranu jejich práv.</a:t>
            </a:r>
            <a:r>
              <a:rPr lang="cs-CZ" sz="1600" dirty="0"/>
              <a:t> </a:t>
            </a:r>
          </a:p>
          <a:p>
            <a:pPr marL="0" indent="0" algn="just">
              <a:buNone/>
            </a:pPr>
            <a:endParaRPr lang="cs-CZ" sz="1600" dirty="0"/>
          </a:p>
          <a:p>
            <a:pPr marL="0" indent="0" algn="just">
              <a:buNone/>
            </a:pPr>
            <a:endParaRPr lang="cs-CZ" sz="1600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2132856"/>
            <a:ext cx="876300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723357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cs-CZ" sz="3100" dirty="0" smtClean="0"/>
              <a:t>Projekt </a:t>
            </a:r>
            <a:r>
              <a:rPr lang="cs-CZ" sz="3100" b="1" dirty="0" smtClean="0">
                <a:solidFill>
                  <a:srgbClr val="FF0000"/>
                </a:solidFill>
              </a:rPr>
              <a:t>Internet vstřícný pro seniory</a:t>
            </a:r>
            <a:r>
              <a:rPr lang="cs-CZ" sz="2000" dirty="0"/>
              <a:t/>
            </a:r>
            <a:br>
              <a:rPr lang="cs-CZ" sz="2000" dirty="0"/>
            </a:br>
            <a:endParaRPr lang="cs-CZ" sz="2000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sz="1600" dirty="0"/>
              <a:t>Projekt bude </a:t>
            </a:r>
            <a:r>
              <a:rPr lang="cs-CZ" sz="1600" b="1" dirty="0"/>
              <a:t>v prvé fázi</a:t>
            </a:r>
            <a:r>
              <a:rPr lang="cs-CZ" sz="1600" dirty="0"/>
              <a:t> realizován </a:t>
            </a:r>
            <a:r>
              <a:rPr lang="cs-CZ" sz="1600" b="1" dirty="0"/>
              <a:t>v</a:t>
            </a:r>
            <a:r>
              <a:rPr lang="cs-CZ" sz="1600" dirty="0"/>
              <a:t> </a:t>
            </a:r>
            <a:r>
              <a:rPr lang="cs-CZ" sz="1600" b="1" dirty="0"/>
              <a:t>hlavním městě Praze a ve Středočeském kraji</a:t>
            </a:r>
            <a:r>
              <a:rPr lang="cs-CZ" sz="1600" dirty="0"/>
              <a:t> za podpory koordinátorů prevence kriminality. Projekt počítá v další fázi s celorepublikovým přínosem. </a:t>
            </a:r>
          </a:p>
          <a:p>
            <a:pPr marL="0" indent="0" algn="just">
              <a:buNone/>
            </a:pPr>
            <a:endParaRPr lang="cs-CZ" sz="1600" dirty="0" smtClean="0"/>
          </a:p>
          <a:p>
            <a:r>
              <a:rPr lang="cs-CZ" sz="1600" dirty="0"/>
              <a:t>Cílovou skupinou jsou senioři ve věku 65+. Kurzy e-learningu si kladou za cíl rozvíjet u této skupiny obyvatel</a:t>
            </a:r>
            <a:r>
              <a:rPr lang="cs-CZ" sz="1600" dirty="0" smtClean="0"/>
              <a:t>:</a:t>
            </a:r>
          </a:p>
          <a:p>
            <a:pPr marL="0" indent="0">
              <a:buNone/>
            </a:pPr>
            <a:endParaRPr lang="cs-CZ" sz="1600" dirty="0"/>
          </a:p>
          <a:p>
            <a:pPr lvl="0">
              <a:buFont typeface="Wingdings" panose="05000000000000000000" pitchFamily="2" charset="2"/>
              <a:buChar char="Ø"/>
            </a:pPr>
            <a:r>
              <a:rPr lang="cs-CZ" sz="1600" b="1" dirty="0"/>
              <a:t>bezpečnou online komunikaci</a:t>
            </a:r>
            <a:r>
              <a:rPr lang="cs-CZ" sz="1600" dirty="0"/>
              <a:t> </a:t>
            </a:r>
            <a:r>
              <a:rPr lang="cs-CZ" sz="1600" dirty="0" smtClean="0"/>
              <a:t>                       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cs-CZ" sz="1600" b="1" dirty="0" smtClean="0"/>
              <a:t>kreativitu</a:t>
            </a:r>
            <a:r>
              <a:rPr lang="cs-CZ" sz="1600" dirty="0" smtClean="0"/>
              <a:t> 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cs-CZ" sz="1600" b="1" dirty="0" smtClean="0"/>
              <a:t>spolupráci</a:t>
            </a:r>
            <a:r>
              <a:rPr lang="cs-CZ" sz="1600" dirty="0" smtClean="0"/>
              <a:t> 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cs-CZ" sz="1600" b="1" dirty="0" smtClean="0"/>
              <a:t>kritické myšlení</a:t>
            </a:r>
            <a:r>
              <a:rPr lang="cs-CZ" sz="1600" dirty="0" smtClean="0"/>
              <a:t> 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cs-CZ" sz="1600" b="1" dirty="0" smtClean="0"/>
              <a:t>technologickou gramotnost</a:t>
            </a:r>
            <a:endParaRPr lang="cs-CZ" sz="1600" dirty="0" smtClean="0"/>
          </a:p>
          <a:p>
            <a:pPr marL="0" indent="0" algn="just">
              <a:buNone/>
            </a:pPr>
            <a:endParaRPr lang="cs-CZ" sz="1600" dirty="0" smtClean="0"/>
          </a:p>
          <a:p>
            <a:pPr marL="0" indent="0" algn="just">
              <a:buNone/>
            </a:pPr>
            <a:endParaRPr lang="cs-CZ" sz="1600" dirty="0"/>
          </a:p>
          <a:p>
            <a:pPr marL="0" indent="0" algn="just">
              <a:buNone/>
            </a:pPr>
            <a:endParaRPr lang="cs-CZ" sz="1600" dirty="0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276872"/>
            <a:ext cx="3498850" cy="4308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9184361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cs-CZ" sz="3100" dirty="0" smtClean="0"/>
              <a:t>Projekt </a:t>
            </a:r>
            <a:r>
              <a:rPr lang="cs-CZ" sz="3100" b="1" dirty="0" smtClean="0">
                <a:solidFill>
                  <a:srgbClr val="FF0000"/>
                </a:solidFill>
              </a:rPr>
              <a:t>Internet vstřícný pro seniory</a:t>
            </a:r>
            <a:r>
              <a:rPr lang="cs-CZ" sz="2000" dirty="0"/>
              <a:t/>
            </a:r>
            <a:br>
              <a:rPr lang="cs-CZ" sz="2000" dirty="0"/>
            </a:br>
            <a:endParaRPr lang="cs-CZ" sz="2000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cs-CZ" sz="1600" dirty="0"/>
          </a:p>
          <a:p>
            <a:pPr algn="just"/>
            <a:r>
              <a:rPr lang="cs-CZ" sz="1600" dirty="0"/>
              <a:t>Výstupem projektu bude vytvoření internetových stránek pro seniory, vytvoření e-learningových kurzů pro seniory, které budou volně přístupné na těchto stránkách a pomoc seniorům v oblasti nezákonného a závadového chování na internetu linkou Online Hotline a Online Helpline. </a:t>
            </a:r>
          </a:p>
          <a:p>
            <a:pPr marL="0" indent="0" algn="just">
              <a:buNone/>
            </a:pPr>
            <a:endParaRPr lang="cs-CZ" sz="1600" dirty="0"/>
          </a:p>
          <a:p>
            <a:pPr algn="just"/>
            <a:r>
              <a:rPr lang="cs-CZ" sz="1600" dirty="0"/>
              <a:t>Výstupem projektu dál bude </a:t>
            </a:r>
            <a:r>
              <a:rPr lang="cs-CZ" sz="1600" b="1" dirty="0"/>
              <a:t>síť proškolených seniorů - ambasadorů bezpečnějšího internetu</a:t>
            </a:r>
            <a:r>
              <a:rPr lang="cs-CZ" sz="1600" dirty="0"/>
              <a:t> v rámci krajských a okresních měst, kteří se </a:t>
            </a:r>
            <a:r>
              <a:rPr lang="cs-CZ" sz="1600" b="1" dirty="0"/>
              <a:t>budou podílet</a:t>
            </a:r>
            <a:r>
              <a:rPr lang="cs-CZ" sz="1600" dirty="0"/>
              <a:t> na organizaci </a:t>
            </a:r>
            <a:r>
              <a:rPr lang="cs-CZ" sz="1600" b="1" dirty="0"/>
              <a:t>dalšího proškolování seniorů</a:t>
            </a:r>
            <a:r>
              <a:rPr lang="cs-CZ" sz="1600" dirty="0"/>
              <a:t> v rámci jejich kraje, nebo okresu tak, aby cílovou skupinu tvořili nejenom senioři ve větších městech, ale také v malých městech a na venkově. </a:t>
            </a:r>
            <a:endParaRPr lang="cs-CZ" sz="1600" dirty="0" smtClean="0"/>
          </a:p>
          <a:p>
            <a:pPr algn="just"/>
            <a:endParaRPr lang="cs-CZ" sz="1600" dirty="0"/>
          </a:p>
          <a:p>
            <a:pPr marL="0" indent="0" algn="just">
              <a:buNone/>
            </a:pPr>
            <a:endParaRPr lang="cs-CZ" sz="1600" dirty="0"/>
          </a:p>
          <a:p>
            <a:pPr marL="0" indent="0" algn="just">
              <a:buNone/>
            </a:pPr>
            <a:r>
              <a:rPr lang="cs-CZ" sz="1600" dirty="0" smtClean="0"/>
              <a:t>                                                                                                  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4293096"/>
            <a:ext cx="3024187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293096"/>
            <a:ext cx="3047020" cy="936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9130332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cs-CZ" sz="2800" b="1" dirty="0" smtClean="0"/>
              <a:t>                              Obsah </a:t>
            </a:r>
            <a:r>
              <a:rPr lang="cs-CZ" sz="2800" b="1" dirty="0" smtClean="0"/>
              <a:t>vzdělávání</a:t>
            </a:r>
            <a:endParaRPr lang="cs-CZ" sz="28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571612"/>
            <a:ext cx="8229600" cy="4554551"/>
          </a:xfrm>
        </p:spPr>
        <p:txBody>
          <a:bodyPr>
            <a:normAutofit fontScale="92500" lnSpcReduction="20000"/>
          </a:bodyPr>
          <a:lstStyle/>
          <a:p>
            <a:r>
              <a:rPr lang="cs-CZ" sz="1600" dirty="0"/>
              <a:t>Cílů projektu bude dosaženo prostřednictvím e-learningových kurzů zaměřených na bezpečné užívání internetu a technologií a prevence kybernetické kriminality pro seniory. </a:t>
            </a:r>
            <a:endParaRPr lang="cs-CZ" sz="1600" dirty="0" smtClean="0"/>
          </a:p>
          <a:p>
            <a:r>
              <a:rPr lang="cs-CZ" sz="1600" dirty="0" smtClean="0"/>
              <a:t>V rámci projektu bude vytvořena ucelená sada časově dostupných a bezplatných online lekcí pro seniory na vybraná klíčová témata elektronické bezpečnosti a prevence. Hlavními zásadami tvorby bude stručnost, atraktivita a snadná využitelnost sdělení. </a:t>
            </a:r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r>
              <a:rPr lang="cs-CZ" sz="1600" dirty="0" smtClean="0"/>
              <a:t>Rámcový </a:t>
            </a:r>
            <a:r>
              <a:rPr lang="cs-CZ" sz="1600" dirty="0"/>
              <a:t>obsah vzdělávacího programu „Internet vstřícný pro seniory“:</a:t>
            </a:r>
          </a:p>
          <a:p>
            <a:pPr lvl="0"/>
            <a:r>
              <a:rPr lang="cs-CZ" sz="1600" dirty="0"/>
              <a:t>internet, jeho historie a specifika </a:t>
            </a:r>
          </a:p>
          <a:p>
            <a:pPr lvl="0"/>
            <a:r>
              <a:rPr lang="cs-CZ" sz="1600" dirty="0"/>
              <a:t>internetové služby a aplikace zvyšující kvalitu života seniorů</a:t>
            </a:r>
          </a:p>
          <a:p>
            <a:pPr lvl="0"/>
            <a:r>
              <a:rPr lang="cs-CZ" sz="1600" dirty="0"/>
              <a:t>sociální sítě a instant messengery pro seniory</a:t>
            </a:r>
          </a:p>
          <a:p>
            <a:pPr lvl="0"/>
            <a:r>
              <a:rPr lang="cs-CZ" sz="1600" dirty="0"/>
              <a:t>rizika spojená s užíváním internetu a mobilních technologií</a:t>
            </a:r>
          </a:p>
          <a:p>
            <a:pPr lvl="0"/>
            <a:r>
              <a:rPr lang="cs-CZ" sz="1600" dirty="0"/>
              <a:t>sociální inženýrství a vybrané techniky </a:t>
            </a:r>
          </a:p>
          <a:p>
            <a:pPr lvl="0"/>
            <a:r>
              <a:rPr lang="cs-CZ" sz="1600" dirty="0"/>
              <a:t>ochrana soukromí a dat, zabezpečení účtů</a:t>
            </a:r>
          </a:p>
          <a:p>
            <a:pPr lvl="0"/>
            <a:r>
              <a:rPr lang="cs-CZ" sz="1600" dirty="0"/>
              <a:t>internetové bankovnictví a bezpečnost</a:t>
            </a:r>
          </a:p>
          <a:p>
            <a:pPr lvl="0"/>
            <a:r>
              <a:rPr lang="cs-CZ" sz="1600" dirty="0"/>
              <a:t>chytré mobilní telefony a bezpečnost</a:t>
            </a:r>
          </a:p>
          <a:p>
            <a:pPr lvl="0"/>
            <a:r>
              <a:rPr lang="cs-CZ" sz="1600" dirty="0"/>
              <a:t>lektorské dovednosti pro vedení osvětového semináře pro cílovou skupinu seniorů.</a:t>
            </a:r>
          </a:p>
          <a:p>
            <a:pPr marL="0" indent="0" algn="just">
              <a:buNone/>
            </a:pPr>
            <a:endParaRPr lang="cs-CZ" sz="1600" dirty="0" smtClean="0"/>
          </a:p>
          <a:p>
            <a:pPr marL="0" indent="0" algn="just">
              <a:buNone/>
            </a:pPr>
            <a:r>
              <a:rPr lang="cs-CZ" sz="1600" dirty="0" smtClean="0"/>
              <a:t>Každá </a:t>
            </a:r>
            <a:r>
              <a:rPr lang="cs-CZ" sz="1600" dirty="0" smtClean="0"/>
              <a:t>z lekcí bude obsahovat kazuistiky, které budou ilustrovat reálná rizika. Kazuistiky budou připraveny s odbornými oponenty. Rozsah 1 lekce bude cca 10 slidů e-learningu, s odkazy na další informační zdroje. </a:t>
            </a:r>
          </a:p>
          <a:p>
            <a:pPr marL="0" indent="0">
              <a:buNone/>
            </a:pPr>
            <a:endParaRPr lang="cs-CZ" sz="1600" dirty="0"/>
          </a:p>
        </p:txBody>
      </p:sp>
      <p:pic>
        <p:nvPicPr>
          <p:cNvPr id="5" name="Obrázek 4" descr="C:\Users\Admin\Downloads\pokus logo seniori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285728"/>
            <a:ext cx="3048000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1454489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2800" b="1" dirty="0" smtClean="0"/>
              <a:t>                     Online </a:t>
            </a:r>
            <a:r>
              <a:rPr lang="cs-CZ" sz="2800" b="1" dirty="0" smtClean="0"/>
              <a:t>lekce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71612"/>
            <a:ext cx="8229600" cy="4554551"/>
          </a:xfrm>
        </p:spPr>
        <p:txBody>
          <a:bodyPr>
            <a:normAutofit fontScale="92500" lnSpcReduction="20000"/>
          </a:bodyPr>
          <a:lstStyle/>
          <a:p>
            <a:r>
              <a:rPr lang="cs-CZ" sz="1600" b="1" dirty="0"/>
              <a:t>1. online lekce „Internet a jeho specifika“ </a:t>
            </a:r>
            <a:endParaRPr lang="cs-CZ" sz="1600" dirty="0"/>
          </a:p>
          <a:p>
            <a:pPr marL="0" indent="0" algn="just">
              <a:buNone/>
            </a:pPr>
            <a:r>
              <a:rPr lang="cs-CZ" sz="1600" dirty="0"/>
              <a:t>Cílem lekce je zajímavým a přívětivým způsobem uvést seniory do světa online, zpřístupnit téma samotného internetu jako úvod k lekcím zaměřeným na jednotlivá rizika a trestné činy, zvýšit informační gramotnost cílové skupiny, snížit bariéry k užívání internetu a podpořit zájem o problematiku včetně tématu rizik. Lekce provede seniory základy internetu - co to vlastně je, jak internet vznikl, jak funguje a jaké jsou jeho přínosy. Vysvětlí přínos mezigenerační spolupráce mezi seniory a jejich dětmi a vnoučaty s názvem „Nebojte se zeptat“.</a:t>
            </a:r>
          </a:p>
          <a:p>
            <a:pPr marL="0" indent="0" algn="just">
              <a:buNone/>
            </a:pPr>
            <a:endParaRPr lang="cs-CZ" sz="1600" dirty="0"/>
          </a:p>
          <a:p>
            <a:pPr algn="just"/>
            <a:r>
              <a:rPr lang="cs-CZ" sz="1600" b="1" dirty="0"/>
              <a:t>2. online lekce „Bezpečná komunikace přes internet“</a:t>
            </a:r>
            <a:endParaRPr lang="cs-CZ" sz="1600" dirty="0"/>
          </a:p>
          <a:p>
            <a:pPr marL="0" indent="0" algn="just">
              <a:buNone/>
            </a:pPr>
            <a:r>
              <a:rPr lang="cs-CZ" sz="1600" dirty="0"/>
              <a:t>Cílem lekce je zvýšit orientaci seniorů v nejrůznějších komunikačních nástrojích a službách online a rozšířit tak škálu jejich možností společenského kontaktu. Cílem lekce je také seznámit seniory s typickými riziky a TČ spojenými s online komunikací (sociální inženýrství), zvýšit jejich ostražitost při komunikaci a zprostředkovat jim zásady bezpečnosti a vlastní ochrany (např. při vkládání fotografií, zejména vnoučat na net – viz. rajče.net).</a:t>
            </a:r>
          </a:p>
          <a:p>
            <a:pPr marL="0" indent="0" algn="just">
              <a:buNone/>
            </a:pPr>
            <a:r>
              <a:rPr lang="cs-CZ" sz="1600" dirty="0"/>
              <a:t> </a:t>
            </a:r>
          </a:p>
          <a:p>
            <a:pPr algn="just"/>
            <a:r>
              <a:rPr lang="cs-CZ" sz="1600" b="1" dirty="0"/>
              <a:t>3. online lekce „Jak nenaletět kyberšmejdům“  </a:t>
            </a:r>
            <a:endParaRPr lang="cs-CZ" sz="1600" dirty="0"/>
          </a:p>
          <a:p>
            <a:pPr marL="0" indent="0" algn="just">
              <a:buNone/>
            </a:pPr>
            <a:r>
              <a:rPr lang="cs-CZ" sz="1600" dirty="0"/>
              <a:t>Cílem této lekce je seniorům představit základní techniky, které si „šmejdi“ přenesli do online prostředí. Může se jednat o obchodní podvody při nakupování, ale také o finanční podvody. Obecně se zaměří na různé techniky sociálního inženýrství a podvodů využívajících důvěřivosti starších lidí.</a:t>
            </a:r>
          </a:p>
          <a:p>
            <a:pPr marL="0" indent="0">
              <a:buNone/>
            </a:pPr>
            <a:r>
              <a:rPr lang="cs-CZ" sz="1600" dirty="0"/>
              <a:t> </a:t>
            </a:r>
          </a:p>
          <a:p>
            <a:endParaRPr lang="cs-CZ" sz="1600" dirty="0"/>
          </a:p>
        </p:txBody>
      </p:sp>
      <p:pic>
        <p:nvPicPr>
          <p:cNvPr id="4" name="Obrázek 3" descr="C:\Users\Admin\Downloads\pokus logo seniori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42852"/>
            <a:ext cx="3048000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61453452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371</Words>
  <Application>Microsoft Office PowerPoint</Application>
  <PresentationFormat>Předvádění na obrazovce (4:3)</PresentationFormat>
  <Paragraphs>60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Národní centrum bezpečnějšího internetu </vt:lpstr>
      <vt:lpstr>Projekt Internet vstřícný pro seniory  Prevence kybernetické kriminality a elektronického násilí páchané na seniorech, využití internetu k podpoře seniorských aktivit a začlenění seniorů do společnosti. </vt:lpstr>
      <vt:lpstr>Projekt Internet vstřícný pro seniory </vt:lpstr>
      <vt:lpstr>Projekt Internet vstřícný pro seniory </vt:lpstr>
      <vt:lpstr>                              Obsah vzdělávání</vt:lpstr>
      <vt:lpstr>                     Online lekce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Národní centrum bezpečnějšího internetu</dc:title>
  <dc:creator>RM</dc:creator>
  <cp:lastModifiedBy>Admin</cp:lastModifiedBy>
  <cp:revision>8</cp:revision>
  <dcterms:created xsi:type="dcterms:W3CDTF">2015-10-22T12:28:39Z</dcterms:created>
  <dcterms:modified xsi:type="dcterms:W3CDTF">2015-10-28T16:52:54Z</dcterms:modified>
</cp:coreProperties>
</file>