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92" r:id="rId2"/>
    <p:sldId id="293" r:id="rId3"/>
    <p:sldId id="308" r:id="rId4"/>
    <p:sldId id="310" r:id="rId5"/>
    <p:sldId id="309" r:id="rId6"/>
    <p:sldId id="311" r:id="rId7"/>
    <p:sldId id="313" r:id="rId8"/>
    <p:sldId id="312" r:id="rId9"/>
    <p:sldId id="279" r:id="rId10"/>
  </p:sldIdLst>
  <p:sldSz cx="9906000" cy="6858000" type="A4"/>
  <p:notesSz cx="6797675" cy="9928225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tx1"/>
        </a:solidFill>
        <a:latin typeface="Arial" charset="0"/>
        <a:ea typeface="ＭＳ Ｐゴシック" charset="0"/>
        <a:cs typeface="Arial Unicode MS" charset="0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tx1"/>
        </a:solidFill>
        <a:latin typeface="Arial" charset="0"/>
        <a:ea typeface="ＭＳ Ｐゴシック" charset="0"/>
        <a:cs typeface="Arial Unicode MS" charset="0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tx1"/>
        </a:solidFill>
        <a:latin typeface="Arial" charset="0"/>
        <a:ea typeface="ＭＳ Ｐゴシック" charset="0"/>
        <a:cs typeface="Arial Unicode MS" charset="0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tx1"/>
        </a:solidFill>
        <a:latin typeface="Arial" charset="0"/>
        <a:ea typeface="ＭＳ Ｐゴシック" charset="0"/>
        <a:cs typeface="Arial Unicode MS" charset="0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tx1"/>
        </a:solidFill>
        <a:latin typeface="Arial" charset="0"/>
        <a:ea typeface="ＭＳ Ｐゴシック" charset="0"/>
        <a:cs typeface="Arial Unicode MS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 Unicode MS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 Unicode MS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 Unicode MS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 Unicode MS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906" autoAdjust="0"/>
    <p:restoredTop sz="91108" autoAdjust="0"/>
  </p:normalViewPr>
  <p:slideViewPr>
    <p:cSldViewPr>
      <p:cViewPr varScale="1">
        <p:scale>
          <a:sx n="76" d="100"/>
          <a:sy n="76" d="100"/>
        </p:scale>
        <p:origin x="-102" y="-636"/>
      </p:cViewPr>
      <p:guideLst>
        <p:guide orient="horz" pos="2160"/>
        <p:guide pos="3120"/>
      </p:guideLst>
    </p:cSldViewPr>
  </p:slideViewPr>
  <p:outlineViewPr>
    <p:cViewPr varScale="1">
      <p:scale>
        <a:sx n="170" d="200"/>
        <a:sy n="170" d="2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674"/>
        <p:guide pos="194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25" cy="496780"/>
          </a:xfrm>
          <a:prstGeom prst="rect">
            <a:avLst/>
          </a:prstGeom>
        </p:spPr>
        <p:txBody>
          <a:bodyPr vert="horz" lIns="83796" tIns="41898" rIns="83796" bIns="41898" rtlCol="0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923" y="0"/>
            <a:ext cx="2946325" cy="496780"/>
          </a:xfrm>
          <a:prstGeom prst="rect">
            <a:avLst/>
          </a:prstGeom>
        </p:spPr>
        <p:txBody>
          <a:bodyPr vert="horz" lIns="83796" tIns="41898" rIns="83796" bIns="41898" rtlCol="0"/>
          <a:lstStyle>
            <a:lvl1pPr algn="r">
              <a:defRPr sz="1100"/>
            </a:lvl1pPr>
          </a:lstStyle>
          <a:p>
            <a:fld id="{4677635B-EC52-F840-BDAA-7C669106EEA8}" type="datetimeFigureOut">
              <a:rPr/>
              <a:pPr/>
              <a:t>29.10.12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972"/>
            <a:ext cx="2946325" cy="496779"/>
          </a:xfrm>
          <a:prstGeom prst="rect">
            <a:avLst/>
          </a:prstGeom>
        </p:spPr>
        <p:txBody>
          <a:bodyPr vert="horz" lIns="83796" tIns="41898" rIns="83796" bIns="41898" rtlCol="0" anchor="b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923" y="9429972"/>
            <a:ext cx="2946325" cy="496779"/>
          </a:xfrm>
          <a:prstGeom prst="rect">
            <a:avLst/>
          </a:prstGeom>
        </p:spPr>
        <p:txBody>
          <a:bodyPr vert="horz" lIns="83796" tIns="41898" rIns="83796" bIns="41898" rtlCol="0" anchor="b"/>
          <a:lstStyle>
            <a:lvl1pPr algn="r">
              <a:defRPr sz="1100"/>
            </a:lvl1pPr>
          </a:lstStyle>
          <a:p>
            <a:fld id="{D821331D-2AE8-4444-9A7E-A546B1CC5BD1}" type="slidenum">
              <a:rPr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19944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711200" y="754063"/>
            <a:ext cx="5372100" cy="372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79482" y="4715724"/>
            <a:ext cx="5437284" cy="446659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1" y="0"/>
            <a:ext cx="2949180" cy="49530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tabLst>
                <a:tab pos="663382" algn="l"/>
                <a:tab pos="1326764" algn="l"/>
                <a:tab pos="1990146" algn="l"/>
                <a:tab pos="2653528" algn="l"/>
              </a:tabLst>
              <a:defRPr sz="1300">
                <a:solidFill>
                  <a:srgbClr val="000000"/>
                </a:solidFill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3847068" y="0"/>
            <a:ext cx="2949180" cy="49530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663382" algn="l"/>
                <a:tab pos="1326764" algn="l"/>
                <a:tab pos="1990146" algn="l"/>
                <a:tab pos="2653528" algn="l"/>
              </a:tabLst>
              <a:defRPr sz="1300">
                <a:solidFill>
                  <a:srgbClr val="000000"/>
                </a:solidFill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1" y="9431445"/>
            <a:ext cx="2949180" cy="49530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tabLst>
                <a:tab pos="663382" algn="l"/>
                <a:tab pos="1326764" algn="l"/>
                <a:tab pos="1990146" algn="l"/>
                <a:tab pos="2653528" algn="l"/>
              </a:tabLst>
              <a:defRPr sz="1300">
                <a:solidFill>
                  <a:srgbClr val="000000"/>
                </a:solidFill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3847068" y="9431445"/>
            <a:ext cx="2949180" cy="49530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663382" algn="l"/>
                <a:tab pos="1326764" algn="l"/>
                <a:tab pos="1990146" algn="l"/>
                <a:tab pos="2653528" algn="l"/>
              </a:tabLst>
              <a:defRPr sz="1300">
                <a:solidFill>
                  <a:srgbClr val="000000"/>
                </a:solidFill>
                <a:latin typeface="Times New Roman" charset="0"/>
              </a:defRPr>
            </a:lvl1pPr>
          </a:lstStyle>
          <a:p>
            <a:fld id="{433CE22D-EC34-5E4B-B14D-222DAD00B7C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0755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4E7BDAB-221E-4ADA-B6B8-9EDD9D0940AD}" type="slidenum">
              <a:rPr lang="en-GB"/>
              <a:pPr/>
              <a:t>1</a:t>
            </a:fld>
            <a:endParaRPr lang="en-GB"/>
          </a:p>
        </p:txBody>
      </p:sp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3852122" y="9430709"/>
            <a:ext cx="2945554" cy="495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536" tIns="46559" rIns="89536" bIns="46559" anchor="b"/>
          <a:lstStyle/>
          <a:p>
            <a:pPr algn="r">
              <a:tabLst>
                <a:tab pos="0" algn="l"/>
                <a:tab pos="445367" algn="l"/>
                <a:tab pos="892313" algn="l"/>
                <a:tab pos="1339259" algn="l"/>
                <a:tab pos="1786206" algn="l"/>
                <a:tab pos="2233150" algn="l"/>
                <a:tab pos="2680097" algn="l"/>
                <a:tab pos="3127043" algn="l"/>
                <a:tab pos="3573989" algn="l"/>
                <a:tab pos="4020935" algn="l"/>
                <a:tab pos="4467882" algn="l"/>
                <a:tab pos="4914827" algn="l"/>
                <a:tab pos="5361774" algn="l"/>
                <a:tab pos="5808719" algn="l"/>
                <a:tab pos="6255665" algn="l"/>
                <a:tab pos="6702611" algn="l"/>
                <a:tab pos="7149558" algn="l"/>
                <a:tab pos="7596503" algn="l"/>
                <a:tab pos="8043450" algn="l"/>
                <a:tab pos="8490396" algn="l"/>
                <a:tab pos="8937342" algn="l"/>
              </a:tabLst>
            </a:pPr>
            <a:fld id="{D629DBE2-14E0-41D7-92C3-C883AF6D58A4}" type="slidenum">
              <a:rPr lang="en-GB" sz="1200">
                <a:solidFill>
                  <a:srgbClr val="000000"/>
                </a:solidFill>
              </a:rPr>
              <a:pPr algn="r">
                <a:tabLst>
                  <a:tab pos="0" algn="l"/>
                  <a:tab pos="445367" algn="l"/>
                  <a:tab pos="892313" algn="l"/>
                  <a:tab pos="1339259" algn="l"/>
                  <a:tab pos="1786206" algn="l"/>
                  <a:tab pos="2233150" algn="l"/>
                  <a:tab pos="2680097" algn="l"/>
                  <a:tab pos="3127043" algn="l"/>
                  <a:tab pos="3573989" algn="l"/>
                  <a:tab pos="4020935" algn="l"/>
                  <a:tab pos="4467882" algn="l"/>
                  <a:tab pos="4914827" algn="l"/>
                  <a:tab pos="5361774" algn="l"/>
                  <a:tab pos="5808719" algn="l"/>
                  <a:tab pos="6255665" algn="l"/>
                  <a:tab pos="6702611" algn="l"/>
                  <a:tab pos="7149558" algn="l"/>
                  <a:tab pos="7596503" algn="l"/>
                  <a:tab pos="8043450" algn="l"/>
                  <a:tab pos="8490396" algn="l"/>
                  <a:tab pos="8937342" algn="l"/>
                </a:tabLst>
              </a:pPr>
              <a:t>1</a:t>
            </a:fld>
            <a:endParaRPr lang="en-GB" sz="1200" dirty="0">
              <a:solidFill>
                <a:srgbClr val="000000"/>
              </a:solidFill>
            </a:endParaRP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917623" y="743907"/>
            <a:ext cx="4965588" cy="3724269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90968" tIns="45485" rIns="90968" bIns="45485" anchor="ctr"/>
          <a:lstStyle/>
          <a:p>
            <a:pPr algn="ctr"/>
            <a:endParaRPr lang="en-US"/>
          </a:p>
        </p:txBody>
      </p:sp>
      <p:sp>
        <p:nvSpPr>
          <p:cNvPr id="28676" name="Rectangle 4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0717" y="4716144"/>
            <a:ext cx="5436244" cy="446659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11200" y="754063"/>
            <a:ext cx="5372100" cy="3721100"/>
          </a:xfrm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63382" algn="l"/>
                <a:tab pos="1326764" algn="l"/>
                <a:tab pos="1990146" algn="l"/>
                <a:tab pos="2653528" algn="l"/>
              </a:tabLst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 Unicode MS" charset="0"/>
              </a:defRPr>
            </a:lvl1pPr>
            <a:lvl2pPr eaLnBrk="0">
              <a:tabLst>
                <a:tab pos="663382" algn="l"/>
                <a:tab pos="1326764" algn="l"/>
                <a:tab pos="1990146" algn="l"/>
                <a:tab pos="2653528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2pPr>
            <a:lvl3pPr eaLnBrk="0">
              <a:tabLst>
                <a:tab pos="663382" algn="l"/>
                <a:tab pos="1326764" algn="l"/>
                <a:tab pos="1990146" algn="l"/>
                <a:tab pos="2653528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3pPr>
            <a:lvl4pPr eaLnBrk="0">
              <a:tabLst>
                <a:tab pos="663382" algn="l"/>
                <a:tab pos="1326764" algn="l"/>
                <a:tab pos="1990146" algn="l"/>
                <a:tab pos="2653528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4pPr>
            <a:lvl5pPr eaLnBrk="0">
              <a:tabLst>
                <a:tab pos="663382" algn="l"/>
                <a:tab pos="1326764" algn="l"/>
                <a:tab pos="1990146" algn="l"/>
                <a:tab pos="2653528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5pPr>
            <a:lvl6pPr marL="2304379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663382" algn="l"/>
                <a:tab pos="1326764" algn="l"/>
                <a:tab pos="1990146" algn="l"/>
                <a:tab pos="2653528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6pPr>
            <a:lvl7pPr marL="2723358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663382" algn="l"/>
                <a:tab pos="1326764" algn="l"/>
                <a:tab pos="1990146" algn="l"/>
                <a:tab pos="2653528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7pPr>
            <a:lvl8pPr marL="3142336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663382" algn="l"/>
                <a:tab pos="1326764" algn="l"/>
                <a:tab pos="1990146" algn="l"/>
                <a:tab pos="2653528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8pPr>
            <a:lvl9pPr marL="3561314" indent="-209489" defTabSz="41170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663382" algn="l"/>
                <a:tab pos="1326764" algn="l"/>
                <a:tab pos="1990146" algn="l"/>
                <a:tab pos="2653528" algn="l"/>
              </a:tabLst>
              <a:defRPr>
                <a:solidFill>
                  <a:schemeClr val="tx1"/>
                </a:solidFill>
                <a:latin typeface="Arial" charset="0"/>
                <a:ea typeface="Arial Unicode MS" charset="0"/>
                <a:cs typeface="Arial Unicode MS" charset="0"/>
              </a:defRPr>
            </a:lvl9pPr>
          </a:lstStyle>
          <a:p>
            <a:pPr eaLnBrk="1"/>
            <a:fld id="{43B0BBDC-59CB-0740-BB3E-DC1312F6B2B1}" type="slidenum">
              <a:rPr lang="cs-CZ">
                <a:solidFill>
                  <a:srgbClr val="000000"/>
                </a:solidFill>
                <a:latin typeface="Times New Roman" charset="0"/>
              </a:rPr>
              <a:pPr eaLnBrk="1"/>
              <a:t>9</a:t>
            </a:fld>
            <a:endParaRPr lang="cs-CZ">
              <a:solidFill>
                <a:srgbClr val="000000"/>
              </a:solidFill>
              <a:latin typeface="Times New Roman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Click to edit Master subtitle style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 sz="1600" i="1">
                <a:latin typeface="+mn-lt"/>
              </a:defRPr>
            </a:lvl1pPr>
          </a:lstStyle>
          <a:p>
            <a:pPr>
              <a:defRPr/>
            </a:pPr>
            <a:r>
              <a:rPr lang="cs-CZ"/>
              <a:t>30.10.2012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xfrm>
            <a:off x="9087459" y="6381328"/>
            <a:ext cx="780087" cy="363538"/>
          </a:xfrm>
          <a:ln/>
        </p:spPr>
        <p:txBody>
          <a:bodyPr/>
          <a:lstStyle>
            <a:lvl1pPr>
              <a:defRPr sz="1600" i="1">
                <a:latin typeface="+mn-lt"/>
              </a:defRPr>
            </a:lvl1pPr>
          </a:lstStyle>
          <a:p>
            <a:pPr algn="r"/>
            <a:fld id="{9EB4279F-28BA-C945-9D09-AAF72A13841D}" type="slidenum">
              <a:rPr lang="cs-CZ"/>
              <a:pPr algn="r"/>
              <a:t>‹#›</a:t>
            </a:fld>
            <a:endParaRPr lang="cs-CZ"/>
          </a:p>
        </p:txBody>
      </p:sp>
      <p:pic>
        <p:nvPicPr>
          <p:cNvPr id="7" name="Picture 9" descr="eGON_cely280.jpe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78146" y="188641"/>
            <a:ext cx="655347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06754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 sz="1600" i="1">
                <a:latin typeface="+mn-lt"/>
              </a:defRPr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xfrm>
            <a:off x="9127525" y="6309320"/>
            <a:ext cx="662012" cy="363538"/>
          </a:xfrm>
          <a:ln/>
        </p:spPr>
        <p:txBody>
          <a:bodyPr/>
          <a:lstStyle>
            <a:lvl1pPr>
              <a:defRPr sz="1600" i="1">
                <a:latin typeface="+mn-lt"/>
              </a:defRPr>
            </a:lvl1pPr>
          </a:lstStyle>
          <a:p>
            <a:pPr algn="r"/>
            <a:fld id="{C66E7E0D-17D0-EC4B-9634-987F9A028063}" type="slidenum">
              <a:rPr lang="cs-CZ"/>
              <a:pPr algn="r"/>
              <a:t>‹#›</a:t>
            </a:fld>
            <a:endParaRPr lang="cs-CZ"/>
          </a:p>
        </p:txBody>
      </p:sp>
      <p:sp>
        <p:nvSpPr>
          <p:cNvPr id="6" name="TextBox 5"/>
          <p:cNvSpPr txBox="1"/>
          <p:nvPr userDrawn="1"/>
        </p:nvSpPr>
        <p:spPr>
          <a:xfrm>
            <a:off x="5457056" y="404664"/>
            <a:ext cx="3396377" cy="353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>
                <a:solidFill>
                  <a:schemeClr val="tx1">
                    <a:lumMod val="75000"/>
                    <a:lumOff val="25000"/>
                  </a:schemeClr>
                </a:solidFill>
                <a:latin typeface="Calibri" charset="0"/>
                <a:cs typeface="Arial Unicode MS" charset="0"/>
              </a:rPr>
              <a:t>Přístupové</a:t>
            </a:r>
            <a:r>
              <a:rPr lang="en-US" sz="18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Calibri" charset="0"/>
                <a:cs typeface="Arial Unicode MS" charset="0"/>
              </a:rPr>
              <a:t> rozhraní ISDS</a:t>
            </a:r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" name="Picture 9" descr="eGON_cely280.jpe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78146" y="188641"/>
            <a:ext cx="655347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72536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ED4FBE-8CBB-4440-BF52-754E43864EB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78333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95300" y="1604964"/>
            <a:ext cx="4373431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33831" y="1604964"/>
            <a:ext cx="437515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1FC32A-26E0-674C-A23B-1359F0D86D5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6104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EE550F-759B-B946-B13E-417EFFC26CE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5609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F83E33-DDDB-424D-B7AD-E3ADA7DA9D5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40814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87A051-7044-504B-B400-67E9B0313B6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4527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14FEFF-56CC-F245-A798-2579381F492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12710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Drag picture to placeholder or click icon to add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632411-D13A-FC4A-A793-A6C153D6F75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21715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676466-2A9B-7141-88FF-6265D9C8453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9568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095861" y="1428750"/>
            <a:ext cx="2313120" cy="4700588"/>
          </a:xfrm>
        </p:spPr>
        <p:txBody>
          <a:bodyPr vert="eaVert"/>
          <a:lstStyle/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54781" y="1428750"/>
            <a:ext cx="6775979" cy="4700588"/>
          </a:xfrm>
        </p:spPr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C9C768-9059-F944-A023-12793781963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651701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782" y="1428750"/>
            <a:ext cx="8418381" cy="1468438"/>
          </a:xfrm>
        </p:spPr>
        <p:txBody>
          <a:bodyPr/>
          <a:lstStyle/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03B614-CEF4-FD45-A724-CEEBB5EE802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2055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89"/>
            <a:ext cx="9906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4782" y="1428750"/>
            <a:ext cx="8418381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title text formatKlepnutím lze upravit styl předlohy nadpisů.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154782" y="6357939"/>
            <a:ext cx="2309681" cy="363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j-lt"/>
                <a:ea typeface="+mn-ea"/>
              </a:defRPr>
            </a:lvl1pPr>
          </a:lstStyle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384550" y="6356351"/>
            <a:ext cx="31369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099300" y="6356350"/>
            <a:ext cx="2309681" cy="363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defRPr>
                <a:solidFill>
                  <a:srgbClr val="000000"/>
                </a:solidFill>
                <a:latin typeface="Calibri" charset="0"/>
              </a:defRPr>
            </a:lvl1pPr>
          </a:lstStyle>
          <a:p>
            <a:fld id="{A3F54462-7B76-0A47-8EEA-1EC3639FDD86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1031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4964"/>
            <a:ext cx="8913681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outline text format</a:t>
            </a:r>
          </a:p>
          <a:p>
            <a:pPr lvl="1"/>
            <a:r>
              <a:rPr lang="en-GB"/>
              <a:t>Second Outline Level</a:t>
            </a:r>
          </a:p>
          <a:p>
            <a:pPr lvl="2"/>
            <a:r>
              <a:rPr lang="en-GB"/>
              <a:t>Third Outline Level</a:t>
            </a:r>
          </a:p>
          <a:p>
            <a:pPr lvl="3"/>
            <a:r>
              <a:rPr lang="en-GB"/>
              <a:t>Fourth Outline Level</a:t>
            </a:r>
          </a:p>
          <a:p>
            <a:pPr lvl="4"/>
            <a:r>
              <a:rPr lang="en-GB"/>
              <a:t>Fifth Outline Level</a:t>
            </a:r>
          </a:p>
          <a:p>
            <a:pPr lvl="4"/>
            <a:r>
              <a:rPr lang="en-GB"/>
              <a:t>Sixth Outline Level</a:t>
            </a:r>
          </a:p>
          <a:p>
            <a:pPr lvl="4"/>
            <a:r>
              <a:rPr lang="en-GB"/>
              <a:t>Seventh Outline Level</a:t>
            </a:r>
          </a:p>
          <a:p>
            <a:pPr lvl="4"/>
            <a:r>
              <a:rPr lang="en-GB"/>
              <a:t>Eighth Outline Level</a:t>
            </a:r>
          </a:p>
          <a:p>
            <a:pPr lvl="4"/>
            <a:r>
              <a:rPr lang="en-GB"/>
              <a:t>Ninth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/>
  <p:txStyles>
    <p:titleStyle>
      <a:lvl1pPr algn="l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>
          <a:solidFill>
            <a:srgbClr val="000000"/>
          </a:solidFill>
          <a:latin typeface="+mj-lt"/>
          <a:ea typeface="ＭＳ Ｐゴシック" charset="0"/>
          <a:cs typeface="+mj-cs"/>
        </a:defRPr>
      </a:lvl1pPr>
      <a:lvl2pPr algn="l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2pPr>
      <a:lvl3pPr algn="l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3pPr>
      <a:lvl4pPr algn="l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4pPr>
      <a:lvl5pPr algn="l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5pPr>
      <a:lvl6pPr marL="2514600" indent="-228600" algn="l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>
          <a:solidFill>
            <a:srgbClr val="000000"/>
          </a:solidFill>
          <a:latin typeface="Calibri" charset="0"/>
          <a:cs typeface="Arial Unicode MS" charset="0"/>
        </a:defRPr>
      </a:lvl6pPr>
      <a:lvl7pPr marL="2971800" indent="-228600" algn="l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>
          <a:solidFill>
            <a:srgbClr val="000000"/>
          </a:solidFill>
          <a:latin typeface="Calibri" charset="0"/>
          <a:cs typeface="Arial Unicode MS" charset="0"/>
        </a:defRPr>
      </a:lvl7pPr>
      <a:lvl8pPr marL="3429000" indent="-228600" algn="l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>
          <a:solidFill>
            <a:srgbClr val="000000"/>
          </a:solidFill>
          <a:latin typeface="Calibri" charset="0"/>
          <a:cs typeface="Arial Unicode MS" charset="0"/>
        </a:defRPr>
      </a:lvl8pPr>
      <a:lvl9pPr marL="3886200" indent="-228600" algn="l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>
          <a:solidFill>
            <a:srgbClr val="000000"/>
          </a:solidFill>
          <a:latin typeface="Calibri" charset="0"/>
          <a:cs typeface="Arial Unicode MS" charset="0"/>
        </a:defRPr>
      </a:lvl9pPr>
    </p:titleStyle>
    <p:bodyStyle>
      <a:lvl1pPr marL="342900" indent="-342900" algn="l" defTabSz="449263" rtl="0" eaLnBrk="1" fontAlgn="base" hangingPunct="1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charset="0"/>
        <a:defRPr sz="3200">
          <a:solidFill>
            <a:srgbClr val="000000"/>
          </a:solidFill>
          <a:latin typeface="+mn-lt"/>
          <a:ea typeface="ＭＳ Ｐゴシック" charset="0"/>
          <a:cs typeface="+mn-cs"/>
        </a:defRPr>
      </a:lvl1pPr>
      <a:lvl2pPr marL="742950" indent="-285750" algn="l" defTabSz="449263" rtl="0" eaLnBrk="1" fontAlgn="base" hangingPunct="1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charset="0"/>
        <a:defRPr sz="2400">
          <a:solidFill>
            <a:srgbClr val="000000"/>
          </a:solidFill>
          <a:latin typeface="+mn-lt"/>
          <a:ea typeface="Arial Unicode MS" charset="0"/>
          <a:cs typeface="+mn-cs"/>
        </a:defRPr>
      </a:lvl2pPr>
      <a:lvl3pPr marL="11430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Arial Unicode MS" charset="0"/>
          <a:cs typeface="+mn-cs"/>
        </a:defRPr>
      </a:lvl3pPr>
      <a:lvl4pPr marL="16002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Arial Unicode MS" charset="0"/>
          <a:cs typeface="+mn-cs"/>
        </a:defRPr>
      </a:lvl4pPr>
      <a:lvl5pPr marL="20574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Arial Unicode MS" charset="0"/>
          <a:cs typeface="+mn-cs"/>
        </a:defRPr>
      </a:lvl5pPr>
      <a:lvl6pPr marL="25146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339956" y="5500702"/>
            <a:ext cx="4101732" cy="78581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lnSpc>
                <a:spcPct val="93000"/>
              </a:lnSpc>
              <a:spcBef>
                <a:spcPts val="8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GB" sz="1200" dirty="0">
              <a:solidFill>
                <a:srgbClr val="00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sz="3600" b="1" dirty="0">
                <a:latin typeface="+mn-lt"/>
              </a:rPr>
              <a:t>Přístupové rozhraní pro poskytovatele služeb na internetu</a:t>
            </a: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en-US">
                <a:latin typeface="Arial" charset="0"/>
                <a:cs typeface="Arial Unicode MS" charset="0"/>
              </a:rPr>
              <a:t>Ing. Pavel Tesař,</a:t>
            </a:r>
          </a:p>
          <a:p>
            <a:pPr lvl="0"/>
            <a:r>
              <a:rPr lang="en-US">
                <a:latin typeface="Arial" charset="0"/>
                <a:cs typeface="Arial Unicode MS" charset="0"/>
              </a:rPr>
              <a:t>projektový manažer</a:t>
            </a:r>
            <a:br>
              <a:rPr lang="en-US">
                <a:latin typeface="Arial" charset="0"/>
                <a:cs typeface="Arial Unicode MS" charset="0"/>
              </a:rPr>
            </a:br>
            <a:r>
              <a:rPr lang="en-US">
                <a:latin typeface="Arial" charset="0"/>
                <a:cs typeface="Arial Unicode MS" charset="0"/>
              </a:rPr>
              <a:t>odbor eGovernmentu</a:t>
            </a:r>
          </a:p>
        </p:txBody>
      </p:sp>
    </p:spTree>
    <p:extLst>
      <p:ext uri="{BB962C8B-B14F-4D97-AF65-F5344CB8AC3E}">
        <p14:creationId xmlns:p14="http://schemas.microsoft.com/office/powerpoint/2010/main" xmlns="" val="1525432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8" y="1124744"/>
            <a:ext cx="9064493" cy="5004595"/>
          </a:xfrm>
        </p:spPr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lang="en-US" b="1" dirty="0"/>
              <a:t>Co je </a:t>
            </a:r>
            <a:r>
              <a:rPr lang="en-US" b="1" dirty="0" err="1"/>
              <a:t>přístupové</a:t>
            </a:r>
            <a:r>
              <a:rPr lang="en-US" b="1" dirty="0"/>
              <a:t> </a:t>
            </a:r>
            <a:r>
              <a:rPr lang="en-US" b="1" dirty="0" err="1"/>
              <a:t>rozhraní</a:t>
            </a:r>
            <a:r>
              <a:rPr lang="en-US" b="1" dirty="0"/>
              <a:t> ISDS?</a:t>
            </a:r>
          </a:p>
          <a:p>
            <a:pPr marL="0" indent="0">
              <a:lnSpc>
                <a:spcPct val="100000"/>
              </a:lnSpc>
              <a:spcAft>
                <a:spcPts val="825"/>
              </a:spcAft>
              <a:buNone/>
            </a:pPr>
            <a:r>
              <a:rPr lang="en-US" sz="2400" b="1" dirty="0" err="1"/>
              <a:t>Řečí</a:t>
            </a:r>
            <a:r>
              <a:rPr lang="en-US" sz="2400" b="1" dirty="0"/>
              <a:t> </a:t>
            </a:r>
            <a:r>
              <a:rPr lang="en-US" sz="2400" b="1" dirty="0" err="1"/>
              <a:t>zákona</a:t>
            </a:r>
            <a:r>
              <a:rPr lang="en-US" sz="2400" b="1" dirty="0"/>
              <a:t>: </a:t>
            </a:r>
            <a:br>
              <a:rPr lang="en-US" sz="2400" b="1" dirty="0"/>
            </a:br>
            <a:r>
              <a:rPr lang="en-US" sz="2400" dirty="0"/>
              <a:t>“</a:t>
            </a:r>
            <a:r>
              <a:rPr lang="en-US" sz="2400" i="1" dirty="0" err="1"/>
              <a:t>Rozhraní</a:t>
            </a:r>
            <a:r>
              <a:rPr lang="en-US" sz="2400" i="1" dirty="0"/>
              <a:t> </a:t>
            </a:r>
            <a:r>
              <a:rPr lang="en-US" sz="2400" i="1" dirty="0" err="1"/>
              <a:t>informačního</a:t>
            </a:r>
            <a:r>
              <a:rPr lang="en-US" sz="2400" i="1" dirty="0"/>
              <a:t> </a:t>
            </a:r>
            <a:r>
              <a:rPr lang="en-US" sz="2400" i="1" dirty="0" err="1"/>
              <a:t>systému</a:t>
            </a:r>
            <a:r>
              <a:rPr lang="en-US" sz="2400" i="1" dirty="0"/>
              <a:t> </a:t>
            </a:r>
            <a:r>
              <a:rPr lang="en-US" sz="2400" i="1" dirty="0" err="1"/>
              <a:t>datových</a:t>
            </a:r>
            <a:r>
              <a:rPr lang="en-US" sz="2400" i="1" dirty="0"/>
              <a:t> </a:t>
            </a:r>
            <a:r>
              <a:rPr lang="en-US" sz="2400" i="1" dirty="0" err="1"/>
              <a:t>schránek</a:t>
            </a:r>
            <a:r>
              <a:rPr lang="en-US" sz="2400" i="1" dirty="0"/>
              <a:t>, </a:t>
            </a:r>
            <a:r>
              <a:rPr lang="en-US" sz="2400" i="1" dirty="0" err="1"/>
              <a:t>které</a:t>
            </a:r>
            <a:r>
              <a:rPr lang="en-US" sz="2400" i="1" dirty="0"/>
              <a:t> </a:t>
            </a:r>
            <a:r>
              <a:rPr lang="en-US" sz="2400" i="1" dirty="0" err="1"/>
              <a:t>slouží</a:t>
            </a:r>
            <a:r>
              <a:rPr lang="en-US" sz="2400" i="1" dirty="0"/>
              <a:t> pro </a:t>
            </a:r>
            <a:r>
              <a:rPr lang="en-US" sz="2400" i="1" dirty="0" err="1"/>
              <a:t>správu</a:t>
            </a:r>
            <a:r>
              <a:rPr lang="en-US" sz="2400" i="1" dirty="0"/>
              <a:t> </a:t>
            </a:r>
            <a:r>
              <a:rPr lang="en-US" sz="2400" i="1" dirty="0" err="1"/>
              <a:t>přístupových</a:t>
            </a:r>
            <a:r>
              <a:rPr lang="en-US" sz="2400" i="1" dirty="0"/>
              <a:t> </a:t>
            </a:r>
            <a:r>
              <a:rPr lang="en-US" sz="2400" i="1" dirty="0" err="1"/>
              <a:t>údajů</a:t>
            </a:r>
            <a:r>
              <a:rPr lang="en-US" sz="2400" i="1" dirty="0"/>
              <a:t> a identity </a:t>
            </a:r>
            <a:r>
              <a:rPr lang="en-US" sz="2400" i="1" dirty="0" err="1"/>
              <a:t>osob</a:t>
            </a:r>
            <a:r>
              <a:rPr lang="en-US" sz="2400" i="1" dirty="0"/>
              <a:t> </a:t>
            </a:r>
            <a:r>
              <a:rPr lang="en-US" sz="2400" i="1" dirty="0" err="1"/>
              <a:t>oprávněných</a:t>
            </a:r>
            <a:r>
              <a:rPr lang="en-US" sz="2400" i="1" dirty="0"/>
              <a:t> </a:t>
            </a:r>
            <a:br>
              <a:rPr lang="en-US" sz="2400" i="1" dirty="0"/>
            </a:br>
            <a:r>
              <a:rPr lang="en-US" sz="2400" i="1" dirty="0"/>
              <a:t>k </a:t>
            </a:r>
            <a:r>
              <a:rPr lang="en-US" sz="2400" i="1" dirty="0" err="1"/>
              <a:t>přístupu</a:t>
            </a:r>
            <a:r>
              <a:rPr lang="en-US" sz="2400" i="1" dirty="0"/>
              <a:t> do </a:t>
            </a:r>
            <a:r>
              <a:rPr lang="en-US" sz="2400" i="1" dirty="0" err="1"/>
              <a:t>datových</a:t>
            </a:r>
            <a:r>
              <a:rPr lang="en-US" sz="2400" i="1" dirty="0"/>
              <a:t> </a:t>
            </a:r>
            <a:r>
              <a:rPr lang="en-US" sz="2400" i="1" dirty="0" err="1"/>
              <a:t>schránek</a:t>
            </a:r>
            <a:r>
              <a:rPr lang="en-US" sz="2400" i="1" dirty="0"/>
              <a:t> a </a:t>
            </a:r>
            <a:r>
              <a:rPr lang="en-US" sz="2400" i="1" dirty="0" err="1"/>
              <a:t>vazby</a:t>
            </a:r>
            <a:r>
              <a:rPr lang="en-US" sz="2400" i="1" dirty="0"/>
              <a:t> </a:t>
            </a:r>
            <a:r>
              <a:rPr lang="en-US" sz="2400" i="1" dirty="0" err="1"/>
              <a:t>přístupových</a:t>
            </a:r>
            <a:r>
              <a:rPr lang="en-US" sz="2400" i="1" dirty="0"/>
              <a:t> </a:t>
            </a:r>
            <a:r>
              <a:rPr lang="en-US" sz="2400" i="1" dirty="0" err="1"/>
              <a:t>údajů</a:t>
            </a:r>
            <a:r>
              <a:rPr lang="en-US" sz="2400" i="1" dirty="0"/>
              <a:t> </a:t>
            </a:r>
            <a:r>
              <a:rPr lang="en-US" sz="2400" i="1" dirty="0" err="1"/>
              <a:t>těchto</a:t>
            </a:r>
            <a:r>
              <a:rPr lang="en-US" sz="2400" i="1" dirty="0"/>
              <a:t> </a:t>
            </a:r>
            <a:r>
              <a:rPr lang="en-US" sz="2400" i="1" dirty="0" err="1"/>
              <a:t>osob</a:t>
            </a:r>
            <a:r>
              <a:rPr lang="en-US" sz="2400" i="1" dirty="0"/>
              <a:t> </a:t>
            </a:r>
            <a:r>
              <a:rPr lang="en-US" sz="2400" i="1" dirty="0" err="1"/>
              <a:t>na</a:t>
            </a:r>
            <a:r>
              <a:rPr lang="en-US" sz="2400" i="1" dirty="0"/>
              <a:t> </a:t>
            </a:r>
            <a:r>
              <a:rPr lang="en-US" sz="2400" i="1" dirty="0" err="1"/>
              <a:t>přístupové</a:t>
            </a:r>
            <a:r>
              <a:rPr lang="en-US" sz="2400" i="1" dirty="0"/>
              <a:t> </a:t>
            </a:r>
            <a:r>
              <a:rPr lang="en-US" sz="2400" i="1" dirty="0" err="1"/>
              <a:t>údaje</a:t>
            </a:r>
            <a:r>
              <a:rPr lang="en-US" sz="2400" i="1" dirty="0"/>
              <a:t> k </a:t>
            </a:r>
            <a:r>
              <a:rPr lang="en-US" sz="2400" i="1" dirty="0" err="1"/>
              <a:t>individuálním</a:t>
            </a:r>
            <a:r>
              <a:rPr lang="en-US" sz="2400" i="1" dirty="0"/>
              <a:t> </a:t>
            </a:r>
            <a:r>
              <a:rPr lang="en-US" sz="2400" i="1" dirty="0" err="1"/>
              <a:t>uživatelským</a:t>
            </a:r>
            <a:r>
              <a:rPr lang="en-US" sz="2400" i="1" dirty="0"/>
              <a:t> </a:t>
            </a:r>
            <a:r>
              <a:rPr lang="en-US" sz="2400" i="1" dirty="0" err="1"/>
              <a:t>účtům</a:t>
            </a:r>
            <a:r>
              <a:rPr lang="en-US" sz="2400" dirty="0"/>
              <a:t>”, </a:t>
            </a:r>
            <a:br>
              <a:rPr lang="en-US" sz="2400" dirty="0"/>
            </a:br>
            <a:r>
              <a:rPr lang="en-US" sz="2400" dirty="0" err="1"/>
              <a:t>viz</a:t>
            </a:r>
            <a:r>
              <a:rPr lang="en-US" sz="2400" dirty="0"/>
              <a:t> § 14a, </a:t>
            </a:r>
            <a:r>
              <a:rPr lang="en-US" sz="2400" dirty="0" err="1"/>
              <a:t>zákona</a:t>
            </a:r>
            <a:r>
              <a:rPr lang="en-US" sz="2400" dirty="0"/>
              <a:t> č. 300/2008 </a:t>
            </a:r>
            <a:r>
              <a:rPr lang="en-US" sz="2400" dirty="0" err="1" smtClean="0"/>
              <a:t>Sb</a:t>
            </a:r>
            <a:r>
              <a:rPr lang="cs-CZ" sz="2400" dirty="0" smtClean="0"/>
              <a:t>.</a:t>
            </a:r>
            <a:r>
              <a:rPr lang="en-US" sz="2400" dirty="0" smtClean="0"/>
              <a:t>, </a:t>
            </a:r>
            <a:r>
              <a:rPr lang="en-US" sz="2400" dirty="0"/>
              <a:t>o </a:t>
            </a:r>
            <a:r>
              <a:rPr lang="en-US" sz="2400" dirty="0" err="1"/>
              <a:t>elektronických</a:t>
            </a:r>
            <a:r>
              <a:rPr lang="en-US" sz="2400" dirty="0"/>
              <a:t> </a:t>
            </a:r>
            <a:r>
              <a:rPr lang="en-US" sz="2400" dirty="0" err="1"/>
              <a:t>úkonech</a:t>
            </a:r>
            <a:r>
              <a:rPr lang="en-US" sz="2400" dirty="0"/>
              <a:t> </a:t>
            </a:r>
            <a:br>
              <a:rPr lang="en-US" sz="2400" dirty="0"/>
            </a:br>
            <a:r>
              <a:rPr lang="en-US" sz="2400" dirty="0"/>
              <a:t>a </a:t>
            </a:r>
            <a:r>
              <a:rPr lang="en-US" sz="2400" dirty="0" err="1"/>
              <a:t>autorizované</a:t>
            </a:r>
            <a:r>
              <a:rPr lang="en-US" sz="2400" dirty="0"/>
              <a:t> </a:t>
            </a:r>
            <a:r>
              <a:rPr lang="en-US" sz="2400" dirty="0" err="1"/>
              <a:t>konverzi</a:t>
            </a:r>
            <a:r>
              <a:rPr lang="en-US" sz="2400" dirty="0"/>
              <a:t> </a:t>
            </a:r>
            <a:r>
              <a:rPr lang="en-US" sz="2400" dirty="0" err="1"/>
              <a:t>dokumentů</a:t>
            </a:r>
            <a:r>
              <a:rPr lang="en-US" sz="2400" dirty="0"/>
              <a:t> v </a:t>
            </a:r>
            <a:r>
              <a:rPr lang="en-US" sz="2400" dirty="0" err="1"/>
              <a:t>platném</a:t>
            </a:r>
            <a:r>
              <a:rPr lang="en-US" sz="2400" dirty="0"/>
              <a:t> </a:t>
            </a:r>
            <a:r>
              <a:rPr lang="en-US" sz="2400" dirty="0" err="1"/>
              <a:t>znění</a:t>
            </a:r>
            <a:r>
              <a:rPr lang="en-US" sz="2400" dirty="0"/>
              <a:t>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algn="r"/>
            <a:fld id="{C66E7E0D-17D0-EC4B-9634-987F9A028063}" type="slidenum">
              <a:rPr lang="cs-CZ"/>
              <a:pPr algn="r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1912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8" y="1124744"/>
            <a:ext cx="9064493" cy="5004595"/>
          </a:xfrm>
        </p:spPr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lang="en-US" b="1"/>
              <a:t>Co je přístupové rozhraní ISDS?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2400"/>
              <a:t>Funkčně: 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2400" b="1"/>
              <a:t>a) Autentizační modul: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en-US" sz="2400"/>
              <a:t>komfortní povolování přístupu z externí aplikace do ISDS 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en-US" sz="2400"/>
              <a:t>slouží jako “akt navázání důvěry”</a:t>
            </a:r>
            <a:endParaRPr lang="en-US" sz="2400" b="1"/>
          </a:p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825"/>
              </a:spcAft>
              <a:buNone/>
            </a:pPr>
            <a:r>
              <a:rPr lang="en-US" sz="2400" b="1"/>
              <a:t>b) Přístupová služba uživatele: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en-US" sz="2400"/>
              <a:t>služba výměny dat na základě navázané důvěry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en-US" sz="2400"/>
              <a:t>uživatel se již hlásí pouze přístupovými údaji ext. aplikace</a:t>
            </a:r>
          </a:p>
          <a:p>
            <a:pPr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en-US" sz="2400"/>
              <a:t>umožňuje takovou práci s datovou schránkou, která je omezena konkrétními uživatelskými právy v ISDS příp. omezením správce ISDS (Ministerstvo vnitra)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algn="r"/>
            <a:fld id="{C66E7E0D-17D0-EC4B-9634-987F9A028063}" type="slidenum">
              <a:rPr lang="cs-CZ"/>
              <a:pPr algn="r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4979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8" y="1124744"/>
            <a:ext cx="9064493" cy="5004595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2400" b="1"/>
              <a:t>Funkčně: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algn="r"/>
            <a:fld id="{C66E7E0D-17D0-EC4B-9634-987F9A028063}" type="slidenum">
              <a:rPr lang="cs-CZ"/>
              <a:pPr algn="r"/>
              <a:t>4</a:t>
            </a:fld>
            <a:endParaRPr lang="cs-CZ"/>
          </a:p>
        </p:txBody>
      </p:sp>
      <p:pic>
        <p:nvPicPr>
          <p:cNvPr id="5" name="Picture 4" descr="Screen Shot 2012-10-29 at 17.14.02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71218" y="908720"/>
            <a:ext cx="5058046" cy="594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388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8" y="1124744"/>
            <a:ext cx="9064493" cy="5004595"/>
          </a:xfrm>
        </p:spPr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lang="en-US" b="1" dirty="0"/>
              <a:t>K </a:t>
            </a:r>
            <a:r>
              <a:rPr lang="en-US" b="1" dirty="0" err="1"/>
              <a:t>čemu</a:t>
            </a:r>
            <a:r>
              <a:rPr lang="en-US" b="1" dirty="0"/>
              <a:t> </a:t>
            </a:r>
            <a:r>
              <a:rPr lang="en-US" b="1" dirty="0" err="1"/>
              <a:t>slouží</a:t>
            </a:r>
            <a:r>
              <a:rPr lang="en-US" b="1" dirty="0"/>
              <a:t> </a:t>
            </a:r>
            <a:r>
              <a:rPr lang="en-US" b="1" dirty="0" err="1"/>
              <a:t>přístupové</a:t>
            </a:r>
            <a:r>
              <a:rPr lang="en-US" b="1" dirty="0"/>
              <a:t> </a:t>
            </a:r>
            <a:r>
              <a:rPr lang="en-US" b="1" dirty="0" err="1"/>
              <a:t>rozhraní</a:t>
            </a:r>
            <a:r>
              <a:rPr lang="en-US" b="1" dirty="0"/>
              <a:t> ISDS?</a:t>
            </a:r>
          </a:p>
          <a:p>
            <a:pPr>
              <a:lnSpc>
                <a:spcPct val="10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400" dirty="0" err="1"/>
              <a:t>příjem</a:t>
            </a:r>
            <a:r>
              <a:rPr lang="en-US" sz="2400" dirty="0"/>
              <a:t> a </a:t>
            </a:r>
            <a:r>
              <a:rPr lang="en-US" sz="2400" dirty="0" err="1"/>
              <a:t>odesíláni</a:t>
            </a:r>
            <a:r>
              <a:rPr lang="en-US" sz="2400" dirty="0"/>
              <a:t>́ </a:t>
            </a:r>
            <a:r>
              <a:rPr lang="en-US" sz="2400" dirty="0" err="1"/>
              <a:t>datových</a:t>
            </a:r>
            <a:r>
              <a:rPr lang="en-US" sz="2400" dirty="0"/>
              <a:t> </a:t>
            </a:r>
            <a:r>
              <a:rPr lang="en-US" sz="2400" dirty="0" err="1"/>
              <a:t>zpráv</a:t>
            </a:r>
            <a:r>
              <a:rPr lang="en-US" sz="2400" dirty="0"/>
              <a:t> </a:t>
            </a:r>
            <a:r>
              <a:rPr lang="en-US" sz="2400" dirty="0" err="1"/>
              <a:t>přímo</a:t>
            </a:r>
            <a:r>
              <a:rPr lang="en-US" sz="2400" dirty="0"/>
              <a:t> z </a:t>
            </a:r>
            <a:r>
              <a:rPr lang="en-US" sz="2400" dirty="0" err="1"/>
              <a:t>externi</a:t>
            </a:r>
            <a:r>
              <a:rPr lang="en-US" sz="2400" dirty="0"/>
              <a:t>́ </a:t>
            </a:r>
            <a:r>
              <a:rPr lang="en-US" sz="2400" dirty="0" err="1"/>
              <a:t>aplikace</a:t>
            </a:r>
            <a:endParaRPr lang="en-US" sz="2400" dirty="0"/>
          </a:p>
          <a:p>
            <a:pPr>
              <a:lnSpc>
                <a:spcPct val="10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400" dirty="0" err="1"/>
              <a:t>navázáni</a:t>
            </a:r>
            <a:r>
              <a:rPr lang="en-US" sz="2400" dirty="0"/>
              <a:t>́ </a:t>
            </a:r>
            <a:r>
              <a:rPr lang="en-US" sz="2400" dirty="0" err="1"/>
              <a:t>práce</a:t>
            </a:r>
            <a:r>
              <a:rPr lang="en-US" sz="2400" dirty="0"/>
              <a:t> s </a:t>
            </a:r>
            <a:r>
              <a:rPr lang="en-US" sz="2400" dirty="0" err="1"/>
              <a:t>datovými</a:t>
            </a:r>
            <a:r>
              <a:rPr lang="en-US" sz="2400" dirty="0"/>
              <a:t> </a:t>
            </a:r>
            <a:r>
              <a:rPr lang="en-US" sz="2400" dirty="0" err="1"/>
              <a:t>zprávami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dalši</a:t>
            </a:r>
            <a:r>
              <a:rPr lang="en-US" sz="2400" dirty="0"/>
              <a:t>́ </a:t>
            </a:r>
            <a:r>
              <a:rPr lang="en-US" sz="2400" dirty="0" err="1"/>
              <a:t>procesy</a:t>
            </a:r>
            <a:r>
              <a:rPr lang="en-US" sz="2400" dirty="0"/>
              <a:t> </a:t>
            </a:r>
            <a:r>
              <a:rPr lang="en-US" sz="2400" dirty="0" err="1"/>
              <a:t>provozovatele</a:t>
            </a:r>
            <a:r>
              <a:rPr lang="en-US" sz="2400" dirty="0"/>
              <a:t> </a:t>
            </a:r>
            <a:r>
              <a:rPr lang="en-US" sz="2400" dirty="0" err="1"/>
              <a:t>internetových</a:t>
            </a:r>
            <a:r>
              <a:rPr lang="en-US" sz="2400" dirty="0"/>
              <a:t> </a:t>
            </a:r>
            <a:r>
              <a:rPr lang="en-US" sz="2400" dirty="0" err="1"/>
              <a:t>služeb</a:t>
            </a:r>
            <a:r>
              <a:rPr lang="en-US" sz="2400" dirty="0"/>
              <a:t> </a:t>
            </a:r>
          </a:p>
          <a:p>
            <a:pPr marL="800100" lvl="1" indent="-342900">
              <a:lnSpc>
                <a:spcPct val="100000"/>
              </a:lnSpc>
              <a:spcAft>
                <a:spcPts val="600"/>
              </a:spcAft>
              <a:buFont typeface="Arial"/>
              <a:buChar char="•"/>
            </a:pPr>
            <a:r>
              <a:rPr lang="en-US" dirty="0" err="1"/>
              <a:t>např</a:t>
            </a:r>
            <a:r>
              <a:rPr lang="en-US" dirty="0"/>
              <a:t>. v </a:t>
            </a:r>
            <a:r>
              <a:rPr lang="en-US" dirty="0" err="1"/>
              <a:t>seznamu</a:t>
            </a:r>
            <a:r>
              <a:rPr lang="en-US" dirty="0"/>
              <a:t> </a:t>
            </a:r>
            <a:r>
              <a:rPr lang="en-US" dirty="0" err="1"/>
              <a:t>provedených</a:t>
            </a:r>
            <a:r>
              <a:rPr lang="en-US" dirty="0"/>
              <a:t> </a:t>
            </a:r>
            <a:r>
              <a:rPr lang="en-US" dirty="0" err="1"/>
              <a:t>plateb</a:t>
            </a:r>
            <a:r>
              <a:rPr lang="en-US" dirty="0"/>
              <a:t> </a:t>
            </a:r>
            <a:r>
              <a:rPr lang="en-US" dirty="0" err="1"/>
              <a:t>mohu</a:t>
            </a:r>
            <a:r>
              <a:rPr lang="en-US" dirty="0"/>
              <a:t> </a:t>
            </a:r>
            <a:r>
              <a:rPr lang="en-US" dirty="0" err="1"/>
              <a:t>mít</a:t>
            </a:r>
            <a:r>
              <a:rPr lang="en-US" dirty="0"/>
              <a:t> </a:t>
            </a:r>
            <a:r>
              <a:rPr lang="en-US" dirty="0" err="1"/>
              <a:t>přímo</a:t>
            </a:r>
            <a:r>
              <a:rPr lang="en-US" dirty="0"/>
              <a:t> </a:t>
            </a:r>
            <a:r>
              <a:rPr lang="en-US" dirty="0" err="1"/>
              <a:t>nalinkovane</a:t>
            </a:r>
            <a:r>
              <a:rPr lang="en-US" dirty="0"/>
              <a:t>́ </a:t>
            </a:r>
            <a:r>
              <a:rPr lang="en-US" dirty="0" err="1"/>
              <a:t>dokumenty</a:t>
            </a:r>
            <a:r>
              <a:rPr lang="en-US" dirty="0"/>
              <a:t>, </a:t>
            </a:r>
            <a:r>
              <a:rPr lang="en-US" dirty="0" err="1"/>
              <a:t>ktere</a:t>
            </a:r>
            <a:r>
              <a:rPr lang="en-US" dirty="0"/>
              <a:t>́ </a:t>
            </a:r>
            <a:r>
              <a:rPr lang="en-US" dirty="0" err="1"/>
              <a:t>přišly</a:t>
            </a:r>
            <a:r>
              <a:rPr lang="en-US" dirty="0"/>
              <a:t> </a:t>
            </a:r>
            <a:r>
              <a:rPr lang="en-US" dirty="0" err="1"/>
              <a:t>datovou</a:t>
            </a:r>
            <a:r>
              <a:rPr lang="en-US" dirty="0"/>
              <a:t> </a:t>
            </a:r>
            <a:r>
              <a:rPr lang="en-US" dirty="0" err="1" smtClean="0"/>
              <a:t>schránkou</a:t>
            </a:r>
            <a:r>
              <a:rPr lang="en-US" dirty="0" smtClean="0"/>
              <a:t> 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a s </a:t>
            </a:r>
            <a:r>
              <a:rPr lang="en-US" dirty="0" err="1"/>
              <a:t>platbou</a:t>
            </a:r>
            <a:r>
              <a:rPr lang="en-US" dirty="0"/>
              <a:t> </a:t>
            </a:r>
            <a:r>
              <a:rPr lang="en-US" dirty="0" err="1"/>
              <a:t>souvisi</a:t>
            </a:r>
            <a:r>
              <a:rPr lang="en-US" dirty="0"/>
              <a:t>́ </a:t>
            </a:r>
            <a:r>
              <a:rPr lang="en-US" dirty="0" err="1"/>
              <a:t>apod</a:t>
            </a:r>
            <a:r>
              <a:rPr lang="en-US" dirty="0"/>
              <a:t>.</a:t>
            </a:r>
          </a:p>
          <a:p>
            <a:pPr marL="400050">
              <a:lnSpc>
                <a:spcPct val="10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400" dirty="0" err="1"/>
              <a:t>úkony</a:t>
            </a:r>
            <a:r>
              <a:rPr lang="en-US" sz="2400" dirty="0"/>
              <a:t> </a:t>
            </a:r>
            <a:r>
              <a:rPr lang="en-US" sz="2400" dirty="0" err="1"/>
              <a:t>uživatele</a:t>
            </a:r>
            <a:r>
              <a:rPr lang="en-US" sz="2400" dirty="0"/>
              <a:t> </a:t>
            </a:r>
            <a:r>
              <a:rPr lang="en-US" sz="2400" dirty="0" err="1"/>
              <a:t>jsou</a:t>
            </a:r>
            <a:r>
              <a:rPr lang="en-US" sz="2400" dirty="0"/>
              <a:t> v ISDS </a:t>
            </a:r>
            <a:r>
              <a:rPr lang="en-US" sz="2400" dirty="0" err="1"/>
              <a:t>činěny</a:t>
            </a:r>
            <a:r>
              <a:rPr lang="en-US" sz="2400" dirty="0"/>
              <a:t> pod </a:t>
            </a:r>
            <a:r>
              <a:rPr lang="en-US" sz="2400" dirty="0" err="1"/>
              <a:t>jeho</a:t>
            </a:r>
            <a:r>
              <a:rPr lang="en-US" sz="2400" dirty="0"/>
              <a:t> </a:t>
            </a:r>
            <a:r>
              <a:rPr lang="en-US" sz="2400" dirty="0" err="1"/>
              <a:t>identitou</a:t>
            </a:r>
            <a:r>
              <a:rPr lang="en-US" sz="2400" dirty="0"/>
              <a:t> </a:t>
            </a:r>
            <a:br>
              <a:rPr lang="en-US" sz="2400" dirty="0"/>
            </a:br>
            <a:r>
              <a:rPr lang="en-US" sz="2400" dirty="0"/>
              <a:t>s </a:t>
            </a:r>
            <a:r>
              <a:rPr lang="en-US" sz="2400" dirty="0" err="1"/>
              <a:t>ohledem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jeho</a:t>
            </a:r>
            <a:r>
              <a:rPr lang="en-US" sz="2400" dirty="0"/>
              <a:t> </a:t>
            </a:r>
            <a:r>
              <a:rPr lang="en-US" sz="2400" dirty="0" err="1"/>
              <a:t>konkrétní</a:t>
            </a:r>
            <a:r>
              <a:rPr lang="en-US" sz="2400" dirty="0"/>
              <a:t> </a:t>
            </a:r>
            <a:r>
              <a:rPr lang="en-US" sz="2400" dirty="0" err="1" smtClean="0"/>
              <a:t>opráv</a:t>
            </a:r>
            <a:r>
              <a:rPr lang="cs-CZ" sz="2400" dirty="0" smtClean="0"/>
              <a:t>n</a:t>
            </a:r>
            <a:r>
              <a:rPr lang="en-US" sz="2400" dirty="0" err="1" smtClean="0"/>
              <a:t>ění</a:t>
            </a:r>
            <a:r>
              <a:rPr lang="en-US" sz="2400" dirty="0" smtClean="0"/>
              <a:t> 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(</a:t>
            </a:r>
            <a:r>
              <a:rPr lang="en-US" sz="2400" dirty="0" err="1"/>
              <a:t>narozdíl</a:t>
            </a:r>
            <a:r>
              <a:rPr lang="en-US" sz="2400" dirty="0"/>
              <a:t> </a:t>
            </a:r>
            <a:r>
              <a:rPr lang="en-US" sz="2400" dirty="0" err="1"/>
              <a:t>od</a:t>
            </a:r>
            <a:r>
              <a:rPr lang="en-US" sz="2400" dirty="0"/>
              <a:t> </a:t>
            </a:r>
            <a:r>
              <a:rPr lang="en-US" sz="2400" dirty="0" err="1"/>
              <a:t>přístupu</a:t>
            </a:r>
            <a:r>
              <a:rPr lang="en-US" sz="2400" dirty="0"/>
              <a:t> </a:t>
            </a:r>
            <a:r>
              <a:rPr lang="en-US" sz="2400" dirty="0" err="1"/>
              <a:t>spisové</a:t>
            </a:r>
            <a:r>
              <a:rPr lang="en-US" sz="2400" dirty="0"/>
              <a:t> </a:t>
            </a:r>
            <a:r>
              <a:rPr lang="en-US" sz="2400" dirty="0" err="1"/>
              <a:t>služby</a:t>
            </a:r>
            <a:r>
              <a:rPr lang="en-US" sz="2400" dirty="0"/>
              <a:t>)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algn="r"/>
            <a:fld id="{C66E7E0D-17D0-EC4B-9634-987F9A028063}" type="slidenum">
              <a:rPr lang="cs-CZ"/>
              <a:pPr algn="r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600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8" y="1124744"/>
            <a:ext cx="9064493" cy="5004595"/>
          </a:xfrm>
        </p:spPr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lang="en-US" b="1"/>
              <a:t>Kdo může přístupové rozhraní využívat?</a:t>
            </a:r>
          </a:p>
          <a:p>
            <a:pPr>
              <a:lnSpc>
                <a:spcPct val="10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400"/>
              <a:t>Provozovatel internetové aplikace, který získal </a:t>
            </a:r>
            <a:r>
              <a:rPr lang="en-US" sz="2400" b="1" u="sng"/>
              <a:t>povolení</a:t>
            </a:r>
            <a:r>
              <a:rPr lang="en-US" sz="2400"/>
              <a:t> k jeho využívání.</a:t>
            </a:r>
          </a:p>
          <a:p>
            <a:pPr>
              <a:lnSpc>
                <a:spcPct val="10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400"/>
              <a:t>Povolení se vydává na základě </a:t>
            </a:r>
            <a:r>
              <a:rPr lang="en-US" sz="2400" b="1" u="sng"/>
              <a:t>žádosti</a:t>
            </a:r>
            <a:r>
              <a:rPr lang="en-US" sz="2400"/>
              <a:t>.</a:t>
            </a:r>
          </a:p>
          <a:p>
            <a:pPr>
              <a:lnSpc>
                <a:spcPct val="10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400"/>
              <a:t>Provozovatel musí splnit </a:t>
            </a:r>
            <a:r>
              <a:rPr lang="en-US" sz="2400" b="1" u="sng"/>
              <a:t>podmínky</a:t>
            </a:r>
            <a:r>
              <a:rPr lang="en-US" sz="2400"/>
              <a:t>, uvedené ve věstníku Ministerstva vnitra, viz </a:t>
            </a:r>
            <a:br>
              <a:rPr lang="en-US" sz="2400"/>
            </a:br>
            <a:r>
              <a:rPr lang="en-US" sz="2000" u="sng">
                <a:solidFill>
                  <a:srgbClr val="2D2DB9"/>
                </a:solidFill>
              </a:rPr>
              <a:t>http://portal.gov.cz/portal/obcan/publikujici/6bnaawp/vestniky/6217.html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algn="r"/>
            <a:fld id="{C66E7E0D-17D0-EC4B-9634-987F9A028063}" type="slidenum">
              <a:rPr lang="cs-CZ"/>
              <a:pPr algn="r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93526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8" y="1124744"/>
            <a:ext cx="9064493" cy="5004595"/>
          </a:xfrm>
        </p:spPr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lang="en-US" b="1"/>
              <a:t>Jak přístupové rozhraní využívat?</a:t>
            </a:r>
          </a:p>
          <a:p>
            <a:pPr>
              <a:lnSpc>
                <a:spcPct val="10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400"/>
              <a:t>Poskytovatel implementuje na straně své aplikace volání služeb přístupového rozhraní.</a:t>
            </a:r>
          </a:p>
          <a:p>
            <a:pPr>
              <a:lnSpc>
                <a:spcPct val="10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400"/>
              <a:t>Služby jsou popsány v Provozním řádu ISDS, viz </a:t>
            </a:r>
            <a:br>
              <a:rPr lang="en-US" sz="2400"/>
            </a:br>
            <a:r>
              <a:rPr lang="en-US" sz="1800" u="sng">
                <a:solidFill>
                  <a:schemeClr val="accent6"/>
                </a:solidFill>
              </a:rPr>
              <a:t>http://www.datoveschranky.info/cz/dulezite-informace/provozni-rad-isds-id37484/</a:t>
            </a:r>
          </a:p>
          <a:p>
            <a:pPr marL="0" indent="0">
              <a:lnSpc>
                <a:spcPct val="100000"/>
              </a:lnSpc>
              <a:spcAft>
                <a:spcPts val="600"/>
              </a:spcAft>
            </a:pPr>
            <a:endParaRPr lang="en-US" sz="240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algn="r"/>
            <a:fld id="{C66E7E0D-17D0-EC4B-9634-987F9A028063}" type="slidenum">
              <a:rPr lang="cs-CZ"/>
              <a:pPr algn="r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7766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8" y="1124744"/>
            <a:ext cx="9064493" cy="5004595"/>
          </a:xfrm>
        </p:spPr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lang="en-US" b="1"/>
              <a:t>Poplatek za využívání přístupového rozhraní</a:t>
            </a:r>
          </a:p>
          <a:p>
            <a:pPr>
              <a:lnSpc>
                <a:spcPct val="10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400"/>
              <a:t>Roční poplatek vypočtený jako součin částky </a:t>
            </a:r>
            <a:br>
              <a:rPr lang="en-US" sz="2400"/>
            </a:br>
            <a:r>
              <a:rPr lang="en-US" sz="2400"/>
              <a:t>100 Kč a počtu uživatelských účtů k jeho službám, pro které v daném kalendářním roce využil přístupového rozhraní. </a:t>
            </a:r>
          </a:p>
          <a:p>
            <a:pPr>
              <a:lnSpc>
                <a:spcPct val="100000"/>
              </a:lnSpc>
              <a:spcAft>
                <a:spcPts val="600"/>
              </a:spcAft>
              <a:buFont typeface="Arial"/>
              <a:buChar char="•"/>
            </a:pPr>
            <a:r>
              <a:rPr lang="en-US" sz="2400"/>
              <a:t>Poplatek se platí do 31. ledna následujícího kalendářního roku. Poplatek je příjmem státního rozpočtu, vybírá jej ministerstvo.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30.10.2012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 algn="r"/>
            <a:fld id="{C66E7E0D-17D0-EC4B-9634-987F9A028063}" type="slidenum">
              <a:rPr lang="cs-CZ"/>
              <a:pPr algn="r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2844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7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3314798"/>
          </a:xfrm>
        </p:spPr>
        <p:txBody>
          <a:bodyPr/>
          <a:lstStyle/>
          <a:p>
            <a:pPr algn="ctr"/>
            <a:r>
              <a:rPr lang="en-US" sz="3200" b="1">
                <a:latin typeface="+mn-lt"/>
                <a:cs typeface="Arial Unicode MS" charset="0"/>
              </a:rPr>
              <a:t>Děkuji za pozornost!</a:t>
            </a:r>
            <a:br>
              <a:rPr lang="en-US" sz="3200" b="1">
                <a:latin typeface="+mn-lt"/>
                <a:cs typeface="Arial Unicode MS" charset="0"/>
              </a:rPr>
            </a:br>
            <a:r>
              <a:rPr lang="en-US" sz="3200" b="1">
                <a:latin typeface="+mn-lt"/>
                <a:cs typeface="Arial Unicode MS" charset="0"/>
              </a:rPr>
              <a:t/>
            </a:r>
            <a:br>
              <a:rPr lang="en-US" sz="3200" b="1">
                <a:latin typeface="+mn-lt"/>
                <a:cs typeface="Arial Unicode MS" charset="0"/>
              </a:rPr>
            </a:br>
            <a:r>
              <a:rPr lang="en-US" sz="3200">
                <a:latin typeface="+mn-lt"/>
                <a:cs typeface="Arial Unicode MS" charset="0"/>
              </a:rPr>
              <a:t>Kontakt:</a:t>
            </a:r>
            <a:br>
              <a:rPr lang="en-US" sz="3200">
                <a:latin typeface="+mn-lt"/>
                <a:cs typeface="Arial Unicode MS" charset="0"/>
              </a:rPr>
            </a:br>
            <a:r>
              <a:rPr lang="en-US" sz="3200">
                <a:latin typeface="+mn-lt"/>
                <a:cs typeface="Arial Unicode MS" charset="0"/>
              </a:rPr>
              <a:t>Ing. Jelizaveta Stelibská,</a:t>
            </a:r>
            <a:br>
              <a:rPr lang="en-US" sz="3200">
                <a:latin typeface="+mn-lt"/>
                <a:cs typeface="Arial Unicode MS" charset="0"/>
              </a:rPr>
            </a:br>
            <a:r>
              <a:rPr lang="en-US" sz="3200">
                <a:latin typeface="+mn-lt"/>
                <a:cs typeface="Arial Unicode MS" charset="0"/>
              </a:rPr>
              <a:t>odbor eGovernmentu</a:t>
            </a:r>
            <a:br>
              <a:rPr lang="en-US" sz="3200">
                <a:latin typeface="+mn-lt"/>
                <a:cs typeface="Arial Unicode MS" charset="0"/>
              </a:rPr>
            </a:br>
            <a:r>
              <a:rPr lang="en-US" sz="3200">
                <a:latin typeface="+mn-lt"/>
                <a:cs typeface="Arial Unicode MS" charset="0"/>
              </a:rPr>
              <a:t>tel. 974 817 533</a:t>
            </a:r>
            <a:br>
              <a:rPr lang="en-US" sz="3200">
                <a:latin typeface="+mn-lt"/>
                <a:cs typeface="Arial Unicode MS" charset="0"/>
              </a:rPr>
            </a:br>
            <a:r>
              <a:rPr lang="en-US" sz="3200">
                <a:latin typeface="+mn-lt"/>
                <a:cs typeface="Arial Unicode MS" charset="0"/>
              </a:rPr>
              <a:t>jelizaveta.stelibska@mvcr.cz</a:t>
            </a:r>
            <a:br>
              <a:rPr lang="en-US" sz="3200">
                <a:latin typeface="+mn-lt"/>
                <a:cs typeface="Arial Unicode MS" charset="0"/>
              </a:rPr>
            </a:br>
            <a:r>
              <a:rPr lang="en-US" sz="3200" b="1">
                <a:latin typeface="+mn-lt"/>
                <a:cs typeface="Arial Unicode MS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258293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_MV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Calibri"/>
        <a:ea typeface=""/>
        <a:cs typeface="Arial Unicode MS"/>
      </a:majorFont>
      <a:minorFont>
        <a:latin typeface="Arial"/>
        <a:ea typeface=""/>
        <a:cs typeface="Arial Unicode MS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cs typeface="Arial Unicode M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cs typeface="Arial Unicode MS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šablona_MV.potx</Template>
  <TotalTime>1129</TotalTime>
  <Words>282</Words>
  <Application>Microsoft Office PowerPoint</Application>
  <PresentationFormat>A4 (210 x 297 mm)</PresentationFormat>
  <Paragraphs>48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šablona_MV</vt:lpstr>
      <vt:lpstr>Přístupové rozhraní pro poskytovatele služeb na internetu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Děkuji za pozornost!  Kontakt: Ing. Jelizaveta Stelibská, odbor eGovernmentu tel. 974 817 533 jelizaveta.stelibska@mvcr.cz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Autorizace Seznamu OVM</dc:title>
  <dc:subject>Prezentace pro tajemníky ORP</dc:subject>
  <dc:creator>Ministerstvo vnitra ČR</dc:creator>
  <cp:keywords>Seznam OVM, ISDS, CzP</cp:keywords>
  <cp:lastModifiedBy>Ste</cp:lastModifiedBy>
  <cp:revision>78</cp:revision>
  <cp:lastPrinted>2012-09-04T12:44:05Z</cp:lastPrinted>
  <dcterms:created xsi:type="dcterms:W3CDTF">2011-10-07T08:47:43Z</dcterms:created>
  <dcterms:modified xsi:type="dcterms:W3CDTF">2012-10-30T05:49:38Z</dcterms:modified>
  <cp:category>projekt Seznam OVM</cp:category>
</cp:coreProperties>
</file>