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74" r:id="rId2"/>
    <p:sldId id="261" r:id="rId3"/>
    <p:sldId id="278" r:id="rId4"/>
    <p:sldId id="279" r:id="rId5"/>
    <p:sldId id="275" r:id="rId6"/>
    <p:sldId id="276" r:id="rId7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8E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5" autoAdjust="0"/>
    <p:restoredTop sz="94714" autoAdjust="0"/>
  </p:normalViewPr>
  <p:slideViewPr>
    <p:cSldViewPr>
      <p:cViewPr>
        <p:scale>
          <a:sx n="107" d="100"/>
          <a:sy n="107" d="100"/>
        </p:scale>
        <p:origin x="-84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899" y="0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5B3A3-0FC9-4D11-94EB-43D1949F9544}" type="datetimeFigureOut">
              <a:rPr lang="cs-CZ" smtClean="0"/>
              <a:t>17.4.2019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403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899" y="9428403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6A26F0-C69A-4B55-8066-0DDCA9470D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24381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83C53-209C-40A5-8BC7-2A222E9E8B5F}" type="datetimeFigureOut">
              <a:rPr lang="cs-CZ" smtClean="0"/>
              <a:t>17.4.2019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AC157-68E0-4F13-9BFD-18D668B664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720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2987824" y="3356992"/>
            <a:ext cx="5470376" cy="1944216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pl-PL" b="1" dirty="0" smtClean="0">
                <a:latin typeface="+mn-lt"/>
              </a:rPr>
              <a:t>Státní podpora sportu </a:t>
            </a:r>
            <a:br>
              <a:rPr lang="pl-PL" b="1" dirty="0" smtClean="0">
                <a:latin typeface="+mn-lt"/>
              </a:rPr>
            </a:br>
            <a:r>
              <a:rPr lang="pl-PL" b="1" dirty="0" smtClean="0">
                <a:latin typeface="+mn-lt"/>
              </a:rPr>
              <a:t>pro rok 2013</a:t>
            </a:r>
            <a:endParaRPr lang="cs-CZ" b="1" dirty="0">
              <a:latin typeface="+mn-lt"/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987824" y="5949280"/>
            <a:ext cx="4784576" cy="432048"/>
          </a:xfrm>
        </p:spPr>
        <p:txBody>
          <a:bodyPr>
            <a:normAutofit fontScale="77500" lnSpcReduction="20000"/>
          </a:bodyPr>
          <a:lstStyle>
            <a:lvl1pPr marL="0" indent="0">
              <a:buNone/>
              <a:defRPr/>
            </a:lvl1pPr>
          </a:lstStyle>
          <a:p>
            <a:pPr algn="l"/>
            <a:r>
              <a:rPr lang="cs-CZ" sz="900" dirty="0" smtClean="0"/>
              <a:t>Ministerstvo školství, mládeže a tělovýchovy</a:t>
            </a:r>
          </a:p>
          <a:p>
            <a:pPr algn="l"/>
            <a:r>
              <a:rPr lang="cs-CZ" sz="900" dirty="0" smtClean="0"/>
              <a:t>Karmelitská 7, 118 12 Praha 1 • tel.:: +420 234 811 111</a:t>
            </a:r>
          </a:p>
          <a:p>
            <a:pPr algn="l"/>
            <a:r>
              <a:rPr lang="cs-CZ" sz="900" dirty="0" smtClean="0"/>
              <a:t>msmt@msmt.cz • www.msmt.cz</a:t>
            </a:r>
            <a:endParaRPr lang="cs-CZ" sz="900" dirty="0"/>
          </a:p>
        </p:txBody>
      </p:sp>
      <p:sp>
        <p:nvSpPr>
          <p:cNvPr id="9" name="TextovéPole 8"/>
          <p:cNvSpPr txBox="1"/>
          <p:nvPr userDrawn="1"/>
        </p:nvSpPr>
        <p:spPr>
          <a:xfrm>
            <a:off x="323528" y="6093296"/>
            <a:ext cx="1872208" cy="6480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107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ablony MS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7571184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solidFill>
                  <a:srgbClr val="418E96"/>
                </a:solidFill>
              </a:rPr>
              <a:t>Státní podpora sportu pro rok 2013</a:t>
            </a:r>
          </a:p>
          <a:p>
            <a:pPr marL="0" indent="0">
              <a:buNone/>
            </a:pPr>
            <a:r>
              <a:rPr lang="cs-CZ" sz="2000" b="1" dirty="0" smtClean="0"/>
              <a:t>Státní podpora sportu pro rok 2013 byla projednána poradou vedení MŠMT dne 19. června 2012. </a:t>
            </a:r>
            <a:r>
              <a:rPr lang="cs-CZ" sz="2000" dirty="0" smtClean="0"/>
              <a:t>Jedná se o veřejné vyhlášení programů neinvestičního charakteru a charakteru programového financování reprodukce majetku v oblasti sportu. </a:t>
            </a:r>
          </a:p>
          <a:p>
            <a:pPr marL="0" indent="0">
              <a:buNone/>
            </a:pPr>
            <a:r>
              <a:rPr lang="cs-CZ" sz="2000" dirty="0" smtClean="0"/>
              <a:t>Státní finanční prostředky pro oblast sportu jsou z pozice státního rozpočtu vedeny ve dvou závazných ukazatelích, které pro rok 2013 jsou navrhovány s označením: </a:t>
            </a:r>
          </a:p>
          <a:p>
            <a:endParaRPr lang="cs-CZ" sz="2000" dirty="0" smtClean="0"/>
          </a:p>
          <a:p>
            <a:r>
              <a:rPr lang="cs-CZ" sz="2000" dirty="0" smtClean="0"/>
              <a:t>a) výdajový okruh: „Sportovní reprezentace“ </a:t>
            </a:r>
          </a:p>
          <a:p>
            <a:r>
              <a:rPr lang="cs-CZ" sz="2000" dirty="0" smtClean="0"/>
              <a:t>b) výdajový okruh: „Všeobecná sportovní činnost“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9308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B32F09-55A8-4CD1-800E-DE1F37E16F05}" type="datetime1">
              <a:rPr lang="cs-CZ" smtClean="0"/>
              <a:t>17.4.2019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2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738B8-AF64-4FE4-B405-ED8BCA522024}" type="datetime1">
              <a:rPr lang="cs-CZ" smtClean="0"/>
              <a:t>17.4.2019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24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CD8058-F576-4074-B136-4DCC072DDC84}" type="datetime1">
              <a:rPr lang="cs-CZ" smtClean="0"/>
              <a:t>17.4.2019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822AEC-62FD-44ED-A00D-A24AEE9FD083}" type="datetime1">
              <a:rPr lang="cs-CZ" smtClean="0"/>
              <a:t>17.4.2019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76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011B5A-1E28-4D66-A5E1-E485A822FC52}" type="datetime1">
              <a:rPr lang="cs-CZ" smtClean="0"/>
              <a:t>17.4.2019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60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BC10FC-2AAA-47B9-B9B2-B0B97568D014}" type="datetime1">
              <a:rPr lang="cs-CZ" smtClean="0"/>
              <a:t>17.4.2019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92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DB8E4B-2AB7-4C74-93BC-179C3E3648DF}" type="datetime1">
              <a:rPr lang="cs-CZ" smtClean="0"/>
              <a:t>17.4.2019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18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2B30BC-CCD8-4378-88BC-430872E484EC}" type="datetime1">
              <a:rPr lang="cs-CZ" smtClean="0"/>
              <a:t>17.4.2019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59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60CB82B-603D-4E52-A075-E2D552D01AC5}" type="datetime1">
              <a:rPr lang="cs-CZ" smtClean="0"/>
              <a:t>17.4.2019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00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15616" y="1628800"/>
            <a:ext cx="7571184" cy="44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5"/>
          <p:cNvSpPr txBox="1">
            <a:spLocks/>
          </p:cNvSpPr>
          <p:nvPr userDrawn="1"/>
        </p:nvSpPr>
        <p:spPr>
          <a:xfrm>
            <a:off x="251520" y="6356350"/>
            <a:ext cx="648072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07FF043-C0B2-4D5E-9D2E-6F925F59FAFC}" type="slidenum">
              <a:rPr lang="cs-CZ" smtClean="0"/>
              <a:pPr algn="r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122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smt.cz/vzdelavani/socialni-programy/metodicke-dokumenty-doporuceni-a-pokyn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87824" y="2852936"/>
            <a:ext cx="5832648" cy="3024336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Nové přílohy metodického doporučení k primární prevenci rizikového chování – ALKOHOL, TABÁK A NÁVYKOVÉ LÁTKY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2987824" y="5949280"/>
            <a:ext cx="4784576" cy="43204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cs-CZ" sz="700" dirty="0" smtClean="0"/>
              <a:t>Ministerstvo školství, mládeže a tělovýchovy</a:t>
            </a:r>
          </a:p>
          <a:p>
            <a:pPr marL="0" indent="0">
              <a:buNone/>
            </a:pPr>
            <a:r>
              <a:rPr lang="cs-CZ" sz="700" dirty="0" smtClean="0"/>
              <a:t>Karmelitská 529/5</a:t>
            </a:r>
            <a:r>
              <a:rPr lang="cs-CZ" sz="700" dirty="0"/>
              <a:t>, Malá </a:t>
            </a:r>
            <a:r>
              <a:rPr lang="cs-CZ" sz="700" dirty="0" smtClean="0"/>
              <a:t>Strana, 118 12 Praha 1 • tel.: +420 234 811 111</a:t>
            </a:r>
          </a:p>
          <a:p>
            <a:pPr marL="0" indent="0" algn="l">
              <a:buNone/>
            </a:pPr>
            <a:r>
              <a:rPr lang="cs-CZ" sz="700" dirty="0" smtClean="0"/>
              <a:t>msmt@msmt.cz • www.msmt.cz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136973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cs-CZ" sz="2800" b="1" dirty="0">
                <a:solidFill>
                  <a:srgbClr val="418E96"/>
                </a:solidFill>
              </a:rPr>
              <a:t>Metodické doporučení Ministerstva školství, mládeže </a:t>
            </a:r>
            <a:r>
              <a:rPr lang="cs-CZ" sz="2800" b="1" dirty="0" smtClean="0">
                <a:solidFill>
                  <a:srgbClr val="418E96"/>
                </a:solidFill>
              </a:rPr>
              <a:t>a </a:t>
            </a:r>
            <a:r>
              <a:rPr lang="cs-CZ" sz="2800" b="1" dirty="0">
                <a:solidFill>
                  <a:srgbClr val="418E96"/>
                </a:solidFill>
              </a:rPr>
              <a:t>tělovýchovy k primární prevenci rizikového chování u dětí, žáků a studentů </a:t>
            </a:r>
            <a:endParaRPr lang="cs-CZ" sz="2800" b="1" dirty="0" smtClean="0">
              <a:solidFill>
                <a:srgbClr val="418E96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2800" b="1" dirty="0" smtClean="0"/>
              <a:t>Vymezuje</a:t>
            </a:r>
            <a:r>
              <a:rPr lang="cs-CZ" sz="2800" dirty="0" smtClean="0"/>
              <a:t> ve </a:t>
            </a:r>
            <a:r>
              <a:rPr lang="cs-CZ" sz="2800" dirty="0"/>
              <a:t>školách a </a:t>
            </a:r>
            <a:r>
              <a:rPr lang="cs-CZ" sz="2800" dirty="0" smtClean="0"/>
              <a:t>školských zařízeních aktuální </a:t>
            </a:r>
            <a:r>
              <a:rPr lang="cs-CZ" sz="2800" b="1" dirty="0"/>
              <a:t>terminologii</a:t>
            </a:r>
            <a:r>
              <a:rPr lang="cs-CZ" sz="2800" dirty="0"/>
              <a:t>, </a:t>
            </a:r>
            <a:endParaRPr lang="cs-CZ" sz="2800" dirty="0" smtClean="0"/>
          </a:p>
          <a:p>
            <a:pPr>
              <a:lnSpc>
                <a:spcPct val="90000"/>
              </a:lnSpc>
            </a:pPr>
            <a:r>
              <a:rPr lang="cs-CZ" sz="2800" b="1" dirty="0" smtClean="0"/>
              <a:t>začleňuje prevenci </a:t>
            </a:r>
            <a:r>
              <a:rPr lang="cs-CZ" sz="2800" dirty="0"/>
              <a:t>do školního vzdělávacího programu a školního řádu, </a:t>
            </a:r>
            <a:endParaRPr lang="cs-CZ" sz="2800" dirty="0" smtClean="0"/>
          </a:p>
          <a:p>
            <a:pPr>
              <a:lnSpc>
                <a:spcPct val="90000"/>
              </a:lnSpc>
            </a:pPr>
            <a:r>
              <a:rPr lang="cs-CZ" sz="2800" b="1" dirty="0" smtClean="0"/>
              <a:t>popisuje </a:t>
            </a:r>
            <a:r>
              <a:rPr lang="cs-CZ" sz="2800" b="1" dirty="0"/>
              <a:t>jednotlivé instituce</a:t>
            </a:r>
            <a:r>
              <a:rPr lang="cs-CZ" sz="2800" dirty="0"/>
              <a:t> v systému </a:t>
            </a:r>
            <a:r>
              <a:rPr lang="cs-CZ" sz="2800" dirty="0" smtClean="0"/>
              <a:t>prevence,</a:t>
            </a:r>
          </a:p>
          <a:p>
            <a:pPr>
              <a:lnSpc>
                <a:spcPct val="90000"/>
              </a:lnSpc>
            </a:pPr>
            <a:r>
              <a:rPr lang="cs-CZ" sz="2800" b="1" dirty="0"/>
              <a:t>o</a:t>
            </a:r>
            <a:r>
              <a:rPr lang="cs-CZ" sz="2800" b="1" dirty="0" smtClean="0"/>
              <a:t>bjasňuje úlohu pedagogického pracovníka</a:t>
            </a:r>
            <a:r>
              <a:rPr lang="cs-CZ" sz="2800" dirty="0"/>
              <a:t>, </a:t>
            </a:r>
            <a:endParaRPr lang="cs-CZ" sz="2800" dirty="0" smtClean="0"/>
          </a:p>
          <a:p>
            <a:pPr>
              <a:lnSpc>
                <a:spcPct val="90000"/>
              </a:lnSpc>
            </a:pPr>
            <a:r>
              <a:rPr lang="cs-CZ" sz="2800" b="1" dirty="0" smtClean="0"/>
              <a:t>definuje</a:t>
            </a:r>
            <a:r>
              <a:rPr lang="cs-CZ" sz="2800" b="1" dirty="0"/>
              <a:t> školní preventivní program</a:t>
            </a:r>
            <a:r>
              <a:rPr lang="cs-CZ" sz="2800" dirty="0"/>
              <a:t>, </a:t>
            </a:r>
            <a:endParaRPr lang="cs-CZ" sz="2800" dirty="0" smtClean="0"/>
          </a:p>
          <a:p>
            <a:pPr>
              <a:lnSpc>
                <a:spcPct val="90000"/>
              </a:lnSpc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doporučuje </a:t>
            </a:r>
            <a:r>
              <a:rPr lang="cs-CZ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postupy </a:t>
            </a:r>
            <a:r>
              <a:rPr lang="cs-CZ" sz="2800" dirty="0"/>
              <a:t>škol a školských zařízení </a:t>
            </a:r>
            <a:r>
              <a:rPr lang="cs-CZ" sz="2800" b="1" dirty="0"/>
              <a:t>při výskytu rizikových forem chování</a:t>
            </a:r>
            <a:r>
              <a:rPr lang="cs-CZ" sz="2800" dirty="0"/>
              <a:t> dětí a mládeže. 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110578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268760"/>
            <a:ext cx="7560840" cy="5472608"/>
          </a:xfrm>
        </p:spPr>
        <p:txBody>
          <a:bodyPr>
            <a:normAutofit fontScale="70000" lnSpcReduction="20000"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4600" b="1" dirty="0">
                <a:solidFill>
                  <a:srgbClr val="418E96"/>
                </a:solidFill>
              </a:rPr>
              <a:t>ALKOHOL</a:t>
            </a:r>
            <a:r>
              <a:rPr lang="cs-CZ" sz="3400" b="1" dirty="0">
                <a:solidFill>
                  <a:srgbClr val="418E96"/>
                </a:solidFill>
              </a:rPr>
              <a:t> </a:t>
            </a:r>
            <a:endParaRPr lang="cs-CZ" sz="3400" b="1" dirty="0" smtClean="0">
              <a:solidFill>
                <a:srgbClr val="418E96"/>
              </a:solidFill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1700" b="1" dirty="0" smtClean="0">
                <a:solidFill>
                  <a:srgbClr val="418E96"/>
                </a:solidFill>
              </a:rPr>
              <a:t>(</a:t>
            </a:r>
            <a:r>
              <a:rPr lang="cs-CZ" sz="1700" b="1" dirty="0">
                <a:solidFill>
                  <a:srgbClr val="418E96"/>
                </a:solidFill>
              </a:rPr>
              <a:t>Autoři: Mgr. Jaroslav Vacek, Mgr. Jaroslav Šejvl)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4600" b="1" dirty="0" smtClean="0">
                <a:solidFill>
                  <a:srgbClr val="418E96"/>
                </a:solidFill>
              </a:rPr>
              <a:t>TABÁK</a:t>
            </a:r>
            <a:r>
              <a:rPr lang="cs-CZ" sz="3400" b="1" dirty="0" smtClean="0">
                <a:solidFill>
                  <a:srgbClr val="418E96"/>
                </a:solidFill>
              </a:rPr>
              <a:t>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1700" b="1" dirty="0" smtClean="0">
                <a:solidFill>
                  <a:srgbClr val="418E96"/>
                </a:solidFill>
              </a:rPr>
              <a:t>(</a:t>
            </a:r>
            <a:r>
              <a:rPr lang="cs-CZ" sz="1700" b="1" dirty="0">
                <a:solidFill>
                  <a:srgbClr val="418E96"/>
                </a:solidFill>
              </a:rPr>
              <a:t>Autoři</a:t>
            </a:r>
            <a:r>
              <a:rPr lang="cs-CZ" sz="1700" b="1" dirty="0" smtClean="0">
                <a:solidFill>
                  <a:srgbClr val="418E96"/>
                </a:solidFill>
              </a:rPr>
              <a:t>: Mgr. Adam Kulhánek, </a:t>
            </a:r>
            <a:r>
              <a:rPr lang="cs-CZ" sz="1700" b="1" dirty="0">
                <a:solidFill>
                  <a:srgbClr val="418E96"/>
                </a:solidFill>
              </a:rPr>
              <a:t>Mgr. Jaroslav Šejvl)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4600" b="1" dirty="0" smtClean="0">
                <a:solidFill>
                  <a:srgbClr val="418E96"/>
                </a:solidFill>
              </a:rPr>
              <a:t>NÁVYKOVÉ LÁTKY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1700" b="1" dirty="0" smtClean="0">
                <a:solidFill>
                  <a:srgbClr val="418E96"/>
                </a:solidFill>
              </a:rPr>
              <a:t>(</a:t>
            </a:r>
            <a:r>
              <a:rPr lang="cs-CZ" sz="1700" b="1" dirty="0">
                <a:solidFill>
                  <a:srgbClr val="418E96"/>
                </a:solidFill>
              </a:rPr>
              <a:t>Autoři</a:t>
            </a:r>
            <a:r>
              <a:rPr lang="cs-CZ" sz="1700" b="1" dirty="0" smtClean="0">
                <a:solidFill>
                  <a:srgbClr val="418E96"/>
                </a:solidFill>
              </a:rPr>
              <a:t>: doc. Mgr. Roman </a:t>
            </a:r>
            <a:r>
              <a:rPr lang="cs-CZ" sz="1700" b="1" dirty="0" err="1" smtClean="0">
                <a:solidFill>
                  <a:srgbClr val="418E96"/>
                </a:solidFill>
              </a:rPr>
              <a:t>Gabrhelík</a:t>
            </a:r>
            <a:r>
              <a:rPr lang="cs-CZ" sz="1700" b="1" dirty="0" smtClean="0">
                <a:solidFill>
                  <a:srgbClr val="418E96"/>
                </a:solidFill>
              </a:rPr>
              <a:t>, Ph.D., Mgr. Barbora Orlíková, </a:t>
            </a:r>
            <a:r>
              <a:rPr lang="cs-CZ" sz="1700" b="1" dirty="0">
                <a:solidFill>
                  <a:srgbClr val="418E96"/>
                </a:solidFill>
              </a:rPr>
              <a:t>Mgr. Jaroslav Šejvl</a:t>
            </a:r>
            <a:r>
              <a:rPr lang="cs-CZ" sz="1700" b="1" dirty="0" smtClean="0">
                <a:solidFill>
                  <a:srgbClr val="418E96"/>
                </a:solidFill>
              </a:rPr>
              <a:t>)</a:t>
            </a:r>
            <a:endParaRPr lang="cs-CZ" sz="1700" b="1" dirty="0">
              <a:solidFill>
                <a:srgbClr val="418E96"/>
              </a:solidFill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sz="3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Nové metodické materiály jsou jednotně strukturovány na následující kapitoly:</a:t>
            </a:r>
            <a:endParaRPr lang="cs-CZ" sz="3400" b="1" dirty="0" smtClean="0">
              <a:solidFill>
                <a:srgbClr val="418E96"/>
              </a:solidFill>
            </a:endParaRPr>
          </a:p>
          <a:p>
            <a:r>
              <a:rPr lang="cs-CZ" sz="3400" b="1" dirty="0" smtClean="0"/>
              <a:t>TYP RIZIKOVÉHO CHOVÁNÍ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3400" dirty="0" smtClean="0"/>
              <a:t>Dělení alkoholu, tabákových výrobků a návykových látek ve vztahu k rizikům a závislostnímu chování.</a:t>
            </a:r>
          </a:p>
          <a:p>
            <a:pPr algn="just"/>
            <a:r>
              <a:rPr lang="cs-CZ" sz="3400" b="1" dirty="0"/>
              <a:t>VÝCHODISKA</a:t>
            </a:r>
          </a:p>
          <a:p>
            <a:pPr marL="0" indent="0" algn="just">
              <a:buNone/>
            </a:pPr>
            <a:r>
              <a:rPr lang="cs-CZ" sz="3400" dirty="0" smtClean="0"/>
              <a:t>Užívání </a:t>
            </a:r>
            <a:r>
              <a:rPr lang="cs-CZ" sz="3400" dirty="0"/>
              <a:t>alkoholu, tabákových výrobků a návykových látek</a:t>
            </a:r>
            <a:r>
              <a:rPr lang="cs-CZ" sz="3400" dirty="0" smtClean="0"/>
              <a:t> </a:t>
            </a:r>
            <a:r>
              <a:rPr lang="cs-CZ" sz="3400" dirty="0"/>
              <a:t>českými dětmi a </a:t>
            </a:r>
            <a:r>
              <a:rPr lang="cs-CZ" sz="3400" dirty="0" smtClean="0"/>
              <a:t>dospívajícími</a:t>
            </a:r>
            <a:r>
              <a:rPr lang="cs-CZ" sz="3400" dirty="0"/>
              <a:t>.</a:t>
            </a:r>
            <a:endParaRPr lang="cs-CZ" sz="34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lvl="1"/>
            <a:endParaRPr lang="cs-CZ" sz="2300" dirty="0" smtClean="0"/>
          </a:p>
          <a:p>
            <a:pPr lvl="1"/>
            <a:endParaRPr lang="cs-CZ" sz="2300" dirty="0" smtClean="0"/>
          </a:p>
        </p:txBody>
      </p:sp>
    </p:spTree>
    <p:extLst>
      <p:ext uri="{BB962C8B-B14F-4D97-AF65-F5344CB8AC3E}">
        <p14:creationId xmlns:p14="http://schemas.microsoft.com/office/powerpoint/2010/main" val="25046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43608" y="1556792"/>
            <a:ext cx="7560840" cy="5040560"/>
          </a:xfrm>
        </p:spPr>
        <p:txBody>
          <a:bodyPr>
            <a:normAutofit lnSpcReduction="10000"/>
          </a:bodyPr>
          <a:lstStyle/>
          <a:p>
            <a:pPr algn="just"/>
            <a:endParaRPr lang="cs-CZ" sz="2600" b="1" dirty="0" smtClean="0"/>
          </a:p>
          <a:p>
            <a:pPr algn="just"/>
            <a:r>
              <a:rPr lang="cs-CZ" sz="2600" b="1" dirty="0" smtClean="0"/>
              <a:t>RIZIKOVÉ </a:t>
            </a:r>
            <a:r>
              <a:rPr lang="cs-CZ" sz="2600" b="1" dirty="0"/>
              <a:t>A PROTEKTIVNÍ </a:t>
            </a:r>
            <a:r>
              <a:rPr lang="cs-CZ" sz="2600" b="1" dirty="0" smtClean="0"/>
              <a:t>FAKTORY </a:t>
            </a:r>
          </a:p>
          <a:p>
            <a:pPr marL="0" indent="0" algn="just">
              <a:buNone/>
            </a:pPr>
            <a:r>
              <a:rPr lang="cs-CZ" sz="2600" dirty="0" smtClean="0"/>
              <a:t>Rozdělení </a:t>
            </a:r>
            <a:r>
              <a:rPr lang="cs-CZ" sz="2600" dirty="0"/>
              <a:t>dle domény</a:t>
            </a:r>
            <a:r>
              <a:rPr lang="cs-CZ" sz="2600" dirty="0" smtClean="0"/>
              <a:t>:</a:t>
            </a:r>
          </a:p>
          <a:p>
            <a:pPr marL="0" indent="0" algn="just">
              <a:buNone/>
            </a:pPr>
            <a:r>
              <a:rPr lang="cs-CZ" sz="2600" dirty="0" smtClean="0"/>
              <a:t>rodina, komunita, vrstevníci</a:t>
            </a:r>
            <a:r>
              <a:rPr lang="cs-CZ" sz="2600" dirty="0"/>
              <a:t>, </a:t>
            </a:r>
            <a:r>
              <a:rPr lang="cs-CZ" sz="2600" dirty="0" smtClean="0"/>
              <a:t>osobnost, jedinec, škola.</a:t>
            </a:r>
          </a:p>
          <a:p>
            <a:pPr algn="just"/>
            <a:r>
              <a:rPr lang="cs-CZ" sz="2600" b="1" dirty="0"/>
              <a:t>SÍŤ PARTNERŮ, SPOLUPRÁCE V KOMUNITĚ, KRAJI</a:t>
            </a:r>
          </a:p>
          <a:p>
            <a:pPr marL="0" indent="0" algn="just">
              <a:buNone/>
            </a:pPr>
            <a:r>
              <a:rPr lang="cs-CZ" sz="2600" dirty="0"/>
              <a:t>Koordinace a spolupráce, odborná pomoc.</a:t>
            </a:r>
          </a:p>
          <a:p>
            <a:pPr algn="just"/>
            <a:r>
              <a:rPr lang="cs-CZ" sz="2600" b="1" dirty="0"/>
              <a:t>LEGISLATIVNÍ RÁMEC</a:t>
            </a:r>
          </a:p>
          <a:p>
            <a:pPr marL="0" indent="0" algn="just">
              <a:buNone/>
            </a:pPr>
            <a:r>
              <a:rPr lang="cs-CZ" sz="2600" dirty="0"/>
              <a:t>Strategické dokumenty, zákony.</a:t>
            </a:r>
          </a:p>
          <a:p>
            <a:pPr algn="just"/>
            <a:r>
              <a:rPr lang="cs-CZ" sz="2600" b="1" dirty="0"/>
              <a:t>PREVENCE</a:t>
            </a:r>
          </a:p>
          <a:p>
            <a:pPr marL="0" indent="0" algn="just">
              <a:buNone/>
            </a:pPr>
            <a:r>
              <a:rPr lang="cs-CZ" sz="2600" dirty="0"/>
              <a:t>Specifická, všeobecná, selektivní, indikovaná, </a:t>
            </a:r>
            <a:r>
              <a:rPr lang="cs-CZ" sz="2600" dirty="0" err="1"/>
              <a:t>screening</a:t>
            </a:r>
            <a:r>
              <a:rPr lang="cs-CZ" sz="2600" dirty="0"/>
              <a:t> a krátká intervence.</a:t>
            </a:r>
          </a:p>
          <a:p>
            <a:pPr marL="0" indent="0" algn="just">
              <a:buNone/>
            </a:pPr>
            <a:endParaRPr lang="cs-CZ" sz="2600" dirty="0"/>
          </a:p>
          <a:p>
            <a:pPr algn="just">
              <a:buFontTx/>
              <a:buChar char="-"/>
            </a:pPr>
            <a:endParaRPr lang="cs-CZ" sz="2600" dirty="0" smtClean="0"/>
          </a:p>
          <a:p>
            <a:pPr lvl="1"/>
            <a:endParaRPr lang="cs-CZ" sz="2300" dirty="0" smtClean="0"/>
          </a:p>
        </p:txBody>
      </p:sp>
    </p:spTree>
    <p:extLst>
      <p:ext uri="{BB962C8B-B14F-4D97-AF65-F5344CB8AC3E}">
        <p14:creationId xmlns:p14="http://schemas.microsoft.com/office/powerpoint/2010/main" val="411162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43608" y="1556792"/>
            <a:ext cx="7920880" cy="5040560"/>
          </a:xfrm>
        </p:spPr>
        <p:txBody>
          <a:bodyPr>
            <a:normAutofit/>
          </a:bodyPr>
          <a:lstStyle/>
          <a:p>
            <a:pPr algn="just"/>
            <a:endParaRPr lang="cs-CZ" sz="2600" b="1" dirty="0" smtClean="0"/>
          </a:p>
          <a:p>
            <a:pPr algn="just"/>
            <a:r>
              <a:rPr lang="cs-CZ" sz="2600" b="1" dirty="0" smtClean="0"/>
              <a:t>DOPORUČENÉ POSTUPY       NEVHODNÉ POSTUPY</a:t>
            </a:r>
          </a:p>
          <a:p>
            <a:pPr marL="0" indent="0">
              <a:buNone/>
            </a:pPr>
            <a:r>
              <a:rPr lang="cs-CZ" sz="2600" dirty="0" smtClean="0"/>
              <a:t>Z </a:t>
            </a:r>
            <a:r>
              <a:rPr lang="cs-CZ" sz="2600" dirty="0"/>
              <a:t>hlediska pedagoga, školy a školského poradenského </a:t>
            </a:r>
            <a:r>
              <a:rPr lang="cs-CZ" sz="2600" dirty="0" smtClean="0"/>
              <a:t>zařízení.</a:t>
            </a:r>
          </a:p>
          <a:p>
            <a:r>
              <a:rPr lang="cs-CZ" sz="2600" b="1" dirty="0" smtClean="0"/>
              <a:t>MOŽNOSTI A LIMITY</a:t>
            </a:r>
            <a:r>
              <a:rPr lang="cs-CZ" sz="2600" dirty="0"/>
              <a:t>	</a:t>
            </a: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Pedagoga</a:t>
            </a:r>
            <a:r>
              <a:rPr lang="cs-CZ" sz="2600" dirty="0"/>
              <a:t>, školy a školského poradenského zařízení</a:t>
            </a:r>
            <a:r>
              <a:rPr lang="cs-CZ" sz="2600" dirty="0" smtClean="0"/>
              <a:t>.</a:t>
            </a:r>
          </a:p>
          <a:p>
            <a:r>
              <a:rPr lang="cs-CZ" sz="2600" b="1" dirty="0" smtClean="0"/>
              <a:t>KDY, KOHO A V JAKÉM PŘÍPADĚ VYROZUMĚT</a:t>
            </a:r>
          </a:p>
          <a:p>
            <a:pPr marL="0" indent="0">
              <a:buNone/>
            </a:pPr>
            <a:r>
              <a:rPr lang="cs-CZ" sz="2600" dirty="0" smtClean="0"/>
              <a:t>Rodiče, OSPOD, PPP, POLICII ČR.</a:t>
            </a:r>
          </a:p>
          <a:p>
            <a:r>
              <a:rPr lang="cs-CZ" sz="2600" b="1" dirty="0" smtClean="0"/>
              <a:t>DOPORUČENÉ ODKAZY A LITERATURA</a:t>
            </a:r>
          </a:p>
          <a:p>
            <a:pPr marL="0" indent="0">
              <a:buNone/>
            </a:pPr>
            <a:endParaRPr lang="cs-CZ" sz="2600" dirty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3" name="Násobení 2"/>
          <p:cNvSpPr/>
          <p:nvPr/>
        </p:nvSpPr>
        <p:spPr>
          <a:xfrm>
            <a:off x="4788024" y="1988840"/>
            <a:ext cx="504056" cy="4823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860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spcBef>
                <a:spcPts val="1800"/>
              </a:spcBef>
              <a:spcAft>
                <a:spcPts val="1800"/>
              </a:spcAft>
              <a:buNone/>
            </a:pPr>
            <a:r>
              <a:rPr lang="cs-CZ" sz="3200" b="1" dirty="0" smtClean="0">
                <a:solidFill>
                  <a:srgbClr val="418E96"/>
                </a:solidFill>
              </a:rPr>
              <a:t>Metodické </a:t>
            </a:r>
            <a:r>
              <a:rPr lang="cs-CZ" sz="3200" b="1" dirty="0">
                <a:solidFill>
                  <a:srgbClr val="418E96"/>
                </a:solidFill>
              </a:rPr>
              <a:t>doporučení k primární prevenci rizikového chování včetně jeho příloh </a:t>
            </a:r>
            <a:r>
              <a:rPr lang="cs-CZ" sz="3200" b="1" dirty="0" smtClean="0">
                <a:solidFill>
                  <a:srgbClr val="418E96"/>
                </a:solidFill>
              </a:rPr>
              <a:t>tvoří:</a:t>
            </a:r>
            <a:endParaRPr lang="cs-CZ" sz="2700" b="1" dirty="0" smtClean="0">
              <a:solidFill>
                <a:srgbClr val="418E96"/>
              </a:solidFill>
            </a:endParaRPr>
          </a:p>
          <a:p>
            <a:r>
              <a:rPr lang="cs-CZ" sz="2700" b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významný nástroj </a:t>
            </a:r>
            <a:r>
              <a:rPr lang="cs-CZ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 zabezpečování pozitivního klimatu ve školském prostředí,</a:t>
            </a:r>
          </a:p>
          <a:p>
            <a:r>
              <a:rPr lang="cs-CZ" sz="27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</a:t>
            </a:r>
            <a:r>
              <a:rPr lang="cs-CZ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řispívá ke </a:t>
            </a:r>
            <a:r>
              <a:rPr lang="cs-CZ" sz="27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z</a:t>
            </a:r>
            <a:r>
              <a:rPr lang="cs-CZ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vyšování </a:t>
            </a:r>
            <a:r>
              <a:rPr lang="cs-CZ" sz="27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kvality </a:t>
            </a:r>
            <a:r>
              <a:rPr lang="cs-CZ" sz="27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vzdělávání.</a:t>
            </a:r>
            <a:endParaRPr lang="cs-CZ" sz="2700" b="1" dirty="0">
              <a:solidFill>
                <a:srgbClr val="418E96"/>
              </a:solidFill>
            </a:endParaRPr>
          </a:p>
          <a:p>
            <a:pPr marL="457200" lvl="1" indent="0">
              <a:spcBef>
                <a:spcPts val="2400"/>
              </a:spcBef>
              <a:buNone/>
            </a:pPr>
            <a:r>
              <a:rPr lang="cs-CZ" sz="2000" dirty="0" smtClean="0"/>
              <a:t>Materiál </a:t>
            </a:r>
            <a:r>
              <a:rPr lang="cs-CZ" sz="2000" dirty="0"/>
              <a:t>a jednotlivé přílohy naleznete </a:t>
            </a:r>
            <a:r>
              <a:rPr lang="cs-CZ" sz="2000" dirty="0" smtClean="0"/>
              <a:t>na webových stránkách MŠMT pod následujícím odkazem</a:t>
            </a:r>
            <a:r>
              <a:rPr lang="cs-CZ" sz="2000" dirty="0"/>
              <a:t>: </a:t>
            </a:r>
            <a:endParaRPr lang="cs-CZ" sz="2000" dirty="0" smtClean="0"/>
          </a:p>
          <a:p>
            <a:pPr marL="457200" lvl="1" indent="0">
              <a:spcBef>
                <a:spcPts val="2400"/>
              </a:spcBef>
              <a:buNone/>
            </a:pPr>
            <a:r>
              <a:rPr lang="cs-CZ" sz="2000" dirty="0" smtClean="0">
                <a:hlinkClick r:id="rId2"/>
              </a:rPr>
              <a:t>http</a:t>
            </a:r>
            <a:r>
              <a:rPr lang="cs-CZ" sz="2000" dirty="0">
                <a:hlinkClick r:id="rId2"/>
              </a:rPr>
              <a:t>://</a:t>
            </a:r>
            <a:r>
              <a:rPr lang="cs-CZ" sz="2000" dirty="0" smtClean="0">
                <a:hlinkClick r:id="rId2"/>
              </a:rPr>
              <a:t>www.msmt.cz/vzdelavani/socialni-programy/metodicke-dokumenty-doporuceni-a-pokyny</a:t>
            </a:r>
            <a:endParaRPr lang="cs-CZ" sz="2000" dirty="0" smtClean="0"/>
          </a:p>
          <a:p>
            <a:pPr marL="457200" lvl="1" indent="0">
              <a:buNone/>
            </a:pPr>
            <a:endParaRPr lang="cs-CZ" sz="2800" dirty="0" smtClean="0"/>
          </a:p>
          <a:p>
            <a:pPr lvl="1"/>
            <a:endParaRPr lang="cs-CZ" sz="2300" dirty="0" smtClean="0"/>
          </a:p>
          <a:p>
            <a:pPr lvl="1"/>
            <a:endParaRPr lang="cs-CZ" sz="2300" dirty="0" smtClean="0"/>
          </a:p>
        </p:txBody>
      </p:sp>
    </p:spTree>
    <p:extLst>
      <p:ext uri="{BB962C8B-B14F-4D97-AF65-F5344CB8AC3E}">
        <p14:creationId xmlns:p14="http://schemas.microsoft.com/office/powerpoint/2010/main" val="295614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SM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18E96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adpi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2116</TotalTime>
  <Words>263</Words>
  <Application>Microsoft Office PowerPoint</Application>
  <PresentationFormat>Předvádění na obrazovce (4:3)</PresentationFormat>
  <Paragraphs>49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Nové přílohy metodického doporučení k primární prevenci rizikového chování – ALKOHOL, TABÁK A NÁVYKOVÉ LÁTKY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Státní podpora sportu  pro rok 2013</dc:title>
  <dc:creator>User</dc:creator>
  <cp:lastModifiedBy>MVCR HL</cp:lastModifiedBy>
  <cp:revision>84</cp:revision>
  <cp:lastPrinted>2019-04-17T08:31:46Z</cp:lastPrinted>
  <dcterms:created xsi:type="dcterms:W3CDTF">2013-10-09T10:41:53Z</dcterms:created>
  <dcterms:modified xsi:type="dcterms:W3CDTF">2019-04-17T10:57:52Z</dcterms:modified>
</cp:coreProperties>
</file>