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6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8" r:id="rId1"/>
  </p:sldMasterIdLst>
  <p:notesMasterIdLst>
    <p:notesMasterId r:id="rId77"/>
  </p:notesMasterIdLst>
  <p:handoutMasterIdLst>
    <p:handoutMasterId r:id="rId78"/>
  </p:handoutMasterIdLst>
  <p:sldIdLst>
    <p:sldId id="307" r:id="rId2"/>
    <p:sldId id="336" r:id="rId3"/>
    <p:sldId id="341" r:id="rId4"/>
    <p:sldId id="311" r:id="rId5"/>
    <p:sldId id="345" r:id="rId6"/>
    <p:sldId id="337" r:id="rId7"/>
    <p:sldId id="347" r:id="rId8"/>
    <p:sldId id="348" r:id="rId9"/>
    <p:sldId id="349" r:id="rId10"/>
    <p:sldId id="346" r:id="rId11"/>
    <p:sldId id="377" r:id="rId12"/>
    <p:sldId id="389" r:id="rId13"/>
    <p:sldId id="390" r:id="rId14"/>
    <p:sldId id="391" r:id="rId15"/>
    <p:sldId id="392" r:id="rId16"/>
    <p:sldId id="382" r:id="rId17"/>
    <p:sldId id="352" r:id="rId18"/>
    <p:sldId id="350" r:id="rId19"/>
    <p:sldId id="417" r:id="rId20"/>
    <p:sldId id="351" r:id="rId21"/>
    <p:sldId id="393" r:id="rId22"/>
    <p:sldId id="394" r:id="rId23"/>
    <p:sldId id="395" r:id="rId24"/>
    <p:sldId id="396" r:id="rId25"/>
    <p:sldId id="397" r:id="rId26"/>
    <p:sldId id="398" r:id="rId27"/>
    <p:sldId id="399" r:id="rId28"/>
    <p:sldId id="400" r:id="rId29"/>
    <p:sldId id="401" r:id="rId30"/>
    <p:sldId id="402" r:id="rId31"/>
    <p:sldId id="403" r:id="rId32"/>
    <p:sldId id="404" r:id="rId33"/>
    <p:sldId id="405" r:id="rId34"/>
    <p:sldId id="406" r:id="rId35"/>
    <p:sldId id="407" r:id="rId36"/>
    <p:sldId id="408" r:id="rId37"/>
    <p:sldId id="409" r:id="rId38"/>
    <p:sldId id="410" r:id="rId39"/>
    <p:sldId id="411" r:id="rId40"/>
    <p:sldId id="415" r:id="rId41"/>
    <p:sldId id="383" r:id="rId42"/>
    <p:sldId id="384" r:id="rId43"/>
    <p:sldId id="414" r:id="rId44"/>
    <p:sldId id="413" r:id="rId45"/>
    <p:sldId id="375" r:id="rId46"/>
    <p:sldId id="374" r:id="rId47"/>
    <p:sldId id="354" r:id="rId48"/>
    <p:sldId id="355" r:id="rId49"/>
    <p:sldId id="356" r:id="rId50"/>
    <p:sldId id="357" r:id="rId51"/>
    <p:sldId id="358" r:id="rId52"/>
    <p:sldId id="385" r:id="rId53"/>
    <p:sldId id="359" r:id="rId54"/>
    <p:sldId id="360" r:id="rId55"/>
    <p:sldId id="361" r:id="rId56"/>
    <p:sldId id="362" r:id="rId57"/>
    <p:sldId id="363" r:id="rId58"/>
    <p:sldId id="364" r:id="rId59"/>
    <p:sldId id="386" r:id="rId60"/>
    <p:sldId id="365" r:id="rId61"/>
    <p:sldId id="366" r:id="rId62"/>
    <p:sldId id="367" r:id="rId63"/>
    <p:sldId id="368" r:id="rId64"/>
    <p:sldId id="369" r:id="rId65"/>
    <p:sldId id="370" r:id="rId66"/>
    <p:sldId id="371" r:id="rId67"/>
    <p:sldId id="372" r:id="rId68"/>
    <p:sldId id="373" r:id="rId69"/>
    <p:sldId id="387" r:id="rId70"/>
    <p:sldId id="418" r:id="rId71"/>
    <p:sldId id="419" r:id="rId72"/>
    <p:sldId id="420" r:id="rId73"/>
    <p:sldId id="421" r:id="rId74"/>
    <p:sldId id="416" r:id="rId75"/>
    <p:sldId id="388" r:id="rId76"/>
  </p:sldIdLst>
  <p:sldSz cx="9144000" cy="6858000" type="screen4x3"/>
  <p:notesSz cx="6761163" cy="994251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+mn-cs"/>
      </a:defRPr>
    </a:lvl1pPr>
    <a:lvl2pPr marL="457200" algn="l" defTabSz="449263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+mn-cs"/>
      </a:defRPr>
    </a:lvl2pPr>
    <a:lvl3pPr marL="914400" algn="l" defTabSz="449263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+mn-cs"/>
      </a:defRPr>
    </a:lvl3pPr>
    <a:lvl4pPr marL="1371600" algn="l" defTabSz="449263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+mn-cs"/>
      </a:defRPr>
    </a:lvl4pPr>
    <a:lvl5pPr marL="1828800" algn="l" defTabSz="449263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andard" initials="S" lastIdx="2" clrIdx="0"/>
  <p:cmAuthor id="1" name="Ing. Miroslav Tůma, Ph.D." initials="MT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CCFF33"/>
    <a:srgbClr val="CC9900"/>
    <a:srgbClr val="99FF99"/>
    <a:srgbClr val="FF9966"/>
    <a:srgbClr val="FFCC99"/>
    <a:srgbClr val="0033CC"/>
    <a:srgbClr val="FFFF99"/>
    <a:srgbClr val="FFFF3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44" autoAdjust="0"/>
    <p:restoredTop sz="94572" autoAdjust="0"/>
  </p:normalViewPr>
  <p:slideViewPr>
    <p:cSldViewPr snapToGrid="0">
      <p:cViewPr>
        <p:scale>
          <a:sx n="70" d="100"/>
          <a:sy n="70" d="100"/>
        </p:scale>
        <p:origin x="-1308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-3792" y="-114"/>
      </p:cViewPr>
      <p:guideLst>
        <p:guide orient="horz" pos="3132"/>
        <p:guide pos="213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commentAuthors" Target="commentAuthor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handoutMaster" Target="handoutMasters/handout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madolny\Documents\NON%20STANDARD%20DEALS\01_Countries\MVCR\Matematicky%20model\matematicky%20model%20ula_v3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Sheet2!$N$11</c:f>
              <c:strCache>
                <c:ptCount val="1"/>
                <c:pt idx="0">
                  <c:v>TCO bez ULA</c:v>
                </c:pt>
              </c:strCache>
            </c:strRef>
          </c:tx>
          <c:invertIfNegative val="0"/>
          <c:cat>
            <c:strRef>
              <c:f>Sheet2!$M$12:$M$16</c:f>
              <c:strCache>
                <c:ptCount val="5"/>
                <c:pt idx="0">
                  <c:v>Organizace 1</c:v>
                </c:pt>
                <c:pt idx="1">
                  <c:v>Organizace 2</c:v>
                </c:pt>
                <c:pt idx="2">
                  <c:v>Organizace 3</c:v>
                </c:pt>
                <c:pt idx="3">
                  <c:v>Organizace 4</c:v>
                </c:pt>
                <c:pt idx="4">
                  <c:v>Celkem</c:v>
                </c:pt>
              </c:strCache>
            </c:strRef>
          </c:cat>
          <c:val>
            <c:numRef>
              <c:f>Sheet2!$N$12:$N$16</c:f>
              <c:numCache>
                <c:formatCode>0.00</c:formatCode>
                <c:ptCount val="5"/>
                <c:pt idx="0">
                  <c:v>163.36271479999999</c:v>
                </c:pt>
                <c:pt idx="1">
                  <c:v>225.24858003999998</c:v>
                </c:pt>
                <c:pt idx="2">
                  <c:v>599.2915141200001</c:v>
                </c:pt>
                <c:pt idx="3">
                  <c:v>57.229947280000012</c:v>
                </c:pt>
                <c:pt idx="4">
                  <c:v>1045.1327562400002</c:v>
                </c:pt>
              </c:numCache>
            </c:numRef>
          </c:val>
        </c:ser>
        <c:ser>
          <c:idx val="1"/>
          <c:order val="1"/>
          <c:tx>
            <c:strRef>
              <c:f>Sheet2!$O$11</c:f>
              <c:strCache>
                <c:ptCount val="1"/>
                <c:pt idx="0">
                  <c:v>TCO s ULA a slevou</c:v>
                </c:pt>
              </c:strCache>
            </c:strRef>
          </c:tx>
          <c:invertIfNegative val="0"/>
          <c:cat>
            <c:strRef>
              <c:f>Sheet2!$M$12:$M$16</c:f>
              <c:strCache>
                <c:ptCount val="5"/>
                <c:pt idx="0">
                  <c:v>Organizace 1</c:v>
                </c:pt>
                <c:pt idx="1">
                  <c:v>Organizace 2</c:v>
                </c:pt>
                <c:pt idx="2">
                  <c:v>Organizace 3</c:v>
                </c:pt>
                <c:pt idx="3">
                  <c:v>Organizace 4</c:v>
                </c:pt>
                <c:pt idx="4">
                  <c:v>Celkem</c:v>
                </c:pt>
              </c:strCache>
            </c:strRef>
          </c:cat>
          <c:val>
            <c:numRef>
              <c:f>Sheet2!$O$12:$O$16</c:f>
              <c:numCache>
                <c:formatCode>0.00</c:formatCode>
                <c:ptCount val="5"/>
                <c:pt idx="0">
                  <c:v>95.993319057815867</c:v>
                </c:pt>
                <c:pt idx="1">
                  <c:v>138.80859957173467</c:v>
                </c:pt>
                <c:pt idx="2">
                  <c:v>330.17068950749467</c:v>
                </c:pt>
                <c:pt idx="3">
                  <c:v>30.627391862955037</c:v>
                </c:pt>
                <c:pt idx="4">
                  <c:v>595.6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4703872"/>
        <c:axId val="78959104"/>
        <c:axId val="0"/>
      </c:bar3DChart>
      <c:catAx>
        <c:axId val="114703872"/>
        <c:scaling>
          <c:orientation val="minMax"/>
        </c:scaling>
        <c:delete val="0"/>
        <c:axPos val="b"/>
        <c:majorTickMark val="out"/>
        <c:minorTickMark val="none"/>
        <c:tickLblPos val="nextTo"/>
        <c:crossAx val="78959104"/>
        <c:crosses val="autoZero"/>
        <c:auto val="1"/>
        <c:lblAlgn val="ctr"/>
        <c:lblOffset val="100"/>
        <c:noMultiLvlLbl val="0"/>
      </c:catAx>
      <c:valAx>
        <c:axId val="78959104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1470387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C3BB46-C6B4-4AAC-93C2-09774F0303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3DB80CE-5556-4BE3-A22C-3CD23FC18BDF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Nabídka garantované minimální slevy vzhledem k ceníku</a:t>
          </a:r>
          <a:endParaRPr lang="en-US" dirty="0">
            <a:solidFill>
              <a:srgbClr val="222268"/>
            </a:solidFill>
          </a:endParaRPr>
        </a:p>
      </dgm:t>
    </dgm:pt>
    <dgm:pt modelId="{418AB1DE-5262-43CC-995A-ECD691F27EB5}" type="parTrans" cxnId="{13394CD7-4F1B-4505-80A5-5B5D98803C82}">
      <dgm:prSet/>
      <dgm:spPr/>
      <dgm:t>
        <a:bodyPr/>
        <a:lstStyle/>
        <a:p>
          <a:endParaRPr lang="en-US"/>
        </a:p>
      </dgm:t>
    </dgm:pt>
    <dgm:pt modelId="{CC258E89-5487-475F-B5E0-B91BF67C1C70}" type="sibTrans" cxnId="{13394CD7-4F1B-4505-80A5-5B5D98803C82}">
      <dgm:prSet/>
      <dgm:spPr/>
      <dgm:t>
        <a:bodyPr/>
        <a:lstStyle/>
        <a:p>
          <a:endParaRPr lang="en-US"/>
        </a:p>
      </dgm:t>
    </dgm:pt>
    <dgm:pt modelId="{44AA719B-5B81-4922-9FA7-17D8904BB1B7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Platnost na 4 roky</a:t>
          </a:r>
          <a:endParaRPr lang="en-US" dirty="0">
            <a:solidFill>
              <a:srgbClr val="222268"/>
            </a:solidFill>
          </a:endParaRPr>
        </a:p>
      </dgm:t>
    </dgm:pt>
    <dgm:pt modelId="{3B401C23-F7BD-49A8-8335-61729D803583}" type="parTrans" cxnId="{918BB403-C5C0-4D1A-B7EF-52A95A2B9648}">
      <dgm:prSet/>
      <dgm:spPr/>
      <dgm:t>
        <a:bodyPr/>
        <a:lstStyle/>
        <a:p>
          <a:endParaRPr lang="en-US"/>
        </a:p>
      </dgm:t>
    </dgm:pt>
    <dgm:pt modelId="{7D2E6537-7C31-4133-BEC3-812B092A1940}" type="sibTrans" cxnId="{918BB403-C5C0-4D1A-B7EF-52A95A2B9648}">
      <dgm:prSet/>
      <dgm:spPr/>
      <dgm:t>
        <a:bodyPr/>
        <a:lstStyle/>
        <a:p>
          <a:endParaRPr lang="en-US"/>
        </a:p>
      </dgm:t>
    </dgm:pt>
    <dgm:pt modelId="{8F36FEA7-D09C-4636-AECA-B5C3AA8639C4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Definice základních podmínek pro pořizování licencí v souladu se ZVZ; fixace podmínek pro nákup licencí po dobu platnosti rámcové smlouvy</a:t>
          </a:r>
          <a:endParaRPr lang="en-US" dirty="0">
            <a:solidFill>
              <a:srgbClr val="222268"/>
            </a:solidFill>
          </a:endParaRPr>
        </a:p>
      </dgm:t>
    </dgm:pt>
    <dgm:pt modelId="{62FDC959-F5BF-4738-9140-6DE7455E3ED5}" type="parTrans" cxnId="{BA7FEF37-C0F2-4C5D-9C3D-D454FC90A683}">
      <dgm:prSet/>
      <dgm:spPr/>
      <dgm:t>
        <a:bodyPr/>
        <a:lstStyle/>
        <a:p>
          <a:endParaRPr lang="en-US"/>
        </a:p>
      </dgm:t>
    </dgm:pt>
    <dgm:pt modelId="{238FCB05-A811-4A50-8335-48475E5B0781}" type="sibTrans" cxnId="{BA7FEF37-C0F2-4C5D-9C3D-D454FC90A683}">
      <dgm:prSet/>
      <dgm:spPr/>
      <dgm:t>
        <a:bodyPr/>
        <a:lstStyle/>
        <a:p>
          <a:endParaRPr lang="en-US"/>
        </a:p>
      </dgm:t>
    </dgm:pt>
    <dgm:pt modelId="{5E448D97-24B5-45F3-A3C5-378F5DC0CCFE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Vlastní pořizování licencí na základě minitendrů/prováděcích smluv podle požadavků OVM</a:t>
          </a:r>
          <a:endParaRPr lang="en-US" dirty="0">
            <a:solidFill>
              <a:srgbClr val="222268"/>
            </a:solidFill>
          </a:endParaRPr>
        </a:p>
      </dgm:t>
    </dgm:pt>
    <dgm:pt modelId="{0450B4C3-88C9-4A15-9C53-91298C7D8AE7}" type="parTrans" cxnId="{3F70ABF2-5514-4C44-80F4-83CB4A7AFA52}">
      <dgm:prSet/>
      <dgm:spPr/>
      <dgm:t>
        <a:bodyPr/>
        <a:lstStyle/>
        <a:p>
          <a:endParaRPr lang="en-US"/>
        </a:p>
      </dgm:t>
    </dgm:pt>
    <dgm:pt modelId="{E699C4BE-3BD3-4FF7-A3AA-DBB8D8EA45DD}" type="sibTrans" cxnId="{3F70ABF2-5514-4C44-80F4-83CB4A7AFA52}">
      <dgm:prSet/>
      <dgm:spPr/>
      <dgm:t>
        <a:bodyPr/>
        <a:lstStyle/>
        <a:p>
          <a:endParaRPr lang="en-US"/>
        </a:p>
      </dgm:t>
    </dgm:pt>
    <dgm:pt modelId="{7781B39F-E89C-4D6E-996B-5B01DD204FF5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Součástí rámcové smlouvy bude výběr 5 dodavatelů oprávněných pořizovat licence pro OVM po dobu platnosti této smlouvy</a:t>
          </a:r>
          <a:endParaRPr lang="en-US" dirty="0">
            <a:solidFill>
              <a:srgbClr val="222268"/>
            </a:solidFill>
          </a:endParaRPr>
        </a:p>
      </dgm:t>
    </dgm:pt>
    <dgm:pt modelId="{0313BB46-E499-4195-A2F5-35B8ECC77F6C}" type="parTrans" cxnId="{5ED7E971-465D-45CC-9526-74C2E380CA43}">
      <dgm:prSet/>
      <dgm:spPr/>
      <dgm:t>
        <a:bodyPr/>
        <a:lstStyle/>
        <a:p>
          <a:endParaRPr lang="en-US"/>
        </a:p>
      </dgm:t>
    </dgm:pt>
    <dgm:pt modelId="{B8680B6E-E60C-40B7-B30B-EDC3C5733F7E}" type="sibTrans" cxnId="{5ED7E971-465D-45CC-9526-74C2E380CA43}">
      <dgm:prSet/>
      <dgm:spPr/>
      <dgm:t>
        <a:bodyPr/>
        <a:lstStyle/>
        <a:p>
          <a:endParaRPr lang="en-US"/>
        </a:p>
      </dgm:t>
    </dgm:pt>
    <dgm:pt modelId="{57E78846-7B99-4BF6-BF3B-B9469A7F63E8}" type="pres">
      <dgm:prSet presAssocID="{EFC3BB46-C6B4-4AAC-93C2-09774F0303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293C662-350D-4AF6-9585-32C11153B7D3}" type="pres">
      <dgm:prSet presAssocID="{93DB80CE-5556-4BE3-A22C-3CD23FC18BD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400B09-180E-473E-879E-9A74BCE02DCB}" type="pres">
      <dgm:prSet presAssocID="{CC258E89-5487-475F-B5E0-B91BF67C1C70}" presName="spacer" presStyleCnt="0"/>
      <dgm:spPr/>
    </dgm:pt>
    <dgm:pt modelId="{6229A0D4-9E38-45BD-99E6-3267BA9FAB7B}" type="pres">
      <dgm:prSet presAssocID="{44AA719B-5B81-4922-9FA7-17D8904BB1B7}" presName="parentText" presStyleLbl="node1" presStyleIdx="1" presStyleCnt="5" custLinFactNeighborX="0" custLinFactNeighborY="787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D1E324-6E16-484A-ABA3-504EC2752D41}" type="pres">
      <dgm:prSet presAssocID="{7D2E6537-7C31-4133-BEC3-812B092A1940}" presName="spacer" presStyleCnt="0"/>
      <dgm:spPr/>
    </dgm:pt>
    <dgm:pt modelId="{DAAD00B3-C057-4AD9-A173-66DB1A5CA548}" type="pres">
      <dgm:prSet presAssocID="{8F36FEA7-D09C-4636-AECA-B5C3AA8639C4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6AA61A-D8B1-4E2E-9726-D4ADCD1180BE}" type="pres">
      <dgm:prSet presAssocID="{238FCB05-A811-4A50-8335-48475E5B0781}" presName="spacer" presStyleCnt="0"/>
      <dgm:spPr/>
    </dgm:pt>
    <dgm:pt modelId="{F76625DB-F503-4E29-ABE5-45DBE94959E6}" type="pres">
      <dgm:prSet presAssocID="{5E448D97-24B5-45F3-A3C5-378F5DC0CCF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F71384-353E-4BC3-887B-5131C4057B1F}" type="pres">
      <dgm:prSet presAssocID="{E699C4BE-3BD3-4FF7-A3AA-DBB8D8EA45DD}" presName="spacer" presStyleCnt="0"/>
      <dgm:spPr/>
    </dgm:pt>
    <dgm:pt modelId="{39E24501-64E6-41EB-B614-BB2BDF759783}" type="pres">
      <dgm:prSet presAssocID="{7781B39F-E89C-4D6E-996B-5B01DD204FF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EA9B2D-EED7-4A9C-8D6F-DAACEB58DFB9}" type="presOf" srcId="{5E448D97-24B5-45F3-A3C5-378F5DC0CCFE}" destId="{F76625DB-F503-4E29-ABE5-45DBE94959E6}" srcOrd="0" destOrd="0" presId="urn:microsoft.com/office/officeart/2005/8/layout/vList2"/>
    <dgm:cxn modelId="{AFFF631B-014D-4336-A187-9B4A27132507}" type="presOf" srcId="{8F36FEA7-D09C-4636-AECA-B5C3AA8639C4}" destId="{DAAD00B3-C057-4AD9-A173-66DB1A5CA548}" srcOrd="0" destOrd="0" presId="urn:microsoft.com/office/officeart/2005/8/layout/vList2"/>
    <dgm:cxn modelId="{13394CD7-4F1B-4505-80A5-5B5D98803C82}" srcId="{EFC3BB46-C6B4-4AAC-93C2-09774F0303AE}" destId="{93DB80CE-5556-4BE3-A22C-3CD23FC18BDF}" srcOrd="0" destOrd="0" parTransId="{418AB1DE-5262-43CC-995A-ECD691F27EB5}" sibTransId="{CC258E89-5487-475F-B5E0-B91BF67C1C70}"/>
    <dgm:cxn modelId="{5ED7E971-465D-45CC-9526-74C2E380CA43}" srcId="{EFC3BB46-C6B4-4AAC-93C2-09774F0303AE}" destId="{7781B39F-E89C-4D6E-996B-5B01DD204FF5}" srcOrd="4" destOrd="0" parTransId="{0313BB46-E499-4195-A2F5-35B8ECC77F6C}" sibTransId="{B8680B6E-E60C-40B7-B30B-EDC3C5733F7E}"/>
    <dgm:cxn modelId="{BA7FEF37-C0F2-4C5D-9C3D-D454FC90A683}" srcId="{EFC3BB46-C6B4-4AAC-93C2-09774F0303AE}" destId="{8F36FEA7-D09C-4636-AECA-B5C3AA8639C4}" srcOrd="2" destOrd="0" parTransId="{62FDC959-F5BF-4738-9140-6DE7455E3ED5}" sibTransId="{238FCB05-A811-4A50-8335-48475E5B0781}"/>
    <dgm:cxn modelId="{3F70ABF2-5514-4C44-80F4-83CB4A7AFA52}" srcId="{EFC3BB46-C6B4-4AAC-93C2-09774F0303AE}" destId="{5E448D97-24B5-45F3-A3C5-378F5DC0CCFE}" srcOrd="3" destOrd="0" parTransId="{0450B4C3-88C9-4A15-9C53-91298C7D8AE7}" sibTransId="{E699C4BE-3BD3-4FF7-A3AA-DBB8D8EA45DD}"/>
    <dgm:cxn modelId="{E63727D3-A35F-4EE3-BD44-C59FC5D0F5E3}" type="presOf" srcId="{7781B39F-E89C-4D6E-996B-5B01DD204FF5}" destId="{39E24501-64E6-41EB-B614-BB2BDF759783}" srcOrd="0" destOrd="0" presId="urn:microsoft.com/office/officeart/2005/8/layout/vList2"/>
    <dgm:cxn modelId="{11340688-D456-45EB-8D7C-B9EAA8DC2307}" type="presOf" srcId="{EFC3BB46-C6B4-4AAC-93C2-09774F0303AE}" destId="{57E78846-7B99-4BF6-BF3B-B9469A7F63E8}" srcOrd="0" destOrd="0" presId="urn:microsoft.com/office/officeart/2005/8/layout/vList2"/>
    <dgm:cxn modelId="{E4D065E7-6B8A-4FCA-B555-B2D2222FD02B}" type="presOf" srcId="{44AA719B-5B81-4922-9FA7-17D8904BB1B7}" destId="{6229A0D4-9E38-45BD-99E6-3267BA9FAB7B}" srcOrd="0" destOrd="0" presId="urn:microsoft.com/office/officeart/2005/8/layout/vList2"/>
    <dgm:cxn modelId="{918BB403-C5C0-4D1A-B7EF-52A95A2B9648}" srcId="{EFC3BB46-C6B4-4AAC-93C2-09774F0303AE}" destId="{44AA719B-5B81-4922-9FA7-17D8904BB1B7}" srcOrd="1" destOrd="0" parTransId="{3B401C23-F7BD-49A8-8335-61729D803583}" sibTransId="{7D2E6537-7C31-4133-BEC3-812B092A1940}"/>
    <dgm:cxn modelId="{A8B4BE01-7540-48D3-A383-262080110561}" type="presOf" srcId="{93DB80CE-5556-4BE3-A22C-3CD23FC18BDF}" destId="{2293C662-350D-4AF6-9585-32C11153B7D3}" srcOrd="0" destOrd="0" presId="urn:microsoft.com/office/officeart/2005/8/layout/vList2"/>
    <dgm:cxn modelId="{06EBCD9E-4E46-4B85-B124-07FF7603F72C}" type="presParOf" srcId="{57E78846-7B99-4BF6-BF3B-B9469A7F63E8}" destId="{2293C662-350D-4AF6-9585-32C11153B7D3}" srcOrd="0" destOrd="0" presId="urn:microsoft.com/office/officeart/2005/8/layout/vList2"/>
    <dgm:cxn modelId="{6F611B6A-FC0D-4B7B-90E4-43368327651D}" type="presParOf" srcId="{57E78846-7B99-4BF6-BF3B-B9469A7F63E8}" destId="{E1400B09-180E-473E-879E-9A74BCE02DCB}" srcOrd="1" destOrd="0" presId="urn:microsoft.com/office/officeart/2005/8/layout/vList2"/>
    <dgm:cxn modelId="{BB4A31B9-EE3D-4232-8E5F-9CAF95B89687}" type="presParOf" srcId="{57E78846-7B99-4BF6-BF3B-B9469A7F63E8}" destId="{6229A0D4-9E38-45BD-99E6-3267BA9FAB7B}" srcOrd="2" destOrd="0" presId="urn:microsoft.com/office/officeart/2005/8/layout/vList2"/>
    <dgm:cxn modelId="{A1A594F1-85CE-4E63-BDF3-CEB956F36A8A}" type="presParOf" srcId="{57E78846-7B99-4BF6-BF3B-B9469A7F63E8}" destId="{A8D1E324-6E16-484A-ABA3-504EC2752D41}" srcOrd="3" destOrd="0" presId="urn:microsoft.com/office/officeart/2005/8/layout/vList2"/>
    <dgm:cxn modelId="{D1E221C8-F718-4E78-A831-C4F05D291D08}" type="presParOf" srcId="{57E78846-7B99-4BF6-BF3B-B9469A7F63E8}" destId="{DAAD00B3-C057-4AD9-A173-66DB1A5CA548}" srcOrd="4" destOrd="0" presId="urn:microsoft.com/office/officeart/2005/8/layout/vList2"/>
    <dgm:cxn modelId="{6A38EF6C-F6A2-49DA-A03D-E215EB26FE0C}" type="presParOf" srcId="{57E78846-7B99-4BF6-BF3B-B9469A7F63E8}" destId="{D36AA61A-D8B1-4E2E-9726-D4ADCD1180BE}" srcOrd="5" destOrd="0" presId="urn:microsoft.com/office/officeart/2005/8/layout/vList2"/>
    <dgm:cxn modelId="{5AC08E81-52A4-4665-94EC-5DB7C0BD7456}" type="presParOf" srcId="{57E78846-7B99-4BF6-BF3B-B9469A7F63E8}" destId="{F76625DB-F503-4E29-ABE5-45DBE94959E6}" srcOrd="6" destOrd="0" presId="urn:microsoft.com/office/officeart/2005/8/layout/vList2"/>
    <dgm:cxn modelId="{2DCFBA09-7D09-489B-BC14-E3F43FAB18DD}" type="presParOf" srcId="{57E78846-7B99-4BF6-BF3B-B9469A7F63E8}" destId="{CCF71384-353E-4BC3-887B-5131C4057B1F}" srcOrd="7" destOrd="0" presId="urn:microsoft.com/office/officeart/2005/8/layout/vList2"/>
    <dgm:cxn modelId="{6844DF58-9297-47C3-9C59-29251F024AC2}" type="presParOf" srcId="{57E78846-7B99-4BF6-BF3B-B9469A7F63E8}" destId="{39E24501-64E6-41EB-B614-BB2BDF75978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5EABB3-9DB3-488F-B17A-10F7CA3A7C9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7859D9-42ED-4DBB-ACD1-0C05B19B3FBA}">
      <dgm:prSet/>
      <dgm:spPr/>
      <dgm:t>
        <a:bodyPr/>
        <a:lstStyle/>
        <a:p>
          <a:pPr rtl="0"/>
          <a:r>
            <a:rPr lang="en-US" dirty="0" smtClean="0">
              <a:solidFill>
                <a:srgbClr val="222268"/>
              </a:solidFill>
            </a:rPr>
            <a:t>Unlimited License Agreement</a:t>
          </a:r>
          <a:r>
            <a:rPr lang="cs-CZ" dirty="0" smtClean="0">
              <a:solidFill>
                <a:srgbClr val="222268"/>
              </a:solidFill>
            </a:rPr>
            <a:t> = Právo neomezeného užívaní SW licencí na předem sjednanou dobu </a:t>
          </a:r>
          <a:endParaRPr lang="en-US" dirty="0" smtClean="0">
            <a:solidFill>
              <a:srgbClr val="222268"/>
            </a:solidFill>
          </a:endParaRPr>
        </a:p>
      </dgm:t>
    </dgm:pt>
    <dgm:pt modelId="{369BAF29-533E-4B25-9200-5AA8D5A38CB5}" type="parTrans" cxnId="{CD9388C2-742D-42BC-BDC9-6E06D33C0F49}">
      <dgm:prSet/>
      <dgm:spPr/>
      <dgm:t>
        <a:bodyPr/>
        <a:lstStyle/>
        <a:p>
          <a:endParaRPr lang="en-US"/>
        </a:p>
      </dgm:t>
    </dgm:pt>
    <dgm:pt modelId="{8DD174BA-284D-424E-86EF-AED0BCE2A13B}" type="sibTrans" cxnId="{CD9388C2-742D-42BC-BDC9-6E06D33C0F49}">
      <dgm:prSet/>
      <dgm:spPr/>
      <dgm:t>
        <a:bodyPr/>
        <a:lstStyle/>
        <a:p>
          <a:endParaRPr lang="en-US"/>
        </a:p>
      </dgm:t>
    </dgm:pt>
    <dgm:pt modelId="{B11A00C9-B380-4E94-9B95-474D4571BE2D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Po ukončení: 1) Žádné dodatečné finanční plnění (pouze certifikace pořízených licencí), 2) Možnost uzavření nové ULA</a:t>
          </a:r>
          <a:endParaRPr lang="en-US" dirty="0" smtClean="0">
            <a:solidFill>
              <a:srgbClr val="222268"/>
            </a:solidFill>
          </a:endParaRPr>
        </a:p>
      </dgm:t>
    </dgm:pt>
    <dgm:pt modelId="{B913D305-A7B3-4838-AB98-73F6FAEE3CE0}" type="parTrans" cxnId="{031ACCBF-DFAA-45BB-B501-46A5180ACE2C}">
      <dgm:prSet/>
      <dgm:spPr/>
      <dgm:t>
        <a:bodyPr/>
        <a:lstStyle/>
        <a:p>
          <a:endParaRPr lang="en-US"/>
        </a:p>
      </dgm:t>
    </dgm:pt>
    <dgm:pt modelId="{50414695-762D-453A-825B-257795BBBDAD}" type="sibTrans" cxnId="{031ACCBF-DFAA-45BB-B501-46A5180ACE2C}">
      <dgm:prSet/>
      <dgm:spPr/>
      <dgm:t>
        <a:bodyPr/>
        <a:lstStyle/>
        <a:p>
          <a:endParaRPr lang="en-US"/>
        </a:p>
      </dgm:t>
    </dgm:pt>
    <dgm:pt modelId="{35B8B1A9-B82A-414B-A2D1-4FA8A0FD907A}">
      <dgm:prSet/>
      <dgm:spPr/>
      <dgm:t>
        <a:bodyPr/>
        <a:lstStyle/>
        <a:p>
          <a:pPr rtl="0"/>
          <a:r>
            <a:rPr lang="cs-CZ" dirty="0" smtClean="0">
              <a:solidFill>
                <a:srgbClr val="222268"/>
              </a:solidFill>
            </a:rPr>
            <a:t>Obchodní podmínky ULA jsou definovány na záčátku a nelze je v průběhu měnit – seznam zapojených organizací, SW portfolio, cena   </a:t>
          </a:r>
          <a:endParaRPr lang="en-US" dirty="0" smtClean="0">
            <a:solidFill>
              <a:srgbClr val="222268"/>
            </a:solidFill>
          </a:endParaRPr>
        </a:p>
      </dgm:t>
    </dgm:pt>
    <dgm:pt modelId="{394F1E92-6CCB-4C8C-A07D-F523C068CE93}" type="parTrans" cxnId="{050F9689-1B9D-4137-BFD0-8652A80BBFF0}">
      <dgm:prSet/>
      <dgm:spPr/>
      <dgm:t>
        <a:bodyPr/>
        <a:lstStyle/>
        <a:p>
          <a:endParaRPr lang="en-US"/>
        </a:p>
      </dgm:t>
    </dgm:pt>
    <dgm:pt modelId="{0D445BE1-D3E2-44EE-A3BD-1C7978E77138}" type="sibTrans" cxnId="{050F9689-1B9D-4137-BFD0-8652A80BBFF0}">
      <dgm:prSet/>
      <dgm:spPr/>
      <dgm:t>
        <a:bodyPr/>
        <a:lstStyle/>
        <a:p>
          <a:endParaRPr lang="en-US"/>
        </a:p>
      </dgm:t>
    </dgm:pt>
    <dgm:pt modelId="{97746B26-2670-4841-ADFA-2B6D239B6ACD}" type="pres">
      <dgm:prSet presAssocID="{C25EABB3-9DB3-488F-B17A-10F7CA3A7C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20EADF2-1656-498E-AEAA-D732852A962F}" type="pres">
      <dgm:prSet presAssocID="{E37859D9-42ED-4DBB-ACD1-0C05B19B3FB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9DE598-14AE-448C-B56E-D6ABFB860813}" type="pres">
      <dgm:prSet presAssocID="{8DD174BA-284D-424E-86EF-AED0BCE2A13B}" presName="spacer" presStyleCnt="0"/>
      <dgm:spPr/>
    </dgm:pt>
    <dgm:pt modelId="{6992AF8B-CDED-4759-9120-1BB8E53F1968}" type="pres">
      <dgm:prSet presAssocID="{B11A00C9-B380-4E94-9B95-474D4571BE2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40F239-9655-4C98-9D6B-60794EC0E131}" type="pres">
      <dgm:prSet presAssocID="{50414695-762D-453A-825B-257795BBBDAD}" presName="spacer" presStyleCnt="0"/>
      <dgm:spPr/>
    </dgm:pt>
    <dgm:pt modelId="{C225EC9F-6E38-43C8-AD9A-1601CF2A1D5E}" type="pres">
      <dgm:prSet presAssocID="{35B8B1A9-B82A-414B-A2D1-4FA8A0FD907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0F9689-1B9D-4137-BFD0-8652A80BBFF0}" srcId="{C25EABB3-9DB3-488F-B17A-10F7CA3A7C9C}" destId="{35B8B1A9-B82A-414B-A2D1-4FA8A0FD907A}" srcOrd="2" destOrd="0" parTransId="{394F1E92-6CCB-4C8C-A07D-F523C068CE93}" sibTransId="{0D445BE1-D3E2-44EE-A3BD-1C7978E77138}"/>
    <dgm:cxn modelId="{CD9388C2-742D-42BC-BDC9-6E06D33C0F49}" srcId="{C25EABB3-9DB3-488F-B17A-10F7CA3A7C9C}" destId="{E37859D9-42ED-4DBB-ACD1-0C05B19B3FBA}" srcOrd="0" destOrd="0" parTransId="{369BAF29-533E-4B25-9200-5AA8D5A38CB5}" sibTransId="{8DD174BA-284D-424E-86EF-AED0BCE2A13B}"/>
    <dgm:cxn modelId="{9EB740FC-9AE3-4EAE-AED3-24B1745922B5}" type="presOf" srcId="{E37859D9-42ED-4DBB-ACD1-0C05B19B3FBA}" destId="{A20EADF2-1656-498E-AEAA-D732852A962F}" srcOrd="0" destOrd="0" presId="urn:microsoft.com/office/officeart/2005/8/layout/vList2"/>
    <dgm:cxn modelId="{A09198B7-B395-4D47-BF85-CE1CD2B9E4A9}" type="presOf" srcId="{B11A00C9-B380-4E94-9B95-474D4571BE2D}" destId="{6992AF8B-CDED-4759-9120-1BB8E53F1968}" srcOrd="0" destOrd="0" presId="urn:microsoft.com/office/officeart/2005/8/layout/vList2"/>
    <dgm:cxn modelId="{12E2F395-9F9A-431A-A642-25D43807513F}" type="presOf" srcId="{35B8B1A9-B82A-414B-A2D1-4FA8A0FD907A}" destId="{C225EC9F-6E38-43C8-AD9A-1601CF2A1D5E}" srcOrd="0" destOrd="0" presId="urn:microsoft.com/office/officeart/2005/8/layout/vList2"/>
    <dgm:cxn modelId="{C96CAA21-8237-4551-B761-F9524ED702B9}" type="presOf" srcId="{C25EABB3-9DB3-488F-B17A-10F7CA3A7C9C}" destId="{97746B26-2670-4841-ADFA-2B6D239B6ACD}" srcOrd="0" destOrd="0" presId="urn:microsoft.com/office/officeart/2005/8/layout/vList2"/>
    <dgm:cxn modelId="{031ACCBF-DFAA-45BB-B501-46A5180ACE2C}" srcId="{C25EABB3-9DB3-488F-B17A-10F7CA3A7C9C}" destId="{B11A00C9-B380-4E94-9B95-474D4571BE2D}" srcOrd="1" destOrd="0" parTransId="{B913D305-A7B3-4838-AB98-73F6FAEE3CE0}" sibTransId="{50414695-762D-453A-825B-257795BBBDAD}"/>
    <dgm:cxn modelId="{48192A5E-A414-4EFC-87DA-7BDE69C7814F}" type="presParOf" srcId="{97746B26-2670-4841-ADFA-2B6D239B6ACD}" destId="{A20EADF2-1656-498E-AEAA-D732852A962F}" srcOrd="0" destOrd="0" presId="urn:microsoft.com/office/officeart/2005/8/layout/vList2"/>
    <dgm:cxn modelId="{49E0F4FA-632F-45D7-83D4-4870D79A284F}" type="presParOf" srcId="{97746B26-2670-4841-ADFA-2B6D239B6ACD}" destId="{B79DE598-14AE-448C-B56E-D6ABFB860813}" srcOrd="1" destOrd="0" presId="urn:microsoft.com/office/officeart/2005/8/layout/vList2"/>
    <dgm:cxn modelId="{ABCC4C2A-2E8B-404A-8AF5-F07676F83E5F}" type="presParOf" srcId="{97746B26-2670-4841-ADFA-2B6D239B6ACD}" destId="{6992AF8B-CDED-4759-9120-1BB8E53F1968}" srcOrd="2" destOrd="0" presId="urn:microsoft.com/office/officeart/2005/8/layout/vList2"/>
    <dgm:cxn modelId="{B492B3A6-0A36-4ED5-8555-48D813F20CC4}" type="presParOf" srcId="{97746B26-2670-4841-ADFA-2B6D239B6ACD}" destId="{1140F239-9655-4C98-9D6B-60794EC0E131}" srcOrd="3" destOrd="0" presId="urn:microsoft.com/office/officeart/2005/8/layout/vList2"/>
    <dgm:cxn modelId="{1BCD495B-957C-41CC-919B-F5B5A341B45E}" type="presParOf" srcId="{97746B26-2670-4841-ADFA-2B6D239B6ACD}" destId="{C225EC9F-6E38-43C8-AD9A-1601CF2A1D5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74" cy="497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cs-CZ" altLang="cs-CZ" dirty="0"/>
              <a:t>Odbor rozvoje projektů a služeb eGovernment MV ČR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9010" y="0"/>
            <a:ext cx="2930574" cy="497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3321"/>
            <a:ext cx="2930574" cy="497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0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cs-CZ" altLang="cs-CZ" dirty="0"/>
              <a:t>R. Scharnagl, oddělení rozvoje HW a SW</a:t>
            </a:r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9010" y="9443321"/>
            <a:ext cx="2930574" cy="497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  <a:defRPr sz="1000"/>
            </a:lvl1pPr>
          </a:lstStyle>
          <a:p>
            <a:fld id="{AA0D4AE6-4ABB-4992-B719-9E38B546CAAD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5484166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"/>
          <p:cNvSpPr>
            <a:spLocks noChangeArrowheads="1"/>
          </p:cNvSpPr>
          <p:nvPr/>
        </p:nvSpPr>
        <p:spPr bwMode="auto">
          <a:xfrm>
            <a:off x="0" y="1"/>
            <a:ext cx="6761163" cy="99425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28996" cy="4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r>
              <a:rPr lang="en-GB" altLang="cs-CZ" dirty="0"/>
              <a:t>Odbor rozvoje projektů a služeb eGovernment MV ČR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30589" y="0"/>
            <a:ext cx="2928996" cy="4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0">
              <a:lnSpc>
                <a:spcPct val="100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pPr>
              <a:defRPr/>
            </a:pPr>
            <a:endParaRPr lang="en-GB" altLang="cs-CZ" dirty="0"/>
          </a:p>
        </p:txBody>
      </p:sp>
      <p:sp>
        <p:nvSpPr>
          <p:cNvPr id="1536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96938" y="746125"/>
            <a:ext cx="4965700" cy="37258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01594" y="4723251"/>
            <a:ext cx="4956396" cy="4472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444911"/>
            <a:ext cx="2928996" cy="4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r>
              <a:rPr lang="en-GB" altLang="cs-CZ" dirty="0"/>
              <a:t>R. Scharnagl, oddělení rozvoje HW a SW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30589" y="9444911"/>
            <a:ext cx="2928996" cy="4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fld id="{91D8DEBE-A9A9-44CC-8945-B8FE0C408D00}" type="slidenum">
              <a:rPr lang="en-GB" altLang="cs-CZ"/>
              <a:pPr/>
              <a:t>‹#›</a:t>
            </a:fld>
            <a:endParaRPr lang="en-GB" altLang="cs-CZ" dirty="0"/>
          </a:p>
        </p:txBody>
      </p:sp>
    </p:spTree>
    <p:extLst>
      <p:ext uri="{BB962C8B-B14F-4D97-AF65-F5344CB8AC3E}">
        <p14:creationId xmlns:p14="http://schemas.microsoft.com/office/powerpoint/2010/main" val="421681621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8F47B8-B3EB-4379-AD8A-8988C01CCC9F}" type="slidenum">
              <a:rPr lang="en-GB" altLang="cs-CZ"/>
              <a:pPr/>
              <a:t>1</a:t>
            </a:fld>
            <a:endParaRPr lang="en-GB" altLang="cs-CZ" dirty="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27387" y="745610"/>
            <a:ext cx="4506389" cy="37280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/>
          </p:nvPr>
        </p:nvSpPr>
        <p:spPr>
          <a:xfrm>
            <a:off x="901594" y="4723251"/>
            <a:ext cx="4957976" cy="4475243"/>
          </a:xfrm>
          <a:noFill/>
        </p:spPr>
        <p:txBody>
          <a:bodyPr wrap="none" anchor="ctr"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2438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8F47B8-B3EB-4379-AD8A-8988C01CCC9F}" type="slidenum">
              <a:rPr lang="en-GB" altLang="cs-CZ"/>
              <a:pPr/>
              <a:t>3</a:t>
            </a:fld>
            <a:endParaRPr lang="en-GB" altLang="cs-CZ" dirty="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27387" y="745610"/>
            <a:ext cx="4506389" cy="37280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/>
          </p:nvPr>
        </p:nvSpPr>
        <p:spPr>
          <a:xfrm>
            <a:off x="901594" y="4723251"/>
            <a:ext cx="4957976" cy="4475243"/>
          </a:xfrm>
          <a:noFill/>
        </p:spPr>
        <p:txBody>
          <a:bodyPr wrap="none" anchor="ctr"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2438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4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5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6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7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8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9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10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11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12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684967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13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14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011475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16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17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18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20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21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22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23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24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25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26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27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28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29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30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31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32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33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34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35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36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37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38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39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40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41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8F47B8-B3EB-4379-AD8A-8988C01CCC9F}" type="slidenum">
              <a:rPr lang="en-GB" altLang="cs-CZ"/>
              <a:pPr/>
              <a:t>42</a:t>
            </a:fld>
            <a:endParaRPr lang="en-GB" altLang="cs-CZ" dirty="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27387" y="745610"/>
            <a:ext cx="4506389" cy="37280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/>
          </p:nvPr>
        </p:nvSpPr>
        <p:spPr>
          <a:xfrm>
            <a:off x="901594" y="4723251"/>
            <a:ext cx="4957976" cy="4475243"/>
          </a:xfrm>
          <a:noFill/>
        </p:spPr>
        <p:txBody>
          <a:bodyPr wrap="none" anchor="ctr"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243897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8F47B8-B3EB-4379-AD8A-8988C01CCC9F}" type="slidenum">
              <a:rPr lang="en-GB" altLang="cs-CZ"/>
              <a:pPr/>
              <a:t>43</a:t>
            </a:fld>
            <a:endParaRPr lang="en-GB" altLang="cs-CZ" dirty="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27387" y="745610"/>
            <a:ext cx="4506389" cy="37280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/>
          </p:nvPr>
        </p:nvSpPr>
        <p:spPr>
          <a:xfrm>
            <a:off x="901594" y="4723251"/>
            <a:ext cx="4957976" cy="4475243"/>
          </a:xfrm>
          <a:noFill/>
        </p:spPr>
        <p:txBody>
          <a:bodyPr wrap="none" anchor="ctr"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243897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8F47B8-B3EB-4379-AD8A-8988C01CCC9F}" type="slidenum">
              <a:rPr lang="en-GB" altLang="cs-CZ"/>
              <a:pPr/>
              <a:t>44</a:t>
            </a:fld>
            <a:endParaRPr lang="en-GB" altLang="cs-CZ" dirty="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27387" y="745610"/>
            <a:ext cx="4506389" cy="37280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/>
          </p:nvPr>
        </p:nvSpPr>
        <p:spPr>
          <a:xfrm>
            <a:off x="901594" y="4723251"/>
            <a:ext cx="4957976" cy="4475243"/>
          </a:xfrm>
          <a:noFill/>
        </p:spPr>
        <p:txBody>
          <a:bodyPr wrap="none" anchor="ctr"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243897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45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46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52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69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51493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A599650-A316-46D5-B9BA-E6B877ED2273}" type="slidenum">
              <a:rPr lang="en-GB" altLang="cs-CZ"/>
              <a:pPr/>
              <a:t>74</a:t>
            </a:fld>
            <a:endParaRPr lang="en-GB" altLang="cs-CZ" dirty="0"/>
          </a:p>
        </p:txBody>
      </p:sp>
      <p:sp>
        <p:nvSpPr>
          <p:cNvPr id="204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76759050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B8F47B8-B3EB-4379-AD8A-8988C01CCC9F}" type="slidenum">
              <a:rPr lang="en-GB" altLang="cs-CZ"/>
              <a:pPr/>
              <a:t>75</a:t>
            </a:fld>
            <a:endParaRPr lang="en-GB" altLang="cs-CZ" dirty="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127387" y="745610"/>
            <a:ext cx="4506389" cy="37280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lnSpc>
                <a:spcPct val="93000"/>
              </a:lnSpc>
              <a:buSzPct val="100000"/>
              <a:buFont typeface="Arial" charset="0"/>
              <a:buNone/>
            </a:pPr>
            <a:endParaRPr lang="cs-CZ" dirty="0"/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/>
          </p:nvPr>
        </p:nvSpPr>
        <p:spPr>
          <a:xfrm>
            <a:off x="901594" y="4723251"/>
            <a:ext cx="4957976" cy="4475243"/>
          </a:xfrm>
          <a:noFill/>
        </p:spPr>
        <p:txBody>
          <a:bodyPr wrap="none" anchor="ctr"/>
          <a:lstStyle/>
          <a:p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22438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S a ORAC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3"/>
          <p:cNvSpPr txBox="1">
            <a:spLocks noChangeArrowheads="1"/>
          </p:cNvSpPr>
          <p:nvPr userDrawn="1"/>
        </p:nvSpPr>
        <p:spPr bwMode="auto">
          <a:xfrm>
            <a:off x="35496" y="6579690"/>
            <a:ext cx="2736304" cy="22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</a:pPr>
            <a:r>
              <a:rPr lang="cs-CZ" altLang="cs-CZ" sz="900" i="1" dirty="0" smtClean="0">
                <a:solidFill>
                  <a:schemeClr val="tx1"/>
                </a:solidFill>
              </a:rPr>
              <a:t>Workshop se zadavateli  03.09. 2015</a:t>
            </a:r>
            <a:endParaRPr lang="cs-CZ" altLang="cs-CZ" sz="900" i="1" dirty="0">
              <a:solidFill>
                <a:schemeClr val="tx1"/>
              </a:solidFill>
            </a:endParaRPr>
          </a:p>
        </p:txBody>
      </p:sp>
      <p:sp>
        <p:nvSpPr>
          <p:cNvPr id="3" name="Text Box 13"/>
          <p:cNvSpPr txBox="1">
            <a:spLocks noChangeArrowheads="1"/>
          </p:cNvSpPr>
          <p:nvPr userDrawn="1"/>
        </p:nvSpPr>
        <p:spPr bwMode="auto">
          <a:xfrm>
            <a:off x="2339752" y="6567155"/>
            <a:ext cx="514857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tabLst>
                <a:tab pos="3943350" algn="r"/>
              </a:tabLst>
              <a:defRPr/>
            </a:pPr>
            <a:r>
              <a:rPr lang="cs-CZ" altLang="cs-CZ" sz="1000" b="1" u="sng" kern="1200" dirty="0" smtClean="0">
                <a:solidFill>
                  <a:srgbClr val="0099CC"/>
                </a:solidFill>
                <a:latin typeface="Arial" panose="020B0604020202020204" pitchFamily="34" charset="0"/>
                <a:ea typeface="+mn-ea"/>
                <a:cs typeface="+mn-cs"/>
              </a:rPr>
              <a:t>Centrální nákup softwarových produktů Microsoft &amp; Oracle				</a:t>
            </a:r>
            <a:endParaRPr lang="cs-CZ" altLang="cs-CZ" sz="1000" b="1" u="sng" kern="1200" dirty="0">
              <a:solidFill>
                <a:srgbClr val="0099CC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 userDrawn="1"/>
        </p:nvSpPr>
        <p:spPr bwMode="auto">
          <a:xfrm>
            <a:off x="8388424" y="6574849"/>
            <a:ext cx="648072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altLang="cs-CZ" sz="900" dirty="0" smtClean="0"/>
              <a:t>slide </a:t>
            </a:r>
            <a:fld id="{8802143E-5FF6-4313-AB7D-A200AF1E773D}" type="slidenum">
              <a:rPr lang="cs-CZ" altLang="cs-CZ" sz="900" smtClean="0"/>
              <a:pPr/>
              <a:t>‹#›</a:t>
            </a:fld>
            <a:endParaRPr lang="cs-CZ" altLang="cs-CZ" sz="900" dirty="0"/>
          </a:p>
        </p:txBody>
      </p:sp>
    </p:spTree>
    <p:extLst>
      <p:ext uri="{BB962C8B-B14F-4D97-AF65-F5344CB8AC3E}">
        <p14:creationId xmlns:p14="http://schemas.microsoft.com/office/powerpoint/2010/main" val="886060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3"/>
          <p:cNvSpPr txBox="1">
            <a:spLocks noChangeArrowheads="1"/>
          </p:cNvSpPr>
          <p:nvPr userDrawn="1"/>
        </p:nvSpPr>
        <p:spPr bwMode="auto">
          <a:xfrm>
            <a:off x="35496" y="6579690"/>
            <a:ext cx="2736304" cy="22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</a:pPr>
            <a:r>
              <a:rPr lang="cs-CZ" altLang="cs-CZ" sz="900" i="1" dirty="0" smtClean="0">
                <a:solidFill>
                  <a:schemeClr val="tx1"/>
                </a:solidFill>
              </a:rPr>
              <a:t>Workshop se zadavateli  03.09. 2015</a:t>
            </a:r>
            <a:endParaRPr lang="cs-CZ" altLang="cs-CZ" sz="900" i="1" dirty="0">
              <a:solidFill>
                <a:schemeClr val="tx1"/>
              </a:solidFill>
            </a:endParaRPr>
          </a:p>
        </p:txBody>
      </p:sp>
      <p:sp>
        <p:nvSpPr>
          <p:cNvPr id="6" name="Text Box 13"/>
          <p:cNvSpPr txBox="1">
            <a:spLocks noChangeArrowheads="1"/>
          </p:cNvSpPr>
          <p:nvPr userDrawn="1"/>
        </p:nvSpPr>
        <p:spPr bwMode="auto">
          <a:xfrm>
            <a:off x="2339752" y="6567155"/>
            <a:ext cx="514857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tabLst>
                <a:tab pos="3943350" algn="r"/>
              </a:tabLst>
              <a:defRPr/>
            </a:pPr>
            <a:r>
              <a:rPr lang="cs-CZ" altLang="cs-CZ" sz="1000" b="1" u="sng" kern="1200" dirty="0" smtClean="0">
                <a:solidFill>
                  <a:srgbClr val="0099CC"/>
                </a:solidFill>
                <a:latin typeface="Arial" panose="020B0604020202020204" pitchFamily="34" charset="0"/>
                <a:ea typeface="+mn-ea"/>
                <a:cs typeface="+mn-cs"/>
              </a:rPr>
              <a:t>Centrální nákup softwarových produktů Microsoft				</a:t>
            </a:r>
            <a:endParaRPr lang="cs-CZ" altLang="cs-CZ" sz="1000" b="1" u="sng" kern="1200" dirty="0">
              <a:solidFill>
                <a:srgbClr val="0099CC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 Box 13"/>
          <p:cNvSpPr txBox="1">
            <a:spLocks noChangeArrowheads="1"/>
          </p:cNvSpPr>
          <p:nvPr userDrawn="1"/>
        </p:nvSpPr>
        <p:spPr bwMode="auto">
          <a:xfrm>
            <a:off x="8388424" y="6574849"/>
            <a:ext cx="648072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altLang="cs-CZ" sz="900" dirty="0" smtClean="0"/>
              <a:t>slide </a:t>
            </a:r>
            <a:fld id="{8802143E-5FF6-4313-AB7D-A200AF1E773D}" type="slidenum">
              <a:rPr lang="cs-CZ" altLang="cs-CZ" sz="900" smtClean="0"/>
              <a:pPr/>
              <a:t>‹#›</a:t>
            </a:fld>
            <a:endParaRPr lang="cs-CZ" alt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3"/>
          <p:cNvSpPr txBox="1">
            <a:spLocks noChangeArrowheads="1"/>
          </p:cNvSpPr>
          <p:nvPr userDrawn="1"/>
        </p:nvSpPr>
        <p:spPr bwMode="auto">
          <a:xfrm>
            <a:off x="35496" y="6579690"/>
            <a:ext cx="2736304" cy="22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</a:pPr>
            <a:r>
              <a:rPr lang="cs-CZ" altLang="cs-CZ" sz="900" i="1" dirty="0" smtClean="0">
                <a:solidFill>
                  <a:schemeClr val="tx1"/>
                </a:solidFill>
              </a:rPr>
              <a:t>Workshop se zadavateli  03.09. 2015</a:t>
            </a:r>
            <a:endParaRPr lang="cs-CZ" altLang="cs-CZ" sz="900" i="1" dirty="0">
              <a:solidFill>
                <a:schemeClr val="tx1"/>
              </a:solidFill>
            </a:endParaRPr>
          </a:p>
        </p:txBody>
      </p:sp>
      <p:sp>
        <p:nvSpPr>
          <p:cNvPr id="6" name="Text Box 13"/>
          <p:cNvSpPr txBox="1">
            <a:spLocks noChangeArrowheads="1"/>
          </p:cNvSpPr>
          <p:nvPr userDrawn="1"/>
        </p:nvSpPr>
        <p:spPr bwMode="auto">
          <a:xfrm>
            <a:off x="2339752" y="6567155"/>
            <a:ext cx="514857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tabLst>
                <a:tab pos="3943350" algn="r"/>
              </a:tabLst>
              <a:defRPr/>
            </a:pPr>
            <a:r>
              <a:rPr lang="cs-CZ" altLang="cs-CZ" sz="1000" b="1" u="sng" kern="1200" dirty="0" smtClean="0">
                <a:solidFill>
                  <a:srgbClr val="0099CC"/>
                </a:solidFill>
                <a:latin typeface="Arial" panose="020B0604020202020204" pitchFamily="34" charset="0"/>
                <a:ea typeface="+mn-ea"/>
                <a:cs typeface="+mn-cs"/>
              </a:rPr>
              <a:t>Centrální nákup softwarových produktů Oracle				</a:t>
            </a:r>
            <a:endParaRPr lang="cs-CZ" altLang="cs-CZ" sz="1000" b="1" u="sng" kern="1200" dirty="0">
              <a:solidFill>
                <a:srgbClr val="0099CC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 Box 13"/>
          <p:cNvSpPr txBox="1">
            <a:spLocks noChangeArrowheads="1"/>
          </p:cNvSpPr>
          <p:nvPr userDrawn="1"/>
        </p:nvSpPr>
        <p:spPr bwMode="auto">
          <a:xfrm>
            <a:off x="8388424" y="6574849"/>
            <a:ext cx="648072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altLang="cs-CZ" sz="900" dirty="0" smtClean="0"/>
              <a:t>slide </a:t>
            </a:r>
            <a:fld id="{8802143E-5FF6-4313-AB7D-A200AF1E773D}" type="slidenum">
              <a:rPr lang="cs-CZ" altLang="cs-CZ" sz="900" smtClean="0"/>
              <a:pPr/>
              <a:t>‹#›</a:t>
            </a:fld>
            <a:endParaRPr lang="cs-CZ" alt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8" r:id="rId2"/>
    <p:sldLayoutId id="2147483697" r:id="rId3"/>
    <p:sldLayoutId id="2147483688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rgbClr val="33CC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vcr.cz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tags" Target="../tags/tag26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tags" Target="../tags/tag25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19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mailto:jan.gabris@oracle.com" TargetMode="External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467544" y="4509120"/>
            <a:ext cx="7056437" cy="29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spcBef>
                <a:spcPct val="20000"/>
              </a:spcBef>
              <a:buSzPct val="100000"/>
              <a:buFont typeface="Arial" charset="0"/>
              <a:buNone/>
            </a:pPr>
            <a:r>
              <a:rPr lang="cs-CZ" altLang="cs-CZ" sz="1400" dirty="0" smtClean="0">
                <a:solidFill>
                  <a:schemeClr val="accent2"/>
                </a:solidFill>
              </a:rPr>
              <a:t> </a:t>
            </a:r>
            <a:endParaRPr lang="cs-CZ" altLang="cs-CZ" sz="1400" dirty="0">
              <a:solidFill>
                <a:schemeClr val="accent2"/>
              </a:solidFill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51520" y="2744974"/>
            <a:ext cx="8640960" cy="1368102"/>
          </a:xfrm>
          <a:prstGeom prst="rect">
            <a:avLst/>
          </a:prstGeom>
          <a:noFill/>
          <a:ln w="28575">
            <a:solidFill>
              <a:srgbClr val="0099CC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</a:pPr>
            <a:r>
              <a:rPr lang="cs-CZ" sz="2400" b="1" dirty="0">
                <a:solidFill>
                  <a:srgbClr val="00B0F0"/>
                </a:solidFill>
              </a:rPr>
              <a:t>Workshop Ministerstva </a:t>
            </a:r>
            <a:r>
              <a:rPr lang="cs-CZ" sz="2400" b="1" dirty="0" smtClean="0">
                <a:solidFill>
                  <a:srgbClr val="00B0F0"/>
                </a:solidFill>
              </a:rPr>
              <a:t>vnitra</a:t>
            </a:r>
            <a:br>
              <a:rPr lang="cs-CZ" sz="2400" b="1" dirty="0" smtClean="0">
                <a:solidFill>
                  <a:srgbClr val="00B0F0"/>
                </a:solidFill>
              </a:rPr>
            </a:br>
            <a:r>
              <a:rPr lang="cs-CZ" sz="2000" b="1" dirty="0" smtClean="0">
                <a:solidFill>
                  <a:srgbClr val="00B0F0"/>
                </a:solidFill>
              </a:rPr>
              <a:t>Centrální nákup softwarových produktů Microsoft </a:t>
            </a:r>
            <a:r>
              <a:rPr lang="cs-CZ" sz="2000" b="1" dirty="0">
                <a:solidFill>
                  <a:srgbClr val="00B0F0"/>
                </a:solidFill>
              </a:rPr>
              <a:t>&amp; </a:t>
            </a:r>
            <a:r>
              <a:rPr lang="cs-CZ" sz="2000" b="1" dirty="0" smtClean="0">
                <a:solidFill>
                  <a:srgbClr val="00B0F0"/>
                </a:solidFill>
              </a:rPr>
              <a:t>Oracle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3568" y="4869160"/>
            <a:ext cx="2016224" cy="1224086"/>
          </a:xfrm>
          <a:prstGeom prst="rect">
            <a:avLst/>
          </a:prstGeom>
          <a:noFill/>
          <a:ln w="28575">
            <a:noFill/>
            <a:round/>
            <a:headEnd/>
            <a:tailEnd/>
          </a:ln>
        </p:spPr>
        <p:txBody>
          <a:bodyPr lIns="90000" tIns="46800" rIns="90000" bIns="468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 eaLnBrk="1" hangingPunct="1">
              <a:lnSpc>
                <a:spcPct val="150000"/>
              </a:lnSpc>
              <a:spcBef>
                <a:spcPts val="1800"/>
              </a:spcBef>
              <a:tabLst>
                <a:tab pos="0" algn="l"/>
                <a:tab pos="8069263" algn="r"/>
                <a:tab pos="8229600" algn="l"/>
                <a:tab pos="9144000" algn="l"/>
                <a:tab pos="10058400" algn="l"/>
              </a:tabLst>
            </a:pPr>
            <a:r>
              <a:rPr lang="cs-CZ" altLang="cs-CZ" sz="1800" b="1" dirty="0">
                <a:solidFill>
                  <a:srgbClr val="1BA4DD"/>
                </a:solidFill>
              </a:rPr>
              <a:t>3</a:t>
            </a:r>
            <a:r>
              <a:rPr lang="cs-CZ" altLang="cs-CZ" sz="1800" b="1" dirty="0" smtClean="0">
                <a:solidFill>
                  <a:srgbClr val="1BA4DD"/>
                </a:solidFill>
              </a:rPr>
              <a:t>. září 2015</a:t>
            </a:r>
            <a:endParaRPr lang="en-GB" altLang="cs-CZ" sz="1800" b="1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b="1" i="1" u="sng" dirty="0" smtClean="0">
                <a:solidFill>
                  <a:schemeClr val="accent2"/>
                </a:solidFill>
              </a:rPr>
              <a:t>Program workshopu</a:t>
            </a:r>
            <a:r>
              <a:rPr lang="cs-CZ" altLang="cs-CZ" sz="2000" b="1" i="1" u="sng" dirty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1102670"/>
            <a:ext cx="806489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2788" indent="-712788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Dopolední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program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09.00 – 12.00 hod.</a:t>
            </a:r>
          </a:p>
          <a:p>
            <a:pPr marL="1169988" lvl="1" indent="-712788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cs-CZ" sz="2400" dirty="0" smtClean="0">
                <a:solidFill>
                  <a:srgbClr val="0033CC"/>
                </a:solidFill>
              </a:rPr>
              <a:t>Možnosti pořizování </a:t>
            </a:r>
            <a:r>
              <a:rPr lang="cs-CZ" sz="2400" dirty="0">
                <a:solidFill>
                  <a:srgbClr val="0033CC"/>
                </a:solidFill>
              </a:rPr>
              <a:t>produktů z Rámcové smlouvy </a:t>
            </a:r>
            <a:r>
              <a:rPr lang="cs-CZ" sz="2400" dirty="0" smtClean="0">
                <a:solidFill>
                  <a:srgbClr val="0033CC"/>
                </a:solidFill>
              </a:rPr>
              <a:t>na pořizování </a:t>
            </a:r>
            <a:r>
              <a:rPr lang="cs-CZ" sz="2400" dirty="0">
                <a:solidFill>
                  <a:srgbClr val="0033CC"/>
                </a:solidFill>
              </a:rPr>
              <a:t>licencí k produktům </a:t>
            </a:r>
            <a:r>
              <a:rPr lang="cs-CZ" sz="2400" dirty="0" smtClean="0">
                <a:solidFill>
                  <a:srgbClr val="0033CC"/>
                </a:solidFill>
              </a:rPr>
              <a:t>Microsoft</a:t>
            </a:r>
            <a:endParaRPr lang="cs-CZ" sz="2400" b="1" dirty="0">
              <a:solidFill>
                <a:srgbClr val="0033CC"/>
              </a:solidFill>
            </a:endParaRPr>
          </a:p>
          <a:p>
            <a:pPr marL="712788" indent="-712788">
              <a:spcAft>
                <a:spcPts val="1800"/>
              </a:spcAft>
              <a:buFont typeface="Wingdings" panose="05000000000000000000" pitchFamily="2" charset="2"/>
              <a:buChar char="Ø"/>
            </a:pPr>
            <a:endParaRPr lang="cs-CZ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712788" indent="-712788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Přestávka 12.00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13.30</a:t>
            </a:r>
          </a:p>
          <a:p>
            <a:pPr marL="712788" indent="-712788">
              <a:spcAft>
                <a:spcPts val="1800"/>
              </a:spcAft>
              <a:buFont typeface="Wingdings" panose="05000000000000000000" pitchFamily="2" charset="2"/>
              <a:buChar char="Ø"/>
            </a:pP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712788" indent="-712788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Odpolední program 13.30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15.30</a:t>
            </a:r>
          </a:p>
          <a:p>
            <a:pPr marL="1169988" lvl="1" indent="-712788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cs-CZ" sz="2400" dirty="0" smtClean="0">
                <a:solidFill>
                  <a:srgbClr val="0033CC"/>
                </a:solidFill>
              </a:rPr>
              <a:t>Realizace </a:t>
            </a:r>
            <a:r>
              <a:rPr lang="cs-CZ" sz="2400" dirty="0">
                <a:solidFill>
                  <a:srgbClr val="0033CC"/>
                </a:solidFill>
              </a:rPr>
              <a:t>centrálního zadávání na </a:t>
            </a:r>
            <a:r>
              <a:rPr lang="cs-CZ" sz="2400" dirty="0" smtClean="0">
                <a:solidFill>
                  <a:srgbClr val="0033CC"/>
                </a:solidFill>
              </a:rPr>
              <a:t>softwarové produkty Oracle</a:t>
            </a:r>
            <a:endParaRPr lang="cs-CZ" sz="2400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6171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3" grpId="0" uiExpand="1" build="p" bldLvl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467544" y="4518645"/>
            <a:ext cx="7056437" cy="29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spcBef>
                <a:spcPct val="20000"/>
              </a:spcBef>
              <a:buSzPct val="100000"/>
              <a:buFont typeface="Arial" charset="0"/>
              <a:buNone/>
            </a:pPr>
            <a:r>
              <a:rPr lang="cs-CZ" altLang="cs-CZ" sz="1400" dirty="0" smtClean="0">
                <a:solidFill>
                  <a:schemeClr val="accent2"/>
                </a:solidFill>
              </a:rPr>
              <a:t> </a:t>
            </a:r>
            <a:endParaRPr lang="cs-CZ" altLang="cs-CZ" sz="1400" dirty="0">
              <a:solidFill>
                <a:schemeClr val="accent2"/>
              </a:solidFill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38125" y="2781300"/>
            <a:ext cx="8642350" cy="1223963"/>
          </a:xfrm>
          <a:prstGeom prst="rect">
            <a:avLst/>
          </a:prstGeom>
          <a:noFill/>
          <a:ln w="28575">
            <a:solidFill>
              <a:srgbClr val="0099CC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00B0F0"/>
                </a:solidFill>
              </a:rPr>
              <a:t>Možnosti </a:t>
            </a:r>
            <a:r>
              <a:rPr lang="cs-CZ" sz="2400" b="1" dirty="0" smtClean="0">
                <a:solidFill>
                  <a:srgbClr val="00B0F0"/>
                </a:solidFill>
              </a:rPr>
              <a:t>pořizování </a:t>
            </a:r>
            <a:r>
              <a:rPr lang="cs-CZ" sz="2400" b="1" dirty="0">
                <a:solidFill>
                  <a:srgbClr val="00B0F0"/>
                </a:solidFill>
              </a:rPr>
              <a:t>produktů z Rámcové smlouvy </a:t>
            </a:r>
            <a:r>
              <a:rPr lang="cs-CZ" sz="2400" b="1" dirty="0" smtClean="0">
                <a:solidFill>
                  <a:srgbClr val="00B0F0"/>
                </a:solidFill>
              </a:rPr>
              <a:t/>
            </a:r>
            <a:br>
              <a:rPr lang="cs-CZ" sz="2400" b="1" dirty="0" smtClean="0">
                <a:solidFill>
                  <a:srgbClr val="00B0F0"/>
                </a:solidFill>
              </a:rPr>
            </a:br>
            <a:r>
              <a:rPr lang="cs-CZ" sz="2400" b="1" dirty="0" smtClean="0">
                <a:solidFill>
                  <a:srgbClr val="00B0F0"/>
                </a:solidFill>
              </a:rPr>
              <a:t>na </a:t>
            </a:r>
            <a:r>
              <a:rPr lang="cs-CZ" sz="2400" b="1" dirty="0">
                <a:solidFill>
                  <a:srgbClr val="00B0F0"/>
                </a:solidFill>
              </a:rPr>
              <a:t>pořizování licencí k produktům </a:t>
            </a:r>
            <a:r>
              <a:rPr lang="cs-CZ" sz="2400" b="1" dirty="0" smtClean="0">
                <a:solidFill>
                  <a:srgbClr val="00B0F0"/>
                </a:solidFill>
              </a:rPr>
              <a:t>Microsoft</a:t>
            </a:r>
            <a:endParaRPr lang="cs-CZ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58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b="1" i="1" u="sng" dirty="0">
                <a:solidFill>
                  <a:schemeClr val="accent2"/>
                </a:solidFill>
              </a:rPr>
              <a:t>Program 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dopolední části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200229"/>
            <a:ext cx="864096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Představení Rámcové smlouvy na pořizování licencí k produktům Microsoft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Bezplatné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služby poskytované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dodavateli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Programy a dokupy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Enterprise, Select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Plus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Minitendry za účasti MV - proces uzavírání prováděcích smluv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Minitendry bez účasti MV - proces uzavírání prováděcích smluv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Představení nákupního portálu, uživatelská obsluha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Povinné výstupy z minitendrů (nákupní portál)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Představení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jednotlivých dodavatelů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Způsob sběru a řešení problémů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Otázky a diskuze</a:t>
            </a:r>
          </a:p>
          <a:p>
            <a:pPr marL="342900" lvl="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Závěr dopolední části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Představení Rámcové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smlouvy Microsoft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724128" y="4653136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Miroslav Tůma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5852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Představení Rámcové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smlouvy Microsoft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2354" y="1304764"/>
            <a:ext cx="835384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dirty="0">
                <a:solidFill>
                  <a:srgbClr val="0033CC"/>
                </a:solidFill>
              </a:rPr>
              <a:t>Rámcová smlouva vychází ze Strategických smluv Enterprise </a:t>
            </a:r>
            <a:r>
              <a:rPr lang="cs-CZ" dirty="0" smtClean="0">
                <a:solidFill>
                  <a:srgbClr val="0033CC"/>
                </a:solidFill>
              </a:rPr>
              <a:t>agreement</a:t>
            </a:r>
            <a:r>
              <a:rPr lang="cs-CZ" dirty="0">
                <a:solidFill>
                  <a:srgbClr val="0033CC"/>
                </a:solidFill>
              </a:rPr>
              <a:t> </a:t>
            </a:r>
            <a:r>
              <a:rPr lang="cs-CZ" dirty="0" smtClean="0">
                <a:solidFill>
                  <a:srgbClr val="0033CC"/>
                </a:solidFill>
              </a:rPr>
              <a:t>a</a:t>
            </a:r>
            <a:r>
              <a:rPr lang="cs-CZ" dirty="0" smtClean="0">
                <a:solidFill>
                  <a:schemeClr val="bg1"/>
                </a:solidFill>
              </a:rPr>
              <a:t>_</a:t>
            </a:r>
            <a:r>
              <a:rPr lang="cs-CZ" dirty="0" smtClean="0">
                <a:solidFill>
                  <a:srgbClr val="0033CC"/>
                </a:solidFill>
              </a:rPr>
              <a:t>Select </a:t>
            </a:r>
            <a:r>
              <a:rPr lang="cs-CZ" dirty="0">
                <a:solidFill>
                  <a:srgbClr val="0033CC"/>
                </a:solidFill>
              </a:rPr>
              <a:t>Plus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cs-CZ" dirty="0" smtClean="0">
              <a:solidFill>
                <a:srgbClr val="0033CC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cs-CZ" dirty="0">
              <a:solidFill>
                <a:srgbClr val="0033CC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0033CC"/>
                </a:solidFill>
              </a:rPr>
              <a:t>Rámcová </a:t>
            </a:r>
            <a:r>
              <a:rPr lang="cs-CZ" dirty="0">
                <a:solidFill>
                  <a:srgbClr val="0033CC"/>
                </a:solidFill>
              </a:rPr>
              <a:t>smlouva na pořizování licencí </a:t>
            </a:r>
            <a:r>
              <a:rPr lang="cs-CZ" dirty="0" smtClean="0">
                <a:solidFill>
                  <a:srgbClr val="0033CC"/>
                </a:solidFill>
              </a:rPr>
              <a:t>k </a:t>
            </a:r>
            <a:r>
              <a:rPr lang="cs-CZ" dirty="0">
                <a:solidFill>
                  <a:srgbClr val="0033CC"/>
                </a:solidFill>
              </a:rPr>
              <a:t>produktům </a:t>
            </a:r>
            <a:r>
              <a:rPr lang="cs-CZ" dirty="0" smtClean="0">
                <a:solidFill>
                  <a:srgbClr val="0033CC"/>
                </a:solidFill>
              </a:rPr>
              <a:t>Microsoft podepsána:</a:t>
            </a:r>
          </a:p>
          <a:p>
            <a:pPr algn="ctr">
              <a:spcBef>
                <a:spcPts val="1200"/>
              </a:spcBef>
              <a:spcAft>
                <a:spcPts val="2400"/>
              </a:spcAft>
            </a:pPr>
            <a:r>
              <a:rPr lang="cs-CZ" dirty="0" smtClean="0">
                <a:solidFill>
                  <a:srgbClr val="FF0000"/>
                </a:solidFill>
              </a:rPr>
              <a:t>1. prosince 2014 s 5 dodavateli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0033CC"/>
                </a:solidFill>
              </a:rPr>
              <a:t>Rámcová smlouva </a:t>
            </a:r>
            <a:r>
              <a:rPr lang="cs-CZ" dirty="0">
                <a:solidFill>
                  <a:srgbClr val="0033CC"/>
                </a:solidFill>
              </a:rPr>
              <a:t>je uzavřena na celkový objem </a:t>
            </a:r>
            <a:r>
              <a:rPr lang="cs-CZ" dirty="0" smtClean="0">
                <a:solidFill>
                  <a:srgbClr val="0033CC"/>
                </a:solidFill>
              </a:rPr>
              <a:t>4.600.000 000 </a:t>
            </a:r>
            <a:r>
              <a:rPr lang="cs-CZ" dirty="0">
                <a:solidFill>
                  <a:srgbClr val="0033CC"/>
                </a:solidFill>
              </a:rPr>
              <a:t>Kč a 4 roky od podpisu smlouvy, tedy do 30. listopadu </a:t>
            </a:r>
            <a:r>
              <a:rPr lang="cs-CZ" dirty="0" smtClean="0">
                <a:solidFill>
                  <a:srgbClr val="0033CC"/>
                </a:solidFill>
              </a:rPr>
              <a:t>2018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Ø"/>
            </a:pPr>
            <a:endParaRPr lang="cs-CZ" dirty="0">
              <a:solidFill>
                <a:srgbClr val="0033CC"/>
              </a:solidFill>
            </a:endParaRP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0033CC"/>
                </a:solidFill>
              </a:rPr>
              <a:t>Smlouvy zveřejněny na www stránkách Ministerstva vnitra (</a:t>
            </a:r>
            <a:r>
              <a:rPr lang="cs-CZ" i="1" dirty="0" smtClean="0">
                <a:solidFill>
                  <a:srgbClr val="0033CC"/>
                </a:solidFill>
                <a:hlinkClick r:id="rId3"/>
              </a:rPr>
              <a:t>www.mvcr.cz</a:t>
            </a:r>
            <a:r>
              <a:rPr lang="cs-CZ" dirty="0" smtClean="0">
                <a:solidFill>
                  <a:srgbClr val="0033CC"/>
                </a:solidFill>
              </a:rPr>
              <a:t>)</a:t>
            </a:r>
          </a:p>
          <a:p>
            <a:pPr algn="r">
              <a:spcBef>
                <a:spcPts val="1200"/>
              </a:spcBef>
            </a:pPr>
            <a:r>
              <a:rPr lang="cs-CZ" sz="1400" i="1" dirty="0" smtClean="0">
                <a:solidFill>
                  <a:schemeClr val="tx1"/>
                </a:solidFill>
              </a:rPr>
              <a:t>(část eGovernment, záložka Smlouvy na software Microsoft, Nové smlouvy na software Microsoft)</a:t>
            </a:r>
            <a:endParaRPr lang="cs-CZ" sz="14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90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Předmět </a:t>
            </a: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Rámcové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smlouvy Microsoft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504507"/>
            <a:ext cx="80288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Enterprise agreement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Select Plus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Software assurance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Pořizování bezplatných služeb dle Přílohy č. 2 Rámcové smlouvy 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496395"/>
            <a:ext cx="730881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2400" dirty="0" smtClean="0">
                <a:solidFill>
                  <a:srgbClr val="0033CC"/>
                </a:solidFill>
              </a:rPr>
              <a:t>Pořizování licencí prostřednictvím programů:</a:t>
            </a:r>
          </a:p>
        </p:txBody>
      </p:sp>
    </p:spTree>
    <p:extLst>
      <p:ext uri="{BB962C8B-B14F-4D97-AF65-F5344CB8AC3E}">
        <p14:creationId xmlns:p14="http://schemas.microsoft.com/office/powerpoint/2010/main" val="9797263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3" grpId="0" uiExpand="1" build="p" bldLvl="5"/>
      <p:bldP spid="4" grpId="0" build="p" bldLvl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Prováděcí smlouvy k </a:t>
            </a: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Rámcové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smlouvě Microsoft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449355"/>
            <a:ext cx="86409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accent1">
                    <a:lumMod val="25000"/>
                  </a:schemeClr>
                </a:solidFill>
              </a:rPr>
              <a:t>Výzva k poskytnutí plnění je definována v Příloze č. 4 Rámcové </a:t>
            </a: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smlouvy</a:t>
            </a:r>
            <a:endParaRPr lang="cs-CZ" sz="1600" dirty="0">
              <a:solidFill>
                <a:schemeClr val="accent1">
                  <a:lumMod val="25000"/>
                </a:schemeClr>
              </a:solidFill>
            </a:endParaRPr>
          </a:p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Prováděcí </a:t>
            </a:r>
            <a:r>
              <a:rPr lang="cs-CZ" sz="1600" dirty="0">
                <a:solidFill>
                  <a:schemeClr val="accent1">
                    <a:lumMod val="25000"/>
                  </a:schemeClr>
                </a:solidFill>
              </a:rPr>
              <a:t>smlouva je definována Přílohou č. 1 Rámcové smlouvy, její text je </a:t>
            </a: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závazný</a:t>
            </a:r>
            <a:endParaRPr lang="cs-CZ" sz="1600" dirty="0">
              <a:solidFill>
                <a:schemeClr val="accent1">
                  <a:lumMod val="25000"/>
                </a:schemeClr>
              </a:solidFill>
            </a:endParaRPr>
          </a:p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accent1">
                    <a:lumMod val="25000"/>
                  </a:schemeClr>
                </a:solidFill>
              </a:rPr>
              <a:t>V případě změn požadovaných Pověřujícím zadavatelem a akceptovaných </a:t>
            </a: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dodavatelem </a:t>
            </a:r>
            <a:r>
              <a:rPr lang="cs-CZ" sz="1600" dirty="0">
                <a:solidFill>
                  <a:schemeClr val="accent1">
                    <a:lumMod val="25000"/>
                  </a:schemeClr>
                </a:solidFill>
              </a:rPr>
              <a:t>je možné tyto změny uvést v Příloze této </a:t>
            </a: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smlouvy</a:t>
            </a:r>
            <a:endParaRPr lang="cs-CZ" sz="1600" dirty="0">
              <a:solidFill>
                <a:schemeClr val="accent1">
                  <a:lumMod val="25000"/>
                </a:schemeClr>
              </a:solidFill>
            </a:endParaRPr>
          </a:p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Prováděcí smlouvy jsou uzavírány v souladu s </a:t>
            </a:r>
            <a:r>
              <a:rPr lang="cs-CZ" sz="1600" dirty="0">
                <a:solidFill>
                  <a:schemeClr val="accent1">
                    <a:lumMod val="25000"/>
                  </a:schemeClr>
                </a:solidFill>
              </a:rPr>
              <a:t>§ 92 odst. 3 ZVZ (tj. v tzv. minitendrech</a:t>
            </a: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)</a:t>
            </a:r>
          </a:p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Centrální zadavatel doporučuje minitendry realizovat prostřednictvím elektronického tržiště Gemin</a:t>
            </a:r>
          </a:p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Centrální zadavatel připravil pro realizaci minitendrů Portál ulehčující proces zadávání formou standardizovaných procesů</a:t>
            </a:r>
          </a:p>
          <a:p>
            <a:pPr marL="342900" indent="-342900" algn="just">
              <a:spcAft>
                <a:spcPts val="1600"/>
              </a:spcAft>
              <a:buFont typeface="Wingdings" panose="05000000000000000000" pitchFamily="2" charset="2"/>
              <a:buChar char="v"/>
            </a:pP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Rámcová </a:t>
            </a:r>
            <a:r>
              <a:rPr lang="cs-CZ" sz="1600" dirty="0">
                <a:solidFill>
                  <a:schemeClr val="accent1">
                    <a:lumMod val="25000"/>
                  </a:schemeClr>
                </a:solidFill>
              </a:rPr>
              <a:t>smlouva definuje přílohou č. 2 služby, které jsou dodavatelé povinni poskytovat </a:t>
            </a:r>
            <a:r>
              <a:rPr lang="cs-CZ" sz="1600" dirty="0" smtClean="0">
                <a:solidFill>
                  <a:schemeClr val="accent1">
                    <a:lumMod val="25000"/>
                  </a:schemeClr>
                </a:solidFill>
              </a:rPr>
              <a:t>bezplatně</a:t>
            </a:r>
            <a:endParaRPr lang="cs-CZ" sz="1600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0333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4" grpId="0" uiExpand="1" build="p" bldLvl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Slevy z </a:t>
            </a: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Rámcové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smlouvy Microsoft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51520" y="1088740"/>
            <a:ext cx="860495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 defTabSz="914400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cs-CZ" altLang="cs-CZ" b="1" dirty="0">
                <a:solidFill>
                  <a:srgbClr val="0033CC"/>
                </a:solidFill>
                <a:cs typeface="Arial" panose="020B0604020202020204" pitchFamily="34" charset="0"/>
              </a:rPr>
              <a:t>Garantovaná sleva z RS – pro </a:t>
            </a:r>
            <a:r>
              <a:rPr lang="cs-CZ" altLang="cs-CZ" b="1" dirty="0" smtClean="0">
                <a:solidFill>
                  <a:srgbClr val="0033CC"/>
                </a:solidFill>
                <a:cs typeface="Arial" panose="020B0604020202020204" pitchFamily="34" charset="0"/>
              </a:rPr>
              <a:t>minitendry</a:t>
            </a:r>
            <a:r>
              <a:rPr lang="cs-CZ" altLang="cs-CZ" dirty="0">
                <a:solidFill>
                  <a:srgbClr val="0033CC"/>
                </a:solidFill>
                <a:cs typeface="Arial" panose="020B0604020202020204" pitchFamily="34" charset="0"/>
              </a:rPr>
              <a:t> </a:t>
            </a:r>
            <a:r>
              <a:rPr lang="cs-CZ" altLang="cs-CZ" dirty="0" smtClean="0">
                <a:solidFill>
                  <a:srgbClr val="0033CC"/>
                </a:solidFill>
                <a:cs typeface="Arial" panose="020B0604020202020204" pitchFamily="34" charset="0"/>
              </a:rPr>
              <a:t>(dodavatelé </a:t>
            </a:r>
            <a:r>
              <a:rPr lang="cs-CZ" altLang="cs-CZ" dirty="0">
                <a:solidFill>
                  <a:srgbClr val="0033CC"/>
                </a:solidFill>
                <a:cs typeface="Arial" panose="020B0604020202020204" pitchFamily="34" charset="0"/>
              </a:rPr>
              <a:t>jsou povinni podat nabídku s minimální </a:t>
            </a:r>
            <a:r>
              <a:rPr lang="cs-CZ" altLang="cs-CZ" dirty="0" smtClean="0">
                <a:solidFill>
                  <a:srgbClr val="0033CC"/>
                </a:solidFill>
                <a:cs typeface="Arial" panose="020B0604020202020204" pitchFamily="34" charset="0"/>
              </a:rPr>
              <a:t>slevou)</a:t>
            </a:r>
            <a:endParaRPr lang="cs-CZ" altLang="cs-CZ" dirty="0">
              <a:solidFill>
                <a:srgbClr val="0033CC"/>
              </a:solidFill>
              <a:cs typeface="Arial" panose="020B0604020202020204" pitchFamily="34" charset="0"/>
            </a:endParaRPr>
          </a:p>
          <a:p>
            <a:pPr marL="0" indent="0" algn="r" defTabSz="914400">
              <a:spcBef>
                <a:spcPts val="0"/>
              </a:spcBef>
              <a:buClr>
                <a:srgbClr val="FF0000"/>
              </a:buClr>
            </a:pPr>
            <a:r>
              <a:rPr lang="cs-CZ" altLang="cs-CZ" sz="1300" b="1" i="1" dirty="0">
                <a:solidFill>
                  <a:srgbClr val="FF0000"/>
                </a:solidFill>
                <a:cs typeface="Arial" panose="020B0604020202020204" pitchFamily="34" charset="0"/>
              </a:rPr>
              <a:t>		</a:t>
            </a:r>
            <a:r>
              <a:rPr lang="cs-CZ" altLang="cs-CZ" sz="1300" b="1" i="1" dirty="0" smtClean="0">
                <a:solidFill>
                  <a:srgbClr val="FF0000"/>
                </a:solidFill>
                <a:cs typeface="Arial" panose="020B0604020202020204" pitchFamily="34" charset="0"/>
              </a:rPr>
              <a:t>	</a:t>
            </a:r>
            <a:r>
              <a:rPr lang="cs-CZ" altLang="cs-CZ" sz="1300" i="1" dirty="0" smtClean="0">
                <a:solidFill>
                  <a:schemeClr val="tx1"/>
                </a:solidFill>
                <a:cs typeface="Arial" panose="020B0604020202020204" pitchFamily="34" charset="0"/>
              </a:rPr>
              <a:t>Slevy </a:t>
            </a:r>
            <a:r>
              <a:rPr lang="cs-CZ" altLang="cs-CZ" sz="1300" i="1" dirty="0">
                <a:solidFill>
                  <a:schemeClr val="tx1"/>
                </a:solidFill>
                <a:cs typeface="Arial" panose="020B0604020202020204" pitchFamily="34" charset="0"/>
              </a:rPr>
              <a:t>jsou poskytovány ze speciálních ceníků Microsoft v nejvyšší možné slevě touto společností poskytovaných – u OVM ceník kategorie </a:t>
            </a:r>
            <a:r>
              <a:rPr lang="cs-CZ" altLang="cs-CZ" sz="1300" i="1" dirty="0" smtClean="0">
                <a:solidFill>
                  <a:schemeClr val="tx1"/>
                </a:solidFill>
                <a:cs typeface="Arial" panose="020B0604020202020204" pitchFamily="34" charset="0"/>
              </a:rPr>
              <a:t>„D“, </a:t>
            </a:r>
            <a:r>
              <a:rPr lang="cs-CZ" altLang="cs-CZ" sz="1300" i="1" dirty="0">
                <a:solidFill>
                  <a:schemeClr val="tx1"/>
                </a:solidFill>
                <a:cs typeface="Arial" panose="020B0604020202020204" pitchFamily="34" charset="0"/>
              </a:rPr>
              <a:t>tj. 15%</a:t>
            </a:r>
            <a:endParaRPr lang="cs-CZ" altLang="cs-CZ" sz="13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1341438" lvl="2" indent="-541338" defTabSz="914400">
              <a:lnSpc>
                <a:spcPct val="150000"/>
              </a:lnSpc>
              <a:spcBef>
                <a:spcPts val="18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EA:				19,01% - 22,71%</a:t>
            </a:r>
          </a:p>
          <a:p>
            <a:pPr marL="1341438" lvl="2" indent="-541338" defTabSz="914400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SELECT:			17,03% - 25,03%</a:t>
            </a:r>
            <a:r>
              <a:rPr lang="cs-CZ" altLang="cs-CZ" dirty="0">
                <a:cs typeface="Arial" panose="020B0604020202020204" pitchFamily="34" charset="0"/>
              </a:rPr>
              <a:t>	</a:t>
            </a:r>
          </a:p>
          <a:p>
            <a:pPr marL="541338" indent="-541338" defTabSz="914400"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cs-CZ" altLang="cs-CZ" sz="2400" dirty="0">
              <a:cs typeface="Arial" panose="020B0604020202020204" pitchFamily="34" charset="0"/>
            </a:endParaRPr>
          </a:p>
          <a:p>
            <a:pPr marL="541338" indent="-541338" defTabSz="914400">
              <a:spcBef>
                <a:spcPts val="600"/>
              </a:spcBef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cs-CZ" altLang="cs-CZ" b="1" dirty="0">
                <a:solidFill>
                  <a:srgbClr val="0033CC"/>
                </a:solidFill>
                <a:cs typeface="Arial" panose="020B0604020202020204" pitchFamily="34" charset="0"/>
              </a:rPr>
              <a:t>Dosažená sleva po minitendrech</a:t>
            </a:r>
          </a:p>
          <a:p>
            <a:pPr marL="1341438" lvl="2" indent="-541338" defTabSz="9144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EA:	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min</a:t>
            </a: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: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	20,31</a:t>
            </a: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%</a:t>
            </a:r>
          </a:p>
          <a:p>
            <a:pPr marL="2171700" lvl="5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max</a:t>
            </a: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: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	30,81</a:t>
            </a: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%</a:t>
            </a:r>
          </a:p>
          <a:p>
            <a:pPr marL="2171700" lvl="5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	</a:t>
            </a:r>
            <a:r>
              <a:rPr lang="cs-CZ" altLang="cs-CZ" dirty="0" smtClean="0">
                <a:solidFill>
                  <a:srgbClr val="FF0000"/>
                </a:solidFill>
                <a:cs typeface="Courier New"/>
              </a:rPr>
              <a:t>ø</a:t>
            </a:r>
            <a:r>
              <a:rPr lang="cs-CZ" altLang="cs-CZ" dirty="0">
                <a:solidFill>
                  <a:srgbClr val="FF0000"/>
                </a:solidFill>
                <a:cs typeface="Courier New"/>
              </a:rPr>
              <a:t>:	</a:t>
            </a:r>
            <a:r>
              <a:rPr lang="cs-CZ" altLang="cs-CZ" dirty="0" smtClean="0">
                <a:solidFill>
                  <a:srgbClr val="FF0000"/>
                </a:solidFill>
                <a:cs typeface="Courier New"/>
              </a:rPr>
              <a:t>	</a:t>
            </a:r>
            <a:r>
              <a:rPr lang="cs-CZ" altLang="cs-CZ" i="1" dirty="0" smtClean="0">
                <a:solidFill>
                  <a:srgbClr val="FF0000"/>
                </a:solidFill>
                <a:cs typeface="Courier New"/>
              </a:rPr>
              <a:t>26,45%</a:t>
            </a:r>
            <a:endParaRPr lang="cs-CZ" altLang="cs-CZ" i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marL="1341438" lvl="2" indent="-541338" defTabSz="914400">
              <a:spcBef>
                <a:spcPts val="2400"/>
              </a:spcBef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SELECT: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min</a:t>
            </a: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:		17,03%</a:t>
            </a:r>
          </a:p>
          <a:p>
            <a:pPr marL="2171700" lvl="5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max</a:t>
            </a: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:		</a:t>
            </a:r>
            <a:r>
              <a:rPr lang="cs-CZ" altLang="cs-CZ" dirty="0" smtClean="0">
                <a:solidFill>
                  <a:srgbClr val="FF0000"/>
                </a:solidFill>
                <a:cs typeface="Arial" panose="020B0604020202020204" pitchFamily="34" charset="0"/>
              </a:rPr>
              <a:t>27,14%</a:t>
            </a:r>
            <a:endParaRPr lang="cs-CZ" altLang="cs-CZ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marL="2171700" lvl="5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cs-CZ" altLang="cs-CZ" dirty="0">
                <a:solidFill>
                  <a:srgbClr val="FF0000"/>
                </a:solidFill>
                <a:cs typeface="Arial" panose="020B0604020202020204" pitchFamily="34" charset="0"/>
              </a:rPr>
              <a:t>	</a:t>
            </a:r>
            <a:r>
              <a:rPr lang="cs-CZ" altLang="cs-CZ" dirty="0" smtClean="0">
                <a:solidFill>
                  <a:srgbClr val="FF0000"/>
                </a:solidFill>
                <a:cs typeface="Courier New"/>
              </a:rPr>
              <a:t>ø</a:t>
            </a:r>
            <a:r>
              <a:rPr lang="cs-CZ" altLang="cs-CZ" dirty="0">
                <a:solidFill>
                  <a:srgbClr val="FF0000"/>
                </a:solidFill>
                <a:cs typeface="Courier New"/>
              </a:rPr>
              <a:t>:		</a:t>
            </a:r>
            <a:r>
              <a:rPr lang="cs-CZ" altLang="cs-CZ" i="1" dirty="0" smtClean="0">
                <a:solidFill>
                  <a:srgbClr val="FF0000"/>
                </a:solidFill>
                <a:cs typeface="Courier New"/>
              </a:rPr>
              <a:t>24,77%</a:t>
            </a:r>
            <a:endParaRPr lang="cs-CZ" altLang="cs-CZ" i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marL="0" indent="0" defTabSz="914400">
              <a:buClr>
                <a:srgbClr val="FF0000"/>
              </a:buClr>
            </a:pPr>
            <a:endParaRPr lang="cs-CZ" altLang="cs-CZ" sz="24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7169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Bezplatné služby poskytované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dodavateli         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08104" y="4653136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Miroslav Tůma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8990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>
                <a:solidFill>
                  <a:schemeClr val="accent6">
                    <a:lumMod val="75000"/>
                  </a:schemeClr>
                </a:solidFill>
              </a:rPr>
              <a:t>Kategorie při poskytování doprovodných služeb</a:t>
            </a: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32936" y="1718799"/>
            <a:ext cx="626440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Předprodejní poradenství</a:t>
            </a: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Poradenství a pomoc po podpisu smlouvy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SA benefity – poskytuje Microsoft</a:t>
            </a:r>
          </a:p>
        </p:txBody>
      </p:sp>
    </p:spTree>
    <p:extLst>
      <p:ext uri="{BB962C8B-B14F-4D97-AF65-F5344CB8AC3E}">
        <p14:creationId xmlns:p14="http://schemas.microsoft.com/office/powerpoint/2010/main" val="891211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>
                <a:solidFill>
                  <a:schemeClr val="accent6">
                    <a:lumMod val="75000"/>
                  </a:schemeClr>
                </a:solidFill>
              </a:rPr>
              <a:t>Předprodejní poradenství zahrnuje zejména</a:t>
            </a:r>
            <a:r>
              <a:rPr lang="cs-CZ" altLang="cs-CZ" sz="2000" b="1" i="1" u="sng" dirty="0">
                <a:solidFill>
                  <a:schemeClr val="accent6">
                    <a:lumMod val="75000"/>
                  </a:schemeClr>
                </a:solidFill>
              </a:rPr>
              <a:t>	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51520" y="1528793"/>
            <a:ext cx="815550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23875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Poskytování </a:t>
            </a:r>
            <a:r>
              <a:rPr lang="cs-CZ" sz="2400" dirty="0"/>
              <a:t>poradenství ke způsobu nákupu </a:t>
            </a:r>
            <a:r>
              <a:rPr lang="cs-CZ" sz="2400" dirty="0" smtClean="0"/>
              <a:t>licencí Microsoft </a:t>
            </a:r>
            <a:r>
              <a:rPr lang="cs-CZ" sz="2400" dirty="0"/>
              <a:t>Select Plus </a:t>
            </a:r>
            <a:r>
              <a:rPr lang="cs-CZ" sz="2400" dirty="0" smtClean="0"/>
              <a:t>a </a:t>
            </a:r>
            <a:r>
              <a:rPr lang="cs-CZ" sz="2400" dirty="0"/>
              <a:t>E</a:t>
            </a:r>
            <a:r>
              <a:rPr lang="cs-CZ" sz="2400" dirty="0" smtClean="0"/>
              <a:t>nterprise agreement</a:t>
            </a:r>
          </a:p>
          <a:p>
            <a:pPr marL="534988" indent="-523875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400" dirty="0"/>
              <a:t>Poskytování poradenství ke způsobu nákupu licencí Microsoft </a:t>
            </a:r>
            <a:endParaRPr lang="cs-CZ" sz="2400" dirty="0" smtClean="0"/>
          </a:p>
          <a:p>
            <a:pPr marL="534988" indent="-523875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Poskytování informací o životním cyklu produktů</a:t>
            </a:r>
          </a:p>
          <a:p>
            <a:pPr marL="534988" indent="-523875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Zasílání aktualizovaných ceníků SW</a:t>
            </a:r>
            <a:r>
              <a:rPr lang="cs-CZ" sz="2400" dirty="0"/>
              <a:t> </a:t>
            </a:r>
            <a:r>
              <a:rPr lang="cs-CZ" sz="2400" dirty="0" smtClean="0"/>
              <a:t>produktů </a:t>
            </a:r>
            <a:r>
              <a:rPr lang="cs-CZ" sz="2400" dirty="0"/>
              <a:t>M</a:t>
            </a:r>
            <a:r>
              <a:rPr lang="cs-CZ" sz="2400" dirty="0" smtClean="0"/>
              <a:t>icrosoft, úroveň D pro licenční programy Enterprise Agreement a Select Plus</a:t>
            </a:r>
          </a:p>
          <a:p>
            <a:pPr marL="534988" indent="-523875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Poskytování informací o programových změnách a</a:t>
            </a:r>
            <a:r>
              <a:rPr lang="cs-CZ" sz="2400" dirty="0" smtClean="0">
                <a:solidFill>
                  <a:schemeClr val="bg1"/>
                </a:solidFill>
              </a:rPr>
              <a:t>_</a:t>
            </a:r>
            <a:r>
              <a:rPr lang="cs-CZ" sz="2400" dirty="0" smtClean="0"/>
              <a:t>novinkách</a:t>
            </a:r>
          </a:p>
          <a:p>
            <a:endParaRPr lang="cs-CZ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rgbClr val="00B0F0"/>
              </a:solidFill>
            </a:endParaRPr>
          </a:p>
          <a:p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6973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pl-PL" altLang="cs-CZ" sz="2000" i="1" u="sng" dirty="0">
                <a:solidFill>
                  <a:schemeClr val="accent6">
                    <a:lumMod val="75000"/>
                  </a:schemeClr>
                </a:solidFill>
              </a:rPr>
              <a:t>Poradenství a pomoc po podpisu </a:t>
            </a:r>
            <a:r>
              <a:rPr lang="pl-PL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smlouvy</a:t>
            </a:r>
            <a:r>
              <a:rPr lang="cs-CZ" altLang="cs-CZ" sz="2000" b="1" i="1" u="sng" dirty="0">
                <a:solidFill>
                  <a:schemeClr val="accent6">
                    <a:lumMod val="75000"/>
                  </a:schemeClr>
                </a:solidFill>
              </a:rPr>
              <a:t>	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50135" y="1091824"/>
            <a:ext cx="8816454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cs-CZ" sz="2200" dirty="0" smtClean="0">
                <a:solidFill>
                  <a:srgbClr val="00B0F0"/>
                </a:solidFill>
              </a:rPr>
              <a:t>Na </a:t>
            </a:r>
            <a:r>
              <a:rPr lang="cs-CZ" sz="2200" dirty="0">
                <a:solidFill>
                  <a:srgbClr val="00B0F0"/>
                </a:solidFill>
              </a:rPr>
              <a:t>základě Prováděcí smlouvy </a:t>
            </a:r>
            <a:r>
              <a:rPr lang="cs-CZ" sz="2200" dirty="0" smtClean="0">
                <a:solidFill>
                  <a:srgbClr val="00B0F0"/>
                </a:solidFill>
              </a:rPr>
              <a:t>má objednatel za každý 1 mio</a:t>
            </a:r>
            <a:r>
              <a:rPr lang="cs-CZ" sz="2200" dirty="0">
                <a:solidFill>
                  <a:srgbClr val="00B0F0"/>
                </a:solidFill>
              </a:rPr>
              <a:t> </a:t>
            </a:r>
            <a:r>
              <a:rPr lang="cs-CZ" sz="2200" dirty="0" smtClean="0">
                <a:solidFill>
                  <a:srgbClr val="00B0F0"/>
                </a:solidFill>
              </a:rPr>
              <a:t>odebraného plnění bez DPH právo požadovat 1 člověkoden bezplatných doprovodných služeb v následujících oblastech: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i="1" dirty="0" smtClean="0">
                <a:solidFill>
                  <a:schemeClr val="accent6">
                    <a:lumMod val="75000"/>
                  </a:schemeClr>
                </a:solidFill>
              </a:rPr>
              <a:t>Reporting</a:t>
            </a: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cs-CZ" dirty="0" smtClean="0"/>
              <a:t>Zajištění reportů k realizovaným smlouvám, objednávkám a investicím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i="1" dirty="0" smtClean="0">
                <a:solidFill>
                  <a:schemeClr val="accent6">
                    <a:lumMod val="75000"/>
                  </a:schemeClr>
                </a:solidFill>
              </a:rPr>
              <a:t>Podpora životního cyklu a administrace smluv</a:t>
            </a:r>
            <a:r>
              <a:rPr lang="cs-CZ" dirty="0" smtClean="0"/>
              <a:t>; např.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dirty="0" smtClean="0"/>
              <a:t>Poskytnutí přehledu SA benefitů, sestavení plánu aktivace a čerpání a</a:t>
            </a:r>
            <a:r>
              <a:rPr lang="cs-CZ" dirty="0" smtClean="0">
                <a:solidFill>
                  <a:schemeClr val="bg1"/>
                </a:solidFill>
              </a:rPr>
              <a:t>_</a:t>
            </a:r>
            <a:r>
              <a:rPr lang="cs-CZ" dirty="0" smtClean="0"/>
              <a:t>kontrola čerpání</a:t>
            </a: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cs-CZ" dirty="0"/>
              <a:t>Zajištění zasílání TrueUp objednávek v souladu se smlouvou Enterprise </a:t>
            </a:r>
            <a:r>
              <a:rPr lang="cs-CZ" dirty="0" smtClean="0"/>
              <a:t>Agreement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i="1" dirty="0" smtClean="0">
                <a:solidFill>
                  <a:schemeClr val="accent6">
                    <a:lumMod val="75000"/>
                  </a:schemeClr>
                </a:solidFill>
              </a:rPr>
              <a:t>Rozšiřující služby pro OVM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</a:rPr>
              <a:t>31 dalších služeb, např:</a:t>
            </a:r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dirty="0" smtClean="0"/>
              <a:t>Vedení SW evidence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dirty="0"/>
              <a:t>Administrace Prováděcí smlouvy Microsoft Select Plus a Enterprise Agreement na zákaznických VLSC stránkách – stahování produktů Microsoft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cs-CZ" dirty="0" smtClean="0"/>
              <a:t>Zajištění TrueUp procesu s ohledem na správné licencování zákazníka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6845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3081" y="1628800"/>
            <a:ext cx="8297839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3000"/>
              </a:spcAft>
            </a:pPr>
            <a:r>
              <a:rPr lang="cs-CZ" sz="2400" dirty="0">
                <a:solidFill>
                  <a:srgbClr val="00B0F0"/>
                </a:solidFill>
              </a:rPr>
              <a:t>D</a:t>
            </a:r>
            <a:r>
              <a:rPr lang="cs-CZ" sz="2400" dirty="0" smtClean="0">
                <a:solidFill>
                  <a:srgbClr val="00B0F0"/>
                </a:solidFill>
              </a:rPr>
              <a:t>alší bezplatné služby má právo požadovat po dodavateli</a:t>
            </a:r>
          </a:p>
          <a:p>
            <a:pPr marL="450850" indent="-4508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Subjekt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s platným programem Enterprise Agreement a/nebo Software Assurance při odběru licencí pro minimálně 1.000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PC. Jedná se o: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pPr marL="900113" lvl="2" indent="-442913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cs-CZ" dirty="0" smtClean="0"/>
              <a:t>Vzdělávací semináře</a:t>
            </a:r>
            <a:endParaRPr lang="cs-CZ" dirty="0"/>
          </a:p>
          <a:p>
            <a:pPr marL="900113" lvl="2" indent="-442913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cs-CZ" dirty="0" smtClean="0"/>
              <a:t>Odborné semináře</a:t>
            </a:r>
            <a:endParaRPr lang="cs-CZ" dirty="0"/>
          </a:p>
          <a:p>
            <a:pPr marL="450850" indent="-450850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Speciální plnění při zahrnutí minimálně 25,000 kvalifikovaných PC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do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programu Enterprise Agreement pro Zadavatele,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který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licence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objednal Jedná se o:</a:t>
            </a:r>
            <a:endParaRPr lang="cs-CZ" sz="1400" dirty="0">
              <a:solidFill>
                <a:schemeClr val="accent6">
                  <a:lumMod val="75000"/>
                </a:schemeClr>
              </a:solidFill>
            </a:endParaRPr>
          </a:p>
          <a:p>
            <a:pPr marL="900113" lvl="1" indent="-442913">
              <a:buFont typeface="Wingdings" panose="05000000000000000000" pitchFamily="2" charset="2"/>
              <a:buChar char="v"/>
            </a:pPr>
            <a:r>
              <a:rPr lang="cs-CZ" dirty="0"/>
              <a:t>Elektronické vzdělávací kurzy společnosti </a:t>
            </a:r>
            <a:r>
              <a:rPr lang="cs-CZ" dirty="0" smtClean="0"/>
              <a:t>Microsoft</a:t>
            </a:r>
          </a:p>
          <a:p>
            <a:pPr marL="900113" lvl="1" indent="-442913">
              <a:buFont typeface="Wingdings" panose="05000000000000000000" pitchFamily="2" charset="2"/>
              <a:buChar char="v"/>
            </a:pPr>
            <a:r>
              <a:rPr lang="cs-CZ" dirty="0" smtClean="0"/>
              <a:t>Vzdělávací portál</a:t>
            </a:r>
          </a:p>
          <a:p>
            <a:pPr marL="285750" indent="-285750">
              <a:spcAft>
                <a:spcPts val="1800"/>
              </a:spcAft>
              <a:buFont typeface="Wingdings" panose="05000000000000000000" pitchFamily="2" charset="2"/>
              <a:buChar char="v"/>
            </a:pPr>
            <a:endParaRPr lang="cs-CZ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pl-PL" altLang="cs-CZ" sz="2000" i="1" u="sng" dirty="0">
                <a:solidFill>
                  <a:schemeClr val="accent6">
                    <a:lumMod val="75000"/>
                  </a:schemeClr>
                </a:solidFill>
              </a:rPr>
              <a:t>Poradenství a pomoc po podpisu smlouvy</a:t>
            </a:r>
            <a:r>
              <a:rPr lang="cs-CZ" altLang="cs-CZ" sz="2000" b="1" i="1" u="sng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endParaRPr lang="cs-CZ" altLang="cs-CZ" sz="2000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28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0" t="-55" r="3543"/>
          <a:stretch/>
        </p:blipFill>
        <p:spPr bwMode="auto">
          <a:xfrm>
            <a:off x="4706813" y="1556792"/>
            <a:ext cx="4257675" cy="4214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5516" y="3068960"/>
            <a:ext cx="4212468" cy="1323439"/>
          </a:xfrm>
          <a:prstGeom prst="rect">
            <a:avLst/>
          </a:prstGeom>
          <a:solidFill>
            <a:srgbClr val="92D050"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Bezplatné služby jsou definovány v Příloze č. 2 </a:t>
            </a:r>
            <a:r>
              <a:rPr lang="cs-CZ" altLang="cs-CZ" sz="2000" dirty="0">
                <a:solidFill>
                  <a:schemeClr val="accent6">
                    <a:lumMod val="75000"/>
                  </a:schemeClr>
                </a:solidFill>
              </a:rPr>
              <a:t>Rámcové smlouvy na </a:t>
            </a:r>
            <a:r>
              <a:rPr lang="cs-CZ" altLang="cs-CZ" sz="2000" dirty="0" smtClean="0">
                <a:solidFill>
                  <a:schemeClr val="accent6">
                    <a:lumMod val="75000"/>
                  </a:schemeClr>
                </a:solidFill>
              </a:rPr>
              <a:t>pořizování licencí k produktům Microsoft</a:t>
            </a:r>
            <a:endParaRPr lang="cs-CZ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pl-PL" altLang="cs-CZ" sz="2000" i="1" u="sng" dirty="0">
                <a:solidFill>
                  <a:schemeClr val="accent6">
                    <a:lumMod val="75000"/>
                  </a:schemeClr>
                </a:solidFill>
              </a:rPr>
              <a:t>Bezplatné služby poskytované dodavateli </a:t>
            </a:r>
            <a:r>
              <a:rPr lang="cs-CZ" altLang="cs-CZ" sz="2000" b="1" i="1" u="sng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endParaRPr lang="cs-CZ" altLang="cs-CZ" sz="2000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8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Programy a dokupy Enterprise, Select Plus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580112" y="4689140"/>
            <a:ext cx="2273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Petr Janovský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7400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Program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Enterprise </a:t>
            </a: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Agreement (EA)</a:t>
            </a:r>
            <a:r>
              <a:rPr lang="cs-CZ" altLang="cs-CZ" sz="1600" b="1" i="1" u="sng" dirty="0" smtClean="0">
                <a:solidFill>
                  <a:schemeClr val="accent2"/>
                </a:solidFill>
                <a:latin typeface="+mj-lt"/>
              </a:rPr>
              <a:t>	</a:t>
            </a:r>
            <a:endParaRPr lang="cs-CZ" altLang="cs-CZ" sz="1600" b="1" i="1" u="sng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3" name="Rectangle 4"/>
          <p:cNvSpPr/>
          <p:nvPr>
            <p:custDataLst>
              <p:tags r:id="rId1"/>
            </p:custDataLst>
          </p:nvPr>
        </p:nvSpPr>
        <p:spPr bwMode="auto">
          <a:xfrm>
            <a:off x="339228" y="1304764"/>
            <a:ext cx="4052752" cy="727646"/>
          </a:xfrm>
          <a:prstGeom prst="rect">
            <a:avLst/>
          </a:prstGeom>
          <a:solidFill>
            <a:srgbClr val="FFCC99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schemeClr val="tx1"/>
                </a:solidFill>
                <a:latin typeface="+mj-lt"/>
              </a:rPr>
              <a:t>Struktura programu</a:t>
            </a:r>
            <a:endParaRPr lang="cs-CZ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ctangle 5"/>
          <p:cNvSpPr/>
          <p:nvPr>
            <p:custDataLst>
              <p:tags r:id="rId2"/>
            </p:custDataLst>
          </p:nvPr>
        </p:nvSpPr>
        <p:spPr bwMode="auto">
          <a:xfrm>
            <a:off x="4695961" y="1304764"/>
            <a:ext cx="4052752" cy="727646"/>
          </a:xfrm>
          <a:prstGeom prst="rect">
            <a:avLst/>
          </a:prstGeom>
          <a:solidFill>
            <a:srgbClr val="99FF99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schemeClr val="tx1"/>
                </a:solidFill>
                <a:latin typeface="+mj-lt"/>
                <a:ea typeface="Segoe UI" pitchFamily="34" charset="0"/>
                <a:cs typeface="Segoe UI" pitchFamily="34" charset="0"/>
              </a:rPr>
              <a:t>Výhody programu</a:t>
            </a:r>
            <a:endParaRPr lang="cs-CZ" sz="1600" dirty="0">
              <a:solidFill>
                <a:schemeClr val="tx1"/>
              </a:solidFill>
              <a:latin typeface="+mj-l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Rectangle 8"/>
          <p:cNvSpPr/>
          <p:nvPr>
            <p:custDataLst>
              <p:tags r:id="rId3"/>
            </p:custDataLst>
          </p:nvPr>
        </p:nvSpPr>
        <p:spPr bwMode="auto">
          <a:xfrm>
            <a:off x="339228" y="2341341"/>
            <a:ext cx="4052752" cy="4037687"/>
          </a:xfrm>
          <a:prstGeom prst="rect">
            <a:avLst/>
          </a:prstGeom>
          <a:solidFill>
            <a:srgbClr val="FF996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Celopodniková smlouva* - nutno zahrnout všechny uživatele/ zařízení</a:t>
            </a:r>
          </a:p>
          <a:p>
            <a:pPr marL="342900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Minimum je 250 uživatelů/ zařízení</a:t>
            </a:r>
          </a:p>
          <a:p>
            <a:pPr marL="342900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Možnost pořizovat produkty on premise (trvalé licence) a služby Online</a:t>
            </a:r>
          </a:p>
          <a:p>
            <a:pPr marL="342900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Alespoň 1 platformový produkt pro všechny:</a:t>
            </a:r>
          </a:p>
          <a:p>
            <a:pPr marL="800100" lvl="1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Office Professional nebo O365 ProPlus</a:t>
            </a:r>
          </a:p>
          <a:p>
            <a:pPr marL="800100" lvl="1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Windows Enterprise nebo SA per User</a:t>
            </a:r>
          </a:p>
          <a:p>
            <a:pPr marL="800100" lvl="1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CoreCAL/ ECAL Suite nebo E1/ E3/ ECS/ EMS</a:t>
            </a:r>
          </a:p>
          <a:p>
            <a:pPr marL="342900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Smlouva na 3 roky, rozdělené výroční platby (1/3 licence + SA na rok)</a:t>
            </a:r>
          </a:p>
          <a:p>
            <a:pPr marL="342900" indent="-34290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Obnova na 3 roky, rozdělené výroční platby (SA na rok)</a:t>
            </a:r>
          </a:p>
          <a:p>
            <a:pPr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schemeClr val="tx1"/>
              </a:solidFill>
              <a:latin typeface="+mj-lt"/>
            </a:endParaRP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9"/>
          <p:cNvSpPr/>
          <p:nvPr>
            <p:custDataLst>
              <p:tags r:id="rId4"/>
            </p:custDataLst>
          </p:nvPr>
        </p:nvSpPr>
        <p:spPr bwMode="auto">
          <a:xfrm>
            <a:off x="4696955" y="2342851"/>
            <a:ext cx="4051758" cy="4037687"/>
          </a:xfrm>
          <a:prstGeom prst="rect">
            <a:avLst/>
          </a:prstGeom>
          <a:solidFill>
            <a:srgbClr val="99FF6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Sjednocení platformy pro všechny uživatele (všichni používají stejný/ nejnovější software = odpadají problémy s kompatabilitou, lépe se od sebe učí, software se snáze spravuje,..)</a:t>
            </a:r>
          </a:p>
          <a:p>
            <a:pPr marL="285750" indent="-28575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Nejvýhodnější cenová politika (kumulativní slevy za nákup platformy a Software Assurance)</a:t>
            </a:r>
          </a:p>
          <a:p>
            <a:pPr marL="285750" indent="-28575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Benefity Software Assurance (právo na nové verze, právo na domácí užívání Office, poukazy na školení, telefonní podpora, eLearning, možnost přesouvat licence v rámci HA,..)</a:t>
            </a:r>
          </a:p>
          <a:p>
            <a:pPr marL="285750" indent="-28575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Snadná správa licencí a nasazení softwaru</a:t>
            </a:r>
          </a:p>
          <a:p>
            <a:pPr marL="285750" indent="-28575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Jednoduchý přehled o licencích pro případ auditu</a:t>
            </a:r>
          </a:p>
          <a:p>
            <a:pPr marL="285750" indent="-285750" algn="just" defTabSz="932472" fontAlgn="base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Možnost flexibilně pořizovat služby Online</a:t>
            </a:r>
          </a:p>
        </p:txBody>
      </p:sp>
    </p:spTree>
    <p:extLst>
      <p:ext uri="{BB962C8B-B14F-4D97-AF65-F5344CB8AC3E}">
        <p14:creationId xmlns:p14="http://schemas.microsoft.com/office/powerpoint/2010/main" val="3921218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3" grpId="0" animBg="1"/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Program Select </a:t>
            </a: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Plus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sp>
        <p:nvSpPr>
          <p:cNvPr id="4" name="Rectangle 4"/>
          <p:cNvSpPr/>
          <p:nvPr>
            <p:custDataLst>
              <p:tags r:id="rId1"/>
            </p:custDataLst>
          </p:nvPr>
        </p:nvSpPr>
        <p:spPr bwMode="auto">
          <a:xfrm>
            <a:off x="233498" y="1361628"/>
            <a:ext cx="4165903" cy="727646"/>
          </a:xfrm>
          <a:prstGeom prst="rect">
            <a:avLst/>
          </a:prstGeom>
          <a:solidFill>
            <a:srgbClr val="C00000">
              <a:alpha val="50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2400" dirty="0" smtClean="0">
                <a:solidFill>
                  <a:schemeClr val="tx1"/>
                </a:solidFill>
              </a:rPr>
              <a:t>Struktura programu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Rectangle 5"/>
          <p:cNvSpPr/>
          <p:nvPr>
            <p:custDataLst>
              <p:tags r:id="rId2"/>
            </p:custDataLst>
          </p:nvPr>
        </p:nvSpPr>
        <p:spPr bwMode="auto">
          <a:xfrm>
            <a:off x="4747164" y="1361628"/>
            <a:ext cx="4168236" cy="727646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2400" dirty="0" smtClean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Výhody programu</a:t>
            </a:r>
            <a:endParaRPr lang="cs-CZ" sz="2400" dirty="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Rectangle 8"/>
          <p:cNvSpPr/>
          <p:nvPr>
            <p:custDataLst>
              <p:tags r:id="rId3"/>
            </p:custDataLst>
          </p:nvPr>
        </p:nvSpPr>
        <p:spPr bwMode="auto">
          <a:xfrm>
            <a:off x="233498" y="2341341"/>
            <a:ext cx="4186102" cy="4037687"/>
          </a:xfrm>
          <a:prstGeom prst="rect">
            <a:avLst/>
          </a:prstGeom>
          <a:solidFill>
            <a:srgbClr val="0070C0">
              <a:alpha val="50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Jednotná transakční smlouva, která umožňuje objednávání softwaru všem zúčastněným entitám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Možnost pořizovat libovolné licence on premise (trvalé licence):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cs-CZ" sz="1600" dirty="0" smtClean="0">
                <a:solidFill>
                  <a:schemeClr val="tx1"/>
                </a:solidFill>
              </a:rPr>
              <a:t>samostatně v aktuální verzi nebo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cs-CZ" sz="1600" dirty="0" smtClean="0">
                <a:solidFill>
                  <a:schemeClr val="tx1"/>
                </a:solidFill>
              </a:rPr>
              <a:t>licence vč. Software Assurance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Bez omezení na velikost objednávky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Platba: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tx1"/>
                </a:solidFill>
              </a:rPr>
              <a:t>s</a:t>
            </a:r>
            <a:r>
              <a:rPr lang="cs-CZ" sz="1600" dirty="0" smtClean="0">
                <a:solidFill>
                  <a:schemeClr val="tx1"/>
                </a:solidFill>
              </a:rPr>
              <a:t>amostatná licence – platba ihned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tx1"/>
                </a:solidFill>
              </a:rPr>
              <a:t>l</a:t>
            </a:r>
            <a:r>
              <a:rPr lang="cs-CZ" sz="1600" dirty="0" smtClean="0">
                <a:solidFill>
                  <a:schemeClr val="tx1"/>
                </a:solidFill>
              </a:rPr>
              <a:t>icence vč. Software Assurance – možnost rozdělit na 3 výroční platby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endParaRPr lang="cs-CZ" sz="2000" dirty="0" smtClean="0">
              <a:solidFill>
                <a:schemeClr val="tx1"/>
              </a:solidFill>
            </a:endParaRPr>
          </a:p>
          <a:p>
            <a:pPr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cs-CZ" sz="2000" dirty="0" smtClean="0">
              <a:solidFill>
                <a:schemeClr val="tx1"/>
              </a:solidFill>
            </a:endParaRPr>
          </a:p>
          <a:p>
            <a:pPr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cs-CZ" sz="2000" dirty="0" smtClean="0">
              <a:solidFill>
                <a:schemeClr val="tx1"/>
              </a:solidFill>
            </a:endParaRP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7" name="Rectangle 9"/>
          <p:cNvSpPr/>
          <p:nvPr>
            <p:custDataLst>
              <p:tags r:id="rId4"/>
            </p:custDataLst>
          </p:nvPr>
        </p:nvSpPr>
        <p:spPr bwMode="auto">
          <a:xfrm>
            <a:off x="4737640" y="2360391"/>
            <a:ext cx="4177760" cy="4037687"/>
          </a:xfrm>
          <a:prstGeom prst="rect">
            <a:avLst/>
          </a:prstGeom>
          <a:solidFill>
            <a:srgbClr val="FFC000">
              <a:alpha val="50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Možnost pořizovat licence dle potřeby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Sleva vůči programům Open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Snadná správa licencí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Zjednodušený způsob objednávání (každá entita pomocí svého afilačního formuláře)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Multilicenční výhody (platí i pro EA):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downgrade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hromadné nasazení softwaru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hromadná aktivace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možnost přeřazovat licence (kromě Windows)</a:t>
            </a:r>
          </a:p>
          <a:p>
            <a:pPr marL="800100" lvl="1" indent="-342900" defTabSz="932472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tx1"/>
                </a:solidFill>
              </a:rPr>
              <a:t>v případě pořízení, pak i benefity Software Assurance</a:t>
            </a:r>
          </a:p>
        </p:txBody>
      </p:sp>
    </p:spTree>
    <p:extLst>
      <p:ext uri="{BB962C8B-B14F-4D97-AF65-F5344CB8AC3E}">
        <p14:creationId xmlns:p14="http://schemas.microsoft.com/office/powerpoint/2010/main" val="22897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4"/>
          <p:cNvSpPr/>
          <p:nvPr>
            <p:custDataLst>
              <p:tags r:id="rId1"/>
            </p:custDataLst>
          </p:nvPr>
        </p:nvSpPr>
        <p:spPr bwMode="auto">
          <a:xfrm>
            <a:off x="164400" y="1675532"/>
            <a:ext cx="4312066" cy="727646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Microsoft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vs. zákazník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9" name="Rectangle 26"/>
          <p:cNvSpPr/>
          <p:nvPr>
            <p:custDataLst>
              <p:tags r:id="rId2"/>
            </p:custDataLst>
          </p:nvPr>
        </p:nvSpPr>
        <p:spPr bwMode="auto">
          <a:xfrm>
            <a:off x="194260" y="3814783"/>
            <a:ext cx="2188722" cy="549726"/>
          </a:xfrm>
          <a:prstGeom prst="rect">
            <a:avLst/>
          </a:prstGeom>
          <a:solidFill>
            <a:schemeClr val="accent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Smlouva Enterprise</a:t>
            </a:r>
            <a:endParaRPr kumimoji="0" lang="cs-CZ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Rectangle 27"/>
          <p:cNvSpPr/>
          <p:nvPr>
            <p:custDataLst>
              <p:tags r:id="rId3"/>
            </p:custDataLst>
          </p:nvPr>
        </p:nvSpPr>
        <p:spPr bwMode="auto">
          <a:xfrm>
            <a:off x="209313" y="4364508"/>
            <a:ext cx="2151750" cy="70485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Microsoft vs. Ministerstvo </a:t>
            </a:r>
            <a:r>
              <a:rPr lang="cs-CZ" sz="1200" dirty="0" smtClean="0">
                <a:solidFill>
                  <a:prstClr val="black"/>
                </a:solidFill>
              </a:rPr>
              <a:t>vnitra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29.11.2013 – </a:t>
            </a:r>
            <a:r>
              <a:rPr lang="cs-CZ" sz="1200" dirty="0" smtClean="0">
                <a:solidFill>
                  <a:prstClr val="black"/>
                </a:solidFill>
              </a:rPr>
              <a:t>30.11.2033</a:t>
            </a:r>
          </a:p>
        </p:txBody>
      </p:sp>
      <p:sp>
        <p:nvSpPr>
          <p:cNvPr id="31" name="Rectangle 35"/>
          <p:cNvSpPr/>
          <p:nvPr>
            <p:custDataLst>
              <p:tags r:id="rId4"/>
            </p:custDataLst>
          </p:nvPr>
        </p:nvSpPr>
        <p:spPr bwMode="auto">
          <a:xfrm>
            <a:off x="2438400" y="3814783"/>
            <a:ext cx="2046833" cy="549726"/>
          </a:xfrm>
          <a:prstGeom prst="rect">
            <a:avLst/>
          </a:prstGeom>
          <a:solidFill>
            <a:srgbClr val="A6A6A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Smlouva Select Plus</a:t>
            </a:r>
            <a:endParaRPr kumimoji="0" lang="cs-CZ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2" name="Rectangle 36"/>
          <p:cNvSpPr/>
          <p:nvPr>
            <p:custDataLst>
              <p:tags r:id="rId5"/>
            </p:custDataLst>
          </p:nvPr>
        </p:nvSpPr>
        <p:spPr bwMode="auto">
          <a:xfrm>
            <a:off x="2453710" y="4364508"/>
            <a:ext cx="2009108" cy="704851"/>
          </a:xfrm>
          <a:prstGeom prst="rect">
            <a:avLst/>
          </a:prstGeom>
          <a:solidFill>
            <a:schemeClr val="bg1"/>
          </a:solidFill>
          <a:ln w="38100">
            <a:solidFill>
              <a:srgbClr val="A6A6A6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Microsoft vs. Ministerstvo </a:t>
            </a:r>
            <a:r>
              <a:rPr lang="cs-CZ" sz="1200" dirty="0" smtClean="0">
                <a:solidFill>
                  <a:prstClr val="black"/>
                </a:solidFill>
              </a:rPr>
              <a:t>vnitra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01.07.2011 – 30.06.2031</a:t>
            </a:r>
          </a:p>
        </p:txBody>
      </p:sp>
      <p:sp>
        <p:nvSpPr>
          <p:cNvPr id="33" name="Rectangle 38"/>
          <p:cNvSpPr/>
          <p:nvPr>
            <p:custDataLst>
              <p:tags r:id="rId6"/>
            </p:custDataLst>
          </p:nvPr>
        </p:nvSpPr>
        <p:spPr bwMode="auto">
          <a:xfrm>
            <a:off x="2440203" y="5124452"/>
            <a:ext cx="2039488" cy="549726"/>
          </a:xfrm>
          <a:prstGeom prst="rect">
            <a:avLst/>
          </a:prstGeom>
          <a:solidFill>
            <a:srgbClr val="A6A6A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Registrační formulář afilace Select Plus</a:t>
            </a:r>
            <a:endParaRPr kumimoji="0" lang="cs-CZ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Rectangle 39"/>
          <p:cNvSpPr/>
          <p:nvPr>
            <p:custDataLst>
              <p:tags r:id="rId7"/>
            </p:custDataLst>
          </p:nvPr>
        </p:nvSpPr>
        <p:spPr bwMode="auto">
          <a:xfrm>
            <a:off x="2453710" y="5674177"/>
            <a:ext cx="2009108" cy="704851"/>
          </a:xfrm>
          <a:prstGeom prst="rect">
            <a:avLst/>
          </a:prstGeom>
          <a:solidFill>
            <a:srgbClr val="92D050"/>
          </a:solidFill>
          <a:ln w="38100">
            <a:solidFill>
              <a:srgbClr val="A6A6A6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Microsoft vs. </a:t>
            </a:r>
            <a:r>
              <a:rPr lang="cs-CZ" sz="1200" dirty="0" smtClean="0">
                <a:solidFill>
                  <a:prstClr val="black"/>
                </a:solidFill>
              </a:rPr>
              <a:t>OVM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prstClr val="black"/>
                </a:solidFill>
              </a:rPr>
              <a:t>platnost po dobu trvání smlouvy Select Plus</a:t>
            </a:r>
          </a:p>
        </p:txBody>
      </p:sp>
      <p:sp>
        <p:nvSpPr>
          <p:cNvPr id="35" name="Rectangle 41"/>
          <p:cNvSpPr/>
          <p:nvPr>
            <p:custDataLst>
              <p:tags r:id="rId8"/>
            </p:custDataLst>
          </p:nvPr>
        </p:nvSpPr>
        <p:spPr bwMode="auto">
          <a:xfrm>
            <a:off x="191696" y="5124451"/>
            <a:ext cx="2184287" cy="549726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kumimoji="0" lang="cs-CZ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Prováděcí </a:t>
            </a:r>
            <a:r>
              <a:rPr lang="cs-CZ" sz="1000" b="1" dirty="0" smtClean="0">
                <a:solidFill>
                  <a:prstClr val="black"/>
                </a:solidFill>
              </a:rPr>
              <a:t>smlouva Enterprise</a:t>
            </a:r>
          </a:p>
          <a:p>
            <a:pPr marL="180975" indent="-180975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arenR"/>
            </a:pPr>
            <a:r>
              <a:rPr lang="cs-CZ" sz="1000" b="1" dirty="0">
                <a:solidFill>
                  <a:prstClr val="black"/>
                </a:solidFill>
              </a:rPr>
              <a:t>Prováděcí </a:t>
            </a:r>
            <a:r>
              <a:rPr lang="cs-CZ" sz="1000" b="1" dirty="0" smtClean="0">
                <a:solidFill>
                  <a:prstClr val="black"/>
                </a:solidFill>
              </a:rPr>
              <a:t>smlouva Enterprise Subscription</a:t>
            </a:r>
            <a:endParaRPr lang="cs-CZ" sz="1000" b="1" dirty="0">
              <a:solidFill>
                <a:prstClr val="black"/>
              </a:solidFill>
            </a:endParaRPr>
          </a:p>
        </p:txBody>
      </p:sp>
      <p:sp>
        <p:nvSpPr>
          <p:cNvPr id="36" name="Rectangle 42"/>
          <p:cNvSpPr/>
          <p:nvPr>
            <p:custDataLst>
              <p:tags r:id="rId9"/>
            </p:custDataLst>
          </p:nvPr>
        </p:nvSpPr>
        <p:spPr bwMode="auto">
          <a:xfrm>
            <a:off x="209313" y="5674176"/>
            <a:ext cx="2151750" cy="704851"/>
          </a:xfrm>
          <a:prstGeom prst="rect">
            <a:avLst/>
          </a:prstGeom>
          <a:solidFill>
            <a:srgbClr val="92D050"/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Microsoft vs. </a:t>
            </a:r>
            <a:r>
              <a:rPr lang="cs-CZ" sz="1200" dirty="0" smtClean="0">
                <a:solidFill>
                  <a:prstClr val="black"/>
                </a:solidFill>
              </a:rPr>
              <a:t>OVM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prstClr val="black"/>
                </a:solidFill>
              </a:rPr>
              <a:t>platnost 3 roky od podpisu (výjimečně 4)</a:t>
            </a:r>
          </a:p>
        </p:txBody>
      </p:sp>
      <p:sp>
        <p:nvSpPr>
          <p:cNvPr id="37" name="Rectangle 44"/>
          <p:cNvSpPr/>
          <p:nvPr>
            <p:custDataLst>
              <p:tags r:id="rId10"/>
            </p:custDataLst>
          </p:nvPr>
        </p:nvSpPr>
        <p:spPr bwMode="auto">
          <a:xfrm>
            <a:off x="191696" y="2491469"/>
            <a:ext cx="2185743" cy="549726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1400" b="1" dirty="0">
                <a:solidFill>
                  <a:prstClr val="black"/>
                </a:solidFill>
              </a:rPr>
              <a:t>Smlouva Business and Services</a:t>
            </a:r>
            <a:endParaRPr kumimoji="0" lang="cs-CZ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8" name="Rectangle 45"/>
          <p:cNvSpPr/>
          <p:nvPr>
            <p:custDataLst>
              <p:tags r:id="rId11"/>
            </p:custDataLst>
          </p:nvPr>
        </p:nvSpPr>
        <p:spPr bwMode="auto">
          <a:xfrm>
            <a:off x="209313" y="3041194"/>
            <a:ext cx="2151750" cy="70485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Microsoft vs. Ministerstvo </a:t>
            </a:r>
            <a:r>
              <a:rPr lang="cs-CZ" sz="1200" dirty="0" smtClean="0">
                <a:solidFill>
                  <a:prstClr val="black"/>
                </a:solidFill>
              </a:rPr>
              <a:t>vnitra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29.11.2013 – </a:t>
            </a:r>
            <a:endParaRPr lang="cs-CZ" sz="1200" dirty="0" smtClean="0">
              <a:solidFill>
                <a:prstClr val="black"/>
              </a:solidFill>
            </a:endParaRPr>
          </a:p>
        </p:txBody>
      </p:sp>
      <p:sp>
        <p:nvSpPr>
          <p:cNvPr id="39" name="Rectangle 47"/>
          <p:cNvSpPr/>
          <p:nvPr>
            <p:custDataLst>
              <p:tags r:id="rId12"/>
            </p:custDataLst>
          </p:nvPr>
        </p:nvSpPr>
        <p:spPr bwMode="auto">
          <a:xfrm>
            <a:off x="2436811" y="2491468"/>
            <a:ext cx="2046520" cy="549726"/>
          </a:xfrm>
          <a:prstGeom prst="rect">
            <a:avLst/>
          </a:prstGeom>
          <a:solidFill>
            <a:srgbClr val="A6A6A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1400" b="1" dirty="0">
                <a:solidFill>
                  <a:prstClr val="black"/>
                </a:solidFill>
              </a:rPr>
              <a:t>Smlouva Business and Services</a:t>
            </a:r>
            <a:endParaRPr kumimoji="0" lang="cs-CZ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0" name="Rectangle 48"/>
          <p:cNvSpPr/>
          <p:nvPr>
            <p:custDataLst>
              <p:tags r:id="rId13"/>
            </p:custDataLst>
          </p:nvPr>
        </p:nvSpPr>
        <p:spPr bwMode="auto">
          <a:xfrm>
            <a:off x="2453710" y="3041193"/>
            <a:ext cx="2009108" cy="704851"/>
          </a:xfrm>
          <a:prstGeom prst="rect">
            <a:avLst/>
          </a:prstGeom>
          <a:solidFill>
            <a:schemeClr val="bg1"/>
          </a:solidFill>
          <a:ln w="38100">
            <a:solidFill>
              <a:srgbClr val="A6A6A6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solidFill>
                  <a:prstClr val="black"/>
                </a:solidFill>
              </a:rPr>
              <a:t>Microsoft vs. Ministerstvo </a:t>
            </a:r>
            <a:r>
              <a:rPr lang="cs-CZ" sz="1200" dirty="0" smtClean="0">
                <a:solidFill>
                  <a:prstClr val="black"/>
                </a:solidFill>
              </a:rPr>
              <a:t>vnitra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prstClr val="black"/>
                </a:solidFill>
              </a:rPr>
              <a:t>19.06.2008 </a:t>
            </a:r>
            <a:r>
              <a:rPr lang="cs-CZ" sz="1200" dirty="0">
                <a:solidFill>
                  <a:prstClr val="black"/>
                </a:solidFill>
              </a:rPr>
              <a:t>– </a:t>
            </a:r>
            <a:endParaRPr lang="cs-CZ" sz="1200" dirty="0" smtClean="0">
              <a:solidFill>
                <a:prstClr val="black"/>
              </a:solidFill>
            </a:endParaRPr>
          </a:p>
        </p:txBody>
      </p:sp>
      <p:sp>
        <p:nvSpPr>
          <p:cNvPr id="41" name="Rectangle 5"/>
          <p:cNvSpPr/>
          <p:nvPr>
            <p:custDataLst>
              <p:tags r:id="rId14"/>
            </p:custDataLst>
          </p:nvPr>
        </p:nvSpPr>
        <p:spPr bwMode="auto">
          <a:xfrm>
            <a:off x="4668040" y="1675532"/>
            <a:ext cx="4380957" cy="727646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2400" dirty="0">
                <a:solidFill>
                  <a:prstClr val="black"/>
                </a:solidFill>
                <a:ea typeface="Segoe UI" pitchFamily="34" charset="0"/>
                <a:cs typeface="Segoe UI" pitchFamily="34" charset="0"/>
              </a:rPr>
              <a:t>Zákazník vs. </a:t>
            </a:r>
            <a:r>
              <a:rPr lang="cs-CZ" sz="2400" dirty="0" smtClean="0">
                <a:solidFill>
                  <a:prstClr val="black"/>
                </a:solidFill>
                <a:ea typeface="Segoe UI" pitchFamily="34" charset="0"/>
                <a:cs typeface="Segoe UI" pitchFamily="34" charset="0"/>
              </a:rPr>
              <a:t>prodejce </a:t>
            </a:r>
            <a:r>
              <a:rPr lang="cs-CZ" sz="2400" dirty="0">
                <a:solidFill>
                  <a:prstClr val="black"/>
                </a:solidFill>
                <a:ea typeface="Segoe UI" pitchFamily="34" charset="0"/>
                <a:cs typeface="Segoe UI" pitchFamily="34" charset="0"/>
              </a:rPr>
              <a:t>LSP</a:t>
            </a:r>
            <a:r>
              <a:rPr lang="cs-CZ" sz="2400" dirty="0" smtClean="0">
                <a:solidFill>
                  <a:prstClr val="black"/>
                </a:solidFill>
                <a:ea typeface="Segoe UI" pitchFamily="34" charset="0"/>
                <a:cs typeface="Segoe UI" pitchFamily="34" charset="0"/>
              </a:rPr>
              <a:t>*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Segoe UI" pitchFamily="34" charset="0"/>
                <a:cs typeface="Segoe UI" pitchFamily="34" charset="0"/>
              </a:rPr>
              <a:t> 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2" name="Rectangle 53"/>
          <p:cNvSpPr/>
          <p:nvPr>
            <p:custDataLst>
              <p:tags r:id="rId15"/>
            </p:custDataLst>
          </p:nvPr>
        </p:nvSpPr>
        <p:spPr bwMode="auto">
          <a:xfrm>
            <a:off x="4668039" y="3814781"/>
            <a:ext cx="4380957" cy="549726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R="0" lvl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Prováděcí smlouva</a:t>
            </a:r>
            <a:endParaRPr kumimoji="0" lang="cs-CZ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3" name="Rectangle 54"/>
          <p:cNvSpPr/>
          <p:nvPr>
            <p:custDataLst>
              <p:tags r:id="rId16"/>
            </p:custDataLst>
          </p:nvPr>
        </p:nvSpPr>
        <p:spPr bwMode="auto">
          <a:xfrm>
            <a:off x="4684224" y="4364506"/>
            <a:ext cx="4356259" cy="704851"/>
          </a:xfrm>
          <a:prstGeom prst="rect">
            <a:avLst/>
          </a:prstGeom>
          <a:noFill/>
          <a:ln w="38100">
            <a:solidFill>
              <a:schemeClr val="accent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dirty="0" smtClean="0">
                <a:solidFill>
                  <a:prstClr val="black"/>
                </a:solidFill>
              </a:rPr>
              <a:t>OVM vs. oprávněný prodejce LSP, který zvítězil ve výběrovém řízení</a:t>
            </a:r>
            <a:r>
              <a:rPr lang="en-US" sz="1400" dirty="0" smtClean="0">
                <a:solidFill>
                  <a:prstClr val="black"/>
                </a:solidFill>
              </a:rPr>
              <a:t> [</a:t>
            </a:r>
            <a:r>
              <a:rPr lang="en-US" sz="1400" dirty="0" err="1" smtClean="0">
                <a:solidFill>
                  <a:prstClr val="black"/>
                </a:solidFill>
              </a:rPr>
              <a:t>minitendru</a:t>
            </a:r>
            <a:r>
              <a:rPr lang="en-US" sz="1400" dirty="0" smtClean="0">
                <a:solidFill>
                  <a:prstClr val="black"/>
                </a:solidFill>
              </a:rPr>
              <a:t>]</a:t>
            </a:r>
            <a:endParaRPr lang="cs-CZ" sz="1400" dirty="0" smtClean="0">
              <a:solidFill>
                <a:prstClr val="black"/>
              </a:solidFill>
            </a:endParaRPr>
          </a:p>
        </p:txBody>
      </p:sp>
      <p:sp>
        <p:nvSpPr>
          <p:cNvPr id="44" name="Rectangle 55"/>
          <p:cNvSpPr/>
          <p:nvPr>
            <p:custDataLst>
              <p:tags r:id="rId17"/>
            </p:custDataLst>
          </p:nvPr>
        </p:nvSpPr>
        <p:spPr bwMode="auto">
          <a:xfrm>
            <a:off x="4668040" y="2491466"/>
            <a:ext cx="4369082" cy="549726"/>
          </a:xfrm>
          <a:prstGeom prst="rect">
            <a:avLst/>
          </a:prstGeom>
          <a:solidFill>
            <a:schemeClr val="accent2">
              <a:alpha val="82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cs-CZ" sz="1400" b="1" dirty="0" smtClean="0">
                <a:solidFill>
                  <a:prstClr val="black"/>
                </a:solidFill>
              </a:rPr>
              <a:t>Rámcová smlouva</a:t>
            </a:r>
            <a:endParaRPr kumimoji="0" lang="cs-CZ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5" name="Rectangle 56"/>
          <p:cNvSpPr/>
          <p:nvPr>
            <p:custDataLst>
              <p:tags r:id="rId18"/>
            </p:custDataLst>
          </p:nvPr>
        </p:nvSpPr>
        <p:spPr bwMode="auto">
          <a:xfrm>
            <a:off x="4684224" y="3041191"/>
            <a:ext cx="4329147" cy="70485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45720" rIns="6858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dirty="0" smtClean="0">
                <a:solidFill>
                  <a:prstClr val="black"/>
                </a:solidFill>
              </a:rPr>
              <a:t>Ministerstvo vnitra vs. oprávnění prodejci LSP*, kteří uspěli ve výběrovém řízení pro Rámcovou smlouvu</a:t>
            </a:r>
            <a:endParaRPr lang="en-US" sz="1400" dirty="0" smtClean="0">
              <a:solidFill>
                <a:prstClr val="black"/>
              </a:solidFill>
            </a:endParaRPr>
          </a:p>
          <a:p>
            <a:pPr lvl="0"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 smtClean="0">
                <a:solidFill>
                  <a:prstClr val="black"/>
                </a:solidFill>
              </a:rPr>
              <a:t>1.12.2014</a:t>
            </a:r>
            <a:endParaRPr lang="cs-CZ" sz="1400" dirty="0" smtClean="0">
              <a:solidFill>
                <a:prstClr val="black"/>
              </a:solidFill>
            </a:endParaRPr>
          </a:p>
        </p:txBody>
      </p:sp>
      <p:sp>
        <p:nvSpPr>
          <p:cNvPr id="46" name="TextBox 3"/>
          <p:cNvSpPr txBox="1"/>
          <p:nvPr/>
        </p:nvSpPr>
        <p:spPr>
          <a:xfrm>
            <a:off x="4684224" y="5217975"/>
            <a:ext cx="4364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/>
              <a:t>*LSP (Licensing Solution </a:t>
            </a:r>
            <a:r>
              <a:rPr lang="cs-CZ" sz="1200" i="1" dirty="0" smtClean="0"/>
              <a:t>Partner) je prodejce, který je oprávněný dodávat programy EA i Select Plus.</a:t>
            </a:r>
          </a:p>
          <a:p>
            <a:r>
              <a:rPr lang="cs-CZ" sz="1200" i="1" dirty="0"/>
              <a:t>Centrálního zadávání se mohou </a:t>
            </a:r>
            <a:r>
              <a:rPr lang="cs-CZ" sz="1200" i="1" dirty="0" smtClean="0"/>
              <a:t>aktuálně </a:t>
            </a:r>
            <a:r>
              <a:rPr lang="cs-CZ" sz="1200" i="1" dirty="0"/>
              <a:t>účastnit tito LSP partneři: </a:t>
            </a:r>
            <a:r>
              <a:rPr lang="cs-CZ" sz="1200" i="1" dirty="0" smtClean="0"/>
              <a:t>AutoCont, exe, T-Mobile, SoftwareOne, Servodata</a:t>
            </a:r>
            <a:endParaRPr lang="en-US" sz="1200" i="1" dirty="0"/>
          </a:p>
        </p:txBody>
      </p:sp>
      <p:sp>
        <p:nvSpPr>
          <p:cNvPr id="47" name="Rectangle 28"/>
          <p:cNvSpPr/>
          <p:nvPr/>
        </p:nvSpPr>
        <p:spPr bwMode="auto">
          <a:xfrm>
            <a:off x="4781979" y="6144859"/>
            <a:ext cx="303118" cy="208536"/>
          </a:xfrm>
          <a:prstGeom prst="rect">
            <a:avLst/>
          </a:prstGeom>
          <a:solidFill>
            <a:srgbClr val="92D050"/>
          </a:solidFill>
          <a:ln w="12700">
            <a:solidFill>
              <a:srgbClr val="EB3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45720" rIns="4572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099"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chemeClr val="tx1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29"/>
          <p:cNvSpPr txBox="1"/>
          <p:nvPr/>
        </p:nvSpPr>
        <p:spPr>
          <a:xfrm>
            <a:off x="5218087" y="6098752"/>
            <a:ext cx="41107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Smluvn</a:t>
            </a:r>
            <a:r>
              <a:rPr lang="cs-CZ" sz="1200" dirty="0" smtClean="0"/>
              <a:t>í dokumenty, které se podepisují  s vítězem minitendru</a:t>
            </a:r>
            <a:endParaRPr lang="en-US" sz="1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352717" y="982641"/>
            <a:ext cx="6458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B0F0"/>
                </a:solidFill>
              </a:rPr>
              <a:t>Centrální zadávání – struktura smluv</a:t>
            </a:r>
            <a:endParaRPr lang="cs-CZ" sz="2800" b="1" dirty="0"/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2555875" y="234570"/>
            <a:ext cx="6192838" cy="664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rgbClr val="C00000"/>
                </a:solidFill>
              </a:rPr>
              <a:t>Tento </a:t>
            </a:r>
            <a:r>
              <a:rPr lang="cs-CZ" sz="2000" i="1" u="sng" dirty="0" err="1" smtClean="0">
                <a:solidFill>
                  <a:srgbClr val="C00000"/>
                </a:solidFill>
              </a:rPr>
              <a:t>slide</a:t>
            </a:r>
            <a:r>
              <a:rPr lang="cs-CZ" sz="2000" i="1" u="sng" dirty="0" smtClean="0">
                <a:solidFill>
                  <a:srgbClr val="C00000"/>
                </a:solidFill>
              </a:rPr>
              <a:t> byl doplněn na základě dotazů v průběhu workshopu	</a:t>
            </a:r>
            <a:endParaRPr lang="pt-BR" sz="2000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5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Výběr správného programu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3" y="1268759"/>
            <a:ext cx="8988907" cy="404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57418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77931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Minitendry za účasti Ministerstva vnitra – proces uzavírání prováděcích smluv</a:t>
            </a:r>
            <a:endParaRPr lang="cs-CZ" altLang="cs-CZ" sz="2000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580112" y="4689140"/>
            <a:ext cx="2220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Lukáš Neruda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3520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Proces uzavírání prováděcích smluv za účasti MV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6329" y="1628800"/>
            <a:ext cx="674207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endParaRPr lang="cs-CZ" sz="2800" dirty="0" smtClean="0">
              <a:solidFill>
                <a:srgbClr val="2D2D8A">
                  <a:lumMod val="75000"/>
                </a:srgbClr>
              </a:solidFill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</a:rPr>
              <a:t>K vytvoření PS a zadání minitendru třeba vyplnit údaje o pověřujícím zadavateli do </a:t>
            </a:r>
            <a:r>
              <a:rPr lang="cs-CZ" sz="2000" dirty="0" smtClean="0">
                <a:solidFill>
                  <a:schemeClr val="tx1"/>
                </a:solidFill>
              </a:rPr>
              <a:t>tabulky</a:t>
            </a:r>
            <a:endParaRPr lang="cs-CZ" sz="2000" dirty="0">
              <a:solidFill>
                <a:schemeClr val="tx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</a:rPr>
              <a:t>Předloha PS je </a:t>
            </a:r>
            <a:r>
              <a:rPr lang="cs-CZ" sz="2000" dirty="0" smtClean="0">
                <a:solidFill>
                  <a:schemeClr val="tx1"/>
                </a:solidFill>
              </a:rPr>
              <a:t>součástí </a:t>
            </a:r>
            <a:r>
              <a:rPr lang="cs-CZ" sz="2000" dirty="0">
                <a:solidFill>
                  <a:schemeClr val="tx1"/>
                </a:solidFill>
              </a:rPr>
              <a:t>podkladů pro minitendr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</a:rPr>
              <a:t>PS podepsaná </a:t>
            </a:r>
            <a:r>
              <a:rPr lang="cs-CZ" sz="2000" dirty="0" smtClean="0">
                <a:solidFill>
                  <a:schemeClr val="tx1"/>
                </a:solidFill>
              </a:rPr>
              <a:t>dodavatelem </a:t>
            </a:r>
            <a:r>
              <a:rPr lang="cs-CZ" sz="2000" dirty="0">
                <a:solidFill>
                  <a:schemeClr val="tx1"/>
                </a:solidFill>
              </a:rPr>
              <a:t>je </a:t>
            </a:r>
            <a:r>
              <a:rPr lang="cs-CZ" sz="2000" dirty="0" smtClean="0">
                <a:solidFill>
                  <a:schemeClr val="tx1"/>
                </a:solidFill>
              </a:rPr>
              <a:t>součástí </a:t>
            </a:r>
            <a:r>
              <a:rPr lang="cs-CZ" sz="2000" dirty="0">
                <a:solidFill>
                  <a:schemeClr val="tx1"/>
                </a:solidFill>
              </a:rPr>
              <a:t>nabídky uchazečů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</a:rPr>
              <a:t>Fyzické podepsání PS proběhne po vyhlášení vítěze </a:t>
            </a:r>
            <a:r>
              <a:rPr lang="cs-CZ" sz="2000" dirty="0" smtClean="0">
                <a:solidFill>
                  <a:schemeClr val="tx1"/>
                </a:solidFill>
              </a:rPr>
              <a:t>a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>
                <a:solidFill>
                  <a:schemeClr val="tx1"/>
                </a:solidFill>
              </a:rPr>
              <a:t>uplynutí </a:t>
            </a:r>
            <a:r>
              <a:rPr lang="cs-CZ" sz="2000" dirty="0">
                <a:solidFill>
                  <a:schemeClr val="tx1"/>
                </a:solidFill>
              </a:rPr>
              <a:t>doby pro podání námitek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tx1"/>
                </a:solidFill>
              </a:rPr>
              <a:t>Počet podepisovaných kopií PS musí stanovit pověřující </a:t>
            </a:r>
            <a:r>
              <a:rPr lang="cs-CZ" sz="2000" dirty="0" smtClean="0">
                <a:solidFill>
                  <a:schemeClr val="tx1"/>
                </a:solidFill>
              </a:rPr>
              <a:t>zadavatel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97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rgbClr val="2D2D8A">
                    <a:lumMod val="75000"/>
                  </a:srgbClr>
                </a:solidFill>
              </a:rPr>
              <a:t>Žádost o realizaci minitendru	</a:t>
            </a:r>
            <a:endParaRPr lang="cs-CZ" altLang="cs-CZ" sz="2000" i="1" u="sng" dirty="0">
              <a:solidFill>
                <a:srgbClr val="2D2D8A">
                  <a:lumMod val="75000"/>
                </a:srgbClr>
              </a:solidFill>
            </a:endParaRPr>
          </a:p>
        </p:txBody>
      </p:sp>
      <p:pic>
        <p:nvPicPr>
          <p:cNvPr id="5" name="Obrázek 4"/>
          <p:cNvPicPr/>
          <p:nvPr/>
        </p:nvPicPr>
        <p:blipFill rotWithShape="1">
          <a:blip r:embed="rId3"/>
          <a:srcRect l="6646" t="16539" r="65110" b="11815"/>
          <a:stretch/>
        </p:blipFill>
        <p:spPr bwMode="auto">
          <a:xfrm>
            <a:off x="2411760" y="917873"/>
            <a:ext cx="3600400" cy="5535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986645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77931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Minitendry bez účasti Ministerstva vnitra – proces uzavírání prováděcích smluv</a:t>
            </a:r>
            <a:endParaRPr lang="cs-CZ" altLang="cs-CZ" sz="2000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580112" y="4689140"/>
            <a:ext cx="2220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Lukáš Neruda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8679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Proces uzavírání prováděcích smluv bez účasti MV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6326" y="1628800"/>
            <a:ext cx="747905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rgbClr val="00B050"/>
                </a:solidFill>
              </a:rPr>
              <a:t>PS je přílohou č. 1 Rámcové smlouvy na pořizování licencí k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>
                <a:solidFill>
                  <a:srgbClr val="00B050"/>
                </a:solidFill>
              </a:rPr>
              <a:t>produktům Microsoft a je součástí </a:t>
            </a:r>
            <a:r>
              <a:rPr lang="cs-CZ" sz="2000" dirty="0">
                <a:solidFill>
                  <a:srgbClr val="00B050"/>
                </a:solidFill>
              </a:rPr>
              <a:t>podkladů pro minitendr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00B050"/>
                </a:solidFill>
              </a:rPr>
              <a:t>PS podepsaná dodavatelem, je součást nabídky uchazečů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00B050"/>
                </a:solidFill>
              </a:rPr>
              <a:t>Fyzické podepsání PS proběhne po vyhlášení vítěze </a:t>
            </a:r>
            <a:r>
              <a:rPr lang="cs-CZ" sz="2000" dirty="0" smtClean="0">
                <a:solidFill>
                  <a:srgbClr val="00B050"/>
                </a:solidFill>
              </a:rPr>
              <a:t>a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>
                <a:solidFill>
                  <a:srgbClr val="00B050"/>
                </a:solidFill>
              </a:rPr>
              <a:t>uplynutí </a:t>
            </a:r>
            <a:r>
              <a:rPr lang="cs-CZ" sz="2000" dirty="0">
                <a:solidFill>
                  <a:srgbClr val="00B050"/>
                </a:solidFill>
              </a:rPr>
              <a:t>doby pro podání námitek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00B050"/>
                </a:solidFill>
              </a:rPr>
              <a:t>Počet podepisovaných kopií PS musí stanovit pověřující </a:t>
            </a:r>
            <a:r>
              <a:rPr lang="cs-CZ" sz="2000" dirty="0" smtClean="0">
                <a:solidFill>
                  <a:srgbClr val="00B050"/>
                </a:solidFill>
              </a:rPr>
              <a:t>zadavatel</a:t>
            </a:r>
            <a:endParaRPr lang="cs-CZ" sz="2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62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61232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Představení nákupního portálu, uživatelská obsluha</a:t>
            </a:r>
            <a:endParaRPr lang="cs-CZ" sz="2400" i="1" u="sng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959932" y="4689140"/>
            <a:ext cx="4322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Lukáš Neruda, Michal Hroch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33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627784" y="548680"/>
            <a:ext cx="8604956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Představení nákupního portálu, uživatelská obsluha</a:t>
            </a:r>
            <a:endParaRPr lang="cs-CZ" sz="2000" i="1" u="sng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19" y="3718773"/>
            <a:ext cx="86409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Praktická ukázka zadávání minitendrů prostřednictvím portálu centrálního zadávání Ministerstva vnitra ve webovém prostředí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94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Portál centrálního zadávání PCZ v2.0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6328" y="1628800"/>
            <a:ext cx="717008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Vytvoření modulu pro přístup OVM (samoobslužný portál)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Rozšíření a správa přístupových práv (Supervisor, administrátor, referent)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Rozšíření ceníku o volbu úrovně (A, B, C, D)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Vytvoření archívu pro automatické uložení klíčových dokumentů 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Manažerské reportingové sestavy (končící licence, seznam soutěžených objednávek)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Validace zadávaných dat (úrovně, smlouvy)</a:t>
            </a:r>
          </a:p>
        </p:txBody>
      </p:sp>
    </p:spTree>
    <p:extLst>
      <p:ext uri="{BB962C8B-B14F-4D97-AF65-F5344CB8AC3E}">
        <p14:creationId xmlns:p14="http://schemas.microsoft.com/office/powerpoint/2010/main" val="4170521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Proces žádosti o přístup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 rotWithShape="1">
          <a:blip r:embed="rId3"/>
          <a:srcRect l="36551" t="38818" r="15742" b="24473"/>
          <a:stretch/>
        </p:blipFill>
        <p:spPr bwMode="auto">
          <a:xfrm>
            <a:off x="737870" y="1769427"/>
            <a:ext cx="7668260" cy="33191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2425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Portál centrálního zadávání PCZ v3.0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02312" y="1916832"/>
            <a:ext cx="71700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rgbClr val="2D2D8A">
                    <a:lumMod val="75000"/>
                  </a:srgbClr>
                </a:solidFill>
              </a:rPr>
              <a:t>Úprava portálu na modulární řešení pro více dodavatelů (na základě obdobného principu prodeje produktů)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rgbClr val="2D2D8A">
                    <a:lumMod val="75000"/>
                  </a:srgbClr>
                </a:solidFill>
              </a:rPr>
              <a:t>Zavedení vybraných dodavatelských modulů 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ü"/>
            </a:pPr>
            <a:r>
              <a:rPr lang="cs-CZ" sz="2400" dirty="0">
                <a:solidFill>
                  <a:srgbClr val="2D2D8A">
                    <a:lumMod val="75000"/>
                  </a:srgbClr>
                </a:solidFill>
              </a:rPr>
              <a:t>Rozšíření manažerských sestav</a:t>
            </a:r>
          </a:p>
        </p:txBody>
      </p:sp>
    </p:spTree>
    <p:extLst>
      <p:ext uri="{BB962C8B-B14F-4D97-AF65-F5344CB8AC3E}">
        <p14:creationId xmlns:p14="http://schemas.microsoft.com/office/powerpoint/2010/main" val="367488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68319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Povinné výstupy z minitendrů (nákupní portál)</a:t>
            </a:r>
            <a:endParaRPr lang="cs-CZ" sz="2400" i="1" u="sng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580112" y="4707024"/>
            <a:ext cx="2220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Lukáš Neruda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8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Povinné výstupy z minitendrů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907247"/>
            <a:ext cx="760238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spcAft>
                <a:spcPts val="1800"/>
              </a:spcAft>
            </a:pPr>
            <a:r>
              <a:rPr lang="cs-CZ" sz="2000" dirty="0">
                <a:solidFill>
                  <a:srgbClr val="2D2D8A"/>
                </a:solidFill>
              </a:rPr>
              <a:t>V průběhu realizace minitendru, zejména při jeho </a:t>
            </a:r>
            <a:r>
              <a:rPr lang="cs-CZ" sz="2000" dirty="0" smtClean="0">
                <a:solidFill>
                  <a:srgbClr val="2D2D8A"/>
                </a:solidFill>
              </a:rPr>
              <a:t>vyhodnocování v </a:t>
            </a:r>
            <a:r>
              <a:rPr lang="cs-CZ" sz="2000" dirty="0">
                <a:solidFill>
                  <a:srgbClr val="2D2D8A"/>
                </a:solidFill>
              </a:rPr>
              <a:t>systému GEMIN, automaticky vzniká několik důležitých dokumentů. </a:t>
            </a:r>
            <a:endParaRPr lang="cs-CZ" sz="2000" dirty="0" smtClean="0">
              <a:solidFill>
                <a:srgbClr val="2D2D8A"/>
              </a:solidFill>
            </a:endParaRPr>
          </a:p>
          <a:p>
            <a:pPr lvl="0">
              <a:lnSpc>
                <a:spcPct val="150000"/>
              </a:lnSpc>
              <a:spcAft>
                <a:spcPts val="1800"/>
              </a:spcAft>
            </a:pPr>
            <a:endParaRPr lang="cs-CZ" sz="2000" dirty="0">
              <a:solidFill>
                <a:srgbClr val="2D2D8A"/>
              </a:solidFill>
            </a:endParaRPr>
          </a:p>
          <a:p>
            <a:pPr lvl="0" algn="ctr">
              <a:lnSpc>
                <a:spcPct val="150000"/>
              </a:lnSpc>
              <a:spcAft>
                <a:spcPts val="1200"/>
              </a:spcAft>
            </a:pPr>
            <a:r>
              <a:rPr lang="cs-CZ" sz="2000" dirty="0" smtClean="0">
                <a:solidFill>
                  <a:srgbClr val="009900"/>
                </a:solidFill>
              </a:rPr>
              <a:t>Všechny </a:t>
            </a:r>
            <a:r>
              <a:rPr lang="cs-CZ" sz="2000" dirty="0">
                <a:solidFill>
                  <a:srgbClr val="009900"/>
                </a:solidFill>
              </a:rPr>
              <a:t>dokumenty jsou v PDF formátu.</a:t>
            </a:r>
          </a:p>
        </p:txBody>
      </p:sp>
    </p:spTree>
    <p:extLst>
      <p:ext uri="{BB962C8B-B14F-4D97-AF65-F5344CB8AC3E}">
        <p14:creationId xmlns:p14="http://schemas.microsoft.com/office/powerpoint/2010/main" val="23401787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Protokol T14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6328" y="1628800"/>
            <a:ext cx="7438114" cy="18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spcAft>
                <a:spcPts val="600"/>
              </a:spcAft>
            </a:pPr>
            <a:r>
              <a:rPr lang="cs-CZ" sz="2000" dirty="0">
                <a:solidFill>
                  <a:srgbClr val="009900"/>
                </a:solidFill>
              </a:rPr>
              <a:t>Prvním z nich je protokol se systémovým označením </a:t>
            </a:r>
            <a:r>
              <a:rPr lang="cs-CZ" sz="2000" dirty="0" smtClean="0">
                <a:solidFill>
                  <a:srgbClr val="009900"/>
                </a:solidFill>
              </a:rPr>
              <a:t>T14 „Protokol </a:t>
            </a:r>
            <a:r>
              <a:rPr lang="cs-CZ" sz="2000" dirty="0">
                <a:solidFill>
                  <a:srgbClr val="009900"/>
                </a:solidFill>
              </a:rPr>
              <a:t>o otevírání nabídek podaných elektronickými </a:t>
            </a:r>
            <a:r>
              <a:rPr lang="cs-CZ" sz="2000" dirty="0" smtClean="0">
                <a:solidFill>
                  <a:srgbClr val="009900"/>
                </a:solidFill>
              </a:rPr>
              <a:t>prostředky“. </a:t>
            </a:r>
            <a:r>
              <a:rPr lang="cs-CZ" sz="2000" dirty="0">
                <a:solidFill>
                  <a:srgbClr val="009900"/>
                </a:solidFill>
              </a:rPr>
              <a:t>Tento protokol obsahuje zákonem stanovené údaje o průběhu otevírání nabídek. </a:t>
            </a:r>
          </a:p>
        </p:txBody>
      </p:sp>
    </p:spTree>
    <p:extLst>
      <p:ext uri="{BB962C8B-B14F-4D97-AF65-F5344CB8AC3E}">
        <p14:creationId xmlns:p14="http://schemas.microsoft.com/office/powerpoint/2010/main" val="21870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Protokol T18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6328" y="1628800"/>
            <a:ext cx="7170088" cy="142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cs-CZ" sz="2000" dirty="0">
                <a:solidFill>
                  <a:srgbClr val="009900"/>
                </a:solidFill>
              </a:rPr>
              <a:t>Dalším protokolem v řadě je T18 „Zpráva o posouzení </a:t>
            </a:r>
            <a:r>
              <a:rPr lang="cs-CZ" sz="2000" dirty="0" smtClean="0">
                <a:solidFill>
                  <a:srgbClr val="009900"/>
                </a:solidFill>
              </a:rPr>
              <a:t>a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>
                <a:solidFill>
                  <a:srgbClr val="009900"/>
                </a:solidFill>
              </a:rPr>
              <a:t>hodnocen</a:t>
            </a:r>
            <a:r>
              <a:rPr lang="en-US" sz="2000" dirty="0">
                <a:solidFill>
                  <a:srgbClr val="009900"/>
                </a:solidFill>
              </a:rPr>
              <a:t>í</a:t>
            </a:r>
            <a:r>
              <a:rPr lang="cs-CZ" sz="2000" dirty="0">
                <a:solidFill>
                  <a:srgbClr val="009900"/>
                </a:solidFill>
              </a:rPr>
              <a:t> nab</a:t>
            </a:r>
            <a:r>
              <a:rPr lang="en-US" sz="2000" dirty="0">
                <a:solidFill>
                  <a:srgbClr val="009900"/>
                </a:solidFill>
              </a:rPr>
              <a:t>ídek</a:t>
            </a:r>
            <a:r>
              <a:rPr lang="cs-CZ" sz="2000" dirty="0">
                <a:solidFill>
                  <a:srgbClr val="009900"/>
                </a:solidFill>
              </a:rPr>
              <a:t>“, který obsahuje pořadí uchazečů </a:t>
            </a:r>
            <a:r>
              <a:rPr lang="cs-CZ" sz="2000" dirty="0" smtClean="0">
                <a:solidFill>
                  <a:srgbClr val="009900"/>
                </a:solidFill>
              </a:rPr>
              <a:t>i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>
                <a:solidFill>
                  <a:srgbClr val="009900"/>
                </a:solidFill>
              </a:rPr>
              <a:t>procenta </a:t>
            </a:r>
            <a:r>
              <a:rPr lang="cs-CZ" sz="2000" dirty="0">
                <a:solidFill>
                  <a:srgbClr val="009900"/>
                </a:solidFill>
              </a:rPr>
              <a:t>slevy, jenž jednotliví uchazeči nabídli.</a:t>
            </a:r>
          </a:p>
        </p:txBody>
      </p:sp>
    </p:spTree>
    <p:extLst>
      <p:ext uri="{BB962C8B-B14F-4D97-AF65-F5344CB8AC3E}">
        <p14:creationId xmlns:p14="http://schemas.microsoft.com/office/powerpoint/2010/main" val="261346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Protokol T31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6328" y="1628800"/>
            <a:ext cx="71700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spcAft>
                <a:spcPts val="600"/>
              </a:spcAft>
            </a:pPr>
            <a:r>
              <a:rPr lang="cs-CZ" sz="2000" dirty="0">
                <a:solidFill>
                  <a:srgbClr val="009900"/>
                </a:solidFill>
              </a:rPr>
              <a:t>Poslední podstatný protokol, který v průběhu hodnocení nabídek a výběru vítězné nabídky vzniká je T31 </a:t>
            </a:r>
            <a:r>
              <a:rPr lang="cs-CZ" sz="2000" dirty="0" smtClean="0">
                <a:solidFill>
                  <a:srgbClr val="009900"/>
                </a:solidFill>
              </a:rPr>
              <a:t>„Ozn</a:t>
            </a:r>
            <a:r>
              <a:rPr lang="en-US" sz="2000" dirty="0">
                <a:solidFill>
                  <a:srgbClr val="009900"/>
                </a:solidFill>
              </a:rPr>
              <a:t>ámení</a:t>
            </a:r>
            <a:r>
              <a:rPr lang="cs-CZ" sz="2000" dirty="0">
                <a:solidFill>
                  <a:srgbClr val="009900"/>
                </a:solidFill>
              </a:rPr>
              <a:t> </a:t>
            </a:r>
            <a:r>
              <a:rPr lang="cs-CZ" sz="2000" dirty="0" smtClean="0">
                <a:solidFill>
                  <a:srgbClr val="009900"/>
                </a:solidFill>
              </a:rPr>
              <a:t>o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>
                <a:solidFill>
                  <a:srgbClr val="009900"/>
                </a:solidFill>
              </a:rPr>
              <a:t>výběru </a:t>
            </a:r>
            <a:r>
              <a:rPr lang="cs-CZ" sz="2000" dirty="0">
                <a:solidFill>
                  <a:srgbClr val="009900"/>
                </a:solidFill>
              </a:rPr>
              <a:t>nejvhodnějš</a:t>
            </a:r>
            <a:r>
              <a:rPr lang="en-US" sz="2000" dirty="0">
                <a:solidFill>
                  <a:srgbClr val="009900"/>
                </a:solidFill>
              </a:rPr>
              <a:t>í</a:t>
            </a:r>
            <a:r>
              <a:rPr lang="cs-CZ" sz="2000" dirty="0">
                <a:solidFill>
                  <a:srgbClr val="009900"/>
                </a:solidFill>
              </a:rPr>
              <a:t> </a:t>
            </a:r>
            <a:r>
              <a:rPr lang="cs-CZ" sz="2000" dirty="0" smtClean="0">
                <a:solidFill>
                  <a:srgbClr val="009900"/>
                </a:solidFill>
              </a:rPr>
              <a:t>nabídky“.</a:t>
            </a:r>
            <a:endParaRPr lang="cs-CZ" sz="2000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7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Představení jednotlivých dodavatelů</a:t>
            </a:r>
            <a:endParaRPr lang="cs-CZ" sz="2400" i="1" u="sng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580112" y="4689140"/>
            <a:ext cx="182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Dodavatelé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1538663" y="1556792"/>
            <a:ext cx="6066674" cy="4662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42925" indent="-542925" eaLnBrk="1" hangingPunct="1">
              <a:lnSpc>
                <a:spcPct val="15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v"/>
              <a:tabLst>
                <a:tab pos="6370638" algn="r"/>
              </a:tabLst>
            </a:pPr>
            <a:r>
              <a:rPr lang="cs-CZ" sz="2400" dirty="0"/>
              <a:t>AutoCont CZ a.s</a:t>
            </a:r>
            <a:r>
              <a:rPr lang="cs-CZ" sz="2400" dirty="0" smtClean="0"/>
              <a:t>.</a:t>
            </a:r>
          </a:p>
          <a:p>
            <a:pPr marL="542925" indent="-542925" eaLnBrk="1" hangingPunct="1">
              <a:lnSpc>
                <a:spcPct val="15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v"/>
              <a:tabLst>
                <a:tab pos="6370638" algn="r"/>
              </a:tabLst>
            </a:pPr>
            <a:r>
              <a:rPr lang="cs-CZ" sz="2400" dirty="0" smtClean="0"/>
              <a:t>exe a.s.</a:t>
            </a:r>
            <a:endParaRPr lang="cs-CZ" sz="2400" dirty="0"/>
          </a:p>
          <a:p>
            <a:pPr marL="542925" indent="-542925" eaLnBrk="1" hangingPunct="1">
              <a:lnSpc>
                <a:spcPct val="15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v"/>
              <a:tabLst>
                <a:tab pos="6370638" algn="r"/>
              </a:tabLst>
            </a:pPr>
            <a:r>
              <a:rPr lang="cs-CZ" sz="2400" dirty="0" smtClean="0"/>
              <a:t>Servodata </a:t>
            </a:r>
            <a:r>
              <a:rPr lang="cs-CZ" sz="2400" dirty="0"/>
              <a:t>a.s</a:t>
            </a:r>
            <a:r>
              <a:rPr lang="cs-CZ" sz="2400" dirty="0" smtClean="0"/>
              <a:t>.</a:t>
            </a:r>
          </a:p>
          <a:p>
            <a:pPr marL="542925" indent="-542925" eaLnBrk="1" hangingPunct="1">
              <a:lnSpc>
                <a:spcPct val="15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v"/>
              <a:tabLst>
                <a:tab pos="6370638" algn="r"/>
              </a:tabLst>
            </a:pPr>
            <a:r>
              <a:rPr lang="cs-CZ" sz="2400" dirty="0" smtClean="0"/>
              <a:t>SoftwareONE </a:t>
            </a:r>
            <a:r>
              <a:rPr lang="cs-CZ" sz="2400" dirty="0"/>
              <a:t>Czech Republic s.r.o</a:t>
            </a:r>
            <a:r>
              <a:rPr lang="cs-CZ" sz="2400" dirty="0" smtClean="0"/>
              <a:t>.</a:t>
            </a:r>
          </a:p>
          <a:p>
            <a:pPr marL="542925" indent="-542925" eaLnBrk="1" hangingPunct="1">
              <a:lnSpc>
                <a:spcPct val="15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v"/>
              <a:tabLst>
                <a:tab pos="6370638" algn="r"/>
              </a:tabLst>
            </a:pPr>
            <a:r>
              <a:rPr lang="cs-CZ" sz="2400" dirty="0"/>
              <a:t>T-Mobile Czech Republic a.s.</a:t>
            </a:r>
          </a:p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endParaRPr lang="cs-CZ" sz="2400" b="1" dirty="0" smtClean="0"/>
          </a:p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endParaRPr lang="cs-CZ" sz="2400" b="1" dirty="0" smtClean="0"/>
          </a:p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endParaRPr lang="cs-CZ" sz="2400" i="1" u="sng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>
                <a:solidFill>
                  <a:schemeClr val="accent6">
                    <a:lumMod val="75000"/>
                  </a:schemeClr>
                </a:solidFill>
              </a:rPr>
              <a:t>Představení jednotlivých </a:t>
            </a: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dodavatelů (dle abecedy)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80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Způsob sběru a řešení problémů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660232" y="4689139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Jan Malý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638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Kontakty a oblast řešení problémů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79812" y="4905164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000" dirty="0" smtClean="0">
                <a:solidFill>
                  <a:srgbClr val="2D2D8A">
                    <a:lumMod val="75000"/>
                  </a:srgbClr>
                </a:solidFill>
              </a:rPr>
              <a:t>Kontaktní mail:</a:t>
            </a:r>
            <a:r>
              <a:rPr lang="cs-CZ" sz="2000" dirty="0">
                <a:solidFill>
                  <a:srgbClr val="2D2D8A">
                    <a:lumMod val="75000"/>
                  </a:srgbClr>
                </a:solidFill>
              </a:rPr>
              <a:t>	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31540" y="162880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cs-CZ" sz="2000" dirty="0" smtClean="0">
                <a:solidFill>
                  <a:srgbClr val="2D2D8A">
                    <a:lumMod val="75000"/>
                  </a:srgbClr>
                </a:solidFill>
              </a:rPr>
              <a:t>Dotazy, návrhy a připomínky ke</a:t>
            </a:r>
            <a:endParaRPr lang="cs-CZ" sz="2000" dirty="0">
              <a:solidFill>
                <a:srgbClr val="2D2D8A">
                  <a:lumMod val="75000"/>
                </a:srgbClr>
              </a:solidFill>
            </a:endParaRP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rgbClr val="2D2D8A">
                    <a:lumMod val="75000"/>
                  </a:srgbClr>
                </a:solidFill>
              </a:rPr>
              <a:t>Smlouvám</a:t>
            </a:r>
            <a:endParaRPr lang="cs-CZ" dirty="0">
              <a:solidFill>
                <a:srgbClr val="2D2D8A">
                  <a:lumMod val="75000"/>
                </a:srgbClr>
              </a:solidFill>
            </a:endParaRP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rgbClr val="2D2D8A">
                    <a:lumMod val="75000"/>
                  </a:srgbClr>
                </a:solidFill>
              </a:rPr>
              <a:t>Formulářům</a:t>
            </a:r>
            <a:endParaRPr lang="cs-CZ" dirty="0">
              <a:solidFill>
                <a:srgbClr val="2D2D8A">
                  <a:lumMod val="75000"/>
                </a:srgbClr>
              </a:solidFill>
            </a:endParaRP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rgbClr val="2D2D8A">
                    <a:lumMod val="75000"/>
                  </a:srgbClr>
                </a:solidFill>
              </a:rPr>
              <a:t>Postupům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rgbClr val="2D2D8A">
                    <a:lumMod val="75000"/>
                  </a:srgbClr>
                </a:solidFill>
              </a:rPr>
              <a:t>Portálu centrálního zadávání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rgbClr val="2D2D8A">
                    <a:lumMod val="75000"/>
                  </a:srgbClr>
                </a:solidFill>
              </a:rPr>
              <a:t>a</a:t>
            </a:r>
            <a:r>
              <a:rPr lang="cs-CZ" dirty="0" smtClean="0">
                <a:solidFill>
                  <a:srgbClr val="2D2D8A">
                    <a:lumMod val="75000"/>
                  </a:srgbClr>
                </a:solidFill>
              </a:rPr>
              <a:t> dalším oblastem</a:t>
            </a:r>
            <a:endParaRPr lang="cs-CZ" dirty="0">
              <a:solidFill>
                <a:srgbClr val="2D2D8A">
                  <a:lumMod val="75000"/>
                </a:srgb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428080" y="4931876"/>
            <a:ext cx="208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cs-CZ" dirty="0">
                <a:solidFill>
                  <a:srgbClr val="C00000"/>
                </a:solidFill>
              </a:rPr>
              <a:t>c</a:t>
            </a:r>
            <a:r>
              <a:rPr lang="cs-CZ" dirty="0" smtClean="0">
                <a:solidFill>
                  <a:srgbClr val="C00000"/>
                </a:solidFill>
              </a:rPr>
              <a:t>nsw.ms@mvcr.cz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2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Kontakty na dodavatele produktů MS (dle abecedy)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 rotWithShape="1">
          <a:blip r:embed="rId3"/>
          <a:srcRect l="12440" t="22116" r="11967" b="14905"/>
          <a:stretch/>
        </p:blipFill>
        <p:spPr bwMode="auto">
          <a:xfrm>
            <a:off x="791580" y="1412776"/>
            <a:ext cx="7632848" cy="3996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92148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Otázky a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diskuze	                  </a:t>
            </a:r>
            <a:endParaRPr lang="cs-CZ" altLang="cs-CZ" sz="24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0518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467544" y="4509120"/>
            <a:ext cx="7056437" cy="29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spcBef>
                <a:spcPct val="20000"/>
              </a:spcBef>
              <a:buSzPct val="100000"/>
              <a:buFont typeface="Arial" charset="0"/>
              <a:buNone/>
            </a:pPr>
            <a:r>
              <a:rPr lang="cs-CZ" altLang="cs-CZ" sz="1400" dirty="0" smtClean="0">
                <a:solidFill>
                  <a:schemeClr val="accent2"/>
                </a:solidFill>
              </a:rPr>
              <a:t> </a:t>
            </a:r>
            <a:endParaRPr lang="cs-CZ" altLang="cs-CZ" sz="1400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5359" y="1583271"/>
            <a:ext cx="77732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Monotype Corsiva" panose="03010101010201010101" pitchFamily="66" charset="0"/>
              </a:rPr>
              <a:t>Děkujeme za pozornost,</a:t>
            </a:r>
          </a:p>
          <a:p>
            <a:r>
              <a:rPr lang="cs-CZ" sz="4400" dirty="0">
                <a:latin typeface="Monotype Corsiva" panose="03010101010201010101" pitchFamily="66" charset="0"/>
              </a:rPr>
              <a:t>	</a:t>
            </a:r>
            <a:r>
              <a:rPr lang="cs-CZ" sz="4400" dirty="0" smtClean="0">
                <a:latin typeface="Monotype Corsiva" panose="03010101010201010101" pitchFamily="66" charset="0"/>
              </a:rPr>
              <a:t>									Váš čas a účast</a:t>
            </a:r>
            <a:endParaRPr lang="cs-CZ" sz="4400" dirty="0">
              <a:latin typeface="Monotype Corsiva" panose="03010101010201010101" pitchFamily="66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51520" y="3573066"/>
            <a:ext cx="8640960" cy="1368102"/>
          </a:xfrm>
          <a:prstGeom prst="rect">
            <a:avLst/>
          </a:prstGeom>
          <a:noFill/>
          <a:ln w="28575">
            <a:solidFill>
              <a:srgbClr val="0099CC"/>
            </a:solidFill>
            <a:round/>
            <a:headEnd/>
            <a:tailEnd/>
          </a:ln>
        </p:spPr>
        <p:txBody>
          <a:bodyPr lIns="90000" tIns="46800" rIns="90000" bIns="468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</a:pPr>
            <a:r>
              <a:rPr lang="cs-CZ" sz="2400" b="1" dirty="0">
                <a:solidFill>
                  <a:srgbClr val="00B0F0"/>
                </a:solidFill>
              </a:rPr>
              <a:t>Možnosti pořizování produktů z Rámcové smlouvy </a:t>
            </a:r>
            <a:r>
              <a:rPr lang="cs-CZ" sz="2400" b="1" dirty="0" smtClean="0">
                <a:solidFill>
                  <a:srgbClr val="00B0F0"/>
                </a:solidFill>
              </a:rPr>
              <a:t>na</a:t>
            </a:r>
            <a:r>
              <a:rPr lang="cs-CZ" sz="2400" b="1" dirty="0" smtClean="0">
                <a:solidFill>
                  <a:schemeClr val="bg1"/>
                </a:solidFill>
              </a:rPr>
              <a:t>_</a:t>
            </a:r>
            <a:r>
              <a:rPr lang="cs-CZ" sz="2400" b="1" dirty="0" smtClean="0">
                <a:solidFill>
                  <a:srgbClr val="00B0F0"/>
                </a:solidFill>
              </a:rPr>
              <a:t>pořizování </a:t>
            </a:r>
            <a:r>
              <a:rPr lang="cs-CZ" sz="2400" b="1" dirty="0">
                <a:solidFill>
                  <a:srgbClr val="00B0F0"/>
                </a:solidFill>
              </a:rPr>
              <a:t>licencí k produktům Microsoft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912260" y="5157192"/>
            <a:ext cx="2016224" cy="1224086"/>
          </a:xfrm>
          <a:prstGeom prst="rect">
            <a:avLst/>
          </a:prstGeom>
          <a:noFill/>
          <a:ln w="28575">
            <a:noFill/>
            <a:round/>
            <a:headEnd/>
            <a:tailEnd/>
          </a:ln>
        </p:spPr>
        <p:txBody>
          <a:bodyPr lIns="90000" tIns="46800" rIns="90000" bIns="468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 eaLnBrk="1" hangingPunct="1">
              <a:lnSpc>
                <a:spcPct val="150000"/>
              </a:lnSpc>
              <a:spcBef>
                <a:spcPts val="1800"/>
              </a:spcBef>
              <a:tabLst>
                <a:tab pos="0" algn="l"/>
                <a:tab pos="8069263" algn="r"/>
                <a:tab pos="8229600" algn="l"/>
                <a:tab pos="9144000" algn="l"/>
                <a:tab pos="10058400" algn="l"/>
              </a:tabLst>
            </a:pPr>
            <a:r>
              <a:rPr lang="cs-CZ" altLang="cs-CZ" sz="1800" b="1" dirty="0">
                <a:solidFill>
                  <a:srgbClr val="1BA4DD"/>
                </a:solidFill>
              </a:rPr>
              <a:t>3</a:t>
            </a:r>
            <a:r>
              <a:rPr lang="cs-CZ" altLang="cs-CZ" sz="1800" b="1" dirty="0" smtClean="0">
                <a:solidFill>
                  <a:srgbClr val="1BA4DD"/>
                </a:solidFill>
              </a:rPr>
              <a:t>. září 2015</a:t>
            </a:r>
            <a:endParaRPr lang="en-GB" altLang="cs-CZ" sz="1800" b="1" i="1" dirty="0" smtClean="0">
              <a:solidFill>
                <a:schemeClr val="tx1"/>
              </a:solidFill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623245" y="516785"/>
            <a:ext cx="5692080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opolední část	                  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50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51520" y="1901849"/>
            <a:ext cx="8640960" cy="1368102"/>
          </a:xfrm>
          <a:prstGeom prst="rect">
            <a:avLst/>
          </a:prstGeom>
          <a:noFill/>
          <a:ln w="28575">
            <a:solidFill>
              <a:srgbClr val="0099CC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</a:pPr>
            <a:r>
              <a:rPr lang="cs-CZ" sz="2400" b="1" dirty="0">
                <a:solidFill>
                  <a:srgbClr val="00B0F0"/>
                </a:solidFill>
              </a:rPr>
              <a:t>Workshop Ministerstva </a:t>
            </a:r>
            <a:r>
              <a:rPr lang="cs-CZ" sz="2400" b="1" dirty="0" smtClean="0">
                <a:solidFill>
                  <a:srgbClr val="00B0F0"/>
                </a:solidFill>
              </a:rPr>
              <a:t>vnitra</a:t>
            </a:r>
            <a:br>
              <a:rPr lang="cs-CZ" sz="2400" b="1" dirty="0" smtClean="0">
                <a:solidFill>
                  <a:srgbClr val="00B0F0"/>
                </a:solidFill>
              </a:rPr>
            </a:br>
            <a:r>
              <a:rPr lang="cs-CZ" sz="2000" b="1" dirty="0" smtClean="0">
                <a:solidFill>
                  <a:srgbClr val="00B0F0"/>
                </a:solidFill>
              </a:rPr>
              <a:t>Centrální nákup softwarových produktů Microsoft </a:t>
            </a:r>
            <a:r>
              <a:rPr lang="cs-CZ" sz="2000" b="1" dirty="0">
                <a:solidFill>
                  <a:srgbClr val="00B0F0"/>
                </a:solidFill>
              </a:rPr>
              <a:t>&amp; </a:t>
            </a:r>
            <a:r>
              <a:rPr lang="cs-CZ" sz="2000" b="1" dirty="0" smtClean="0">
                <a:solidFill>
                  <a:srgbClr val="00B0F0"/>
                </a:solidFill>
              </a:rPr>
              <a:t>Oracle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3568" y="4869160"/>
            <a:ext cx="2016224" cy="1224086"/>
          </a:xfrm>
          <a:prstGeom prst="rect">
            <a:avLst/>
          </a:prstGeom>
          <a:noFill/>
          <a:ln w="28575">
            <a:noFill/>
            <a:round/>
            <a:headEnd/>
            <a:tailEnd/>
          </a:ln>
        </p:spPr>
        <p:txBody>
          <a:bodyPr lIns="90000" tIns="46800" rIns="90000" bIns="468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 eaLnBrk="1" hangingPunct="1">
              <a:lnSpc>
                <a:spcPct val="150000"/>
              </a:lnSpc>
              <a:spcBef>
                <a:spcPts val="1800"/>
              </a:spcBef>
              <a:tabLst>
                <a:tab pos="0" algn="l"/>
                <a:tab pos="8069263" algn="r"/>
                <a:tab pos="8229600" algn="l"/>
                <a:tab pos="9144000" algn="l"/>
                <a:tab pos="10058400" algn="l"/>
              </a:tabLst>
            </a:pPr>
            <a:r>
              <a:rPr lang="cs-CZ" altLang="cs-CZ" sz="1800" b="1" dirty="0">
                <a:solidFill>
                  <a:srgbClr val="1BA4DD"/>
                </a:solidFill>
              </a:rPr>
              <a:t>3</a:t>
            </a:r>
            <a:r>
              <a:rPr lang="cs-CZ" altLang="cs-CZ" sz="1800" b="1" dirty="0" smtClean="0">
                <a:solidFill>
                  <a:srgbClr val="1BA4DD"/>
                </a:solidFill>
              </a:rPr>
              <a:t>. září 2015</a:t>
            </a:r>
            <a:endParaRPr lang="en-GB" altLang="cs-CZ" sz="1800" b="1" i="1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75078" y="3927776"/>
            <a:ext cx="64908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B0F0"/>
                </a:solidFill>
              </a:rPr>
              <a:t>… přestávka do 13.30</a:t>
            </a:r>
            <a:endParaRPr lang="cs-CZ" sz="4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2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467544" y="4509120"/>
            <a:ext cx="7056437" cy="29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spcBef>
                <a:spcPct val="20000"/>
              </a:spcBef>
              <a:buSzPct val="100000"/>
              <a:buFont typeface="Arial" charset="0"/>
              <a:buNone/>
            </a:pPr>
            <a:r>
              <a:rPr lang="cs-CZ" altLang="cs-CZ" sz="1400" dirty="0" smtClean="0">
                <a:solidFill>
                  <a:schemeClr val="accent2"/>
                </a:solidFill>
              </a:rPr>
              <a:t> </a:t>
            </a:r>
            <a:endParaRPr lang="cs-CZ" altLang="cs-CZ" sz="1400" dirty="0">
              <a:solidFill>
                <a:schemeClr val="accent2"/>
              </a:solidFill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2781300"/>
            <a:ext cx="7885113" cy="1223963"/>
          </a:xfrm>
          <a:prstGeom prst="rect">
            <a:avLst/>
          </a:prstGeom>
          <a:noFill/>
          <a:ln w="28575">
            <a:solidFill>
              <a:srgbClr val="0099CC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rgbClr val="00B0F0"/>
                </a:solidFill>
              </a:rPr>
              <a:t>Realizace centrálního zadávání na softwarové produkty Oracle</a:t>
            </a:r>
          </a:p>
        </p:txBody>
      </p:sp>
    </p:spTree>
    <p:extLst>
      <p:ext uri="{BB962C8B-B14F-4D97-AF65-F5344CB8AC3E}">
        <p14:creationId xmlns:p14="http://schemas.microsoft.com/office/powerpoint/2010/main" val="33808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b="1" i="1" u="sng" dirty="0">
                <a:solidFill>
                  <a:schemeClr val="accent6">
                    <a:lumMod val="75000"/>
                  </a:schemeClr>
                </a:solidFill>
              </a:rPr>
              <a:t>Program </a:t>
            </a:r>
            <a:r>
              <a:rPr lang="cs-CZ" altLang="cs-CZ" sz="2000" b="1" i="1" u="sng" dirty="0" smtClean="0">
                <a:solidFill>
                  <a:schemeClr val="accent6">
                    <a:lumMod val="75000"/>
                  </a:schemeClr>
                </a:solidFill>
              </a:rPr>
              <a:t>odpolední části	</a:t>
            </a:r>
            <a:endParaRPr lang="cs-CZ" altLang="cs-CZ" sz="2000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613560"/>
            <a:ext cx="864096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Proč nový smluvní vztah se společností Oracle</a:t>
            </a:r>
          </a:p>
          <a:p>
            <a:pPr marL="342900" lvl="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Rámcová smlouva na SW licence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Oracle</a:t>
            </a:r>
          </a:p>
          <a:p>
            <a:pPr marL="342900" lvl="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Prováděcí smlouvy na SW licence Oracle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lvl="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ULA jako speciální prováděcí smlouva</a:t>
            </a:r>
          </a:p>
          <a:p>
            <a:pPr marL="342900" lvl="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Časový harmonogram přípravy rámcové smlouvy a ULA</a:t>
            </a:r>
          </a:p>
          <a:p>
            <a:pPr marL="342900" lvl="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Otázky a diskuse</a:t>
            </a:r>
          </a:p>
        </p:txBody>
      </p:sp>
    </p:spTree>
    <p:extLst>
      <p:ext uri="{BB962C8B-B14F-4D97-AF65-F5344CB8AC3E}">
        <p14:creationId xmlns:p14="http://schemas.microsoft.com/office/powerpoint/2010/main" val="7942507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Proč nový smluvní vztah se společností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Oracle			</a:t>
            </a:r>
            <a:endParaRPr lang="cs-CZ" altLang="cs-CZ" sz="2000" i="1" u="sng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24128" y="4653136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Jan Gábriš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9532" y="1493986"/>
            <a:ext cx="4140000" cy="420936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800" dirty="0">
                <a:solidFill>
                  <a:srgbClr val="33CCFF"/>
                </a:solidFill>
              </a:rPr>
              <a:t>Zefektivnit pořizování IT</a:t>
            </a:r>
            <a:endParaRPr lang="en-US" sz="2800" dirty="0">
              <a:solidFill>
                <a:srgbClr val="33CCFF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9532" y="1951186"/>
            <a:ext cx="4140000" cy="4248212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dirty="0"/>
              <a:t>Nastavit proces </a:t>
            </a:r>
            <a:r>
              <a:rPr lang="cs-CZ" sz="2000" b="1" dirty="0"/>
              <a:t>centrálního nákupu</a:t>
            </a:r>
            <a:r>
              <a:rPr lang="cs-CZ" sz="2000" dirty="0"/>
              <a:t> pro OVM</a:t>
            </a:r>
            <a:endParaRPr lang="cs-CZ" sz="2000" b="1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b="1" dirty="0"/>
              <a:t>Zjednodušit</a:t>
            </a:r>
            <a:r>
              <a:rPr lang="cs-CZ" sz="2000" dirty="0"/>
              <a:t> objednávkový proces</a:t>
            </a:r>
            <a:endParaRPr lang="cs-CZ" sz="2000" b="1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b="1" dirty="0"/>
              <a:t>Zrychlit </a:t>
            </a:r>
            <a:r>
              <a:rPr lang="cs-CZ" sz="2000" dirty="0"/>
              <a:t>výběrová řízení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dirty="0"/>
              <a:t>Zabezpečit </a:t>
            </a:r>
            <a:r>
              <a:rPr lang="cs-CZ" sz="2000" b="1" dirty="0"/>
              <a:t>větší transparentnost </a:t>
            </a:r>
            <a:r>
              <a:rPr lang="cs-CZ" sz="2000" dirty="0"/>
              <a:t> </a:t>
            </a:r>
            <a:r>
              <a:rPr lang="cs-CZ" sz="2000" dirty="0" smtClean="0"/>
              <a:t>v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cs-CZ" sz="2000" dirty="0" smtClean="0"/>
              <a:t>pořizovacím </a:t>
            </a:r>
            <a:r>
              <a:rPr lang="cs-CZ" sz="2000" dirty="0"/>
              <a:t>procesu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dirty="0"/>
              <a:t>Vyvážit </a:t>
            </a:r>
            <a:r>
              <a:rPr lang="cs-CZ" sz="2000" b="1" dirty="0"/>
              <a:t>konkurenční prostředí </a:t>
            </a:r>
            <a:r>
              <a:rPr lang="cs-CZ" sz="2000" dirty="0"/>
              <a:t>na českém </a:t>
            </a:r>
            <a:r>
              <a:rPr lang="cs-CZ" sz="2000" dirty="0" smtClean="0"/>
              <a:t>trhu                     </a:t>
            </a:r>
            <a:endParaRPr lang="en-US" sz="2000" b="1" dirty="0"/>
          </a:p>
        </p:txBody>
      </p:sp>
      <p:sp>
        <p:nvSpPr>
          <p:cNvPr id="10" name="Rectangle 9"/>
          <p:cNvSpPr/>
          <p:nvPr/>
        </p:nvSpPr>
        <p:spPr>
          <a:xfrm>
            <a:off x="4644008" y="1482874"/>
            <a:ext cx="414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800" dirty="0">
                <a:solidFill>
                  <a:srgbClr val="33CCFF"/>
                </a:solidFill>
              </a:rPr>
              <a:t>Snížit náklady na IT</a:t>
            </a:r>
            <a:endParaRPr lang="en-US" sz="2800" dirty="0">
              <a:solidFill>
                <a:srgbClr val="33CCFF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644008" y="1987190"/>
            <a:ext cx="4140000" cy="4212208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dirty="0"/>
              <a:t>Garantovat </a:t>
            </a:r>
            <a:r>
              <a:rPr lang="cs-CZ" sz="2000" b="1" dirty="0"/>
              <a:t>příznivější ceny pro nákup </a:t>
            </a:r>
            <a:r>
              <a:rPr lang="cs-CZ" sz="2000" dirty="0"/>
              <a:t>produktů Oracle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dirty="0"/>
              <a:t>Nabídnout </a:t>
            </a:r>
            <a:r>
              <a:rPr lang="cs-CZ" sz="2000" b="1" dirty="0"/>
              <a:t>širší rozsah SW licencí </a:t>
            </a:r>
            <a:r>
              <a:rPr lang="cs-CZ" sz="2000" dirty="0"/>
              <a:t>za zvýhodněných cenových podmínek oproti ceníku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dirty="0"/>
              <a:t>Fixovat </a:t>
            </a:r>
            <a:r>
              <a:rPr lang="cs-CZ" sz="2000" b="1" dirty="0"/>
              <a:t>výhodné podmínky po celou dobu platnosti </a:t>
            </a:r>
            <a:r>
              <a:rPr lang="cs-CZ" sz="2000" dirty="0"/>
              <a:t>smlouvy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2000" b="1" dirty="0"/>
              <a:t>Snížit náklady na údržbu </a:t>
            </a:r>
            <a:r>
              <a:rPr lang="en-US" sz="2000" b="1" dirty="0"/>
              <a:t> </a:t>
            </a:r>
            <a:r>
              <a:rPr lang="en-US" sz="2000" dirty="0"/>
              <a:t>nov</a:t>
            </a:r>
            <a:r>
              <a:rPr lang="cs-CZ" sz="2000" dirty="0"/>
              <a:t>ých licencí (nižší pořizovací cena se promítá do nižší ceny za služby technické podpory) 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endParaRPr lang="en-US" sz="2000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Proč nový smluvní vztah se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společností </a:t>
            </a: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Oracle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56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1494579" y="1228550"/>
            <a:ext cx="1800200" cy="1901825"/>
          </a:xfrm>
          <a:custGeom>
            <a:avLst/>
            <a:gdLst>
              <a:gd name="T0" fmla="*/ 828135 w 2376488"/>
              <a:gd name="T1" fmla="*/ 0 h 1760592"/>
              <a:gd name="T2" fmla="*/ 1589284 w 2376488"/>
              <a:gd name="T3" fmla="*/ 6541193 h 1760592"/>
              <a:gd name="T4" fmla="*/ 0 w 2376488"/>
              <a:gd name="T5" fmla="*/ 6541193 h 1760592"/>
              <a:gd name="T6" fmla="*/ 828135 w 2376488"/>
              <a:gd name="T7" fmla="*/ 0 h 1760592"/>
              <a:gd name="T8" fmla="*/ 0 60000 65536"/>
              <a:gd name="T9" fmla="*/ 0 60000 65536"/>
              <a:gd name="T10" fmla="*/ 0 60000 65536"/>
              <a:gd name="T11" fmla="*/ 0 60000 65536"/>
              <a:gd name="T12" fmla="*/ 0 w 2376488"/>
              <a:gd name="T13" fmla="*/ 0 h 1760592"/>
              <a:gd name="T14" fmla="*/ 2376488 w 2376488"/>
              <a:gd name="T15" fmla="*/ 1760592 h 17605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76488" h="1760592">
                <a:moveTo>
                  <a:pt x="1238325" y="0"/>
                </a:moveTo>
                <a:lnTo>
                  <a:pt x="2376488" y="1760592"/>
                </a:lnTo>
                <a:lnTo>
                  <a:pt x="0" y="1760592"/>
                </a:lnTo>
                <a:lnTo>
                  <a:pt x="1238325" y="0"/>
                </a:lnTo>
                <a:close/>
              </a:path>
            </a:pathLst>
          </a:custGeom>
          <a:solidFill>
            <a:srgbClr val="354146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tIns="457200" anchor="b"/>
          <a:lstStyle/>
          <a:p>
            <a:pPr algn="ctr">
              <a:lnSpc>
                <a:spcPct val="90000"/>
              </a:lnSpc>
            </a:pPr>
            <a:r>
              <a:rPr lang="cs-CZ" sz="2000" dirty="0">
                <a:solidFill>
                  <a:schemeClr val="bg1"/>
                </a:solidFill>
              </a:rPr>
              <a:t>Strategická smlouva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846507" y="3165300"/>
            <a:ext cx="3024336" cy="1179513"/>
          </a:xfrm>
          <a:custGeom>
            <a:avLst/>
            <a:gdLst>
              <a:gd name="T0" fmla="*/ 0 w 9968"/>
              <a:gd name="T1" fmla="*/ 2147483647 h 10000"/>
              <a:gd name="T2" fmla="*/ 2147483647 w 9968"/>
              <a:gd name="T3" fmla="*/ 0 h 10000"/>
              <a:gd name="T4" fmla="*/ 2147483647 w 9968"/>
              <a:gd name="T5" fmla="*/ 0 h 10000"/>
              <a:gd name="T6" fmla="*/ 2147483647 w 9968"/>
              <a:gd name="T7" fmla="*/ 2147483647 h 10000"/>
              <a:gd name="T8" fmla="*/ 0 w 9968"/>
              <a:gd name="T9" fmla="*/ 2147483647 h 1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968"/>
              <a:gd name="T16" fmla="*/ 0 h 10000"/>
              <a:gd name="T17" fmla="*/ 9968 w 9968"/>
              <a:gd name="T18" fmla="*/ 10000 h 1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968" h="10000">
                <a:moveTo>
                  <a:pt x="0" y="10000"/>
                </a:moveTo>
                <a:lnTo>
                  <a:pt x="2011" y="0"/>
                </a:lnTo>
                <a:lnTo>
                  <a:pt x="8116" y="0"/>
                </a:lnTo>
                <a:lnTo>
                  <a:pt x="9968" y="10000"/>
                </a:lnTo>
                <a:lnTo>
                  <a:pt x="0" y="10000"/>
                </a:lnTo>
                <a:close/>
              </a:path>
            </a:pathLst>
          </a:custGeom>
          <a:solidFill>
            <a:srgbClr val="46575E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cs-CZ" sz="2000" dirty="0">
                <a:solidFill>
                  <a:schemeClr val="bg1"/>
                </a:solidFill>
              </a:rPr>
              <a:t>Rámcová smlouva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198435" y="4382913"/>
            <a:ext cx="4284476" cy="1236662"/>
          </a:xfrm>
          <a:custGeom>
            <a:avLst/>
            <a:gdLst>
              <a:gd name="T0" fmla="*/ 0 w 9978"/>
              <a:gd name="T1" fmla="*/ 2147483647 h 10000"/>
              <a:gd name="T2" fmla="*/ 2147483647 w 9978"/>
              <a:gd name="T3" fmla="*/ 0 h 10000"/>
              <a:gd name="T4" fmla="*/ 2147483647 w 9978"/>
              <a:gd name="T5" fmla="*/ 0 h 10000"/>
              <a:gd name="T6" fmla="*/ 2147483647 w 9978"/>
              <a:gd name="T7" fmla="*/ 2147483647 h 10000"/>
              <a:gd name="T8" fmla="*/ 0 w 9978"/>
              <a:gd name="T9" fmla="*/ 2147483647 h 1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978"/>
              <a:gd name="T16" fmla="*/ 0 h 10000"/>
              <a:gd name="T17" fmla="*/ 9978 w 9978"/>
              <a:gd name="T18" fmla="*/ 10000 h 1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978" h="10000">
                <a:moveTo>
                  <a:pt x="0" y="10000"/>
                </a:moveTo>
                <a:lnTo>
                  <a:pt x="1512" y="0"/>
                </a:lnTo>
                <a:lnTo>
                  <a:pt x="8599" y="0"/>
                </a:lnTo>
                <a:lnTo>
                  <a:pt x="9978" y="10000"/>
                </a:lnTo>
                <a:lnTo>
                  <a:pt x="0" y="10000"/>
                </a:lnTo>
                <a:close/>
              </a:path>
            </a:pathLst>
          </a:custGeom>
          <a:solidFill>
            <a:srgbClr val="61808E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cs-CZ" sz="2000" dirty="0">
                <a:solidFill>
                  <a:schemeClr val="bg1"/>
                </a:solidFill>
              </a:rPr>
              <a:t>Prováděcí smlouvy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36562" y="3024013"/>
            <a:ext cx="3944938" cy="1474787"/>
          </a:xfrm>
          <a:prstGeom prst="ellipse">
            <a:avLst/>
          </a:prstGeom>
          <a:noFill/>
          <a:ln w="2222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417425"/>
              </p:ext>
            </p:extLst>
          </p:nvPr>
        </p:nvGraphicFramePr>
        <p:xfrm>
          <a:off x="4540758" y="1206500"/>
          <a:ext cx="4351213" cy="12136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3094"/>
                <a:gridCol w="3238119"/>
              </a:tblGrid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Smluvní strany: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ČR  a Oracle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Předmět</a:t>
                      </a:r>
                      <a:r>
                        <a:rPr lang="cs-CZ" sz="1200" baseline="0" dirty="0" smtClean="0"/>
                        <a:t> smlouvy: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Strategická spolupráce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Trvání: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 roky, od cca 10/2015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423802"/>
              </p:ext>
            </p:extLst>
          </p:nvPr>
        </p:nvGraphicFramePr>
        <p:xfrm>
          <a:off x="4535996" y="2458455"/>
          <a:ext cx="4355975" cy="16708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4312"/>
                <a:gridCol w="3241663"/>
              </a:tblGrid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Smluvní strany: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MV a</a:t>
                      </a:r>
                      <a:r>
                        <a:rPr lang="cs-CZ" sz="1200" dirty="0" smtClean="0"/>
                        <a:t> vysoutěžení </a:t>
                      </a:r>
                      <a:r>
                        <a:rPr lang="cs-CZ" sz="1200" b="1" dirty="0" smtClean="0"/>
                        <a:t>dodavatelé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Veřejná</a:t>
                      </a:r>
                      <a:r>
                        <a:rPr lang="cs-CZ" sz="1200" baseline="0" dirty="0" smtClean="0"/>
                        <a:t> zakázka: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Otevřené výběrové řízení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Předmět</a:t>
                      </a:r>
                      <a:r>
                        <a:rPr lang="cs-CZ" sz="1200" baseline="0" dirty="0" smtClean="0"/>
                        <a:t> smlouvy: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1. Výběr dodavatelů, 2. ceny</a:t>
                      </a:r>
                      <a:r>
                        <a:rPr lang="cs-CZ" sz="1200" baseline="0" dirty="0" smtClean="0"/>
                        <a:t> Oracle produktů, 3. typy prováděcích smluv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Trvání: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 roky, od cca 06/2016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889919"/>
              </p:ext>
            </p:extLst>
          </p:nvPr>
        </p:nvGraphicFramePr>
        <p:xfrm>
          <a:off x="4535996" y="4186647"/>
          <a:ext cx="4355975" cy="16708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4313"/>
                <a:gridCol w="3241662"/>
              </a:tblGrid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Smluvní strany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Dodavatelé a OVM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Veřejná</a:t>
                      </a:r>
                      <a:r>
                        <a:rPr lang="cs-CZ" sz="1200" baseline="0" dirty="0" smtClean="0"/>
                        <a:t> zakázka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Otevřená výběrová řízení</a:t>
                      </a:r>
                      <a:endParaRPr lang="en-US" sz="1200" dirty="0" smtClean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Předmět</a:t>
                      </a:r>
                      <a:r>
                        <a:rPr lang="cs-CZ" sz="1200" baseline="0" dirty="0" smtClean="0"/>
                        <a:t> smlouvy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1. ULA, 2. Další podle specifikace objednatelů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920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Trvání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 roky, od cca 06/2016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Popis plánovaného smluvního modelu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691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 autoUpdateAnimBg="0"/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2950" y="1443038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ORACLE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7308304" y="1400174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A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08304" y="2006040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B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08304" y="2618108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C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08304" y="3230176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D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308304" y="3842244"/>
            <a:ext cx="1440000" cy="540000"/>
          </a:xfrm>
          <a:prstGeom prst="rect">
            <a:avLst/>
          </a:prstGeom>
          <a:noFill/>
          <a:ln w="19050">
            <a:solidFill>
              <a:srgbClr val="8DA6B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E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08304" y="4435262"/>
            <a:ext cx="1440000" cy="540000"/>
          </a:xfrm>
          <a:prstGeom prst="rect">
            <a:avLst/>
          </a:prstGeom>
          <a:noFill/>
          <a:ln w="19050">
            <a:solidFill>
              <a:srgbClr val="8DA6B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</a:t>
            </a:r>
            <a:r>
              <a:rPr lang="cs-CZ" dirty="0" smtClean="0">
                <a:solidFill>
                  <a:srgbClr val="46575E"/>
                </a:solidFill>
              </a:rPr>
              <a:t>F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44538" y="3451225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ČR (MV ČR)</a:t>
            </a:r>
            <a:endParaRPr lang="en-US" sz="2400" dirty="0"/>
          </a:p>
        </p:txBody>
      </p:sp>
      <p:cxnSp>
        <p:nvCxnSpPr>
          <p:cNvPr id="16" name="Straight Arrow Connector 15"/>
          <p:cNvCxnSpPr>
            <a:stCxn id="4" idx="2"/>
            <a:endCxn id="13" idx="0"/>
          </p:cNvCxnSpPr>
          <p:nvPr/>
        </p:nvCxnSpPr>
        <p:spPr>
          <a:xfrm>
            <a:off x="1462950" y="2163038"/>
            <a:ext cx="1588" cy="1288187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Skupina 1"/>
          <p:cNvGrpSpPr/>
          <p:nvPr/>
        </p:nvGrpSpPr>
        <p:grpSpPr>
          <a:xfrm>
            <a:off x="2184538" y="1429916"/>
            <a:ext cx="3041724" cy="4642713"/>
            <a:chOff x="2184538" y="1429916"/>
            <a:chExt cx="3041724" cy="4642713"/>
          </a:xfrm>
        </p:grpSpPr>
        <p:sp>
          <p:nvSpPr>
            <p:cNvPr id="5" name="Rectangle 4"/>
            <p:cNvSpPr/>
            <p:nvPr/>
          </p:nvSpPr>
          <p:spPr>
            <a:xfrm>
              <a:off x="3779912" y="1429916"/>
              <a:ext cx="1440000" cy="720000"/>
            </a:xfrm>
            <a:prstGeom prst="rect">
              <a:avLst/>
            </a:prstGeom>
            <a:solidFill>
              <a:srgbClr val="61808E"/>
            </a:solidFill>
            <a:ln w="19050">
              <a:solidFill>
                <a:srgbClr val="61808E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/>
                <a:t>Dodavatel 1</a:t>
              </a:r>
              <a:endParaRPr lang="en-US" sz="2000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781500" y="2414166"/>
              <a:ext cx="1440000" cy="720000"/>
            </a:xfrm>
            <a:prstGeom prst="rect">
              <a:avLst/>
            </a:prstGeom>
            <a:solidFill>
              <a:srgbClr val="61808E"/>
            </a:solidFill>
            <a:ln w="19050">
              <a:solidFill>
                <a:srgbClr val="61808E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/>
                <a:t>Dodavatel 2</a:t>
              </a:r>
              <a:endParaRPr lang="en-US" sz="2000" dirty="0"/>
            </a:p>
          </p:txBody>
        </p:sp>
        <p:cxnSp>
          <p:nvCxnSpPr>
            <p:cNvPr id="14" name="Straight Arrow Connector 13"/>
            <p:cNvCxnSpPr>
              <a:stCxn id="13" idx="3"/>
              <a:endCxn id="5" idx="1"/>
            </p:cNvCxnSpPr>
            <p:nvPr/>
          </p:nvCxnSpPr>
          <p:spPr>
            <a:xfrm flipV="1">
              <a:off x="2184538" y="1789916"/>
              <a:ext cx="1595374" cy="2021309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13" idx="3"/>
              <a:endCxn id="10" idx="1"/>
            </p:cNvCxnSpPr>
            <p:nvPr/>
          </p:nvCxnSpPr>
          <p:spPr>
            <a:xfrm flipV="1">
              <a:off x="2184538" y="2774166"/>
              <a:ext cx="1596962" cy="1037059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3783087" y="3398416"/>
              <a:ext cx="1440000" cy="720000"/>
            </a:xfrm>
            <a:prstGeom prst="rect">
              <a:avLst/>
            </a:prstGeom>
            <a:solidFill>
              <a:srgbClr val="61808E"/>
            </a:solidFill>
            <a:ln w="19050">
              <a:solidFill>
                <a:srgbClr val="61808E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/>
                <a:t>Dodavatel 3</a:t>
              </a:r>
              <a:endParaRPr lang="en-US" sz="2000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783087" y="4381079"/>
              <a:ext cx="1440000" cy="720000"/>
            </a:xfrm>
            <a:prstGeom prst="rect">
              <a:avLst/>
            </a:prstGeom>
            <a:solidFill>
              <a:srgbClr val="61808E"/>
            </a:solidFill>
            <a:ln w="19050">
              <a:solidFill>
                <a:srgbClr val="61808E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/>
                <a:t>Dodavatel 4</a:t>
              </a:r>
              <a:endParaRPr lang="en-US" sz="2000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786262" y="5352629"/>
              <a:ext cx="1440000" cy="720000"/>
            </a:xfrm>
            <a:prstGeom prst="rect">
              <a:avLst/>
            </a:prstGeom>
            <a:solidFill>
              <a:srgbClr val="61808E"/>
            </a:solidFill>
            <a:ln w="19050">
              <a:solidFill>
                <a:srgbClr val="61808E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/>
                <a:t>Dodavatel 5</a:t>
              </a:r>
              <a:endParaRPr lang="en-US" sz="2000" dirty="0"/>
            </a:p>
          </p:txBody>
        </p:sp>
        <p:cxnSp>
          <p:nvCxnSpPr>
            <p:cNvPr id="20" name="Straight Arrow Connector 19"/>
            <p:cNvCxnSpPr>
              <a:stCxn id="13" idx="3"/>
              <a:endCxn id="17" idx="1"/>
            </p:cNvCxnSpPr>
            <p:nvPr/>
          </p:nvCxnSpPr>
          <p:spPr>
            <a:xfrm flipV="1">
              <a:off x="2184538" y="3758416"/>
              <a:ext cx="1598549" cy="52809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>
              <a:stCxn id="13" idx="3"/>
              <a:endCxn id="18" idx="1"/>
            </p:cNvCxnSpPr>
            <p:nvPr/>
          </p:nvCxnSpPr>
          <p:spPr>
            <a:xfrm>
              <a:off x="2184538" y="3811225"/>
              <a:ext cx="1598549" cy="929854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>
              <a:stCxn id="13" idx="3"/>
              <a:endCxn id="19" idx="1"/>
            </p:cNvCxnSpPr>
            <p:nvPr/>
          </p:nvCxnSpPr>
          <p:spPr>
            <a:xfrm>
              <a:off x="2184538" y="3811225"/>
              <a:ext cx="1601724" cy="1901404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Rámcová smlouva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901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2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2950" y="1462088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ORACLE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7272300" y="1484970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A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72300" y="2097098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B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72300" y="2709106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C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72460" y="3321174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D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72300" y="3933242"/>
            <a:ext cx="1440000" cy="540000"/>
          </a:xfrm>
          <a:prstGeom prst="rect">
            <a:avLst/>
          </a:prstGeom>
          <a:noFill/>
          <a:ln w="19050">
            <a:solidFill>
              <a:srgbClr val="8DA6B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E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72460" y="4545310"/>
            <a:ext cx="1440000" cy="540000"/>
          </a:xfrm>
          <a:prstGeom prst="rect">
            <a:avLst/>
          </a:prstGeom>
          <a:noFill/>
          <a:ln w="19050">
            <a:solidFill>
              <a:srgbClr val="8DA6B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F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44538" y="3470275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ČR (MV ČR)</a:t>
            </a:r>
            <a:endParaRPr lang="en-US" sz="2400" dirty="0"/>
          </a:p>
        </p:txBody>
      </p:sp>
      <p:cxnSp>
        <p:nvCxnSpPr>
          <p:cNvPr id="12" name="Straight Arrow Connector 11"/>
          <p:cNvCxnSpPr>
            <a:stCxn id="23" idx="3"/>
            <a:endCxn id="5" idx="1"/>
          </p:cNvCxnSpPr>
          <p:nvPr/>
        </p:nvCxnSpPr>
        <p:spPr>
          <a:xfrm flipV="1">
            <a:off x="5039892" y="1754970"/>
            <a:ext cx="2232408" cy="90000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3"/>
            <a:endCxn id="23" idx="1"/>
          </p:cNvCxnSpPr>
          <p:nvPr/>
        </p:nvCxnSpPr>
        <p:spPr>
          <a:xfrm>
            <a:off x="2182950" y="1822088"/>
            <a:ext cx="1416942" cy="22882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4" idx="3"/>
            <a:endCxn id="24" idx="1"/>
          </p:cNvCxnSpPr>
          <p:nvPr/>
        </p:nvCxnSpPr>
        <p:spPr>
          <a:xfrm>
            <a:off x="2182950" y="1822088"/>
            <a:ext cx="1418530" cy="1007132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23" idx="3"/>
            <a:endCxn id="6" idx="1"/>
          </p:cNvCxnSpPr>
          <p:nvPr/>
        </p:nvCxnSpPr>
        <p:spPr>
          <a:xfrm>
            <a:off x="5039892" y="1844970"/>
            <a:ext cx="2232408" cy="522128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3" idx="3"/>
            <a:endCxn id="8" idx="1"/>
          </p:cNvCxnSpPr>
          <p:nvPr/>
        </p:nvCxnSpPr>
        <p:spPr>
          <a:xfrm>
            <a:off x="5039892" y="1844970"/>
            <a:ext cx="2232568" cy="1746204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27" idx="3"/>
            <a:endCxn id="9" idx="1"/>
          </p:cNvCxnSpPr>
          <p:nvPr/>
        </p:nvCxnSpPr>
        <p:spPr>
          <a:xfrm flipV="1">
            <a:off x="5046242" y="4203242"/>
            <a:ext cx="2226058" cy="1564441"/>
          </a:xfrm>
          <a:prstGeom prst="straightConnector1">
            <a:avLst/>
          </a:prstGeom>
          <a:ln w="19050">
            <a:solidFill>
              <a:schemeClr val="accent1"/>
            </a:solidFill>
            <a:prstDash val="dash"/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24" idx="3"/>
            <a:endCxn id="5" idx="1"/>
          </p:cNvCxnSpPr>
          <p:nvPr/>
        </p:nvCxnSpPr>
        <p:spPr>
          <a:xfrm flipV="1">
            <a:off x="5041480" y="1754970"/>
            <a:ext cx="2230820" cy="1074250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24" idx="3"/>
            <a:endCxn id="7" idx="1"/>
          </p:cNvCxnSpPr>
          <p:nvPr/>
        </p:nvCxnSpPr>
        <p:spPr>
          <a:xfrm>
            <a:off x="5041480" y="2829220"/>
            <a:ext cx="2230820" cy="149886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24" idx="3"/>
            <a:endCxn id="9" idx="1"/>
          </p:cNvCxnSpPr>
          <p:nvPr/>
        </p:nvCxnSpPr>
        <p:spPr>
          <a:xfrm>
            <a:off x="5041480" y="2829220"/>
            <a:ext cx="2230820" cy="1374022"/>
          </a:xfrm>
          <a:prstGeom prst="straightConnector1">
            <a:avLst/>
          </a:prstGeom>
          <a:ln w="19050">
            <a:solidFill>
              <a:schemeClr val="accent1"/>
            </a:solidFill>
            <a:prstDash val="dash"/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26" idx="3"/>
            <a:endCxn id="10" idx="1"/>
          </p:cNvCxnSpPr>
          <p:nvPr/>
        </p:nvCxnSpPr>
        <p:spPr>
          <a:xfrm>
            <a:off x="5043067" y="4796133"/>
            <a:ext cx="2229393" cy="19177"/>
          </a:xfrm>
          <a:prstGeom prst="straightConnector1">
            <a:avLst/>
          </a:prstGeom>
          <a:ln w="19050">
            <a:solidFill>
              <a:schemeClr val="accent1"/>
            </a:solidFill>
            <a:prstDash val="dash"/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25" idx="3"/>
            <a:endCxn id="9" idx="1"/>
          </p:cNvCxnSpPr>
          <p:nvPr/>
        </p:nvCxnSpPr>
        <p:spPr>
          <a:xfrm>
            <a:off x="5043067" y="3813470"/>
            <a:ext cx="2229233" cy="389772"/>
          </a:xfrm>
          <a:prstGeom prst="straightConnector1">
            <a:avLst/>
          </a:prstGeom>
          <a:ln w="19050">
            <a:solidFill>
              <a:schemeClr val="accent1"/>
            </a:solidFill>
            <a:prstDash val="dash"/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599892" y="1484970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 1</a:t>
            </a:r>
            <a:endParaRPr lang="en-US" sz="2000" dirty="0"/>
          </a:p>
        </p:txBody>
      </p:sp>
      <p:sp>
        <p:nvSpPr>
          <p:cNvPr id="24" name="Rectangle 23"/>
          <p:cNvSpPr/>
          <p:nvPr/>
        </p:nvSpPr>
        <p:spPr>
          <a:xfrm>
            <a:off x="3601480" y="2469220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 2</a:t>
            </a:r>
            <a:endParaRPr lang="en-US" sz="2000" dirty="0"/>
          </a:p>
        </p:txBody>
      </p:sp>
      <p:sp>
        <p:nvSpPr>
          <p:cNvPr id="25" name="Rectangle 24"/>
          <p:cNvSpPr/>
          <p:nvPr/>
        </p:nvSpPr>
        <p:spPr>
          <a:xfrm>
            <a:off x="3603067" y="3453470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 3</a:t>
            </a:r>
            <a:endParaRPr lang="en-US" sz="2000" dirty="0"/>
          </a:p>
        </p:txBody>
      </p:sp>
      <p:sp>
        <p:nvSpPr>
          <p:cNvPr id="26" name="Rectangle 25"/>
          <p:cNvSpPr/>
          <p:nvPr/>
        </p:nvSpPr>
        <p:spPr>
          <a:xfrm>
            <a:off x="3603067" y="4436133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 4</a:t>
            </a:r>
            <a:endParaRPr lang="en-US" sz="2000" dirty="0"/>
          </a:p>
        </p:txBody>
      </p:sp>
      <p:sp>
        <p:nvSpPr>
          <p:cNvPr id="27" name="Rectangle 26"/>
          <p:cNvSpPr/>
          <p:nvPr/>
        </p:nvSpPr>
        <p:spPr>
          <a:xfrm>
            <a:off x="3606242" y="5407683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 5</a:t>
            </a:r>
            <a:endParaRPr lang="en-US" sz="2000" dirty="0"/>
          </a:p>
        </p:txBody>
      </p:sp>
      <p:cxnSp>
        <p:nvCxnSpPr>
          <p:cNvPr id="28" name="Straight Arrow Connector 27"/>
          <p:cNvCxnSpPr>
            <a:stCxn id="4" idx="3"/>
            <a:endCxn id="25" idx="1"/>
          </p:cNvCxnSpPr>
          <p:nvPr/>
        </p:nvCxnSpPr>
        <p:spPr>
          <a:xfrm>
            <a:off x="2182950" y="1822088"/>
            <a:ext cx="1420117" cy="1991382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4" idx="3"/>
            <a:endCxn id="26" idx="1"/>
          </p:cNvCxnSpPr>
          <p:nvPr/>
        </p:nvCxnSpPr>
        <p:spPr>
          <a:xfrm>
            <a:off x="2182950" y="1822088"/>
            <a:ext cx="1420117" cy="2974045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4" idx="3"/>
            <a:endCxn id="27" idx="1"/>
          </p:cNvCxnSpPr>
          <p:nvPr/>
        </p:nvCxnSpPr>
        <p:spPr>
          <a:xfrm>
            <a:off x="2182950" y="1822088"/>
            <a:ext cx="1423292" cy="3945595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6" idx="3"/>
            <a:endCxn id="7" idx="1"/>
          </p:cNvCxnSpPr>
          <p:nvPr/>
        </p:nvCxnSpPr>
        <p:spPr>
          <a:xfrm flipV="1">
            <a:off x="5043067" y="2979106"/>
            <a:ext cx="2229233" cy="1817027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27" idx="3"/>
            <a:endCxn id="6" idx="1"/>
          </p:cNvCxnSpPr>
          <p:nvPr/>
        </p:nvCxnSpPr>
        <p:spPr>
          <a:xfrm flipV="1">
            <a:off x="5046242" y="2367098"/>
            <a:ext cx="2226058" cy="3400585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5" idx="3"/>
            <a:endCxn id="6" idx="1"/>
          </p:cNvCxnSpPr>
          <p:nvPr/>
        </p:nvCxnSpPr>
        <p:spPr>
          <a:xfrm flipV="1">
            <a:off x="5043067" y="2367098"/>
            <a:ext cx="2229233" cy="1446372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2555875" y="325983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Prováděcí smlouvy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0802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2950" y="1862138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ORACLE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3887924" y="1849016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 1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7200292" y="1885020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A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00292" y="2497148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B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00292" y="3109216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C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00292" y="3721284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D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00292" y="4333352"/>
            <a:ext cx="1440000" cy="540000"/>
          </a:xfrm>
          <a:prstGeom prst="rect">
            <a:avLst/>
          </a:prstGeom>
          <a:noFill/>
          <a:ln w="19050">
            <a:solidFill>
              <a:srgbClr val="8DA6B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E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00292" y="4945420"/>
            <a:ext cx="1440000" cy="540000"/>
          </a:xfrm>
          <a:prstGeom prst="rect">
            <a:avLst/>
          </a:prstGeom>
          <a:noFill/>
          <a:ln w="19050">
            <a:solidFill>
              <a:srgbClr val="8DA6B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F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44538" y="3870325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ČR (MV ČR)</a:t>
            </a:r>
            <a:endParaRPr lang="en-US" sz="2400" dirty="0"/>
          </a:p>
        </p:txBody>
      </p:sp>
      <p:cxnSp>
        <p:nvCxnSpPr>
          <p:cNvPr id="14" name="Straight Arrow Connector 13"/>
          <p:cNvCxnSpPr>
            <a:stCxn id="4" idx="3"/>
            <a:endCxn id="5" idx="1"/>
          </p:cNvCxnSpPr>
          <p:nvPr/>
        </p:nvCxnSpPr>
        <p:spPr>
          <a:xfrm flipV="1">
            <a:off x="2182950" y="2209016"/>
            <a:ext cx="1704974" cy="13122"/>
          </a:xfrm>
          <a:prstGeom prst="straightConnector1">
            <a:avLst/>
          </a:prstGeom>
          <a:ln w="19050">
            <a:solidFill>
              <a:schemeClr val="accent1"/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Skupina 1"/>
          <p:cNvGrpSpPr/>
          <p:nvPr/>
        </p:nvGrpSpPr>
        <p:grpSpPr>
          <a:xfrm>
            <a:off x="5327924" y="2155020"/>
            <a:ext cx="1872368" cy="1836264"/>
            <a:chOff x="5327924" y="2155020"/>
            <a:chExt cx="1872368" cy="1836264"/>
          </a:xfrm>
        </p:grpSpPr>
        <p:cxnSp>
          <p:nvCxnSpPr>
            <p:cNvPr id="13" name="Straight Arrow Connector 12"/>
            <p:cNvCxnSpPr>
              <a:stCxn id="5" idx="3"/>
              <a:endCxn id="6" idx="1"/>
            </p:cNvCxnSpPr>
            <p:nvPr/>
          </p:nvCxnSpPr>
          <p:spPr>
            <a:xfrm flipV="1">
              <a:off x="5327924" y="2155020"/>
              <a:ext cx="1872368" cy="53996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stCxn id="5" idx="3"/>
              <a:endCxn id="7" idx="1"/>
            </p:cNvCxnSpPr>
            <p:nvPr/>
          </p:nvCxnSpPr>
          <p:spPr>
            <a:xfrm>
              <a:off x="5327924" y="2209016"/>
              <a:ext cx="1872368" cy="558132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stCxn id="5" idx="3"/>
              <a:endCxn id="9" idx="1"/>
            </p:cNvCxnSpPr>
            <p:nvPr/>
          </p:nvCxnSpPr>
          <p:spPr>
            <a:xfrm>
              <a:off x="5327924" y="2209016"/>
              <a:ext cx="1872368" cy="1782268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>
              <a:stCxn id="5" idx="3"/>
              <a:endCxn id="8" idx="1"/>
            </p:cNvCxnSpPr>
            <p:nvPr/>
          </p:nvCxnSpPr>
          <p:spPr>
            <a:xfrm>
              <a:off x="5327924" y="2209016"/>
              <a:ext cx="1872368" cy="1170200"/>
            </a:xfrm>
            <a:prstGeom prst="straightConnector1">
              <a:avLst/>
            </a:prstGeom>
            <a:ln w="19050">
              <a:solidFill>
                <a:schemeClr val="accent1"/>
              </a:solidFill>
              <a:miter lim="800000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Prováděcí smlouva – ULA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89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Rámcová smlouva na SW licence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Oracle			</a:t>
            </a:r>
            <a:endParaRPr lang="cs-CZ" altLang="cs-CZ" sz="2000" i="1" u="sng" dirty="0">
              <a:solidFill>
                <a:schemeClr val="accent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24128" y="4653136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Jan Gábriš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19931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077912" y="2212975"/>
            <a:ext cx="6970713" cy="21209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ü"/>
            </a:pPr>
            <a:r>
              <a:rPr lang="cs-CZ" dirty="0" smtClean="0"/>
              <a:t>Rozsah produktů pod RS</a:t>
            </a:r>
          </a:p>
          <a:p>
            <a:pPr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ü"/>
            </a:pPr>
            <a:r>
              <a:rPr lang="cs-CZ" dirty="0" smtClean="0"/>
              <a:t>Hlavní znaky RS</a:t>
            </a:r>
          </a:p>
          <a:p>
            <a:pPr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ü"/>
            </a:pPr>
            <a:r>
              <a:rPr lang="cs-CZ" dirty="0" smtClean="0"/>
              <a:t>Kroky implementace RS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Rámcová smlouva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24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68312" y="1389063"/>
            <a:ext cx="8207375" cy="1295400"/>
          </a:xfrm>
          <a:prstGeom prst="rect">
            <a:avLst/>
          </a:prstGeo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Předmětem jsou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pouze SW licence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(techn. a apl. SW)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Služby nejsou součástí RS (bude předmětem jednání samostatné smlouvy)</a:t>
            </a:r>
          </a:p>
        </p:txBody>
      </p:sp>
      <p:sp>
        <p:nvSpPr>
          <p:cNvPr id="8" name="Rectangle 7"/>
          <p:cNvSpPr/>
          <p:nvPr/>
        </p:nvSpPr>
        <p:spPr>
          <a:xfrm>
            <a:off x="359532" y="2989200"/>
            <a:ext cx="4140000" cy="420936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400" b="1" dirty="0" smtClean="0">
                <a:solidFill>
                  <a:srgbClr val="C00000"/>
                </a:solidFill>
              </a:rPr>
              <a:t>Technologický SW pod RS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9532" y="3446400"/>
            <a:ext cx="4140000" cy="270004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Základní Tech SW: DB (SE, EE), DB EE options, DB E mgmt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Middleware: SW pod aplikační serv</a:t>
            </a:r>
            <a:r>
              <a:rPr lang="en-US" sz="1600" dirty="0" smtClean="0"/>
              <a:t>e</a:t>
            </a:r>
            <a:r>
              <a:rPr lang="cs-CZ" sz="1600" dirty="0" smtClean="0"/>
              <a:t>ry, DMS, IDM</a:t>
            </a:r>
            <a:r>
              <a:rPr lang="en-US" sz="1600" dirty="0" smtClean="0"/>
              <a:t>,</a:t>
            </a:r>
            <a:r>
              <a:rPr lang="cs-CZ" sz="1600" dirty="0" smtClean="0"/>
              <a:t> Java, Integrační platforma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Business Intelligence, Big Data</a:t>
            </a:r>
            <a:endParaRPr lang="en-US" sz="1600" dirty="0" smtClean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en-US" sz="1600" dirty="0" smtClean="0"/>
              <a:t>Datov</a:t>
            </a:r>
            <a:r>
              <a:rPr lang="cs-CZ" sz="1600" dirty="0" smtClean="0"/>
              <a:t>á integrace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Integrované systémy: Exadata, Exalogic, Supercluster</a:t>
            </a:r>
            <a:endParaRPr lang="en-US" sz="1600" dirty="0"/>
          </a:p>
        </p:txBody>
      </p:sp>
      <p:sp>
        <p:nvSpPr>
          <p:cNvPr id="10" name="Rectangle 9"/>
          <p:cNvSpPr/>
          <p:nvPr/>
        </p:nvSpPr>
        <p:spPr>
          <a:xfrm>
            <a:off x="4644008" y="2978088"/>
            <a:ext cx="414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400" b="1" dirty="0" smtClean="0">
                <a:solidFill>
                  <a:srgbClr val="C00000"/>
                </a:solidFill>
              </a:rPr>
              <a:t>Aplikační SW pod RS</a:t>
            </a:r>
            <a:endParaRPr lang="en-US" sz="2400" b="1" dirty="0" smtClean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644008" y="3482404"/>
            <a:ext cx="4140000" cy="2664036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Řízení financí, plánování, projektové řízení, pořizování, správa kontraktů, 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Řešení pro řízení výkonu a rozvoje  zaměstnanců od náboru až po ukončení pracovního poměru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 smtClean="0"/>
              <a:t>Komunikaci s veřejností (sociální sítě, kontaktní centra), privátní komunikační platforma, informační samoobsluhy (znalostní báze, správa pravidel)</a:t>
            </a:r>
            <a:endParaRPr lang="cs-CZ" sz="1600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Rozsah produktů pod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RS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9599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71064834"/>
              </p:ext>
            </p:extLst>
          </p:nvPr>
        </p:nvGraphicFramePr>
        <p:xfrm>
          <a:off x="467545" y="1531640"/>
          <a:ext cx="8208912" cy="4284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Hlavní znaky rámcové smlouvy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23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>
            <a:spLocks/>
          </p:cNvSpPr>
          <p:nvPr/>
        </p:nvSpPr>
        <p:spPr>
          <a:xfrm>
            <a:off x="836613" y="3390453"/>
            <a:ext cx="7587815" cy="521405"/>
          </a:xfrm>
          <a:prstGeom prst="homePlate">
            <a:avLst/>
          </a:prstGeom>
          <a:solidFill>
            <a:srgbClr val="B0C3C8"/>
          </a:solidFill>
          <a:ln w="14291">
            <a:solidFill>
              <a:srgbClr val="B0C3C8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11587" tIns="34299" rIns="68598" bIns="34299" anchor="ctr"/>
          <a:lstStyle/>
          <a:p>
            <a:pPr algn="ctr">
              <a:lnSpc>
                <a:spcPct val="90000"/>
              </a:lnSpc>
              <a:defRPr/>
            </a:pPr>
            <a:endParaRPr lang="en-US" sz="2101" dirty="0">
              <a:solidFill>
                <a:schemeClr val="bg1"/>
              </a:solidFill>
            </a:endParaRPr>
          </a:p>
        </p:txBody>
      </p:sp>
      <p:sp>
        <p:nvSpPr>
          <p:cNvPr id="5" name="TextBox 15"/>
          <p:cNvSpPr txBox="1">
            <a:spLocks/>
          </p:cNvSpPr>
          <p:nvPr/>
        </p:nvSpPr>
        <p:spPr bwMode="auto">
          <a:xfrm>
            <a:off x="1615352" y="1985628"/>
            <a:ext cx="1444480" cy="43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rgbClr val="33CCFF"/>
                </a:solidFill>
                <a:latin typeface="+mn-lt"/>
              </a:rPr>
              <a:t>Návrh rámcové smlouvy</a:t>
            </a:r>
            <a:endParaRPr lang="en-US" sz="2000" dirty="0" smtClean="0">
              <a:solidFill>
                <a:srgbClr val="33CCFF"/>
              </a:solidFill>
              <a:latin typeface="+mn-lt"/>
            </a:endParaRPr>
          </a:p>
        </p:txBody>
      </p:sp>
      <p:sp>
        <p:nvSpPr>
          <p:cNvPr id="6" name="TextBox 16"/>
          <p:cNvSpPr txBox="1">
            <a:spLocks/>
          </p:cNvSpPr>
          <p:nvPr/>
        </p:nvSpPr>
        <p:spPr bwMode="auto">
          <a:xfrm>
            <a:off x="3635896" y="4545124"/>
            <a:ext cx="1859152" cy="43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rgbClr val="33CCFF"/>
                </a:solidFill>
                <a:latin typeface="+mn-lt"/>
              </a:rPr>
              <a:t>Vypracování zadávací dokumentace</a:t>
            </a:r>
            <a:endParaRPr lang="en-US" sz="2000" dirty="0" smtClean="0">
              <a:solidFill>
                <a:srgbClr val="33CCFF"/>
              </a:solidFill>
              <a:latin typeface="+mn-lt"/>
            </a:endParaRPr>
          </a:p>
        </p:txBody>
      </p:sp>
      <p:sp>
        <p:nvSpPr>
          <p:cNvPr id="7" name="Oval 6"/>
          <p:cNvSpPr/>
          <p:nvPr/>
        </p:nvSpPr>
        <p:spPr bwMode="gray">
          <a:xfrm>
            <a:off x="3239852" y="3329236"/>
            <a:ext cx="719376" cy="711832"/>
          </a:xfrm>
          <a:prstGeom prst="ellipse">
            <a:avLst/>
          </a:prstGeom>
          <a:solidFill>
            <a:srgbClr val="46575E"/>
          </a:solidFill>
          <a:ln w="15875">
            <a:solidFill>
              <a:srgbClr val="46575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en-US" sz="2800" dirty="0"/>
              <a:t>2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3599892" y="4041068"/>
            <a:ext cx="0" cy="949865"/>
          </a:xfrm>
          <a:prstGeom prst="line">
            <a:avLst/>
          </a:prstGeom>
          <a:ln w="19050">
            <a:solidFill>
              <a:srgbClr val="46575E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547664" y="2384884"/>
            <a:ext cx="0" cy="949865"/>
          </a:xfrm>
          <a:prstGeom prst="line">
            <a:avLst/>
          </a:prstGeom>
          <a:ln w="19050">
            <a:solidFill>
              <a:srgbClr val="46575E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 bwMode="gray">
          <a:xfrm>
            <a:off x="1151620" y="3329236"/>
            <a:ext cx="719376" cy="711832"/>
          </a:xfrm>
          <a:prstGeom prst="ellipse">
            <a:avLst/>
          </a:prstGeom>
          <a:solidFill>
            <a:srgbClr val="46575E"/>
          </a:solidFill>
          <a:ln w="15875">
            <a:solidFill>
              <a:srgbClr val="46575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en-US" sz="2800" dirty="0"/>
              <a:t>1</a:t>
            </a:r>
          </a:p>
        </p:txBody>
      </p:sp>
      <p:sp>
        <p:nvSpPr>
          <p:cNvPr id="13" name="TextBox 20"/>
          <p:cNvSpPr txBox="1">
            <a:spLocks/>
          </p:cNvSpPr>
          <p:nvPr/>
        </p:nvSpPr>
        <p:spPr bwMode="auto">
          <a:xfrm>
            <a:off x="7776356" y="4401108"/>
            <a:ext cx="1804168" cy="43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rgbClr val="33CCFF"/>
                </a:solidFill>
                <a:latin typeface="+mn-lt"/>
              </a:rPr>
              <a:t>Podpis a platnost rámcové smlouvy</a:t>
            </a:r>
            <a:endParaRPr lang="en-US" sz="2000" dirty="0" smtClean="0">
              <a:solidFill>
                <a:srgbClr val="33CCFF"/>
              </a:solidFill>
              <a:latin typeface="+mn-lt"/>
            </a:endParaRPr>
          </a:p>
        </p:txBody>
      </p:sp>
      <p:sp>
        <p:nvSpPr>
          <p:cNvPr id="14" name="Oval 13"/>
          <p:cNvSpPr/>
          <p:nvPr/>
        </p:nvSpPr>
        <p:spPr bwMode="gray">
          <a:xfrm>
            <a:off x="7380312" y="3329236"/>
            <a:ext cx="719376" cy="711832"/>
          </a:xfrm>
          <a:prstGeom prst="ellipse">
            <a:avLst/>
          </a:prstGeom>
          <a:solidFill>
            <a:srgbClr val="46575E"/>
          </a:solidFill>
          <a:ln w="15875">
            <a:solidFill>
              <a:srgbClr val="46575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en-US" sz="2800" dirty="0"/>
              <a:t>4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7740352" y="4005064"/>
            <a:ext cx="0" cy="949865"/>
          </a:xfrm>
          <a:prstGeom prst="line">
            <a:avLst/>
          </a:prstGeom>
          <a:ln w="19050">
            <a:solidFill>
              <a:srgbClr val="46575E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24"/>
          <p:cNvSpPr txBox="1">
            <a:spLocks/>
          </p:cNvSpPr>
          <p:nvPr/>
        </p:nvSpPr>
        <p:spPr bwMode="auto">
          <a:xfrm>
            <a:off x="5688124" y="1877616"/>
            <a:ext cx="2680478" cy="43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90000"/>
              </a:lnSpc>
            </a:pPr>
            <a:r>
              <a:rPr lang="cs-CZ" sz="2000" dirty="0" smtClean="0">
                <a:solidFill>
                  <a:srgbClr val="33CCFF"/>
                </a:solidFill>
                <a:latin typeface="+mn-lt"/>
              </a:rPr>
              <a:t>Výběrové řízení (součástí jsou: a) podmínky RS, b) výběr dodavatelů)</a:t>
            </a:r>
          </a:p>
        </p:txBody>
      </p:sp>
      <p:sp>
        <p:nvSpPr>
          <p:cNvPr id="18" name="Oval 17"/>
          <p:cNvSpPr/>
          <p:nvPr/>
        </p:nvSpPr>
        <p:spPr bwMode="gray">
          <a:xfrm>
            <a:off x="5292080" y="3329236"/>
            <a:ext cx="719376" cy="711832"/>
          </a:xfrm>
          <a:prstGeom prst="ellipse">
            <a:avLst/>
          </a:prstGeom>
          <a:solidFill>
            <a:srgbClr val="46575E"/>
          </a:solidFill>
          <a:ln w="15875">
            <a:solidFill>
              <a:srgbClr val="46575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en-US" sz="2800" dirty="0"/>
              <a:t>3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5652120" y="2420888"/>
            <a:ext cx="0" cy="949865"/>
          </a:xfrm>
          <a:prstGeom prst="line">
            <a:avLst/>
          </a:prstGeom>
          <a:ln w="19050">
            <a:solidFill>
              <a:srgbClr val="46575E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Kroky implementace rámcové smlouvy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26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11" grpId="0" animBg="1"/>
      <p:bldP spid="13" grpId="0"/>
      <p:bldP spid="14" grpId="0" animBg="1"/>
      <p:bldP spid="17" grpId="0"/>
      <p:bldP spid="18" grpId="0" animBg="1"/>
      <p:bldP spid="1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Prováděcí smlouvy na SW licence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Oracle			</a:t>
            </a:r>
            <a:endParaRPr lang="cs-CZ" altLang="cs-CZ" sz="2000" i="1" u="sng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24128" y="4653136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Jan Gábriš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4147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66725" y="1712913"/>
            <a:ext cx="8207375" cy="3582987"/>
          </a:xfrm>
          <a:prstGeom prst="rect">
            <a:avLst/>
          </a:prstGeom>
        </p:spPr>
        <p:txBody>
          <a:bodyPr/>
          <a:lstStyle/>
          <a:p>
            <a:pPr marL="457200" indent="-457200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Prováděcí smlouvy navazují na rámcovou smlouvu</a:t>
            </a:r>
          </a:p>
          <a:p>
            <a:pPr marL="457200" indent="-457200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Předmětem je realizace minitendrů pro pořizování SW licencí</a:t>
            </a:r>
          </a:p>
          <a:p>
            <a:pPr marL="457200" indent="-457200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Minitendry formou otevřené soutěže mezi dodavateli specifikovanými v rámcové smlouvě</a:t>
            </a:r>
          </a:p>
          <a:p>
            <a:pPr marL="457200" indent="-457200">
              <a:spcBef>
                <a:spcPts val="0"/>
              </a:spcBef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Cíl: zefektivnění a zkrácení procesu pořizování licencí</a:t>
            </a:r>
            <a:endParaRPr lang="en-US" sz="2400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Obsah prováděcích smluv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37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ULA jako speciální prováděcí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smlouva			</a:t>
            </a:r>
            <a:endParaRPr lang="cs-CZ" altLang="cs-CZ" sz="2000" i="1" u="sng" dirty="0">
              <a:solidFill>
                <a:schemeClr val="accent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24128" y="4653136"/>
            <a:ext cx="2047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Martin Dolný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3870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66725" y="1935162"/>
            <a:ext cx="8207375" cy="2655888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cs-CZ" dirty="0" smtClean="0"/>
              <a:t>Hlavní znaky ULA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cs-CZ" dirty="0" smtClean="0"/>
              <a:t>Výhody a podmínky pro účast v ULA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cs-CZ" dirty="0" smtClean="0"/>
              <a:t>Smluvní model a objednávkový proces ULA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ü"/>
            </a:pPr>
            <a:r>
              <a:rPr lang="cs-CZ" dirty="0" smtClean="0"/>
              <a:t>Prokázání úspor na modelovém příkladu</a:t>
            </a:r>
            <a:endParaRPr lang="en-US" dirty="0" smtClean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ULA jako speciální prováděcí smlouva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39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0968505"/>
              </p:ext>
            </p:extLst>
          </p:nvPr>
        </p:nvGraphicFramePr>
        <p:xfrm>
          <a:off x="572321" y="1560216"/>
          <a:ext cx="7520802" cy="4069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Hlavní znaky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ULA	</a:t>
            </a:r>
            <a:endParaRPr 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57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84168" y="1491419"/>
            <a:ext cx="270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33CCFF"/>
                </a:solidFill>
              </a:rPr>
              <a:t>Cena</a:t>
            </a:r>
            <a:endParaRPr lang="en-US" sz="2000" b="1" dirty="0">
              <a:solidFill>
                <a:srgbClr val="33CCFF"/>
              </a:solidFill>
            </a:endParaRPr>
          </a:p>
        </p:txBody>
      </p:sp>
      <p:sp>
        <p:nvSpPr>
          <p:cNvPr id="5" name="TextBox 32"/>
          <p:cNvSpPr txBox="1">
            <a:spLocks noChangeArrowheads="1"/>
          </p:cNvSpPr>
          <p:nvPr/>
        </p:nvSpPr>
        <p:spPr bwMode="auto">
          <a:xfrm>
            <a:off x="6084168" y="1956259"/>
            <a:ext cx="2700000" cy="169200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en-US" sz="1600" dirty="0"/>
              <a:t>Kalkul</a:t>
            </a:r>
            <a:r>
              <a:rPr lang="cs-CZ" sz="1600" dirty="0"/>
              <a:t>ace zahrnuje: </a:t>
            </a:r>
            <a:r>
              <a:rPr lang="cs-CZ" sz="1600" dirty="0" smtClean="0"/>
              <a:t>a</a:t>
            </a:r>
            <a:r>
              <a:rPr lang="cs-CZ" sz="1600" dirty="0"/>
              <a:t>) </a:t>
            </a:r>
            <a:r>
              <a:rPr lang="en-US" sz="1600" b="1" dirty="0"/>
              <a:t>stávající technick</a:t>
            </a:r>
            <a:r>
              <a:rPr lang="cs-CZ" sz="1600" b="1" dirty="0"/>
              <a:t>ou</a:t>
            </a:r>
            <a:r>
              <a:rPr lang="en-US" sz="1600" b="1" dirty="0"/>
              <a:t> podpor</a:t>
            </a:r>
            <a:r>
              <a:rPr lang="cs-CZ" sz="1600" b="1" dirty="0"/>
              <a:t>u</a:t>
            </a:r>
            <a:r>
              <a:rPr lang="cs-CZ" sz="1600" dirty="0"/>
              <a:t>, b)</a:t>
            </a:r>
            <a:r>
              <a:rPr lang="en-US" sz="1600" dirty="0"/>
              <a:t> </a:t>
            </a:r>
            <a:r>
              <a:rPr lang="en-US" sz="1600" b="1" dirty="0"/>
              <a:t>odhad</a:t>
            </a:r>
            <a:r>
              <a:rPr lang="cs-CZ" sz="1600" b="1" dirty="0"/>
              <a:t> nově pořízených licencí a podporu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/>
              <a:t>Metrika: </a:t>
            </a:r>
            <a:r>
              <a:rPr lang="cs-CZ" sz="1600" b="1" dirty="0"/>
              <a:t>procesor</a:t>
            </a:r>
            <a:endParaRPr lang="en-US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3311860" y="1491419"/>
            <a:ext cx="270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33CCFF"/>
                </a:solidFill>
              </a:rPr>
              <a:t>Licenční obsah</a:t>
            </a:r>
            <a:endParaRPr lang="en-US" sz="2000" b="1" dirty="0">
              <a:solidFill>
                <a:srgbClr val="33CCFF"/>
              </a:solidFill>
            </a:endParaRPr>
          </a:p>
        </p:txBody>
      </p:sp>
      <p:sp>
        <p:nvSpPr>
          <p:cNvPr id="7" name="TextBox 13"/>
          <p:cNvSpPr txBox="1">
            <a:spLocks noChangeArrowheads="1"/>
          </p:cNvSpPr>
          <p:nvPr/>
        </p:nvSpPr>
        <p:spPr bwMode="auto">
          <a:xfrm>
            <a:off x="3311860" y="1948619"/>
            <a:ext cx="2700000" cy="169200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b="1" dirty="0"/>
              <a:t>SW licence </a:t>
            </a:r>
            <a:r>
              <a:rPr lang="cs-CZ" sz="1600" dirty="0"/>
              <a:t>bez typového omezení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/>
              <a:t>Rozsah licencí dle požadavku KU</a:t>
            </a:r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531812" y="1491419"/>
            <a:ext cx="270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33CCFF"/>
                </a:solidFill>
              </a:rPr>
              <a:t>Zapojené organizace</a:t>
            </a:r>
            <a:endParaRPr lang="en-US" sz="2000" b="1" dirty="0">
              <a:solidFill>
                <a:srgbClr val="33CCFF"/>
              </a:solidFill>
            </a:endParaRPr>
          </a:p>
        </p:txBody>
      </p:sp>
      <p:sp>
        <p:nvSpPr>
          <p:cNvPr id="9" name="TextBox 15"/>
          <p:cNvSpPr txBox="1">
            <a:spLocks noChangeArrowheads="1"/>
          </p:cNvSpPr>
          <p:nvPr/>
        </p:nvSpPr>
        <p:spPr bwMode="auto">
          <a:xfrm>
            <a:off x="531812" y="1948619"/>
            <a:ext cx="2700000" cy="169200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b="1" dirty="0"/>
              <a:t>Smluvní strany</a:t>
            </a:r>
            <a:r>
              <a:rPr lang="cs-CZ" sz="1600" dirty="0"/>
              <a:t>: </a:t>
            </a:r>
            <a:r>
              <a:rPr lang="cs-CZ" sz="1600" b="1" dirty="0"/>
              <a:t>Dodavatel – koncový uživatel</a:t>
            </a:r>
            <a:r>
              <a:rPr lang="cs-CZ" sz="1600" dirty="0"/>
              <a:t> (KU)</a:t>
            </a:r>
            <a:endParaRPr lang="en-US" sz="1600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/>
              <a:t>Určeno zejména </a:t>
            </a:r>
            <a:r>
              <a:rPr lang="cs-CZ" sz="1600" b="1" dirty="0"/>
              <a:t>pro více KU </a:t>
            </a:r>
            <a:r>
              <a:rPr lang="cs-CZ" sz="1600" dirty="0"/>
              <a:t>(počet definován na začátku)</a:t>
            </a:r>
            <a:endParaRPr lang="en-US" sz="1600" dirty="0"/>
          </a:p>
        </p:txBody>
      </p:sp>
      <p:sp>
        <p:nvSpPr>
          <p:cNvPr id="10" name="Rectangle 9"/>
          <p:cNvSpPr/>
          <p:nvPr/>
        </p:nvSpPr>
        <p:spPr>
          <a:xfrm>
            <a:off x="6084168" y="3787291"/>
            <a:ext cx="270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33CCFF"/>
                </a:solidFill>
              </a:rPr>
              <a:t>Další podmínky</a:t>
            </a:r>
            <a:endParaRPr lang="en-US" sz="2000" b="1" dirty="0">
              <a:solidFill>
                <a:srgbClr val="33CCFF"/>
              </a:solidFill>
            </a:endParaRPr>
          </a:p>
        </p:txBody>
      </p:sp>
      <p:sp>
        <p:nvSpPr>
          <p:cNvPr id="11" name="TextBox 17"/>
          <p:cNvSpPr txBox="1">
            <a:spLocks noChangeArrowheads="1"/>
          </p:cNvSpPr>
          <p:nvPr/>
        </p:nvSpPr>
        <p:spPr bwMode="auto">
          <a:xfrm>
            <a:off x="6084468" y="4244491"/>
            <a:ext cx="2700000" cy="169200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/>
              <a:t>Součástí jsou všeobecné obchodní podmínky (</a:t>
            </a:r>
            <a:r>
              <a:rPr lang="cs-CZ" sz="1600" b="1" dirty="0"/>
              <a:t>OMA</a:t>
            </a:r>
            <a:r>
              <a:rPr lang="cs-CZ" sz="1600" dirty="0"/>
              <a:t>)</a:t>
            </a:r>
            <a:endParaRPr lang="en-US" sz="1600" dirty="0"/>
          </a:p>
        </p:txBody>
      </p:sp>
      <p:sp>
        <p:nvSpPr>
          <p:cNvPr id="12" name="Rectangle 11"/>
          <p:cNvSpPr/>
          <p:nvPr/>
        </p:nvSpPr>
        <p:spPr>
          <a:xfrm>
            <a:off x="3311860" y="3787291"/>
            <a:ext cx="270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33CCFF"/>
                </a:solidFill>
              </a:rPr>
              <a:t>Pořizování licencí</a:t>
            </a:r>
            <a:endParaRPr lang="en-US" sz="2000" b="1" dirty="0">
              <a:solidFill>
                <a:srgbClr val="33CCFF"/>
              </a:solidFill>
            </a:endParaRPr>
          </a:p>
        </p:txBody>
      </p:sp>
      <p:sp>
        <p:nvSpPr>
          <p:cNvPr id="13" name="TextBox 20"/>
          <p:cNvSpPr txBox="1">
            <a:spLocks noChangeArrowheads="1"/>
          </p:cNvSpPr>
          <p:nvPr/>
        </p:nvSpPr>
        <p:spPr bwMode="auto">
          <a:xfrm>
            <a:off x="3311860" y="4244491"/>
            <a:ext cx="2700000" cy="169200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b="1" dirty="0"/>
              <a:t>Pouze jeden objednávkový dokument </a:t>
            </a:r>
            <a:r>
              <a:rPr lang="cs-CZ" sz="1600" dirty="0"/>
              <a:t>na začátku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/>
              <a:t>Pořizování licencí libovolně podle potřeb KU v průběhu</a:t>
            </a:r>
            <a:endParaRPr lang="en-US" sz="1600" dirty="0"/>
          </a:p>
        </p:txBody>
      </p:sp>
      <p:sp>
        <p:nvSpPr>
          <p:cNvPr id="14" name="Rectangle 13"/>
          <p:cNvSpPr/>
          <p:nvPr/>
        </p:nvSpPr>
        <p:spPr>
          <a:xfrm>
            <a:off x="531812" y="3787291"/>
            <a:ext cx="2700000" cy="4572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000" b="1" dirty="0">
                <a:solidFill>
                  <a:srgbClr val="33CCFF"/>
                </a:solidFill>
              </a:rPr>
              <a:t>Technická podpora</a:t>
            </a:r>
            <a:endParaRPr lang="en-US" sz="2000" b="1" dirty="0">
              <a:solidFill>
                <a:srgbClr val="33CCFF"/>
              </a:solidFill>
            </a:endParaRPr>
          </a:p>
        </p:txBody>
      </p:sp>
      <p:sp>
        <p:nvSpPr>
          <p:cNvPr id="15" name="TextBox 22"/>
          <p:cNvSpPr txBox="1">
            <a:spLocks noChangeArrowheads="1"/>
          </p:cNvSpPr>
          <p:nvPr/>
        </p:nvSpPr>
        <p:spPr bwMode="auto">
          <a:xfrm>
            <a:off x="531812" y="4244491"/>
            <a:ext cx="2700000" cy="169200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sz="1600" dirty="0"/>
              <a:t>Na začátku </a:t>
            </a:r>
            <a:r>
              <a:rPr lang="en-US" sz="1600" b="1" dirty="0"/>
              <a:t>sjednocení</a:t>
            </a:r>
            <a:r>
              <a:rPr lang="cs-CZ" sz="1600" b="1" dirty="0"/>
              <a:t> </a:t>
            </a:r>
            <a:r>
              <a:rPr lang="en-US" sz="1600" b="1" dirty="0"/>
              <a:t>všech stávajících </a:t>
            </a:r>
            <a:r>
              <a:rPr lang="cs-CZ" sz="1600" b="1" dirty="0"/>
              <a:t>aktivních </a:t>
            </a:r>
            <a:r>
              <a:rPr lang="en-US" sz="1600" b="1" dirty="0"/>
              <a:t>smluv technické podpory </a:t>
            </a:r>
            <a:r>
              <a:rPr lang="en-US" sz="1600" dirty="0"/>
              <a:t>SW</a:t>
            </a:r>
            <a:r>
              <a:rPr lang="cs-CZ" sz="1600" dirty="0"/>
              <a:t> všech účastníků pod jednu smlouvu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Hlavní znaky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ULA	</a:t>
            </a:r>
            <a:endParaRPr 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01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57200" y="1293813"/>
            <a:ext cx="8207375" cy="428466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en-US" sz="2400" dirty="0" smtClean="0">
                <a:solidFill>
                  <a:srgbClr val="C00000"/>
                </a:solidFill>
              </a:rPr>
              <a:t>Výhody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Právo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C00000"/>
                </a:solidFill>
              </a:rPr>
              <a:t>neomezeného přístupu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k SW licencím, které jsou pod ULA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C00000"/>
                </a:solidFill>
              </a:rPr>
              <a:t>Žádné dodatečné finanční vyrovnání</a:t>
            </a:r>
            <a:r>
              <a:rPr lang="en-US" sz="1800" dirty="0" smtClean="0">
                <a:solidFill>
                  <a:srgbClr val="33CCFF"/>
                </a:solidFill>
              </a:rPr>
              <a:t>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po ukončení programu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C00000"/>
                </a:solidFill>
              </a:rPr>
              <a:t>Možnost vyšších slev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na licence uvedené v rámcové smlouvě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C00000"/>
                </a:solidFill>
              </a:rPr>
              <a:t>Sjednocení stávající technické podpory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(eliminace navyšování ceny dodavatelů)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rgbClr val="C00000"/>
                </a:solidFill>
              </a:rPr>
              <a:t>Snadné pořízení licencí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podle potřeb uživatelů (žádná další výběrová řízení a další administrace)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Možnost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C00000"/>
                </a:solidFill>
              </a:rPr>
              <a:t>rozložit platby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do delšího časového období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Jedna smlouva </a:t>
            </a:r>
            <a:r>
              <a:rPr lang="en-US" sz="1800" dirty="0" smtClean="0">
                <a:solidFill>
                  <a:srgbClr val="C00000"/>
                </a:solidFill>
              </a:rPr>
              <a:t>pro libovolný počet uživatelů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(více uživatelů a větší zájem o pořizování licencí značí lepší podmínky pro kalkulaci hodnoty ULA a větší úspory)</a:t>
            </a:r>
          </a:p>
          <a:p>
            <a:endParaRPr lang="en-US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Proč vstoupit do programu ULA</a:t>
            </a:r>
            <a:r>
              <a:rPr lang="cs-CZ" altLang="cs-CZ" sz="2000" b="1" i="1" u="sng" dirty="0" smtClean="0">
                <a:solidFill>
                  <a:schemeClr val="accent2"/>
                </a:solidFill>
              </a:rPr>
              <a:t>	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8547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468312" y="1474788"/>
            <a:ext cx="8207375" cy="324961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cs-CZ" sz="2400" dirty="0">
                <a:solidFill>
                  <a:srgbClr val="C00000"/>
                </a:solidFill>
              </a:rPr>
              <a:t>Podmínky účasti</a:t>
            </a:r>
            <a:endParaRPr lang="en-US" sz="2400" dirty="0">
              <a:solidFill>
                <a:srgbClr val="C00000"/>
              </a:solidFill>
            </a:endParaRPr>
          </a:p>
          <a:p>
            <a:pPr lvl="1">
              <a:spcBef>
                <a:spcPts val="0"/>
              </a:spcBef>
              <a:spcAft>
                <a:spcPts val="18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Závazek OVM </a:t>
            </a:r>
            <a:r>
              <a:rPr lang="en-US" sz="2000" dirty="0">
                <a:solidFill>
                  <a:srgbClr val="C00000"/>
                </a:solidFill>
              </a:rPr>
              <a:t>vstoupit do ULA po dobu 4 let</a:t>
            </a:r>
          </a:p>
          <a:p>
            <a:pPr lvl="1">
              <a:spcBef>
                <a:spcPts val="0"/>
              </a:spcBef>
              <a:spcAft>
                <a:spcPts val="18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Poskytnout </a:t>
            </a:r>
            <a:r>
              <a:rPr lang="en-US" sz="2000" dirty="0">
                <a:solidFill>
                  <a:srgbClr val="C00000"/>
                </a:solidFill>
              </a:rPr>
              <a:t>záměr pořizování nových SW licencí po dobu platnosti ULA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za každou zúčastněnou organizaci</a:t>
            </a:r>
          </a:p>
          <a:p>
            <a:pPr lvl="1">
              <a:spcBef>
                <a:spcPts val="0"/>
              </a:spcBef>
              <a:spcAft>
                <a:spcPts val="1800"/>
              </a:spcAft>
              <a:buClr>
                <a:schemeClr val="tx1"/>
              </a:buClr>
              <a:buFont typeface="Wingdings" pitchFamily="2" charset="2"/>
              <a:buChar char="Ø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Nastavit </a:t>
            </a:r>
            <a:r>
              <a:rPr lang="en-US" sz="2000" dirty="0">
                <a:solidFill>
                  <a:srgbClr val="C00000"/>
                </a:solidFill>
              </a:rPr>
              <a:t>současné smlouvy o poskytování technické podpory </a:t>
            </a:r>
            <a:r>
              <a:rPr lang="en-US" sz="2000" dirty="0" smtClean="0">
                <a:solidFill>
                  <a:srgbClr val="C00000"/>
                </a:solidFill>
              </a:rPr>
              <a:t>k</a:t>
            </a:r>
            <a:r>
              <a:rPr lang="cs-CZ" sz="2000" dirty="0" smtClean="0">
                <a:solidFill>
                  <a:schemeClr val="bg1"/>
                </a:solidFill>
              </a:rPr>
              <a:t>_</a:t>
            </a:r>
            <a:r>
              <a:rPr lang="en-US" sz="2000" dirty="0" smtClean="0">
                <a:solidFill>
                  <a:srgbClr val="C00000"/>
                </a:solidFill>
              </a:rPr>
              <a:t>datu </a:t>
            </a:r>
            <a:r>
              <a:rPr lang="en-US" sz="2000" dirty="0">
                <a:solidFill>
                  <a:srgbClr val="C00000"/>
                </a:solidFill>
              </a:rPr>
              <a:t>spuštění ULA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36825" y="29740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Výhody a podmínky pro účast v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ULA	</a:t>
            </a:r>
            <a:endParaRPr 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1536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Elbow Connector 60"/>
          <p:cNvCxnSpPr>
            <a:stCxn id="7" idx="2"/>
            <a:endCxn id="18" idx="3"/>
          </p:cNvCxnSpPr>
          <p:nvPr/>
        </p:nvCxnSpPr>
        <p:spPr>
          <a:xfrm rot="5400000">
            <a:off x="5218730" y="2471827"/>
            <a:ext cx="3148695" cy="2902502"/>
          </a:xfrm>
          <a:prstGeom prst="bentConnector2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395536" y="1785938"/>
            <a:ext cx="1440000" cy="720000"/>
          </a:xfrm>
          <a:prstGeom prst="rect">
            <a:avLst/>
          </a:prstGeom>
          <a:solidFill>
            <a:srgbClr val="46575E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ORACLE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3455876" y="1808900"/>
            <a:ext cx="1440000" cy="720000"/>
          </a:xfrm>
          <a:prstGeom prst="rect">
            <a:avLst/>
          </a:prstGeom>
          <a:solidFill>
            <a:srgbClr val="61808E"/>
          </a:solidFill>
          <a:ln w="19050">
            <a:solidFill>
              <a:srgbClr val="61808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/>
              <a:t>Dodavatel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7524328" y="1808731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A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24328" y="2420948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B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24328" y="3033016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C</a:t>
            </a:r>
            <a:endParaRPr lang="en-US" dirty="0">
              <a:solidFill>
                <a:srgbClr val="46575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24328" y="3645084"/>
            <a:ext cx="1440000" cy="540000"/>
          </a:xfrm>
          <a:prstGeom prst="rect">
            <a:avLst/>
          </a:prstGeom>
          <a:solidFill>
            <a:srgbClr val="8DA6B1"/>
          </a:solidFill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46575E"/>
                </a:solidFill>
              </a:rPr>
              <a:t>Instituce D</a:t>
            </a:r>
            <a:endParaRPr lang="en-US" dirty="0">
              <a:solidFill>
                <a:srgbClr val="46575E"/>
              </a:solidFill>
            </a:endParaRPr>
          </a:p>
        </p:txBody>
      </p:sp>
      <p:cxnSp>
        <p:nvCxnSpPr>
          <p:cNvPr id="11" name="Straight Connector 10"/>
          <p:cNvCxnSpPr>
            <a:stCxn id="5" idx="3"/>
            <a:endCxn id="6" idx="1"/>
          </p:cNvCxnSpPr>
          <p:nvPr/>
        </p:nvCxnSpPr>
        <p:spPr>
          <a:xfrm>
            <a:off x="1835536" y="2145938"/>
            <a:ext cx="1620340" cy="22962"/>
          </a:xfrm>
          <a:prstGeom prst="line">
            <a:avLst/>
          </a:prstGeom>
          <a:ln w="19050">
            <a:solidFill>
              <a:srgbClr val="8DA6B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6" idx="3"/>
            <a:endCxn id="7" idx="1"/>
          </p:cNvCxnSpPr>
          <p:nvPr/>
        </p:nvCxnSpPr>
        <p:spPr>
          <a:xfrm flipV="1">
            <a:off x="4895876" y="2078731"/>
            <a:ext cx="2628452" cy="90169"/>
          </a:xfrm>
          <a:prstGeom prst="line">
            <a:avLst/>
          </a:prstGeom>
          <a:ln w="19050">
            <a:solidFill>
              <a:srgbClr val="8DA6B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6" idx="3"/>
            <a:endCxn id="8" idx="1"/>
          </p:cNvCxnSpPr>
          <p:nvPr/>
        </p:nvCxnSpPr>
        <p:spPr>
          <a:xfrm>
            <a:off x="4895876" y="2168900"/>
            <a:ext cx="2628452" cy="522048"/>
          </a:xfrm>
          <a:prstGeom prst="line">
            <a:avLst/>
          </a:prstGeom>
          <a:ln w="19050">
            <a:solidFill>
              <a:srgbClr val="8DA6B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6" idx="3"/>
            <a:endCxn id="9" idx="1"/>
          </p:cNvCxnSpPr>
          <p:nvPr/>
        </p:nvCxnSpPr>
        <p:spPr>
          <a:xfrm>
            <a:off x="4895876" y="2168900"/>
            <a:ext cx="2628452" cy="1134116"/>
          </a:xfrm>
          <a:prstGeom prst="line">
            <a:avLst/>
          </a:prstGeom>
          <a:ln w="19050">
            <a:solidFill>
              <a:srgbClr val="8DA6B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6" idx="3"/>
            <a:endCxn id="10" idx="1"/>
          </p:cNvCxnSpPr>
          <p:nvPr/>
        </p:nvCxnSpPr>
        <p:spPr>
          <a:xfrm>
            <a:off x="4895876" y="2168900"/>
            <a:ext cx="2628452" cy="1746184"/>
          </a:xfrm>
          <a:prstGeom prst="line">
            <a:avLst/>
          </a:prstGeom>
          <a:ln w="19050">
            <a:solidFill>
              <a:srgbClr val="8DA6B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655676" y="3408697"/>
            <a:ext cx="1884362" cy="752475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solidFill>
                  <a:schemeClr val="tx1"/>
                </a:solidFill>
              </a:rPr>
              <a:t>Partnerský</a:t>
            </a:r>
            <a:r>
              <a:rPr lang="cs-CZ" sz="1600" dirty="0">
                <a:solidFill>
                  <a:schemeClr val="tx1"/>
                </a:solidFill>
              </a:rPr>
              <a:t> objednávkový dokument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6016" y="3392996"/>
            <a:ext cx="1885950" cy="750888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solidFill>
                  <a:schemeClr val="tx1"/>
                </a:solidFill>
              </a:rPr>
              <a:t>Zákaznický</a:t>
            </a:r>
            <a:r>
              <a:rPr lang="cs-CZ" sz="1600" dirty="0">
                <a:solidFill>
                  <a:schemeClr val="tx1"/>
                </a:solidFill>
              </a:rPr>
              <a:t> objednávkový dokument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455876" y="5121188"/>
            <a:ext cx="1885950" cy="752475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solidFill>
                  <a:schemeClr val="tx1"/>
                </a:solidFill>
              </a:rPr>
              <a:t>OMA</a:t>
            </a:r>
            <a:endParaRPr lang="en-US" sz="1600" dirty="0">
              <a:solidFill>
                <a:schemeClr val="tx1"/>
              </a:solidFill>
            </a:endParaRPr>
          </a:p>
        </p:txBody>
      </p:sp>
      <p:cxnSp>
        <p:nvCxnSpPr>
          <p:cNvPr id="19" name="Elbow Connector 39"/>
          <p:cNvCxnSpPr>
            <a:stCxn id="18" idx="1"/>
            <a:endCxn id="5" idx="2"/>
          </p:cNvCxnSpPr>
          <p:nvPr/>
        </p:nvCxnSpPr>
        <p:spPr>
          <a:xfrm rot="10800000">
            <a:off x="1115536" y="2505938"/>
            <a:ext cx="2340340" cy="2991488"/>
          </a:xfrm>
          <a:prstGeom prst="bentConnector2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endCxn id="16" idx="0"/>
          </p:cNvCxnSpPr>
          <p:nvPr/>
        </p:nvCxnSpPr>
        <p:spPr>
          <a:xfrm>
            <a:off x="2576426" y="2168860"/>
            <a:ext cx="22225" cy="1239837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17" idx="0"/>
          </p:cNvCxnSpPr>
          <p:nvPr/>
        </p:nvCxnSpPr>
        <p:spPr>
          <a:xfrm flipH="1">
            <a:off x="5658991" y="2132856"/>
            <a:ext cx="641201" cy="1260140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5658992" y="2528900"/>
            <a:ext cx="929232" cy="864096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17" idx="0"/>
          </p:cNvCxnSpPr>
          <p:nvPr/>
        </p:nvCxnSpPr>
        <p:spPr>
          <a:xfrm flipH="1">
            <a:off x="5658991" y="2924944"/>
            <a:ext cx="1001241" cy="468052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17" idx="0"/>
          </p:cNvCxnSpPr>
          <p:nvPr/>
        </p:nvCxnSpPr>
        <p:spPr>
          <a:xfrm flipH="1">
            <a:off x="5658991" y="3248980"/>
            <a:ext cx="857225" cy="144016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  <a:prstDash val="dash"/>
            <a:miter lim="800000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>
                <a:solidFill>
                  <a:schemeClr val="accent6">
                    <a:lumMod val="75000"/>
                  </a:schemeClr>
                </a:solidFill>
              </a:rPr>
              <a:t>Smluvní model a objednávkový 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proces ULA	</a:t>
            </a:r>
            <a:endParaRPr 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41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  <p:bldP spid="18" grpId="0" animBg="1"/>
      <p:bldP spid="2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4114638029"/>
              </p:ext>
            </p:extLst>
          </p:nvPr>
        </p:nvGraphicFramePr>
        <p:xfrm>
          <a:off x="503548" y="1471253"/>
          <a:ext cx="6959673" cy="4206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6300192" y="4899025"/>
            <a:ext cx="2448272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ct val="90000"/>
              </a:lnSpc>
            </a:pPr>
            <a:r>
              <a:rPr lang="cs-CZ" sz="1600" dirty="0">
                <a:solidFill>
                  <a:srgbClr val="00B0F0"/>
                </a:solidFill>
              </a:rPr>
              <a:t>* Objem licencí je stejný pro porovnání situace bez ULA a s ULA</a:t>
            </a:r>
          </a:p>
          <a:p>
            <a:pPr>
              <a:lnSpc>
                <a:spcPct val="90000"/>
              </a:lnSpc>
            </a:pPr>
            <a:endParaRPr lang="cs-CZ" sz="1600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pt-BR" sz="2000" i="1" u="sng" dirty="0">
                <a:solidFill>
                  <a:schemeClr val="accent6">
                    <a:lumMod val="75000"/>
                  </a:schemeClr>
                </a:solidFill>
              </a:rPr>
              <a:t>Prokázání úspor na modelovém </a:t>
            </a:r>
            <a:r>
              <a:rPr lang="pt-BR" sz="2000" i="1" u="sng" dirty="0" smtClean="0">
                <a:solidFill>
                  <a:schemeClr val="accent6">
                    <a:lumMod val="75000"/>
                  </a:schemeClr>
                </a:solidFill>
              </a:rPr>
              <a:t>příkladu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endParaRPr lang="pt-BR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13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Časový harmonogram přípravy rámcové smlouvy a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ULA		</a:t>
            </a:r>
            <a:endParaRPr lang="cs-CZ" altLang="cs-CZ" sz="2000" i="1" u="sng" dirty="0">
              <a:solidFill>
                <a:schemeClr val="accent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24128" y="4653136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Jan Gábriš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60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67656" y="2641600"/>
            <a:ext cx="2448000" cy="5969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400" b="1" dirty="0">
                <a:solidFill>
                  <a:srgbClr val="33CCFF"/>
                </a:solidFill>
              </a:rPr>
              <a:t>Zákl. podmínky</a:t>
            </a:r>
            <a:endParaRPr lang="en-US" sz="2400" b="1" dirty="0">
              <a:solidFill>
                <a:srgbClr val="33CCFF"/>
              </a:solidFill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867656" y="3238500"/>
            <a:ext cx="2448000" cy="295275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</a:pPr>
            <a:r>
              <a:rPr lang="cs-CZ" dirty="0"/>
              <a:t>01/15 – 06/15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Koncept RS a ULA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Limity ZVZ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Organizace pod RS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Pre-approvaly na straně Oracle</a:t>
            </a:r>
            <a:endParaRPr lang="en-US" dirty="0"/>
          </a:p>
        </p:txBody>
      </p:sp>
      <p:sp>
        <p:nvSpPr>
          <p:cNvPr id="6" name="Pentagon 5"/>
          <p:cNvSpPr/>
          <p:nvPr/>
        </p:nvSpPr>
        <p:spPr>
          <a:xfrm>
            <a:off x="531813" y="1752600"/>
            <a:ext cx="8216651" cy="457200"/>
          </a:xfrm>
          <a:prstGeom prst="homePlate">
            <a:avLst/>
          </a:prstGeom>
          <a:solidFill>
            <a:srgbClr val="8DA6B1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endParaRPr lang="en-US" dirty="0"/>
          </a:p>
        </p:txBody>
      </p:sp>
      <p:sp>
        <p:nvSpPr>
          <p:cNvPr id="7" name="Freeform 6"/>
          <p:cNvSpPr/>
          <p:nvPr/>
        </p:nvSpPr>
        <p:spPr>
          <a:xfrm>
            <a:off x="651756" y="2209800"/>
            <a:ext cx="215900" cy="2266950"/>
          </a:xfrm>
          <a:custGeom>
            <a:avLst/>
            <a:gdLst>
              <a:gd name="connsiteX0" fmla="*/ 0 w 431800"/>
              <a:gd name="connsiteY0" fmla="*/ 0 h 2235200"/>
              <a:gd name="connsiteX1" fmla="*/ 0 w 431800"/>
              <a:gd name="connsiteY1" fmla="*/ 2235200 h 2235200"/>
              <a:gd name="connsiteX2" fmla="*/ 431800 w 431800"/>
              <a:gd name="connsiteY2" fmla="*/ 2235200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1800" h="2235200">
                <a:moveTo>
                  <a:pt x="0" y="0"/>
                </a:moveTo>
                <a:lnTo>
                  <a:pt x="0" y="2235200"/>
                </a:lnTo>
                <a:lnTo>
                  <a:pt x="431800" y="2235200"/>
                </a:lnTo>
              </a:path>
            </a:pathLst>
          </a:cu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575556" y="2133600"/>
            <a:ext cx="152400" cy="152400"/>
          </a:xfrm>
          <a:prstGeom prst="ellipse">
            <a:avLst/>
          </a:prstGeom>
          <a:solidFill>
            <a:srgbClr val="8DA6B1"/>
          </a:solidFill>
          <a:ln w="1905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675968" y="2641600"/>
            <a:ext cx="2448000" cy="5969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400" b="1" dirty="0">
                <a:solidFill>
                  <a:srgbClr val="33CCFF"/>
                </a:solidFill>
              </a:rPr>
              <a:t>Vstupy pro VŘ</a:t>
            </a:r>
            <a:endParaRPr lang="en-US" sz="2400" b="1" dirty="0">
              <a:solidFill>
                <a:srgbClr val="33CCFF"/>
              </a:solidFill>
            </a:endParaRP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3675968" y="3238500"/>
            <a:ext cx="2448000" cy="295275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</a:pPr>
            <a:r>
              <a:rPr lang="cs-CZ" dirty="0"/>
              <a:t>07/15 – 10/15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Workshopy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Sběr dat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Kalkulace hodnoty do VŘ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Approvaly na straně Oracle</a:t>
            </a:r>
            <a:endParaRPr lang="en-US" dirty="0"/>
          </a:p>
        </p:txBody>
      </p:sp>
      <p:sp>
        <p:nvSpPr>
          <p:cNvPr id="11" name="Freeform 10"/>
          <p:cNvSpPr/>
          <p:nvPr/>
        </p:nvSpPr>
        <p:spPr>
          <a:xfrm>
            <a:off x="3460068" y="2209800"/>
            <a:ext cx="215900" cy="2266950"/>
          </a:xfrm>
          <a:custGeom>
            <a:avLst/>
            <a:gdLst>
              <a:gd name="connsiteX0" fmla="*/ 0 w 431800"/>
              <a:gd name="connsiteY0" fmla="*/ 0 h 2235200"/>
              <a:gd name="connsiteX1" fmla="*/ 0 w 431800"/>
              <a:gd name="connsiteY1" fmla="*/ 2235200 h 2235200"/>
              <a:gd name="connsiteX2" fmla="*/ 431800 w 431800"/>
              <a:gd name="connsiteY2" fmla="*/ 2235200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1800" h="2235200">
                <a:moveTo>
                  <a:pt x="0" y="0"/>
                </a:moveTo>
                <a:lnTo>
                  <a:pt x="0" y="2235200"/>
                </a:lnTo>
                <a:lnTo>
                  <a:pt x="431800" y="2235200"/>
                </a:lnTo>
              </a:path>
            </a:pathLst>
          </a:cu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378535" y="2133600"/>
            <a:ext cx="152400" cy="152400"/>
          </a:xfrm>
          <a:prstGeom prst="ellipse">
            <a:avLst/>
          </a:prstGeom>
          <a:solidFill>
            <a:srgbClr val="8DA6B1"/>
          </a:solidFill>
          <a:ln w="1905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484280" y="2641600"/>
            <a:ext cx="2448000" cy="596900"/>
          </a:xfrm>
          <a:prstGeom prst="rect">
            <a:avLst/>
          </a:pr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r>
              <a:rPr lang="cs-CZ" sz="2400" b="1" dirty="0">
                <a:solidFill>
                  <a:srgbClr val="33CCFF"/>
                </a:solidFill>
              </a:rPr>
              <a:t>VŘ</a:t>
            </a:r>
            <a:endParaRPr lang="en-US" sz="2400" b="1" dirty="0">
              <a:solidFill>
                <a:srgbClr val="33CCFF"/>
              </a:solidFill>
            </a:endParaRPr>
          </a:p>
        </p:txBody>
      </p: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6484280" y="3238500"/>
            <a:ext cx="2448000" cy="2952750"/>
          </a:xfrm>
          <a:prstGeom prst="rect">
            <a:avLst/>
          </a:prstGeom>
          <a:solidFill>
            <a:schemeClr val="bg1"/>
          </a:solidFill>
          <a:ln w="19050">
            <a:solidFill>
              <a:srgbClr val="8DA6B1"/>
            </a:solidFill>
            <a:miter lim="800000"/>
            <a:headEnd/>
            <a:tailEnd/>
          </a:ln>
        </p:spPr>
        <p:txBody>
          <a:bodyPr lIns="182880" tIns="182880" rIns="182880" bIns="182880"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</a:pPr>
            <a:r>
              <a:rPr lang="cs-CZ" dirty="0"/>
              <a:t>11/15 – 05/16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Soutěž na dodavatele</a:t>
            </a:r>
            <a:endParaRPr lang="en-US" dirty="0"/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charset="0"/>
              <a:buChar char="•"/>
            </a:pPr>
            <a:r>
              <a:rPr lang="cs-CZ" dirty="0"/>
              <a:t>Soutěž na dodavatele pro administraci ULA</a:t>
            </a:r>
            <a:endParaRPr lang="en-US" dirty="0"/>
          </a:p>
        </p:txBody>
      </p:sp>
      <p:sp>
        <p:nvSpPr>
          <p:cNvPr id="15" name="Freeform 14"/>
          <p:cNvSpPr/>
          <p:nvPr/>
        </p:nvSpPr>
        <p:spPr>
          <a:xfrm>
            <a:off x="6268380" y="2209800"/>
            <a:ext cx="215900" cy="2266950"/>
          </a:xfrm>
          <a:custGeom>
            <a:avLst/>
            <a:gdLst>
              <a:gd name="connsiteX0" fmla="*/ 0 w 431800"/>
              <a:gd name="connsiteY0" fmla="*/ 0 h 2235200"/>
              <a:gd name="connsiteX1" fmla="*/ 0 w 431800"/>
              <a:gd name="connsiteY1" fmla="*/ 2235200 h 2235200"/>
              <a:gd name="connsiteX2" fmla="*/ 431800 w 431800"/>
              <a:gd name="connsiteY2" fmla="*/ 2235200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1800" h="2235200">
                <a:moveTo>
                  <a:pt x="0" y="0"/>
                </a:moveTo>
                <a:lnTo>
                  <a:pt x="0" y="2235200"/>
                </a:lnTo>
                <a:lnTo>
                  <a:pt x="431800" y="2235200"/>
                </a:lnTo>
              </a:path>
            </a:pathLst>
          </a:custGeom>
          <a:noFill/>
          <a:ln w="19050">
            <a:solidFill>
              <a:srgbClr val="8DA6B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6192180" y="2133600"/>
            <a:ext cx="152400" cy="152400"/>
          </a:xfrm>
          <a:prstGeom prst="ellipse">
            <a:avLst/>
          </a:prstGeom>
          <a:solidFill>
            <a:srgbClr val="8DA6B1"/>
          </a:solidFill>
          <a:ln w="1905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0000"/>
              </a:lnSpc>
              <a:defRPr/>
            </a:pPr>
            <a:endParaRPr lang="en-US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pt-BR" sz="2000" i="1" u="sng" dirty="0">
                <a:solidFill>
                  <a:schemeClr val="accent6">
                    <a:lumMod val="75000"/>
                  </a:schemeClr>
                </a:solidFill>
              </a:rPr>
              <a:t>Časový harmonogram přípravy RS a ULA</a:t>
            </a:r>
            <a:r>
              <a:rPr 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endParaRPr lang="pt-BR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20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251520" y="3050435"/>
            <a:ext cx="8604956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Otázky a 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diskuze	                  </a:t>
            </a:r>
            <a:endParaRPr lang="cs-CZ" altLang="cs-CZ" sz="24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1609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012" y="1160048"/>
            <a:ext cx="8639033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1" hangingPunct="1">
              <a:buFontTx/>
              <a:buChar char="•"/>
            </a:pP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Jak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vybereme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partnery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pro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rámcovou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Dovatelé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pro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uzavírání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prováděcích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smluv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vybráni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veřejné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soutěži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vyhlášené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řízené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Ministerstvem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vnitra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pro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předložení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nabídek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této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soutěži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muset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splňovat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kvalifikační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předpoklady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(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navrhujeme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platnou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partnerskou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Oracle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úrovni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Gold s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podepsaným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dodatkem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pro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státní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správu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).</a:t>
            </a:r>
          </a:p>
          <a:p>
            <a:pPr lvl="0" defTabSz="914400" eaLnBrk="1" hangingPunct="1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defTabSz="914400">
              <a:buFontTx/>
              <a:buChar char="•"/>
            </a:pP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Nevytvoří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jeden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dodavatel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pro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prováděcí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 ULA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monopolní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situaci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trhu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Vzhledem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k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různým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podmínkám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jednotlivých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nepředpokládáme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realistické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že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by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byla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uzavřena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pokrývající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většinu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státní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správy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tedy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ani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situaci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kdy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by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jeden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partner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měl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monopol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státní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správu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Vzhledem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k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podmínkám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je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nejrealističtější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očekávat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že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využívat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jednotlivé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velké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organizace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(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několik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různých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smluv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)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nebo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sdružení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několika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typicky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z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jednoho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resortu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Zbytek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kterým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nedává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smysl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může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provádět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minitendry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pod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rámcovou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nebo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soutěžit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podle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zákona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veřejných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zakázkách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</a:p>
          <a:p>
            <a:pPr lvl="0" defTabSz="914400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defTabSz="914400">
              <a:buFontTx/>
              <a:buChar char="•"/>
            </a:pP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Mohou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používat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vysoutěžení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dodatavatelé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subdodavatelů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Ne.</a:t>
            </a:r>
          </a:p>
          <a:p>
            <a:pPr lvl="0" defTabSz="914400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defTabSz="914400">
              <a:buFontTx/>
              <a:buChar char="•"/>
            </a:pP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Co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když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daný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chce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soutěžit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komplexní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dodávku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obsahující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např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HW a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služby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Pak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musí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soutěžit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podle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zákona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veřejných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zakázkách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protože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rámcová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upravuje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nakupování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pouze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pro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technologické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aplikační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související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technickou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664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rgbClr val="C00000"/>
                </a:solidFill>
              </a:rPr>
              <a:t>Tento </a:t>
            </a:r>
            <a:r>
              <a:rPr lang="cs-CZ" sz="2000" i="1" u="sng" dirty="0" err="1" smtClean="0">
                <a:solidFill>
                  <a:srgbClr val="C00000"/>
                </a:solidFill>
              </a:rPr>
              <a:t>slide</a:t>
            </a:r>
            <a:r>
              <a:rPr lang="cs-CZ" sz="2000" i="1" u="sng" dirty="0" smtClean="0">
                <a:solidFill>
                  <a:srgbClr val="C00000"/>
                </a:solidFill>
              </a:rPr>
              <a:t> byl doplněn na základě dotazů v průběhu workshopu	</a:t>
            </a:r>
            <a:endParaRPr lang="pt-BR" sz="2000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49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012" y="1160048"/>
            <a:ext cx="8639033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mít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rámcová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smlouva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dopad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cenu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současné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technické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b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Jedinou možností je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která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zafixuje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navýšení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inflační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nárůst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(IAR)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po dobu platnosti smlouvy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</a:p>
          <a:p>
            <a:pPr lvl="0" defTabSz="914400" eaLnBrk="1" hangingPunct="1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ohou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současné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bez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zahrnuty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ULA?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Ano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m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oh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předpokladu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že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doplatí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support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včetně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pokuty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tedy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celkem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150%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dobu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bez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supportu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usí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zahrnuty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pokud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jsou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součástí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licenčního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setu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který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zahrnut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jiné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OVM.</a:t>
            </a:r>
          </a:p>
          <a:p>
            <a:pPr lvl="0" defTabSz="914400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oh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převedeny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ULA,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které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mají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běžící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support?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Ano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m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oh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respektive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support 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musí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aktivní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aby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mohlo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vstoupit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ULA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Částka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nevyčerpaný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support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odečtena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formou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kreditu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z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hodnoty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(platí pro podporu přímo poskytovanou společností Oracle)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pPr lvl="0" defTabSz="914400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oh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jen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některé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dány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ULA a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jiné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ne?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 ULA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musejí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dát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všechny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z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jednoho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licenčního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setu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které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jsou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definovány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ULA.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Tedy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pokud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pro DB,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tak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tam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musejí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její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Options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všech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které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jsou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customer definition.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Pokud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spojí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více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 s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různými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SW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licencemi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tak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pak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všechny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druhy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uvedených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ULA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jednotlivých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OVM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musejí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zahrnuty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nesmí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některé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být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mimo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ULA.</a:t>
            </a:r>
          </a:p>
          <a:p>
            <a:endParaRPr lang="en-US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487635" y="316458"/>
            <a:ext cx="6192838" cy="664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rgbClr val="C00000"/>
                </a:solidFill>
              </a:rPr>
              <a:t>Tento </a:t>
            </a:r>
            <a:r>
              <a:rPr lang="cs-CZ" sz="2000" i="1" u="sng" dirty="0" err="1" smtClean="0">
                <a:solidFill>
                  <a:srgbClr val="C00000"/>
                </a:solidFill>
              </a:rPr>
              <a:t>slide</a:t>
            </a:r>
            <a:r>
              <a:rPr lang="cs-CZ" sz="2000" i="1" u="sng" dirty="0" smtClean="0">
                <a:solidFill>
                  <a:srgbClr val="C00000"/>
                </a:solidFill>
              </a:rPr>
              <a:t> byl doplněn na základě dotazů v průběhu workshopu	</a:t>
            </a:r>
            <a:endParaRPr lang="pt-BR" sz="2000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17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012" y="1160048"/>
            <a:ext cx="863903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Jak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vypadat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ýše podpory po ukončení ULA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  <a: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vstupem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ULA je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nutné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dodat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"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reálný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"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odhad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růstu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období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následujících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3 let.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Následně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je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možné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spočítat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hodnotu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která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skládá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z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částky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současnou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částky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odhadnutý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růst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licencí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respektive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hodnoty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růstu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technické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b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certifikaci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ukončení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ULA,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hodnota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navýší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jen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inflační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růst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(IAR)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a to je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nová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hodnota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následné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technické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b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Ovšem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je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možné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že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"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reálný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"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odhad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byl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průběhu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překročen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Z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tohoto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překročení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se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již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nic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nezapočítává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hodnoty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technické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ukončení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ULA.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Tedy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překročený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nárůst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již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nebude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zpětně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a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ani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budoucna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započítán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do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ceny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celkovou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certifikovanou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technickou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podporu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</a:p>
          <a:p>
            <a:r>
              <a:rPr lang="en-US" i="1" dirty="0" smtClean="0"/>
              <a:t> </a:t>
            </a:r>
            <a:endParaRPr lang="en-US" dirty="0" smtClean="0"/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68406" y="3852349"/>
          <a:ext cx="8397922" cy="2112379"/>
        </p:xfrm>
        <a:graphic>
          <a:graphicData uri="http://schemas.openxmlformats.org/drawingml/2006/table">
            <a:tbl>
              <a:tblPr/>
              <a:tblGrid>
                <a:gridCol w="2457608"/>
                <a:gridCol w="1130237"/>
                <a:gridCol w="1629643"/>
                <a:gridCol w="1379940"/>
                <a:gridCol w="1800494"/>
              </a:tblGrid>
              <a:tr h="10246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Příklad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využití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ULA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Počet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licencí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Počet licencí pro výpočet hodnoty ULA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Skutečný počet licencí po certifikaci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Počet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licencí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pro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výpočet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technické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podpory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po</a:t>
                      </a:r>
                      <a:r>
                        <a:rPr lang="en-US" sz="1400" b="1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 </a:t>
                      </a:r>
                      <a:r>
                        <a:rPr lang="en-US" sz="1400" b="1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certifikaci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CC"/>
                    </a:solidFill>
                  </a:tcPr>
                </a:tc>
              </a:tr>
              <a:tr h="330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Licence pod současnou podporou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100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150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200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150 + IAR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Reálný odhad růstu licencí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50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05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Licence po certifikaci (ukončení ULA)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200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lang="en-US" sz="140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i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50 = </a:t>
                      </a:r>
                      <a:r>
                        <a:rPr lang="en-US" sz="1400" i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zdarma</a:t>
                      </a:r>
                      <a:endParaRPr lang="en-US" sz="1400" dirty="0">
                        <a:solidFill>
                          <a:srgbClr val="000000"/>
                        </a:solidFill>
                        <a:latin typeface="Calibri"/>
                        <a:ea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664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rgbClr val="C00000"/>
                </a:solidFill>
              </a:rPr>
              <a:t>Tento </a:t>
            </a:r>
            <a:r>
              <a:rPr lang="cs-CZ" sz="2000" i="1" u="sng" dirty="0" err="1" smtClean="0">
                <a:solidFill>
                  <a:srgbClr val="C00000"/>
                </a:solidFill>
              </a:rPr>
              <a:t>slide</a:t>
            </a:r>
            <a:r>
              <a:rPr lang="cs-CZ" sz="2000" i="1" u="sng" dirty="0" smtClean="0">
                <a:solidFill>
                  <a:srgbClr val="C00000"/>
                </a:solidFill>
              </a:rPr>
              <a:t> byl doplněn na základě dotazů v průběhu workshopu	</a:t>
            </a:r>
            <a:endParaRPr lang="pt-BR" sz="2000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39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012" y="1160049"/>
            <a:ext cx="863903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Jak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zajis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tí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minim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á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lni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garantovanou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slevu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produkty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r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á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mcov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é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smlouv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ě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</a:p>
          <a:p>
            <a:pPr lvl="0"/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Tato minimální sleva bude podmínkou účasti ve výběrovém řízení na rámcovou smlouvu.</a:t>
            </a:r>
          </a:p>
          <a:p>
            <a:pPr lvl="0"/>
            <a:endParaRPr lang="en-US" sz="1600" dirty="0" smtClean="0"/>
          </a:p>
          <a:p>
            <a:pPr lvl="0"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M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ůž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eme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k ULA p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ř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istoupit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v pr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ů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b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ě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hu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jej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ho </a:t>
            </a:r>
            <a:r>
              <a:rPr lang="en-US" sz="1600" b="1" dirty="0" err="1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trv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á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</a:t>
            </a: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í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</a:p>
          <a:p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Ne. Jedinou možností je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přistoupit k 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ULA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na jejím začátku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 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Existují časově omezené licence</a:t>
            </a:r>
            <a:r>
              <a:rPr lang="en-US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?</a:t>
            </a:r>
          </a:p>
          <a:p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Ano. Jejich cena je odvozena procentuálním podílem z ceny perpetuání (časově neomezené) licence a to následně:</a:t>
            </a:r>
          </a:p>
          <a:p>
            <a:pPr lvl="1">
              <a:buFont typeface="Arial" pitchFamily="34" charset="0"/>
              <a:buChar char="•"/>
            </a:pP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 1 rok	</a:t>
            </a:r>
            <a:r>
              <a:rPr lang="en-US" sz="1600" dirty="0" smtClean="0"/>
              <a:t> </a:t>
            </a:r>
            <a:r>
              <a:rPr lang="cs-CZ" sz="1600" dirty="0" smtClean="0"/>
              <a:t>		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20%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 2 roky		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35%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 3 roky	</a:t>
            </a:r>
            <a:r>
              <a:rPr lang="en-US" sz="1600" dirty="0" smtClean="0"/>
              <a:t> </a:t>
            </a:r>
            <a:r>
              <a:rPr lang="cs-CZ" sz="1600" dirty="0" smtClean="0"/>
              <a:t>	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50%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 4 roky		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60%</a:t>
            </a:r>
            <a:endParaRPr lang="cs-CZ" sz="1600" i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na 5 let	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		</a:t>
            </a:r>
            <a:r>
              <a:rPr lang="en-US" sz="1600" i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70%</a:t>
            </a:r>
          </a:p>
          <a:p>
            <a:pPr lvl="0" defTabSz="914400" eaLnBrk="1" hangingPunct="1">
              <a:buFontTx/>
              <a:buChar char="•"/>
            </a:pPr>
            <a:endParaRPr lang="cs-CZ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defTabSz="914400" eaLnBrk="1" hangingPunct="1">
              <a:buFontTx/>
              <a:buChar char="•"/>
            </a:pP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 případě Vašeho zájmu jsme připraveni na osobní setkání za účelem objasnění prezentovaného konceptu a zodpovězení Vašich dotazů.</a:t>
            </a:r>
          </a:p>
          <a:p>
            <a:pPr lvl="0"/>
            <a:endParaRPr lang="cs-CZ" sz="1600" b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/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Jan Gábriš</a:t>
            </a:r>
          </a:p>
          <a:p>
            <a:pPr lvl="0"/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  <a:hlinkClick r:id="rId2"/>
              </a:rPr>
              <a:t>jan.gabris@oracle.com</a:t>
            </a:r>
            <a:endParaRPr lang="cs-CZ" sz="1600" b="1" dirty="0" smtClean="0">
              <a:solidFill>
                <a:srgbClr val="1F497D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/>
            <a:r>
              <a:rPr lang="cs-CZ" sz="1600" b="1" dirty="0" smtClean="0">
                <a:solidFill>
                  <a:srgbClr val="1F497D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608 396 429</a:t>
            </a:r>
            <a:endParaRPr lang="en-US" dirty="0"/>
          </a:p>
        </p:txBody>
      </p:sp>
      <p:pic>
        <p:nvPicPr>
          <p:cNvPr id="4" name="8a9b151e-63de-45fc-b0a4-117ee47d609c" descr="cid:image001.gif@01CE2062.466F5BB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533" y="5625293"/>
            <a:ext cx="10858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555875" y="316458"/>
            <a:ext cx="6192838" cy="664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000" i="1" u="sng" dirty="0" smtClean="0">
                <a:solidFill>
                  <a:srgbClr val="C00000"/>
                </a:solidFill>
              </a:rPr>
              <a:t>Tento </a:t>
            </a:r>
            <a:r>
              <a:rPr lang="cs-CZ" sz="2000" i="1" u="sng" dirty="0" err="1" smtClean="0">
                <a:solidFill>
                  <a:srgbClr val="C00000"/>
                </a:solidFill>
              </a:rPr>
              <a:t>slide</a:t>
            </a:r>
            <a:r>
              <a:rPr lang="cs-CZ" sz="2000" i="1" u="sng" dirty="0" smtClean="0">
                <a:solidFill>
                  <a:srgbClr val="C00000"/>
                </a:solidFill>
              </a:rPr>
              <a:t> byl doplněn na základě dotazů v průběhu workshopu	</a:t>
            </a:r>
            <a:endParaRPr lang="pt-BR" sz="2000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57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460338" y="411994"/>
            <a:ext cx="6929329" cy="3785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buFont typeface="Arial" charset="0"/>
              <a:buNone/>
              <a:tabLst>
                <a:tab pos="6370638" algn="r"/>
              </a:tabLst>
            </a:pPr>
            <a:r>
              <a:rPr lang="cs-CZ" altLang="cs-CZ" sz="2000" i="1" u="sng" dirty="0" smtClean="0">
                <a:solidFill>
                  <a:schemeClr val="accent6">
                    <a:lumMod val="75000"/>
                  </a:schemeClr>
                </a:solidFill>
              </a:rPr>
              <a:t>Kontaktní adresy pro centrální nákup SW	</a:t>
            </a:r>
            <a:endParaRPr lang="cs-CZ" altLang="cs-CZ" sz="2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90596" y="1628800"/>
            <a:ext cx="83576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altLang="cs-CZ" sz="2400" dirty="0">
                <a:solidFill>
                  <a:srgbClr val="00B0F0"/>
                </a:solidFill>
              </a:rPr>
              <a:t>Kontaktní adresy </a:t>
            </a:r>
            <a:r>
              <a:rPr lang="cs-CZ" altLang="cs-CZ" sz="2400" dirty="0" smtClean="0">
                <a:solidFill>
                  <a:srgbClr val="00B0F0"/>
                </a:solidFill>
              </a:rPr>
              <a:t>Ministerstva vnitra pro </a:t>
            </a:r>
            <a:r>
              <a:rPr lang="cs-CZ" altLang="cs-CZ" sz="2400" dirty="0">
                <a:solidFill>
                  <a:srgbClr val="00B0F0"/>
                </a:solidFill>
              </a:rPr>
              <a:t>centrální nákup </a:t>
            </a:r>
            <a:r>
              <a:rPr lang="cs-CZ" altLang="cs-CZ" sz="2400" dirty="0" smtClean="0">
                <a:solidFill>
                  <a:srgbClr val="00B0F0"/>
                </a:solidFill>
              </a:rPr>
              <a:t>SW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95571" y="3046020"/>
            <a:ext cx="1983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cs-CZ" dirty="0" smtClean="0">
                <a:solidFill>
                  <a:srgbClr val="C00000"/>
                </a:solidFill>
              </a:rPr>
              <a:t>cnsw.or@mvcr.cz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46168" y="2429299"/>
            <a:ext cx="3480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 softwarové produkty Oracle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62088" y="3864591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 softwarové produkty VMware </a:t>
            </a:r>
          </a:p>
        </p:txBody>
      </p:sp>
      <p:sp>
        <p:nvSpPr>
          <p:cNvPr id="8" name="Obdélník 7"/>
          <p:cNvSpPr/>
          <p:nvPr/>
        </p:nvSpPr>
        <p:spPr>
          <a:xfrm>
            <a:off x="4572000" y="4494959"/>
            <a:ext cx="2085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cs-CZ" dirty="0" smtClean="0">
                <a:solidFill>
                  <a:srgbClr val="C00000"/>
                </a:solidFill>
              </a:rPr>
              <a:t>cnsw.vm@mvcr.cz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00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5" grpId="0"/>
      <p:bldP spid="7" grpId="0"/>
      <p:bldP spid="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467544" y="4509120"/>
            <a:ext cx="7056437" cy="29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3000"/>
              </a:lnSpc>
              <a:spcBef>
                <a:spcPct val="20000"/>
              </a:spcBef>
              <a:buSzPct val="100000"/>
              <a:buFont typeface="Arial" charset="0"/>
              <a:buNone/>
            </a:pPr>
            <a:r>
              <a:rPr lang="cs-CZ" altLang="cs-CZ" sz="1400" dirty="0" smtClean="0">
                <a:solidFill>
                  <a:schemeClr val="accent2"/>
                </a:solidFill>
              </a:rPr>
              <a:t> </a:t>
            </a:r>
            <a:endParaRPr lang="cs-CZ" altLang="cs-CZ" sz="1400" dirty="0">
              <a:solidFill>
                <a:schemeClr val="accent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5359" y="1583271"/>
            <a:ext cx="77732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Monotype Corsiva" panose="03010101010201010101" pitchFamily="66" charset="0"/>
              </a:rPr>
              <a:t>Děkujeme za pozornost,</a:t>
            </a:r>
          </a:p>
          <a:p>
            <a:r>
              <a:rPr lang="cs-CZ" sz="4400" dirty="0">
                <a:latin typeface="Monotype Corsiva" panose="03010101010201010101" pitchFamily="66" charset="0"/>
              </a:rPr>
              <a:t>	</a:t>
            </a:r>
            <a:r>
              <a:rPr lang="cs-CZ" sz="4400" dirty="0" smtClean="0">
                <a:latin typeface="Monotype Corsiva" panose="03010101010201010101" pitchFamily="66" charset="0"/>
              </a:rPr>
              <a:t>									Váš čas a účast</a:t>
            </a:r>
            <a:endParaRPr lang="cs-CZ" sz="4400" dirty="0">
              <a:latin typeface="Monotype Corsiva" panose="03010101010201010101" pitchFamily="66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51520" y="3573066"/>
            <a:ext cx="8640960" cy="1368102"/>
          </a:xfrm>
          <a:prstGeom prst="rect">
            <a:avLst/>
          </a:prstGeom>
          <a:noFill/>
          <a:ln w="28575">
            <a:solidFill>
              <a:srgbClr val="0099CC"/>
            </a:solidFill>
            <a:round/>
            <a:headEnd/>
            <a:tailEnd/>
          </a:ln>
        </p:spPr>
        <p:txBody>
          <a:bodyPr lIns="90000" tIns="46800" rIns="90000" bIns="468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</a:pPr>
            <a:r>
              <a:rPr lang="cs-CZ" sz="2400" b="1" dirty="0">
                <a:solidFill>
                  <a:srgbClr val="00B0F0"/>
                </a:solidFill>
              </a:rPr>
              <a:t>Realizace centrálního zadávání na softwarové produkty Oracle</a:t>
            </a:r>
            <a:endParaRPr lang="cs-CZ" sz="2000" b="1" dirty="0">
              <a:solidFill>
                <a:srgbClr val="00B0F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912260" y="5157192"/>
            <a:ext cx="2016224" cy="1224086"/>
          </a:xfrm>
          <a:prstGeom prst="rect">
            <a:avLst/>
          </a:prstGeom>
          <a:noFill/>
          <a:ln w="28575">
            <a:noFill/>
            <a:round/>
            <a:headEnd/>
            <a:tailEnd/>
          </a:ln>
        </p:spPr>
        <p:txBody>
          <a:bodyPr lIns="90000" tIns="46800" rIns="90000" bIns="468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 eaLnBrk="1" hangingPunct="1">
              <a:lnSpc>
                <a:spcPct val="150000"/>
              </a:lnSpc>
              <a:spcBef>
                <a:spcPts val="1800"/>
              </a:spcBef>
              <a:tabLst>
                <a:tab pos="0" algn="l"/>
                <a:tab pos="8069263" algn="r"/>
                <a:tab pos="8229600" algn="l"/>
                <a:tab pos="9144000" algn="l"/>
                <a:tab pos="10058400" algn="l"/>
              </a:tabLst>
            </a:pPr>
            <a:r>
              <a:rPr lang="cs-CZ" altLang="cs-CZ" sz="1800" b="1" dirty="0">
                <a:solidFill>
                  <a:srgbClr val="1BA4DD"/>
                </a:solidFill>
              </a:rPr>
              <a:t>3</a:t>
            </a:r>
            <a:r>
              <a:rPr lang="cs-CZ" altLang="cs-CZ" sz="1800" b="1" dirty="0" smtClean="0">
                <a:solidFill>
                  <a:srgbClr val="1BA4DD"/>
                </a:solidFill>
              </a:rPr>
              <a:t>. září 2015</a:t>
            </a:r>
            <a:endParaRPr lang="en-GB" altLang="cs-CZ" sz="1800" b="1" i="1" dirty="0" smtClean="0">
              <a:solidFill>
                <a:schemeClr val="tx1"/>
              </a:solidFill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623245" y="516785"/>
            <a:ext cx="5692080" cy="435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93000"/>
              </a:lnSpc>
              <a:buSzPct val="100000"/>
              <a:tabLst>
                <a:tab pos="6370638" algn="r"/>
              </a:tabLst>
            </a:pPr>
            <a:r>
              <a:rPr lang="cs-CZ" sz="2400" i="1" u="sng" dirty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cs-CZ" sz="2400" i="1" u="sng" dirty="0" smtClean="0">
                <a:solidFill>
                  <a:schemeClr val="accent6">
                    <a:lumMod val="75000"/>
                  </a:schemeClr>
                </a:solidFill>
              </a:rPr>
              <a:t>dpolední části	                  </a:t>
            </a:r>
            <a:endParaRPr lang="cs-CZ" altLang="cs-CZ" sz="2000" b="1" i="1" u="sng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2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T_TILE" val="YES"/>
</p:tagLst>
</file>

<file path=ppt/theme/theme1.xml><?xml version="1.0" encoding="utf-8"?>
<a:theme xmlns:a="http://schemas.openxmlformats.org/drawingml/2006/main" name="Prezentace MV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CC"/>
      </a:hlink>
      <a:folHlink>
        <a:srgbClr val="99CC00"/>
      </a:folHlink>
    </a:clrScheme>
    <a:fontScheme name="Prezentace M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Tx/>
          <a:buSzPct val="100000"/>
          <a:buFont typeface="Arial" panose="020B0604020202020204" pitchFamily="34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Tx/>
          <a:buSzPct val="100000"/>
          <a:buFont typeface="Arial" panose="020B0604020202020204" pitchFamily="34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rezentace M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M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M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M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M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M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M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M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M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M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M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M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racle">
    <a:dk1>
      <a:srgbClr val="5F5F5F"/>
    </a:dk1>
    <a:lt1>
      <a:srgbClr val="FFFFFF"/>
    </a:lt1>
    <a:dk2>
      <a:srgbClr val="7F7F7F"/>
    </a:dk2>
    <a:lt2>
      <a:srgbClr val="DCE3E4"/>
    </a:lt2>
    <a:accent1>
      <a:srgbClr val="F80000"/>
    </a:accent1>
    <a:accent2>
      <a:srgbClr val="8A133B"/>
    </a:accent2>
    <a:accent3>
      <a:srgbClr val="FF7700"/>
    </a:accent3>
    <a:accent4>
      <a:srgbClr val="46575E"/>
    </a:accent4>
    <a:accent5>
      <a:srgbClr val="8DA6B1"/>
    </a:accent5>
    <a:accent6>
      <a:srgbClr val="B0C3C8"/>
    </a:accent6>
    <a:hlink>
      <a:srgbClr val="8DA6B1"/>
    </a:hlink>
    <a:folHlink>
      <a:srgbClr val="BFBFB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4844</TotalTime>
  <Words>2929</Words>
  <Application>Microsoft Office PowerPoint</Application>
  <PresentationFormat>Předvádění na obrazovce (4:3)</PresentationFormat>
  <Paragraphs>573</Paragraphs>
  <Slides>75</Slides>
  <Notes>48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75</vt:i4>
      </vt:variant>
    </vt:vector>
  </HeadingPairs>
  <TitlesOfParts>
    <vt:vector size="76" baseType="lpstr">
      <vt:lpstr>Prezentace MV</vt:lpstr>
      <vt:lpstr>Workshop Ministerstva vnitra Centrální nákup softwarových produktů Microsoft &amp; Oracle</vt:lpstr>
      <vt:lpstr>Prezentace aplikace PowerPoint</vt:lpstr>
      <vt:lpstr>Možnosti pořizování produktů z Rámcové smlouvy  na pořizování licencí k produktům Microsoft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Workshop Ministerstva vnitra Centrální nákup softwarových produktů Microsoft &amp; Oracle</vt:lpstr>
      <vt:lpstr>Realizace centrálního zadávání na softwarové produkty Oracle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mvčr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Multilicenční program Microsoft - pořizování SW licencí pro resort MV</dc:title>
  <dc:creator>Richard Scharnagl</dc:creator>
  <cp:lastModifiedBy>MVCR</cp:lastModifiedBy>
  <cp:revision>298</cp:revision>
  <cp:lastPrinted>2015-07-14T16:45:10Z</cp:lastPrinted>
  <dcterms:created xsi:type="dcterms:W3CDTF">2009-02-05T13:33:29Z</dcterms:created>
  <dcterms:modified xsi:type="dcterms:W3CDTF">2015-09-15T09:09:04Z</dcterms:modified>
</cp:coreProperties>
</file>