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9" r:id="rId4"/>
    <p:sldId id="276" r:id="rId5"/>
    <p:sldId id="277" r:id="rId6"/>
    <p:sldId id="280" r:id="rId7"/>
    <p:sldId id="281" r:id="rId8"/>
    <p:sldId id="282" r:id="rId9"/>
    <p:sldId id="283" r:id="rId10"/>
    <p:sldId id="278" r:id="rId11"/>
    <p:sldId id="279" r:id="rId12"/>
    <p:sldId id="271" r:id="rId13"/>
    <p:sldId id="275" r:id="rId14"/>
    <p:sldId id="273" r:id="rId15"/>
    <p:sldId id="274" r:id="rId16"/>
    <p:sldId id="272" r:id="rId17"/>
    <p:sldId id="286" r:id="rId18"/>
    <p:sldId id="287" r:id="rId19"/>
    <p:sldId id="288" r:id="rId20"/>
    <p:sldId id="289" r:id="rId21"/>
    <p:sldId id="284" r:id="rId22"/>
    <p:sldId id="285" r:id="rId23"/>
    <p:sldId id="265" r:id="rId24"/>
    <p:sldId id="267" r:id="rId25"/>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235C"/>
    <a:srgbClr val="00A9E7"/>
    <a:srgbClr val="00BD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575" autoAdjust="0"/>
    <p:restoredTop sz="66116"/>
  </p:normalViewPr>
  <p:slideViewPr>
    <p:cSldViewPr snapToGrid="0">
      <p:cViewPr varScale="1">
        <p:scale>
          <a:sx n="69" d="100"/>
          <a:sy n="69" d="100"/>
        </p:scale>
        <p:origin x="2538" y="72"/>
      </p:cViewPr>
      <p:guideLst/>
    </p:cSldViewPr>
  </p:slideViewPr>
  <p:notesTextViewPr>
    <p:cViewPr>
      <p:scale>
        <a:sx n="1" d="1"/>
        <a:sy n="1" d="1"/>
      </p:scale>
      <p:origin x="0" y="0"/>
    </p:cViewPr>
  </p:notesTextViewPr>
  <p:notesViewPr>
    <p:cSldViewPr snapToGrid="0">
      <p:cViewPr varScale="1">
        <p:scale>
          <a:sx n="146" d="100"/>
          <a:sy n="146" d="100"/>
        </p:scale>
        <p:origin x="4600" y="1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0AC15E-5246-C74D-BDDA-D5E8D8FF7CDD}" type="datetimeFigureOut">
              <a:rPr lang="cs-CZ" smtClean="0"/>
              <a:t>20.10.2024</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ED65E1-AB9F-5D48-B531-F3857F562793}" type="slidenum">
              <a:rPr lang="cs-CZ" smtClean="0"/>
              <a:t>‹#›</a:t>
            </a:fld>
            <a:endParaRPr lang="cs-CZ"/>
          </a:p>
        </p:txBody>
      </p:sp>
    </p:spTree>
    <p:extLst>
      <p:ext uri="{BB962C8B-B14F-4D97-AF65-F5344CB8AC3E}">
        <p14:creationId xmlns:p14="http://schemas.microsoft.com/office/powerpoint/2010/main" val="2888013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45ED65E1-AB9F-5D48-B531-F3857F562793}" type="slidenum">
              <a:rPr lang="cs-CZ" smtClean="0"/>
              <a:t>1</a:t>
            </a:fld>
            <a:endParaRPr lang="cs-CZ"/>
          </a:p>
        </p:txBody>
      </p:sp>
    </p:spTree>
    <p:extLst>
      <p:ext uri="{BB962C8B-B14F-4D97-AF65-F5344CB8AC3E}">
        <p14:creationId xmlns:p14="http://schemas.microsoft.com/office/powerpoint/2010/main" val="17369354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45ED65E1-AB9F-5D48-B531-F3857F562793}" type="slidenum">
              <a:rPr lang="cs-CZ" smtClean="0"/>
              <a:t>2</a:t>
            </a:fld>
            <a:endParaRPr lang="cs-CZ"/>
          </a:p>
        </p:txBody>
      </p:sp>
    </p:spTree>
    <p:extLst>
      <p:ext uri="{BB962C8B-B14F-4D97-AF65-F5344CB8AC3E}">
        <p14:creationId xmlns:p14="http://schemas.microsoft.com/office/powerpoint/2010/main" val="25747953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342900" lvl="0" indent="-342900">
              <a:lnSpc>
                <a:spcPct val="107000"/>
              </a:lnSpc>
              <a:buFont typeface="Wingdings" pitchFamily="2" charset="2"/>
              <a:buChar char=""/>
            </a:pPr>
            <a:r>
              <a:rPr lang="cs-CZ" sz="1100" b="1" dirty="0">
                <a:effectLst/>
                <a:latin typeface="Cambria" panose="02040503050406030204" pitchFamily="18" charset="0"/>
                <a:ea typeface="Calibri" panose="020F0502020204030204" pitchFamily="34" charset="0"/>
                <a:cs typeface="Calibri" panose="020F0502020204030204" pitchFamily="34" charset="0"/>
              </a:rPr>
              <a:t>Změna oborů služby v gesci MPSV k 1. 1. 2025</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zrušen obor služby č. 16 Lékařská posudková služba</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obsahové včlenění činností do oboru č. 13 Nepojistné sociální dávkové systémy</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fikce úspěšného vykonání zvláštní části úřednické zkoušky</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výkon služby ze zákona v novém oboru služby Nepojistné sociální dávkové systémy</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pořadové číslo 16 neobsazeno</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457200">
              <a:lnSpc>
                <a:spcPct val="107000"/>
              </a:lnSpc>
            </a:pPr>
            <a:r>
              <a:rPr lang="cs-CZ" sz="1100" b="1" dirty="0">
                <a:effectLst/>
                <a:latin typeface="Cambria" panose="02040503050406030204" pitchFamily="18" charset="0"/>
                <a:ea typeface="Calibri" panose="020F0502020204030204" pitchFamily="34" charset="0"/>
                <a:cs typeface="Calibri" panose="020F0502020204030204" pitchFamily="34" charset="0"/>
              </a:rPr>
              <a:t> </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342900" lvl="0" indent="-342900">
              <a:lnSpc>
                <a:spcPct val="107000"/>
              </a:lnSpc>
              <a:buFont typeface="Wingdings" pitchFamily="2" charset="2"/>
              <a:buChar char=""/>
            </a:pPr>
            <a:r>
              <a:rPr lang="cs-CZ" sz="1100" b="1" dirty="0">
                <a:effectLst/>
                <a:latin typeface="Cambria" panose="02040503050406030204" pitchFamily="18" charset="0"/>
                <a:ea typeface="Calibri" panose="020F0502020204030204" pitchFamily="34" charset="0"/>
                <a:cs typeface="Calibri" panose="020F0502020204030204" pitchFamily="34" charset="0"/>
              </a:rPr>
              <a:t>Změna oborů služby v gesci MMR k 1. 1. 2025</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zrušeny 3 obory služby č. 39 Regionální rozvoj, č. 40 Cestovní ruch a č. 41 Bydlení</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gn="just">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nové 2 nástupnické obory č. 41 Územní plánování a stavební řád a č. 64 Bydlení, regionální rozvoj a cestovní ruch</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gn="just">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fikce úspěšného vykonání zvláštní části úřednické zkoušky</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gn="just">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výkon služby z oborů Regionální rozvoj nebo Cestovní ruch nově v oboru Bydlení, regionální rozvoj a cestovní ruch</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gn="just">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výkon služby z oboru Bydlení, územní plánování a stavební řád v nejméně 1 novém oboru služby Bydlení, regionální rozvoj a cestovní ruch nebo Územní plánování a stavební řád (rozhodnutí služebního orgánu podle převažující a obvykle vykonávané činnosti)</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gn="just">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pořadová čísla 39 a 40 neobsazena</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gn="just">
              <a:lnSpc>
                <a:spcPct val="107000"/>
              </a:lnSpc>
              <a:spcAft>
                <a:spcPts val="800"/>
              </a:spcAft>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k 1. 1. 2025 tedy zůstávají neobsazena 3 čísla oborů státní služby: 16, 39 a 40. Důvodem je náročnost (časová, technická i finanční) jinak nutného přečíslování oborů služby v ISoSS</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a:lnSpc>
                <a:spcPct val="107000"/>
              </a:lnSpc>
              <a:spcAft>
                <a:spcPts val="800"/>
              </a:spcAft>
            </a:pPr>
            <a:r>
              <a:rPr lang="cs-CZ" sz="1100" dirty="0">
                <a:effectLst/>
                <a:latin typeface="Cambria" panose="02040503050406030204" pitchFamily="18" charset="0"/>
                <a:ea typeface="Calibri" panose="020F0502020204030204" pitchFamily="34" charset="0"/>
                <a:cs typeface="Calibri" panose="020F0502020204030204" pitchFamily="34" charset="0"/>
              </a:rPr>
              <a:t> </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342900" lvl="0" indent="-342900">
              <a:lnSpc>
                <a:spcPct val="107000"/>
              </a:lnSpc>
              <a:buFont typeface="Wingdings" pitchFamily="2" charset="2"/>
              <a:buChar char=""/>
            </a:pPr>
            <a:r>
              <a:rPr lang="cs-CZ" sz="1100" b="1" dirty="0">
                <a:effectLst/>
                <a:latin typeface="Cambria" panose="02040503050406030204" pitchFamily="18" charset="0"/>
                <a:ea typeface="Calibri" panose="020F0502020204030204" pitchFamily="34" charset="0"/>
                <a:cs typeface="Calibri" panose="020F0502020204030204" pitchFamily="34" charset="0"/>
              </a:rPr>
              <a:t>Změna oboru služby v gesci MZe k 1. 1. 2025</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přejmenován obor služby č. 45 Potravinářská výroba a péče o potraviny </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nový název Potravinářství</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fikce úspěšného vykonání zvláštní části úřednické zkoušky</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nSpc>
                <a:spcPct val="107000"/>
              </a:lnSpc>
              <a:spcAft>
                <a:spcPts val="800"/>
              </a:spcAft>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výkon služby ze zákona v novém oboru služby Potravinářství</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a:lnSpc>
                <a:spcPct val="107000"/>
              </a:lnSpc>
              <a:spcAft>
                <a:spcPts val="800"/>
              </a:spcAft>
            </a:pPr>
            <a:r>
              <a:rPr lang="cs-CZ" sz="1100" dirty="0">
                <a:effectLst/>
                <a:latin typeface="Cambria" panose="02040503050406030204" pitchFamily="18" charset="0"/>
                <a:ea typeface="Calibri" panose="020F0502020204030204" pitchFamily="34" charset="0"/>
                <a:cs typeface="Calibri" panose="020F0502020204030204" pitchFamily="34" charset="0"/>
              </a:rPr>
              <a:t> </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342900" lvl="0" indent="-342900">
              <a:lnSpc>
                <a:spcPct val="107000"/>
              </a:lnSpc>
              <a:buFont typeface="Wingdings" pitchFamily="2" charset="2"/>
              <a:buChar char=""/>
            </a:pPr>
            <a:r>
              <a:rPr lang="cs-CZ" sz="1100" b="1" dirty="0">
                <a:effectLst/>
                <a:latin typeface="Cambria" panose="02040503050406030204" pitchFamily="18" charset="0"/>
                <a:ea typeface="Calibri" panose="020F0502020204030204" pitchFamily="34" charset="0"/>
                <a:cs typeface="Calibri" panose="020F0502020204030204" pitchFamily="34" charset="0"/>
              </a:rPr>
              <a:t>Změna oborů služby v gesci ÚV a </a:t>
            </a:r>
            <a:r>
              <a:rPr lang="cs-CZ" sz="1100" b="1" dirty="0" err="1">
                <a:effectLst/>
                <a:latin typeface="Cambria" panose="02040503050406030204" pitchFamily="18" charset="0"/>
                <a:ea typeface="Calibri" panose="020F0502020204030204" pitchFamily="34" charset="0"/>
                <a:cs typeface="Calibri" panose="020F0502020204030204" pitchFamily="34" charset="0"/>
              </a:rPr>
              <a:t>MSp</a:t>
            </a:r>
            <a:r>
              <a:rPr lang="cs-CZ" sz="1100" b="1" dirty="0">
                <a:effectLst/>
                <a:latin typeface="Cambria" panose="02040503050406030204" pitchFamily="18" charset="0"/>
                <a:ea typeface="Calibri" panose="020F0502020204030204" pitchFamily="34" charset="0"/>
                <a:cs typeface="Calibri" panose="020F0502020204030204" pitchFamily="34" charset="0"/>
              </a:rPr>
              <a:t> k 1. 7. 2025</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rozdělen obor č. 22 Legislativa a právní činnost v dosavadní gesci ÚV</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nový obor služby č. 22 Legislativa (gesce ÚV)</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nový obor služby č. 65 Právní činnost (gesce </a:t>
            </a:r>
            <a:r>
              <a:rPr lang="cs-CZ" sz="1100" dirty="0" err="1">
                <a:effectLst/>
                <a:latin typeface="Cambria" panose="02040503050406030204" pitchFamily="18" charset="0"/>
                <a:ea typeface="Calibri" panose="020F0502020204030204" pitchFamily="34" charset="0"/>
                <a:cs typeface="Calibri" panose="020F0502020204030204" pitchFamily="34" charset="0"/>
              </a:rPr>
              <a:t>MSp</a:t>
            </a:r>
            <a:r>
              <a:rPr lang="cs-CZ" sz="1100" dirty="0">
                <a:effectLst/>
                <a:latin typeface="Cambria" panose="02040503050406030204" pitchFamily="18" charset="0"/>
                <a:ea typeface="Calibri" panose="020F0502020204030204" pitchFamily="34" charset="0"/>
                <a:cs typeface="Calibri" panose="020F0502020204030204" pitchFamily="34" charset="0"/>
              </a:rPr>
              <a:t>)</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fikce úspěšného vykonání zvláštní části úřednické zkoušky</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1600200" lvl="3" indent="-228600">
              <a:lnSpc>
                <a:spcPct val="107000"/>
              </a:lnSpc>
              <a:spcAft>
                <a:spcPts val="800"/>
              </a:spcAft>
              <a:buFont typeface="Symbol" pitchFamily="2" charset="2"/>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výkon služby z oboru Legislativa a právní činnost v nejméně 1 novém oboru služby Legislativa nebo Právní činnost (rozhodnutí služebního orgánu podle převažující a obvykle vykonávané činnosti)</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4" name="Zástupný symbol pro číslo snímku 3"/>
          <p:cNvSpPr>
            <a:spLocks noGrp="1"/>
          </p:cNvSpPr>
          <p:nvPr>
            <p:ph type="sldNum" sz="quarter" idx="5"/>
          </p:nvPr>
        </p:nvSpPr>
        <p:spPr/>
        <p:txBody>
          <a:bodyPr/>
          <a:lstStyle/>
          <a:p>
            <a:fld id="{45ED65E1-AB9F-5D48-B531-F3857F562793}" type="slidenum">
              <a:rPr lang="cs-CZ" smtClean="0"/>
              <a:t>3</a:t>
            </a:fld>
            <a:endParaRPr lang="cs-CZ"/>
          </a:p>
        </p:txBody>
      </p:sp>
    </p:spTree>
    <p:extLst>
      <p:ext uri="{BB962C8B-B14F-4D97-AF65-F5344CB8AC3E}">
        <p14:creationId xmlns:p14="http://schemas.microsoft.com/office/powerpoint/2010/main" val="1899191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F53A5-FD99-6488-3B20-5E438E20E5B8}"/>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73520E7C-A8B6-4E4A-529C-8A15036938B9}"/>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1A44EFF0-09BA-D1D8-4E89-5C66AA479281}"/>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0C64742C-F8BD-F062-3ACC-3CD022E54FE8}"/>
              </a:ext>
            </a:extLst>
          </p:cNvPr>
          <p:cNvSpPr>
            <a:spLocks noGrp="1"/>
          </p:cNvSpPr>
          <p:nvPr>
            <p:ph type="sldNum" sz="quarter" idx="5"/>
          </p:nvPr>
        </p:nvSpPr>
        <p:spPr/>
        <p:txBody>
          <a:bodyPr/>
          <a:lstStyle/>
          <a:p>
            <a:fld id="{45ED65E1-AB9F-5D48-B531-F3857F562793}" type="slidenum">
              <a:rPr lang="cs-CZ" smtClean="0"/>
              <a:t>4</a:t>
            </a:fld>
            <a:endParaRPr lang="cs-CZ"/>
          </a:p>
        </p:txBody>
      </p:sp>
    </p:spTree>
    <p:extLst>
      <p:ext uri="{BB962C8B-B14F-4D97-AF65-F5344CB8AC3E}">
        <p14:creationId xmlns:p14="http://schemas.microsoft.com/office/powerpoint/2010/main" val="1799442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4A429-8DEC-2153-EE3A-8D857ABF8723}"/>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BF1DDA0F-B7B2-CC9D-F583-C2B688F1FB68}"/>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8963EE1C-0C32-9348-E304-E655812F52BD}"/>
              </a:ext>
            </a:extLst>
          </p:cNvPr>
          <p:cNvSpPr>
            <a:spLocks noGrp="1"/>
          </p:cNvSpPr>
          <p:nvPr>
            <p:ph type="body" idx="1"/>
          </p:nvPr>
        </p:nvSpPr>
        <p:spPr/>
        <p:txBody>
          <a:bodyPr/>
          <a:lstStyle/>
          <a:p>
            <a:pPr marL="342900" lvl="0" indent="-34290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nová příloha č. 1 Rovnocennost zkoušky zvláštní odborné způsobilosti úředníka územního samosprávného celku</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nová příloha č. 2 Rovnocennost jiných zkoušek</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zohlednění změn názvů a obsahů dotčených oborů služby a případně též správních činností v rámci zkoušky zvláštní odborné způsobilosti úředníků územních samosprávných celků </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srovnání obsahové náročnosti (někde kumulativní přístup)</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Calibri" panose="020F0502020204030204" pitchFamily="34" charset="0"/>
              </a:rPr>
              <a:t>Kumulativní přístup: za rovnocenné ZČ ÚZ se považuje až vykonání více zkoušek zvláštní odborné způsobilosti úředníků ÚSC pro konkrétní správní činnost: obor služby Sociální služby, sociální práce, sociálně-právní ochrana dětí a rodinná politika (2 ZOZ ze 2), obor služby Územní plánování a stavební řád (2 ZOZ ze 2) a obor služby Doprava (3 ZOZ z 6)</a:t>
            </a:r>
          </a:p>
          <a:p>
            <a:endParaRPr lang="cs-CZ" dirty="0"/>
          </a:p>
        </p:txBody>
      </p:sp>
      <p:sp>
        <p:nvSpPr>
          <p:cNvPr id="4" name="Zástupný symbol pro číslo snímku 3">
            <a:extLst>
              <a:ext uri="{FF2B5EF4-FFF2-40B4-BE49-F238E27FC236}">
                <a16:creationId xmlns:a16="http://schemas.microsoft.com/office/drawing/2014/main" id="{1BCA9362-8F5D-84F4-4C5A-25E5E29673B7}"/>
              </a:ext>
            </a:extLst>
          </p:cNvPr>
          <p:cNvSpPr>
            <a:spLocks noGrp="1"/>
          </p:cNvSpPr>
          <p:nvPr>
            <p:ph type="sldNum" sz="quarter" idx="5"/>
          </p:nvPr>
        </p:nvSpPr>
        <p:spPr/>
        <p:txBody>
          <a:bodyPr/>
          <a:lstStyle/>
          <a:p>
            <a:fld id="{45ED65E1-AB9F-5D48-B531-F3857F562793}" type="slidenum">
              <a:rPr lang="cs-CZ" smtClean="0"/>
              <a:t>5</a:t>
            </a:fld>
            <a:endParaRPr lang="cs-CZ"/>
          </a:p>
        </p:txBody>
      </p:sp>
    </p:spTree>
    <p:extLst>
      <p:ext uri="{BB962C8B-B14F-4D97-AF65-F5344CB8AC3E}">
        <p14:creationId xmlns:p14="http://schemas.microsoft.com/office/powerpoint/2010/main" val="478423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0125D-5DC1-EF00-9FCB-F52FF0F8D123}"/>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E982A5F9-802E-EF96-993C-D89B7521FB77}"/>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ECD6EC96-9640-5FAD-35C3-CC1CA9896AA3}"/>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EA161109-F6DD-5414-7781-907A6C71D341}"/>
              </a:ext>
            </a:extLst>
          </p:cNvPr>
          <p:cNvSpPr>
            <a:spLocks noGrp="1"/>
          </p:cNvSpPr>
          <p:nvPr>
            <p:ph type="sldNum" sz="quarter" idx="5"/>
          </p:nvPr>
        </p:nvSpPr>
        <p:spPr/>
        <p:txBody>
          <a:bodyPr/>
          <a:lstStyle/>
          <a:p>
            <a:fld id="{45ED65E1-AB9F-5D48-B531-F3857F562793}" type="slidenum">
              <a:rPr lang="cs-CZ" smtClean="0"/>
              <a:t>6</a:t>
            </a:fld>
            <a:endParaRPr lang="cs-CZ"/>
          </a:p>
        </p:txBody>
      </p:sp>
    </p:spTree>
    <p:extLst>
      <p:ext uri="{BB962C8B-B14F-4D97-AF65-F5344CB8AC3E}">
        <p14:creationId xmlns:p14="http://schemas.microsoft.com/office/powerpoint/2010/main" val="3192299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6EB1E-8009-CE04-8FD7-735F5BBFBCDE}"/>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78763CDA-EF0C-913D-6710-04A3E605D919}"/>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CA8A05F6-93AB-BF5B-E217-7315491B8796}"/>
              </a:ext>
            </a:extLst>
          </p:cNvPr>
          <p:cNvSpPr>
            <a:spLocks noGrp="1"/>
          </p:cNvSpPr>
          <p:nvPr>
            <p:ph type="body" idx="1"/>
          </p:nvPr>
        </p:nvSpPr>
        <p:spPr/>
        <p:txBody>
          <a:bodyPr/>
          <a:lstStyle/>
          <a:p>
            <a:pPr marL="342900" lvl="0" indent="-342900">
              <a:lnSpc>
                <a:spcPct val="107000"/>
              </a:lnSpc>
              <a:buFont typeface="Calibri" panose="020F0502020204030204" pitchFamily="34" charset="0"/>
              <a:buChar char="-"/>
            </a:pPr>
            <a:r>
              <a:rPr lang="cs-CZ" sz="1100" b="1" dirty="0">
                <a:effectLst/>
                <a:latin typeface="Cambria" panose="02040503050406030204" pitchFamily="18" charset="0"/>
                <a:ea typeface="Calibri" panose="020F0502020204030204" pitchFamily="34" charset="0"/>
                <a:cs typeface="Times New Roman" panose="02020603050405020304" pitchFamily="18" charset="0"/>
              </a:rPr>
              <a:t>Právní úprava a prováděcí předpisy</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 ZSS upraveno v § 35 až 42c – zásadní změny:</a:t>
            </a: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oddělení obecné a zvláštní část</a:t>
            </a: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samostatné lhůty pro vykonání každé části</a:t>
            </a: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každou část lze 1x opakovat</a:t>
            </a: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opakovaným neúspěchem služební poměr nekončí, možnost ještě konat na vlastní náklady</a:t>
            </a: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lhůta pro vyrozumění o místě a termínu zkrácena z 21 na 15 dní</a:t>
            </a: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lhůta pro opakování zkrácena z 1 měsíce na 21 dní </a:t>
            </a: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možnost státního zaměstnance konat bezúplatně až 2 další zvláštní části ročně</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Bude vydána nová vyhláška o podrobnostech úřednické zkoušky a o paušální částce nákladů na vykonání úřednické zkoušky</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Bude vydán nový služební předpis NST k úřednické zkoušce</a:t>
            </a:r>
          </a:p>
          <a:p>
            <a:pPr marL="457200">
              <a:lnSpc>
                <a:spcPct val="107000"/>
              </a:lnSpc>
            </a:pPr>
            <a:r>
              <a:rPr lang="cs-CZ" sz="1100" dirty="0">
                <a:effectLst/>
                <a:latin typeface="Cambria" panose="02040503050406030204" pitchFamily="18" charset="0"/>
                <a:ea typeface="Calibri" panose="020F0502020204030204" pitchFamily="34" charset="0"/>
                <a:cs typeface="Times New Roman" panose="02020603050405020304" pitchFamily="18" charset="0"/>
              </a:rPr>
              <a:t> </a:t>
            </a:r>
          </a:p>
          <a:p>
            <a:pPr marL="342900" lvl="0" indent="-34290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Po případném druhém neúspěšném pokusu jak v obecné, tak ve zvláštní části lze další pokusy konat na vlastní náklady v neomezeném počtu až do uplynutí příslušné lhůty (9 nebo 18 měsíců)</a:t>
            </a:r>
          </a:p>
          <a:p>
            <a:pPr marL="342900" lvl="0" indent="-34290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Na každou část bude samostatné „Osvědčení“ anebo „Zpráva“ a samostatný „Protokol“</a:t>
            </a:r>
          </a:p>
          <a:p>
            <a:pPr marL="342900" lvl="0" indent="-34290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Bonus – § 42 odst. 1: služební úřad umožní státnímu zaměstnanci na jeho žádost vykonat na náklady služebního úřadu zvláštní část úřednické zkoušky v jiném oboru služby, než ve kterém vykonává službu, a to včetně jednoho jejího opakování, nejvýše však ve 2 oborech služby v kalendářním roce; účast na ní se považuje za výkon služby</a:t>
            </a:r>
          </a:p>
          <a:p>
            <a:pPr marL="342900" lvl="0" indent="-34290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Nová vyhláška nahazuje Vyhlášku č. 162/2015 Sb., o podrobnostech úřednické zkoušky a SP NMV-SS č. 4/2015, kterým se stanoví výše paušální částky nákladů spojených s vykonáním úřednické zkoušky</a:t>
            </a:r>
          </a:p>
          <a:p>
            <a:pPr marL="342900" lvl="0" indent="-342900">
              <a:lnSpc>
                <a:spcPct val="107000"/>
              </a:lnSpc>
              <a:spcAft>
                <a:spcPts val="800"/>
              </a:spcAft>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Nový SP NST k úřednické zkoušce nahradí SP NMV-SS č. 1/2020 ze dne 12. března 2020, kterým se stanoví postup při zřizování zkušebních komisí, a MP NMV-SS č. 1/2017, kterým se stanoví podrobnosti k provádění a organizaci úřednické zkoušky</a:t>
            </a:r>
          </a:p>
        </p:txBody>
      </p:sp>
      <p:sp>
        <p:nvSpPr>
          <p:cNvPr id="4" name="Zástupný symbol pro číslo snímku 3">
            <a:extLst>
              <a:ext uri="{FF2B5EF4-FFF2-40B4-BE49-F238E27FC236}">
                <a16:creationId xmlns:a16="http://schemas.microsoft.com/office/drawing/2014/main" id="{060853EC-2C39-BD45-0DBE-3B4A4AA5EF57}"/>
              </a:ext>
            </a:extLst>
          </p:cNvPr>
          <p:cNvSpPr>
            <a:spLocks noGrp="1"/>
          </p:cNvSpPr>
          <p:nvPr>
            <p:ph type="sldNum" sz="quarter" idx="5"/>
          </p:nvPr>
        </p:nvSpPr>
        <p:spPr/>
        <p:txBody>
          <a:bodyPr/>
          <a:lstStyle/>
          <a:p>
            <a:fld id="{45ED65E1-AB9F-5D48-B531-F3857F562793}" type="slidenum">
              <a:rPr lang="cs-CZ" smtClean="0"/>
              <a:t>7</a:t>
            </a:fld>
            <a:endParaRPr lang="cs-CZ"/>
          </a:p>
        </p:txBody>
      </p:sp>
    </p:spTree>
    <p:extLst>
      <p:ext uri="{BB962C8B-B14F-4D97-AF65-F5344CB8AC3E}">
        <p14:creationId xmlns:p14="http://schemas.microsoft.com/office/powerpoint/2010/main" val="498379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49AA4-FBE6-F433-1874-FBA2EC550E37}"/>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CA95BD9E-3A5C-106D-75CC-294ACC059D3C}"/>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C81C77E7-FA0C-FB92-90A3-BEEC88089973}"/>
              </a:ext>
            </a:extLst>
          </p:cNvPr>
          <p:cNvSpPr>
            <a:spLocks noGrp="1"/>
          </p:cNvSpPr>
          <p:nvPr>
            <p:ph type="body" idx="1"/>
          </p:nvPr>
        </p:nvSpPr>
        <p:spPr/>
        <p:txBody>
          <a:bodyPr/>
          <a:lstStyle/>
          <a:p>
            <a:pPr marL="342900" lvl="0" indent="-342900">
              <a:lnSpc>
                <a:spcPct val="107000"/>
              </a:lnSpc>
              <a:buFont typeface="Wingdings" pitchFamily="2" charset="2"/>
              <a:buChar char=""/>
            </a:pPr>
            <a:r>
              <a:rPr lang="cs-CZ" sz="1100" b="1" dirty="0">
                <a:effectLst/>
                <a:latin typeface="Cambria" panose="02040503050406030204" pitchFamily="18" charset="0"/>
                <a:ea typeface="Calibri" panose="020F0502020204030204" pitchFamily="34" charset="0"/>
                <a:cs typeface="Times New Roman" panose="02020603050405020304" pitchFamily="18" charset="0"/>
              </a:rPr>
              <a:t>Obecná část ÚZ:</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koná se zpravidla v domovském služebním úřadu, v českém jazyce, formou písemného testu, 30 otázek ze souboru 300, pro úspěšné vykonání nejméně 23 správných odpovědí, trvání 30 minut, výjimečně až 60 minut</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osoby plnící předpoklady pro přijetí do služebního poměre konají na vlastní náklady výlučně v sekci pro státní službu</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za účelem konání v domovském služebním úřadu bude zřízena nová uživatelská role v ISoSS „realizátor OČ ÚZ“</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výše nákladů na konání stanovena vyhláškou na 500,- Kč</a:t>
            </a:r>
          </a:p>
          <a:p>
            <a:pPr marL="457200">
              <a:lnSpc>
                <a:spcPct val="107000"/>
              </a:lnSpc>
            </a:pPr>
            <a:r>
              <a:rPr lang="cs-CZ" sz="1100" dirty="0">
                <a:effectLst/>
                <a:latin typeface="Cambria" panose="02040503050406030204" pitchFamily="18" charset="0"/>
                <a:ea typeface="Calibri" panose="020F0502020204030204" pitchFamily="34" charset="0"/>
                <a:cs typeface="Times New Roman" panose="02020603050405020304" pitchFamily="18" charset="0"/>
              </a:rPr>
              <a:t> </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Výjimka pro konání v domovském služebním úřadu = služební úřady uvedené v § 16 ZSS a konání na vlastní náklady (včetně SZ a zaměstnanců dle § 178 po 2. neúspěšném pokusu)</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Test se oproti současné úpravě nijak nemění (30 ze 300, vždy 3 možné odpovědi, vždy jen 1 správná, pro hodnocení „uspěl“ alespoň 23 ze 30)</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 uživatelské / činnostní roli ISoSS „realizátor OČ ÚZ“ jde o obdobu činnostních rolí „koordinátor“ a „zabezpečující osoba“, ale jen v OČ a na domovském SÚ</a:t>
            </a:r>
          </a:p>
          <a:p>
            <a:pPr marL="742950" lvl="1" indent="-285750">
              <a:lnSpc>
                <a:spcPct val="107000"/>
              </a:lnSpc>
              <a:spcAft>
                <a:spcPts val="800"/>
              </a:spcAft>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Výše nákladů (500,- Kč) vyhláškou stejně jako doposud SP</a:t>
            </a:r>
          </a:p>
        </p:txBody>
      </p:sp>
      <p:sp>
        <p:nvSpPr>
          <p:cNvPr id="4" name="Zástupný symbol pro číslo snímku 3">
            <a:extLst>
              <a:ext uri="{FF2B5EF4-FFF2-40B4-BE49-F238E27FC236}">
                <a16:creationId xmlns:a16="http://schemas.microsoft.com/office/drawing/2014/main" id="{D792656B-0F1E-82C1-8194-8CCBD7528426}"/>
              </a:ext>
            </a:extLst>
          </p:cNvPr>
          <p:cNvSpPr>
            <a:spLocks noGrp="1"/>
          </p:cNvSpPr>
          <p:nvPr>
            <p:ph type="sldNum" sz="quarter" idx="5"/>
          </p:nvPr>
        </p:nvSpPr>
        <p:spPr/>
        <p:txBody>
          <a:bodyPr/>
          <a:lstStyle/>
          <a:p>
            <a:fld id="{45ED65E1-AB9F-5D48-B531-F3857F562793}" type="slidenum">
              <a:rPr lang="cs-CZ" smtClean="0"/>
              <a:t>8</a:t>
            </a:fld>
            <a:endParaRPr lang="cs-CZ"/>
          </a:p>
        </p:txBody>
      </p:sp>
    </p:spTree>
    <p:extLst>
      <p:ext uri="{BB962C8B-B14F-4D97-AF65-F5344CB8AC3E}">
        <p14:creationId xmlns:p14="http://schemas.microsoft.com/office/powerpoint/2010/main" val="18195423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DA151-6CC4-1413-610A-DBC2AD7B3435}"/>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3CA1A4CE-E6FB-FCFF-7275-6E9C02221B72}"/>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D76A4088-3B21-4CF4-33B4-EA7D8B7835F1}"/>
              </a:ext>
            </a:extLst>
          </p:cNvPr>
          <p:cNvSpPr>
            <a:spLocks noGrp="1"/>
          </p:cNvSpPr>
          <p:nvPr>
            <p:ph type="body" idx="1"/>
          </p:nvPr>
        </p:nvSpPr>
        <p:spPr>
          <a:xfrm>
            <a:off x="685800" y="4400550"/>
            <a:ext cx="5481918" cy="3600450"/>
          </a:xfrm>
        </p:spPr>
        <p:txBody>
          <a:bodyPr/>
          <a:lstStyle/>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koná se po úspěšném vykonání obecné části před zkušební komisí</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forma řízeného rozhovoru o obsahu 3 zkušebních okruhů, vylosovaných ze seznamu 20 zveřejněných, trvání zpravidla nejdéle 60 minut, příprava nejméně 15 minut, nejdéle zpravidla 30 minut, pro úspěšné vykonání nejméně 2 správně zodpovězené okruhy</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zkušební okruhy tvoří garant oboru služby a tyto přímo vymezují obsah a rozsah zvláštní části úřednické zkoušky</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povinné zveřejnění učebního textu</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jednotný jednací řád zkušebních komisí (vydaný služebním orgánem)</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zjednodušení zavádění zkušebních komisí do ISoSS</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výše nákladů na konání stanovena vyhláškou na 2000,- Kč</a:t>
            </a:r>
          </a:p>
          <a:p>
            <a:pPr marL="230188" indent="-222250">
              <a:lnSpc>
                <a:spcPct val="107000"/>
              </a:lnSpc>
            </a:pPr>
            <a:r>
              <a:rPr lang="cs-CZ" sz="1100" dirty="0">
                <a:effectLst/>
                <a:latin typeface="Cambria" panose="02040503050406030204" pitchFamily="18" charset="0"/>
                <a:ea typeface="Calibri" panose="020F0502020204030204" pitchFamily="34" charset="0"/>
                <a:cs typeface="Times New Roman" panose="02020603050405020304" pitchFamily="18" charset="0"/>
              </a:rPr>
              <a:t> </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Dokud není v ISoSS / EÚZ vyznačeno úspěšné vykoná OČ ÚZ (úspěšným vykonáním testu, rovnocenností anebo právní fikcí), nelze na ZČ ÚZ ani přihlásit</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 organizaci ZČ se nic zásadně nemění – 3členná ZK zřízená garantem oboru služby, zasedat může jak přímo u garanta, tak na jiném služebním úřadu</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Pro hodnocení stále platí „2 ze 3“, k hodnocení každého okruhu ve vyhlášce explicitně uvedeno, že každý člen ZK hodnotí každý okruh a o hodnocení okruhu se hlasuje</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Zkušební otázky nahrazeny zkušebními okruhy, ty dle § 38 odst. 1 ZSS přímo vymezují obsah a rozsah ZČ ÚZ v daném oboru</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Až ze zkušebních okruhů se vytvoří (odvodí) a jako dosud povinně zveřejní seznam odborné literatury a seznam mezinárodních smluv, právních předpisů, usnesení vlády, služebních předpisů a jiných dokumentů, z nichž byly vytvořeny</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učební text poskytující systematické a strukturované informace ke každému zkušebnímu okruhu potřebné pro vykonání zvláštní části úřednické zkoušky.</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Služební orgán garanta oboru služby podle § 39 odst. 4 ZSS vydá (jednotný) zkušební řád zkušebních komisí jmenovaných ve služebním úřadu</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Jinak bez významnějších změn v organizaci</a:t>
            </a:r>
          </a:p>
          <a:p>
            <a:pPr marL="230188" lvl="1" indent="-2222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Do ISoSS budou zaváděni jen jednotliví členové ZK (zkoušející), ZK se vtvoří až ad hoc na termín ÚZ vybráním 3 členů, systém ohlídá přípustnost (max 1 „ne-SZ“, druhé pokusy)</a:t>
            </a:r>
          </a:p>
          <a:p>
            <a:pPr marL="230188" lvl="1" indent="-222250">
              <a:lnSpc>
                <a:spcPct val="107000"/>
              </a:lnSpc>
              <a:spcAft>
                <a:spcPts val="800"/>
              </a:spcAft>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Výše nákladů za konání ZČ ÚZ (2000,- Kč) vyhláškou i zde stejně jako doposud SP</a:t>
            </a:r>
          </a:p>
        </p:txBody>
      </p:sp>
      <p:sp>
        <p:nvSpPr>
          <p:cNvPr id="4" name="Zástupný symbol pro číslo snímku 3">
            <a:extLst>
              <a:ext uri="{FF2B5EF4-FFF2-40B4-BE49-F238E27FC236}">
                <a16:creationId xmlns:a16="http://schemas.microsoft.com/office/drawing/2014/main" id="{7A1EA91F-7462-C6D4-FF87-AF0ED12A687A}"/>
              </a:ext>
            </a:extLst>
          </p:cNvPr>
          <p:cNvSpPr>
            <a:spLocks noGrp="1"/>
          </p:cNvSpPr>
          <p:nvPr>
            <p:ph type="sldNum" sz="quarter" idx="5"/>
          </p:nvPr>
        </p:nvSpPr>
        <p:spPr/>
        <p:txBody>
          <a:bodyPr/>
          <a:lstStyle/>
          <a:p>
            <a:fld id="{45ED65E1-AB9F-5D48-B531-F3857F562793}" type="slidenum">
              <a:rPr lang="cs-CZ" smtClean="0"/>
              <a:t>9</a:t>
            </a:fld>
            <a:endParaRPr lang="cs-CZ"/>
          </a:p>
        </p:txBody>
      </p:sp>
    </p:spTree>
    <p:extLst>
      <p:ext uri="{BB962C8B-B14F-4D97-AF65-F5344CB8AC3E}">
        <p14:creationId xmlns:p14="http://schemas.microsoft.com/office/powerpoint/2010/main" val="2861031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A031A-CA8D-C67C-66F5-4AE3E56BCD12}"/>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B39D697D-0EEF-5FC4-E510-DD8F6642E9E5}"/>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CA7D5E05-2E83-FE50-6B17-98D0C2680058}"/>
              </a:ext>
            </a:extLst>
          </p:cNvPr>
          <p:cNvSpPr>
            <a:spLocks noGrp="1"/>
          </p:cNvSpPr>
          <p:nvPr>
            <p:ph type="body" idx="1"/>
          </p:nvPr>
        </p:nvSpPr>
        <p:spPr/>
        <p:txBody>
          <a:bodyPr/>
          <a:lstStyle/>
          <a:p>
            <a:endParaRPr lang="cs-CZ" dirty="0"/>
          </a:p>
        </p:txBody>
      </p:sp>
      <p:sp>
        <p:nvSpPr>
          <p:cNvPr id="4" name="Zástupný symbol pro číslo snímku 3">
            <a:extLst>
              <a:ext uri="{FF2B5EF4-FFF2-40B4-BE49-F238E27FC236}">
                <a16:creationId xmlns:a16="http://schemas.microsoft.com/office/drawing/2014/main" id="{A71340AA-B281-75CA-84F7-9A28252EA00C}"/>
              </a:ext>
            </a:extLst>
          </p:cNvPr>
          <p:cNvSpPr>
            <a:spLocks noGrp="1"/>
          </p:cNvSpPr>
          <p:nvPr>
            <p:ph type="sldNum" sz="quarter" idx="5"/>
          </p:nvPr>
        </p:nvSpPr>
        <p:spPr/>
        <p:txBody>
          <a:bodyPr/>
          <a:lstStyle/>
          <a:p>
            <a:fld id="{45ED65E1-AB9F-5D48-B531-F3857F562793}" type="slidenum">
              <a:rPr lang="cs-CZ" smtClean="0"/>
              <a:t>10</a:t>
            </a:fld>
            <a:endParaRPr lang="cs-CZ"/>
          </a:p>
        </p:txBody>
      </p:sp>
    </p:spTree>
    <p:extLst>
      <p:ext uri="{BB962C8B-B14F-4D97-AF65-F5344CB8AC3E}">
        <p14:creationId xmlns:p14="http://schemas.microsoft.com/office/powerpoint/2010/main" val="11943568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815EB-13A7-133A-773F-D4D81F95B7C8}"/>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BD0F365D-B599-3368-9702-5C317A1A31D3}"/>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97F1E6BC-9F1F-9EC8-B301-4A02DB060365}"/>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A40D7F3A-F087-4DBC-0E4D-927EB175FD47}"/>
              </a:ext>
            </a:extLst>
          </p:cNvPr>
          <p:cNvSpPr>
            <a:spLocks noGrp="1"/>
          </p:cNvSpPr>
          <p:nvPr>
            <p:ph type="sldNum" sz="quarter" idx="5"/>
          </p:nvPr>
        </p:nvSpPr>
        <p:spPr/>
        <p:txBody>
          <a:bodyPr/>
          <a:lstStyle/>
          <a:p>
            <a:fld id="{45ED65E1-AB9F-5D48-B531-F3857F562793}" type="slidenum">
              <a:rPr lang="cs-CZ" smtClean="0"/>
              <a:t>11</a:t>
            </a:fld>
            <a:endParaRPr lang="cs-CZ"/>
          </a:p>
        </p:txBody>
      </p:sp>
    </p:spTree>
    <p:extLst>
      <p:ext uri="{BB962C8B-B14F-4D97-AF65-F5344CB8AC3E}">
        <p14:creationId xmlns:p14="http://schemas.microsoft.com/office/powerpoint/2010/main" val="9740836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45ED65E1-AB9F-5D48-B531-F3857F562793}" type="slidenum">
              <a:rPr lang="cs-CZ" smtClean="0"/>
              <a:t>12</a:t>
            </a:fld>
            <a:endParaRPr lang="cs-CZ"/>
          </a:p>
        </p:txBody>
      </p:sp>
    </p:spTree>
    <p:extLst>
      <p:ext uri="{BB962C8B-B14F-4D97-AF65-F5344CB8AC3E}">
        <p14:creationId xmlns:p14="http://schemas.microsoft.com/office/powerpoint/2010/main" val="19661693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09C1B-187D-2702-146E-9B97FD65AE5B}"/>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124C684A-065D-4C7C-66E5-1F90AD61B01F}"/>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E117A4F5-1F88-94B8-33C0-B01E6C8D79C5}"/>
              </a:ext>
            </a:extLst>
          </p:cNvPr>
          <p:cNvSpPr>
            <a:spLocks noGrp="1"/>
          </p:cNvSpPr>
          <p:nvPr>
            <p:ph type="body" idx="1"/>
          </p:nvPr>
        </p:nvSpPr>
        <p:spPr/>
        <p:txBody>
          <a:bodyPr/>
          <a:lstStyle/>
          <a:p>
            <a:pPr marL="185738" lvl="0" indent="-185738">
              <a:lnSpc>
                <a:spcPct val="107000"/>
              </a:lnSpc>
              <a:buFont typeface="Calibri" panose="020F0502020204030204" pitchFamily="34" charset="0"/>
              <a:buChar char="-"/>
            </a:pPr>
            <a:r>
              <a:rPr lang="cs-CZ" sz="1100" b="0" i="0" dirty="0">
                <a:effectLst/>
                <a:latin typeface="Cambria" panose="02040503050406030204" pitchFamily="18" charset="0"/>
                <a:ea typeface="Calibri" panose="020F0502020204030204" pitchFamily="34" charset="0"/>
                <a:cs typeface="Times New Roman" panose="02020603050405020304" pitchFamily="18" charset="0"/>
              </a:rPr>
              <a:t>budeme aktualizovat služební předpis nejvyššího státního tajemníka ke služebnímu hodnocení</a:t>
            </a:r>
          </a:p>
          <a:p>
            <a:pPr marL="185738" lvl="0" indent="-185738">
              <a:lnSpc>
                <a:spcPct val="107000"/>
              </a:lnSpc>
              <a:spcAft>
                <a:spcPts val="800"/>
              </a:spcAft>
              <a:buFont typeface="Calibri" panose="020F0502020204030204" pitchFamily="34" charset="0"/>
              <a:buChar char="-"/>
            </a:pPr>
            <a:r>
              <a:rPr lang="cs-CZ" sz="1100" b="0" i="0" dirty="0">
                <a:effectLst/>
                <a:latin typeface="Cambria" panose="02040503050406030204" pitchFamily="18" charset="0"/>
                <a:ea typeface="Calibri" panose="020F0502020204030204" pitchFamily="34" charset="0"/>
                <a:cs typeface="Times New Roman" panose="02020603050405020304" pitchFamily="18" charset="0"/>
              </a:rPr>
              <a:t>pokud jde o změny v hodnoticích kritériích, služební předpis by měl opět obsahovat přílohu, která přiblíží nebo nastíní hodnoticí rámec jednotlivých hodnoticích kritérií</a:t>
            </a:r>
          </a:p>
        </p:txBody>
      </p:sp>
      <p:sp>
        <p:nvSpPr>
          <p:cNvPr id="4" name="Zástupný symbol pro číslo snímku 3">
            <a:extLst>
              <a:ext uri="{FF2B5EF4-FFF2-40B4-BE49-F238E27FC236}">
                <a16:creationId xmlns:a16="http://schemas.microsoft.com/office/drawing/2014/main" id="{7265ABEF-161D-C81F-ED2F-5BE6ECBA6521}"/>
              </a:ext>
            </a:extLst>
          </p:cNvPr>
          <p:cNvSpPr>
            <a:spLocks noGrp="1"/>
          </p:cNvSpPr>
          <p:nvPr>
            <p:ph type="sldNum" sz="quarter" idx="5"/>
          </p:nvPr>
        </p:nvSpPr>
        <p:spPr/>
        <p:txBody>
          <a:bodyPr/>
          <a:lstStyle/>
          <a:p>
            <a:fld id="{45ED65E1-AB9F-5D48-B531-F3857F562793}" type="slidenum">
              <a:rPr lang="cs-CZ" smtClean="0"/>
              <a:t>13</a:t>
            </a:fld>
            <a:endParaRPr lang="cs-CZ"/>
          </a:p>
        </p:txBody>
      </p:sp>
    </p:spTree>
    <p:extLst>
      <p:ext uri="{BB962C8B-B14F-4D97-AF65-F5344CB8AC3E}">
        <p14:creationId xmlns:p14="http://schemas.microsoft.com/office/powerpoint/2010/main" val="25809306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0CCB80-9BB0-10C9-F919-84896419955C}"/>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4D53B075-1EB9-46B2-1862-A6BB24CA79C5}"/>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5DBC7612-1A1F-8307-0926-5DD98EC6A608}"/>
              </a:ext>
            </a:extLst>
          </p:cNvPr>
          <p:cNvSpPr>
            <a:spLocks noGrp="1"/>
          </p:cNvSpPr>
          <p:nvPr>
            <p:ph type="body" idx="1"/>
          </p:nvPr>
        </p:nvSpPr>
        <p:spPr/>
        <p:txBody>
          <a:bodyPr/>
          <a:lstStyle/>
          <a:p>
            <a:pPr marL="185738" lvl="0" indent="-185738" algn="just">
              <a:lnSpc>
                <a:spcPct val="107000"/>
              </a:lnSpc>
              <a:buFont typeface="Calibri" panose="020F0502020204030204" pitchFamily="34" charset="0"/>
              <a:buChar char="-"/>
            </a:pPr>
            <a:r>
              <a:rPr lang="cs-CZ" sz="1100" b="0" i="0" dirty="0">
                <a:effectLst/>
                <a:latin typeface="Cambria" panose="02040503050406030204" pitchFamily="18" charset="0"/>
                <a:ea typeface="Calibri" panose="020F0502020204030204" pitchFamily="34" charset="0"/>
                <a:cs typeface="Times New Roman" panose="02020603050405020304" pitchFamily="18" charset="0"/>
              </a:rPr>
              <a:t>upozornit, že ve výši osobních příplatků došlo ke změně již k 1.8. 2024, tzv. </a:t>
            </a:r>
            <a:r>
              <a:rPr lang="cs-CZ" sz="1100" b="0" i="0" dirty="0" err="1">
                <a:effectLst/>
                <a:latin typeface="Cambria" panose="02040503050406030204" pitchFamily="18" charset="0"/>
                <a:ea typeface="Calibri" panose="020F0502020204030204" pitchFamily="34" charset="0"/>
                <a:cs typeface="Times New Roman" panose="02020603050405020304" pitchFamily="18" charset="0"/>
              </a:rPr>
              <a:t>Valmech</a:t>
            </a:r>
            <a:r>
              <a:rPr lang="cs-CZ" sz="1100" b="0" i="0" dirty="0">
                <a:effectLst/>
                <a:latin typeface="Cambria" panose="02040503050406030204" pitchFamily="18" charset="0"/>
                <a:ea typeface="Calibri" panose="020F0502020204030204" pitchFamily="34" charset="0"/>
                <a:cs typeface="Times New Roman" panose="02020603050405020304" pitchFamily="18" charset="0"/>
              </a:rPr>
              <a:t> novelou zákoníku práce</a:t>
            </a:r>
          </a:p>
          <a:p>
            <a:pPr marL="185738" lvl="0" indent="-185738" algn="just">
              <a:lnSpc>
                <a:spcPct val="107000"/>
              </a:lnSpc>
              <a:buFont typeface="Calibri" panose="020F0502020204030204" pitchFamily="34" charset="0"/>
              <a:buChar char="-"/>
            </a:pPr>
            <a:r>
              <a:rPr lang="cs-CZ" sz="1100" b="0" i="0" dirty="0">
                <a:effectLst/>
                <a:latin typeface="Cambria" panose="02040503050406030204" pitchFamily="18" charset="0"/>
                <a:ea typeface="Calibri" panose="020F0502020204030204" pitchFamily="34" charset="0"/>
                <a:cs typeface="Times New Roman" panose="02020603050405020304" pitchFamily="18" charset="0"/>
              </a:rPr>
              <a:t>služební předpis NST bude také reagovat na změny v doručování státním zaměstnancům, nově bude i nadále primárním způsobem seznámení státního zaměstnance se služebním hodnocením „hodnoticí rozhovor“, ale nebude-li možné jej provést, nebude nutné služební hodnocení státnímu zaměstnanci doručovat do vlastních rukou, ale bude možné využít možností doručování upravených v zákoně o státní službě</a:t>
            </a:r>
          </a:p>
          <a:p>
            <a:pPr marL="185738" lvl="0" indent="-185738" algn="just">
              <a:lnSpc>
                <a:spcPct val="107000"/>
              </a:lnSpc>
              <a:buFont typeface="Calibri" panose="020F0502020204030204" pitchFamily="34" charset="0"/>
              <a:buChar char="-"/>
            </a:pPr>
            <a:r>
              <a:rPr lang="cs-CZ" sz="1100" b="0" i="0" dirty="0">
                <a:effectLst/>
                <a:latin typeface="Cambria" panose="02040503050406030204" pitchFamily="18" charset="0"/>
                <a:ea typeface="Calibri" panose="020F0502020204030204" pitchFamily="34" charset="0"/>
                <a:cs typeface="Times New Roman" panose="02020603050405020304" pitchFamily="18" charset="0"/>
              </a:rPr>
              <a:t>kromě hodnoticího rámce upravíme také vzory hodnoticích formulářů a kalkulačku pro výpočet výsledku</a:t>
            </a:r>
          </a:p>
          <a:p>
            <a:pPr marL="185738" lvl="0" indent="-185738" algn="just">
              <a:lnSpc>
                <a:spcPct val="107000"/>
              </a:lnSpc>
              <a:spcAft>
                <a:spcPts val="800"/>
              </a:spcAft>
              <a:buFont typeface="Calibri" panose="020F0502020204030204" pitchFamily="34" charset="0"/>
              <a:buChar char="-"/>
            </a:pPr>
            <a:r>
              <a:rPr lang="cs-CZ" sz="1100" b="0" i="0" dirty="0">
                <a:effectLst/>
                <a:latin typeface="Cambria" panose="02040503050406030204" pitchFamily="18" charset="0"/>
                <a:ea typeface="Calibri" panose="020F0502020204030204" pitchFamily="34" charset="0"/>
                <a:cs typeface="Times New Roman" panose="02020603050405020304" pitchFamily="18" charset="0"/>
              </a:rPr>
              <a:t>principy a zásady provádění služebního hodnocení se nezmění</a:t>
            </a:r>
          </a:p>
        </p:txBody>
      </p:sp>
      <p:sp>
        <p:nvSpPr>
          <p:cNvPr id="4" name="Zástupný symbol pro číslo snímku 3">
            <a:extLst>
              <a:ext uri="{FF2B5EF4-FFF2-40B4-BE49-F238E27FC236}">
                <a16:creationId xmlns:a16="http://schemas.microsoft.com/office/drawing/2014/main" id="{7C33F0D5-835E-9BB3-BA3E-047866AA1058}"/>
              </a:ext>
            </a:extLst>
          </p:cNvPr>
          <p:cNvSpPr>
            <a:spLocks noGrp="1"/>
          </p:cNvSpPr>
          <p:nvPr>
            <p:ph type="sldNum" sz="quarter" idx="5"/>
          </p:nvPr>
        </p:nvSpPr>
        <p:spPr/>
        <p:txBody>
          <a:bodyPr/>
          <a:lstStyle/>
          <a:p>
            <a:fld id="{45ED65E1-AB9F-5D48-B531-F3857F562793}" type="slidenum">
              <a:rPr lang="cs-CZ" smtClean="0"/>
              <a:t>14</a:t>
            </a:fld>
            <a:endParaRPr lang="cs-CZ"/>
          </a:p>
        </p:txBody>
      </p:sp>
    </p:spTree>
    <p:extLst>
      <p:ext uri="{BB962C8B-B14F-4D97-AF65-F5344CB8AC3E}">
        <p14:creationId xmlns:p14="http://schemas.microsoft.com/office/powerpoint/2010/main" val="34386364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5"/>
          </p:nvPr>
        </p:nvSpPr>
        <p:spPr/>
        <p:txBody>
          <a:bodyPr/>
          <a:lstStyle/>
          <a:p>
            <a:fld id="{45ED65E1-AB9F-5D48-B531-F3857F562793}" type="slidenum">
              <a:rPr lang="cs-CZ" smtClean="0"/>
              <a:t>15</a:t>
            </a:fld>
            <a:endParaRPr lang="cs-CZ"/>
          </a:p>
        </p:txBody>
      </p:sp>
    </p:spTree>
    <p:extLst>
      <p:ext uri="{BB962C8B-B14F-4D97-AF65-F5344CB8AC3E}">
        <p14:creationId xmlns:p14="http://schemas.microsoft.com/office/powerpoint/2010/main" val="33202267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a:xfrm>
            <a:off x="685800" y="4400550"/>
            <a:ext cx="5486400" cy="4106956"/>
          </a:xfrm>
        </p:spPr>
        <p:txBody>
          <a:bodyPr/>
          <a:lstStyle/>
          <a:p>
            <a:pPr marL="185738" lvl="0" indent="-185738" algn="just">
              <a:lnSpc>
                <a:spcPct val="107000"/>
              </a:lnSpc>
              <a:buFont typeface="Calibri" panose="020F0502020204030204" pitchFamily="34" charset="0"/>
              <a:buChar char="-"/>
            </a:pPr>
            <a:r>
              <a:rPr lang="cs-CZ" sz="1100" b="0" dirty="0">
                <a:effectLst/>
                <a:latin typeface="Cambria" panose="02040503050406030204" pitchFamily="18" charset="0"/>
                <a:ea typeface="Calibri" panose="020F0502020204030204" pitchFamily="34" charset="0"/>
                <a:cs typeface="Times New Roman" panose="02020603050405020304" pitchFamily="18" charset="0"/>
              </a:rPr>
              <a:t>připravíme nový služební předpis, který pohltí současný služební předpis č. 3/2019 a současný služební předpis 2/2021</a:t>
            </a:r>
          </a:p>
          <a:p>
            <a:pPr marL="185738" lvl="0" indent="-185738" algn="just">
              <a:lnSpc>
                <a:spcPct val="107000"/>
              </a:lnSpc>
              <a:buFont typeface="Calibri" panose="020F0502020204030204" pitchFamily="34" charset="0"/>
              <a:buChar char="-"/>
            </a:pPr>
            <a:r>
              <a:rPr lang="cs-CZ" sz="1100" b="0" dirty="0">
                <a:effectLst/>
                <a:latin typeface="Cambria" panose="02040503050406030204" pitchFamily="18" charset="0"/>
                <a:ea typeface="Calibri" panose="020F0502020204030204" pitchFamily="34" charset="0"/>
                <a:cs typeface="Times New Roman" panose="02020603050405020304" pitchFamily="18" charset="0"/>
              </a:rPr>
              <a:t>nově budeme reagovat také na povinnost služebního orgánu nařídit výkon služby z jiného místa – v případě, že tak stanoví opatření orgánu veřejné moci; na nezbytně nutnou dobu, pokud to povaha služby umožňuje a za podmínky, že jiné místo je způsobilé</a:t>
            </a:r>
          </a:p>
          <a:p>
            <a:pPr marL="185738" lvl="0" indent="-185738" algn="just">
              <a:lnSpc>
                <a:spcPct val="107000"/>
              </a:lnSpc>
              <a:buFont typeface="Calibri" panose="020F0502020204030204" pitchFamily="34" charset="0"/>
              <a:buChar char="-"/>
            </a:pPr>
            <a:r>
              <a:rPr lang="cs-CZ" sz="1100" b="0" dirty="0">
                <a:effectLst/>
                <a:latin typeface="Cambria" panose="02040503050406030204" pitchFamily="18" charset="0"/>
                <a:ea typeface="Calibri" panose="020F0502020204030204" pitchFamily="34" charset="0"/>
                <a:cs typeface="Times New Roman" panose="02020603050405020304" pitchFamily="18" charset="0"/>
              </a:rPr>
              <a:t>státní zaměstnanec je povinen na výzvu služebního orgánu bez zbytečného odkladu písemně určit místo, ze kterého mu služební orgán může výkon služby nařídit, nebo sdělit, že nemá k dispozici žádné jiné místo způsobilé k výkonu služby</a:t>
            </a:r>
          </a:p>
          <a:p>
            <a:pPr marL="185738" lvl="0" indent="-185738" algn="just">
              <a:lnSpc>
                <a:spcPct val="107000"/>
              </a:lnSpc>
              <a:buFont typeface="Calibri" panose="020F0502020204030204" pitchFamily="34" charset="0"/>
              <a:buChar char="-"/>
            </a:pPr>
            <a:r>
              <a:rPr lang="cs-CZ" sz="1100" b="0" dirty="0">
                <a:effectLst/>
                <a:latin typeface="Cambria" panose="02040503050406030204" pitchFamily="18" charset="0"/>
                <a:ea typeface="Calibri" panose="020F0502020204030204" pitchFamily="34" charset="0"/>
                <a:cs typeface="Times New Roman" panose="02020603050405020304" pitchFamily="18" charset="0"/>
              </a:rPr>
              <a:t>pokud jde o uzavírání dohod o výkonu služby z jiného místa, budeme reflektovat na § 183b ZSS – dohoda včetně dohody o její změně, může být uzavřena prostřednictvím:</a:t>
            </a:r>
          </a:p>
          <a:p>
            <a:pPr marL="742950" lvl="1" indent="-285750" algn="just">
              <a:lnSpc>
                <a:spcPct val="107000"/>
              </a:lnSpc>
              <a:buFont typeface="Calibri" panose="020F0502020204030204" pitchFamily="34" charset="0"/>
              <a:buChar char="-"/>
            </a:pPr>
            <a:r>
              <a:rPr lang="cs-CZ" sz="1100" b="0" dirty="0">
                <a:effectLst/>
                <a:latin typeface="Cambria" panose="02040503050406030204" pitchFamily="18" charset="0"/>
                <a:ea typeface="Calibri" panose="020F0502020204030204" pitchFamily="34" charset="0"/>
                <a:cs typeface="Times New Roman" panose="02020603050405020304" pitchFamily="18" charset="0"/>
              </a:rPr>
              <a:t>datové schránky</a:t>
            </a:r>
          </a:p>
          <a:p>
            <a:pPr marL="742950" lvl="1" indent="-285750" algn="just">
              <a:lnSpc>
                <a:spcPct val="107000"/>
              </a:lnSpc>
              <a:buFont typeface="Calibri" panose="020F0502020204030204" pitchFamily="34" charset="0"/>
              <a:buChar char="-"/>
            </a:pPr>
            <a:r>
              <a:rPr lang="cs-CZ" sz="1100" b="0" dirty="0">
                <a:effectLst/>
                <a:latin typeface="Cambria" panose="02040503050406030204" pitchFamily="18" charset="0"/>
                <a:ea typeface="Calibri" panose="020F0502020204030204" pitchFamily="34" charset="0"/>
                <a:cs typeface="Times New Roman" panose="02020603050405020304" pitchFamily="18" charset="0"/>
              </a:rPr>
              <a:t>elektronické pošty</a:t>
            </a:r>
          </a:p>
          <a:p>
            <a:pPr marL="742950" lvl="1" indent="-285750" algn="just">
              <a:lnSpc>
                <a:spcPct val="107000"/>
              </a:lnSpc>
              <a:buFont typeface="Calibri" panose="020F0502020204030204" pitchFamily="34" charset="0"/>
              <a:buChar char="-"/>
            </a:pPr>
            <a:r>
              <a:rPr lang="cs-CZ" sz="1100" b="0" dirty="0">
                <a:effectLst/>
                <a:latin typeface="Cambria" panose="02040503050406030204" pitchFamily="18" charset="0"/>
                <a:ea typeface="Calibri" panose="020F0502020204030204" pitchFamily="34" charset="0"/>
                <a:cs typeface="Times New Roman" panose="02020603050405020304" pitchFamily="18" charset="0"/>
              </a:rPr>
              <a:t>elektronického nástroje</a:t>
            </a:r>
          </a:p>
          <a:p>
            <a:pPr marL="185738" lvl="0" indent="-185738" algn="just">
              <a:lnSpc>
                <a:spcPct val="107000"/>
              </a:lnSpc>
              <a:buFont typeface="Calibri" panose="020F0502020204030204" pitchFamily="34" charset="0"/>
              <a:buChar char="-"/>
            </a:pPr>
            <a:r>
              <a:rPr lang="cs-CZ" sz="1100" b="0" dirty="0">
                <a:effectLst/>
                <a:latin typeface="Cambria" panose="02040503050406030204" pitchFamily="18" charset="0"/>
                <a:ea typeface="Calibri" panose="020F0502020204030204" pitchFamily="34" charset="0"/>
                <a:cs typeface="Times New Roman" panose="02020603050405020304" pitchFamily="18" charset="0"/>
              </a:rPr>
              <a:t>dohoda je pak uzavřena okamžikem, kdy ten, komu je návrh dohody určen, potvrdí navrhovateli, že s jeho návrhem dohody souhlasí</a:t>
            </a:r>
          </a:p>
          <a:p>
            <a:pPr marL="185738" lvl="0" indent="-185738" algn="just">
              <a:lnSpc>
                <a:spcPct val="107000"/>
              </a:lnSpc>
              <a:buFont typeface="Calibri" panose="020F0502020204030204" pitchFamily="34" charset="0"/>
              <a:buChar char="-"/>
            </a:pPr>
            <a:r>
              <a:rPr lang="cs-CZ" sz="1100" b="0" dirty="0">
                <a:effectLst/>
                <a:latin typeface="Cambria" panose="02040503050406030204" pitchFamily="18" charset="0"/>
                <a:ea typeface="Calibri" panose="020F0502020204030204" pitchFamily="34" charset="0"/>
                <a:cs typeface="Times New Roman" panose="02020603050405020304" pitchFamily="18" charset="0"/>
              </a:rPr>
              <a:t>slaďování je jedním z důvodů, proč se lidé rozhodnou vstoupit do služeb státu, zároveň však patří mezi časté důvody pro odchod ze státní služby; ukazuje nám to, že nástroje slaďování zatím neumíme využívat naplno – k plné spokojenosti zaměstnanců</a:t>
            </a:r>
          </a:p>
          <a:p>
            <a:pPr marL="185738" lvl="0" indent="-185738" algn="just">
              <a:lnSpc>
                <a:spcPct val="107000"/>
              </a:lnSpc>
              <a:spcAft>
                <a:spcPts val="800"/>
              </a:spcAft>
              <a:buFont typeface="Calibri" panose="020F0502020204030204" pitchFamily="34" charset="0"/>
              <a:buChar char="-"/>
            </a:pPr>
            <a:r>
              <a:rPr lang="cs-CZ" sz="1100" b="0" dirty="0">
                <a:effectLst/>
                <a:latin typeface="Cambria" panose="02040503050406030204" pitchFamily="18" charset="0"/>
                <a:ea typeface="Calibri" panose="020F0502020204030204" pitchFamily="34" charset="0"/>
                <a:cs typeface="Times New Roman" panose="02020603050405020304" pitchFamily="18" charset="0"/>
              </a:rPr>
              <a:t>apel na služební úřad lépe pracovat s nástroji slaďování, dále apel na informování o právu odpojit se a na dodržování tohoto pravidla</a:t>
            </a:r>
          </a:p>
        </p:txBody>
      </p:sp>
      <p:sp>
        <p:nvSpPr>
          <p:cNvPr id="4" name="Zástupný symbol pro číslo snímku 3"/>
          <p:cNvSpPr>
            <a:spLocks noGrp="1"/>
          </p:cNvSpPr>
          <p:nvPr>
            <p:ph type="sldNum" sz="quarter" idx="5"/>
          </p:nvPr>
        </p:nvSpPr>
        <p:spPr/>
        <p:txBody>
          <a:bodyPr/>
          <a:lstStyle/>
          <a:p>
            <a:fld id="{45ED65E1-AB9F-5D48-B531-F3857F562793}" type="slidenum">
              <a:rPr lang="cs-CZ" smtClean="0"/>
              <a:t>16</a:t>
            </a:fld>
            <a:endParaRPr lang="cs-CZ"/>
          </a:p>
        </p:txBody>
      </p:sp>
    </p:spTree>
    <p:extLst>
      <p:ext uri="{BB962C8B-B14F-4D97-AF65-F5344CB8AC3E}">
        <p14:creationId xmlns:p14="http://schemas.microsoft.com/office/powerpoint/2010/main" val="23362225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20409-D53B-5CDA-85F0-A1EF799165D5}"/>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376D32EB-5447-797C-E69D-B6DD0F6F97FE}"/>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EC14FAC3-9FDA-554B-E0D2-17A7C9F0CCFC}"/>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E75056B0-EF5E-16DC-C7FA-3467346C2F21}"/>
              </a:ext>
            </a:extLst>
          </p:cNvPr>
          <p:cNvSpPr>
            <a:spLocks noGrp="1"/>
          </p:cNvSpPr>
          <p:nvPr>
            <p:ph type="sldNum" sz="quarter" idx="5"/>
          </p:nvPr>
        </p:nvSpPr>
        <p:spPr/>
        <p:txBody>
          <a:bodyPr/>
          <a:lstStyle/>
          <a:p>
            <a:fld id="{45ED65E1-AB9F-5D48-B531-F3857F562793}" type="slidenum">
              <a:rPr lang="cs-CZ" smtClean="0"/>
              <a:t>17</a:t>
            </a:fld>
            <a:endParaRPr lang="cs-CZ"/>
          </a:p>
        </p:txBody>
      </p:sp>
    </p:spTree>
    <p:extLst>
      <p:ext uri="{BB962C8B-B14F-4D97-AF65-F5344CB8AC3E}">
        <p14:creationId xmlns:p14="http://schemas.microsoft.com/office/powerpoint/2010/main" val="16091125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00630-28B7-1518-3A74-FB8AA9E5746F}"/>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3D1DEF34-1125-241F-CCE4-874466754010}"/>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BD84DA7B-DB75-8A36-AB99-2E3FB878BB03}"/>
              </a:ext>
            </a:extLst>
          </p:cNvPr>
          <p:cNvSpPr>
            <a:spLocks noGrp="1"/>
          </p:cNvSpPr>
          <p:nvPr>
            <p:ph type="body" idx="1"/>
          </p:nvPr>
        </p:nvSpPr>
        <p:spPr>
          <a:xfrm>
            <a:off x="685800" y="4400550"/>
            <a:ext cx="5486400" cy="4106956"/>
          </a:xfrm>
        </p:spPr>
        <p:txBody>
          <a:bodyPr/>
          <a:lstStyle/>
          <a:p>
            <a:pPr marL="342900" lvl="0" indent="-342900">
              <a:lnSpc>
                <a:spcPct val="107000"/>
              </a:lnSpc>
              <a:buFont typeface="Calibri" panose="020F0502020204030204" pitchFamily="34" charset="0"/>
              <a:buChar char="-"/>
            </a:pPr>
            <a:r>
              <a:rPr lang="cs-CZ" sz="1100" b="1" dirty="0">
                <a:effectLst/>
                <a:latin typeface="Cambria" panose="02040503050406030204" pitchFamily="18" charset="0"/>
                <a:ea typeface="Calibri" panose="020F0502020204030204" pitchFamily="34" charset="0"/>
                <a:cs typeface="Times New Roman" panose="02020603050405020304" pitchFamily="18" charset="0"/>
              </a:rPr>
              <a:t>Právní úprava a prováděcí předpisy</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Nová kodifikace adaptačního procesu (§ 107)</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Úprava </a:t>
            </a: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prohlubování vzdělání (§ 107a až 107j)</a:t>
            </a: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služebního volna k individuálním studijním účelům (§ 108) a</a:t>
            </a: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zvýšení vzdělání (§ 109 až 111)</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Bude vydán služební předpis NST, kterým se stanoví náležitosti adaptačního procesu</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Bude vydán nový služební předpis NST, kterým se stanoví Rámcová pravidla pro vzdělávání ve služebních úřadech</a:t>
            </a:r>
          </a:p>
          <a:p>
            <a:pPr marL="457200">
              <a:lnSpc>
                <a:spcPct val="107000"/>
              </a:lnSpc>
            </a:pPr>
            <a:r>
              <a:rPr lang="cs-CZ" sz="1100" dirty="0">
                <a:effectLst/>
                <a:latin typeface="Cambria" panose="02040503050406030204" pitchFamily="18" charset="0"/>
                <a:ea typeface="Calibri" panose="020F0502020204030204" pitchFamily="34" charset="0"/>
                <a:cs typeface="Times New Roman" panose="02020603050405020304" pitchFamily="18" charset="0"/>
              </a:rPr>
              <a:t> </a:t>
            </a:r>
          </a:p>
          <a:p>
            <a:pPr marL="342900" lvl="0" indent="-342900">
              <a:lnSpc>
                <a:spcPct val="107000"/>
              </a:lnSpc>
              <a:spcAft>
                <a:spcPts val="800"/>
              </a:spcAft>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SP NST kterým se stanoví Rámcová pravidla pro vzdělávání ve služebních úřadech nahradí stávající SPNMV-SS č. 4/2019, kterým se stanoví Rámcová pravidla vzdělávání ve služebních úřadech.</a:t>
            </a:r>
          </a:p>
          <a:p>
            <a:pPr>
              <a:lnSpc>
                <a:spcPct val="107000"/>
              </a:lnSpc>
              <a:spcAft>
                <a:spcPts val="800"/>
              </a:spcAft>
            </a:pPr>
            <a:r>
              <a:rPr lang="cs-CZ" sz="1100" dirty="0">
                <a:effectLst/>
                <a:latin typeface="Cambria" panose="02040503050406030204" pitchFamily="18" charset="0"/>
                <a:ea typeface="Calibri" panose="020F0502020204030204" pitchFamily="34" charset="0"/>
                <a:cs typeface="Times New Roman" panose="02020603050405020304" pitchFamily="18" charset="0"/>
              </a:rPr>
              <a:t> </a:t>
            </a:r>
          </a:p>
          <a:p>
            <a:pPr marL="342900" lvl="0" indent="-342900">
              <a:lnSpc>
                <a:spcPct val="107000"/>
              </a:lnSpc>
              <a:buFont typeface="Wingdings" pitchFamily="2" charset="2"/>
              <a:buChar char=""/>
            </a:pPr>
            <a:r>
              <a:rPr lang="cs-CZ" sz="1100" b="1" dirty="0">
                <a:effectLst/>
                <a:latin typeface="Cambria" panose="02040503050406030204" pitchFamily="18" charset="0"/>
                <a:ea typeface="Calibri" panose="020F0502020204030204" pitchFamily="34" charset="0"/>
                <a:cs typeface="Times New Roman" panose="02020603050405020304" pitchFamily="18" charset="0"/>
              </a:rPr>
              <a:t>Prohlubování vzdělání:</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vstupní vzdělávání úvodní – nejpozději do 3 měsíců od nástupu do služby na služebním místě (výjimka povolovaná služebním orgánem), souběh s adaptačním procesem</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vstupní vzdělávání následné – zaměření na přípravu na vykonání obecné a zvláštní části úřednické zkoušky v rozsahu nejméně 2 dnů výkonu služby na každou část</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průběžné vzdělávání odborné – zaměření na odborný rozvoj státního zaměstnance primárně ve vykonávaném oboru služby</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průběžné vzdělávání ostatní – zaměření na odborný rozvoj státního zaměstnance v jiných oblastech než ve vykonávaném oboru služby a na jeho osobní rozvoj</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vzdělávání představených</a:t>
            </a:r>
          </a:p>
          <a:p>
            <a:pPr marL="742950" lvl="1" indent="-28575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jazykové vzdělávání – získávání a zdokonalování znalostí cizího jazyka potřebných</a:t>
            </a: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na služebním místě se stanoveným požadavkem úrovně znalosti cizího jazyka</a:t>
            </a: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pro výkon činností, které vyplývají z plnění mezinárodních závazků a které se na služebním místě státního zaměstnance požadují</a:t>
            </a:r>
          </a:p>
          <a:p>
            <a:pPr marL="1600200" lvl="3" indent="-228600">
              <a:lnSpc>
                <a:spcPct val="107000"/>
              </a:lnSpc>
              <a:buFont typeface="Symbol" pitchFamily="2" charset="2"/>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pro odborný a osobní rozvoj (nenárokově)</a:t>
            </a:r>
          </a:p>
          <a:p>
            <a:pPr marL="457200">
              <a:lnSpc>
                <a:spcPct val="107000"/>
              </a:lnSpc>
            </a:pPr>
            <a:r>
              <a:rPr lang="cs-CZ" sz="1100" b="1" dirty="0">
                <a:effectLst/>
                <a:latin typeface="Cambria" panose="02040503050406030204" pitchFamily="18" charset="0"/>
                <a:ea typeface="Calibri" panose="020F0502020204030204" pitchFamily="34" charset="0"/>
                <a:cs typeface="Times New Roman" panose="02020603050405020304" pitchFamily="18" charset="0"/>
              </a:rPr>
              <a:t> </a:t>
            </a:r>
            <a:endParaRPr lang="cs-CZ" sz="1100" dirty="0">
              <a:effectLst/>
              <a:latin typeface="Cambria" panose="02040503050406030204" pitchFamily="18"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Vstupní vzdělávání úvodní probíhá souběžně s adaptačním procesem, zaměřuje na získání znalostí a dovedností potřebných pro výkon služby na služebním místě a ve služebním úřadu a na získání dalších informací týkajících se působnosti, úkolů a chodu služebního úřadu nad rámec adaptačního procesu.</a:t>
            </a:r>
          </a:p>
          <a:p>
            <a:pPr marL="342900" lvl="0" indent="-34290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Vstupní vzdělávání následné se zaměřuje na přípravu na vykonání obecné části úřednické zkoušky a na přípravu na vykonání zvláštní části úřednické zkoušky: služební orgán je povinen bez zbytečného odkladu státnímu zaměstnanci umožnit absolvování přípravy na vykonání obecné a (každé) zvláštní části ÚZ nejméně v rozsahu 2 dnů výkonu služby na každou část, přičemž čerpání služebního volna k individuálním studijním účelům podle § 108 odst. 3 tím není dotčeno. </a:t>
            </a:r>
          </a:p>
          <a:p>
            <a:pPr marL="342900" lvl="0" indent="-34290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Průběžné vzdělávání odborné se zaměřuje na odborný rozvoj státního zaměstnance v jím vykonávaném oboru služby včetně získávání nebo zdokonalování znalostí a dovedností v činnostech, jejichž výkon se na služebním místě státního zaměstnance požaduje. Zajišťuje služební úřad, garant oboru služby a ústřední správní úřad, do jehož působnosti patří právní předpis upravující činnosti, jejichž výkon se na služebním místě státního zaměstnance požaduje.</a:t>
            </a:r>
          </a:p>
          <a:p>
            <a:pPr marL="342900" lvl="0" indent="-34290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Vzdělávání představených se zaměřuje na získávání nebo zdokonalování znalostí a dovedností potřebných pro výkon služby na služebním místě představeného; zajišťuje služební úřad.</a:t>
            </a:r>
          </a:p>
          <a:p>
            <a:pPr marL="342900" lvl="0" indent="-34290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Jazykové vzdělávání se (primárně) zaměřuje na získávání nebo zdokonalování znalostí cizího jazyka potřebných pro výkon služby na služebním místě se stanoveným požadavkem úrovně znalosti cizího jazyka. Dále se zaměřuje na získávání nebo zdokonalování znalostí cizího jazyka potřebných pro výkon činností, které vyplývají z plnění mezinárodních závazků a které se na služebním místě státního zaměstnance požadují. Také jej lze umožnit i ostatním státním zaměstnancům v souvislosti s jejich odborným a osobním rozvojem. Zajišťuje služební úřad.</a:t>
            </a:r>
          </a:p>
          <a:p>
            <a:pPr marL="457200">
              <a:lnSpc>
                <a:spcPct val="107000"/>
              </a:lnSpc>
            </a:pPr>
            <a:r>
              <a:rPr lang="cs-CZ" sz="1100" dirty="0">
                <a:effectLst/>
                <a:latin typeface="Cambria" panose="02040503050406030204" pitchFamily="18" charset="0"/>
                <a:ea typeface="Calibri" panose="020F0502020204030204" pitchFamily="34" charset="0"/>
                <a:cs typeface="Times New Roman" panose="02020603050405020304" pitchFamily="18" charset="0"/>
              </a:rPr>
              <a:t> </a:t>
            </a:r>
          </a:p>
          <a:p>
            <a:pPr marL="342900" lvl="0" indent="-34290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Stále platí, že náklady vynaložené na prohlubování vzdělání nese služební úřad + rozsah, obsah, formu a průběh prohlubování vzdělání určuje služební orgán + prohlubování vzdělání se považuje za výkon služby, za který přísluší státnímu zaměstnanci plat</a:t>
            </a:r>
          </a:p>
          <a:p>
            <a:pPr marL="342900" lvl="0" indent="-342900">
              <a:lnSpc>
                <a:spcPct val="107000"/>
              </a:lnSpc>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Nově platí, že služební orgán (který prohlubování vzdělání státním zaměstnancům průběžně umožňuje) se přitom řídí zásadami systémovosti, účelnosti a hospodárnosti</a:t>
            </a:r>
          </a:p>
          <a:p>
            <a:pPr marL="342900" lvl="0" indent="-342900">
              <a:lnSpc>
                <a:spcPct val="107000"/>
              </a:lnSpc>
              <a:spcAft>
                <a:spcPts val="800"/>
              </a:spcAft>
              <a:buFont typeface="Calibri" panose="020F0502020204030204" pitchFamily="34" charset="0"/>
              <a:buChar char="-"/>
            </a:pPr>
            <a:r>
              <a:rPr lang="cs-CZ" sz="1100" dirty="0">
                <a:effectLst/>
                <a:latin typeface="Cambria" panose="02040503050406030204" pitchFamily="18" charset="0"/>
                <a:ea typeface="Calibri" panose="020F0502020204030204" pitchFamily="34" charset="0"/>
                <a:cs typeface="Times New Roman" panose="02020603050405020304" pitchFamily="18" charset="0"/>
              </a:rPr>
              <a:t>Členění v ZSS je podrobnější, zpravidla tak, jak bylo členěno v dosavadním SP NMV-SS</a:t>
            </a:r>
          </a:p>
        </p:txBody>
      </p:sp>
      <p:sp>
        <p:nvSpPr>
          <p:cNvPr id="4" name="Zástupný symbol pro číslo snímku 3">
            <a:extLst>
              <a:ext uri="{FF2B5EF4-FFF2-40B4-BE49-F238E27FC236}">
                <a16:creationId xmlns:a16="http://schemas.microsoft.com/office/drawing/2014/main" id="{23C50223-FB82-A83D-A5CA-CF7833FDAEE4}"/>
              </a:ext>
            </a:extLst>
          </p:cNvPr>
          <p:cNvSpPr>
            <a:spLocks noGrp="1"/>
          </p:cNvSpPr>
          <p:nvPr>
            <p:ph type="sldNum" sz="quarter" idx="5"/>
          </p:nvPr>
        </p:nvSpPr>
        <p:spPr/>
        <p:txBody>
          <a:bodyPr/>
          <a:lstStyle/>
          <a:p>
            <a:fld id="{45ED65E1-AB9F-5D48-B531-F3857F562793}" type="slidenum">
              <a:rPr lang="cs-CZ" smtClean="0"/>
              <a:t>18</a:t>
            </a:fld>
            <a:endParaRPr lang="cs-CZ"/>
          </a:p>
        </p:txBody>
      </p:sp>
    </p:spTree>
    <p:extLst>
      <p:ext uri="{BB962C8B-B14F-4D97-AF65-F5344CB8AC3E}">
        <p14:creationId xmlns:p14="http://schemas.microsoft.com/office/powerpoint/2010/main" val="39869014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95A5E-24EF-2D0F-E1DE-685343C81036}"/>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F94A6A3A-6BC5-D31F-810E-CE392D0D1B08}"/>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E9CBFBEF-78AB-9B79-A1B8-A24C4DA46944}"/>
              </a:ext>
            </a:extLst>
          </p:cNvPr>
          <p:cNvSpPr>
            <a:spLocks noGrp="1"/>
          </p:cNvSpPr>
          <p:nvPr>
            <p:ph type="body" idx="1"/>
          </p:nvPr>
        </p:nvSpPr>
        <p:spPr/>
        <p:txBody>
          <a:bodyPr/>
          <a:lstStyle/>
          <a:p>
            <a:endParaRPr lang="cs-CZ" dirty="0"/>
          </a:p>
        </p:txBody>
      </p:sp>
      <p:sp>
        <p:nvSpPr>
          <p:cNvPr id="4" name="Zástupný symbol pro číslo snímku 3">
            <a:extLst>
              <a:ext uri="{FF2B5EF4-FFF2-40B4-BE49-F238E27FC236}">
                <a16:creationId xmlns:a16="http://schemas.microsoft.com/office/drawing/2014/main" id="{85992FFA-8F11-2937-4A29-D775A8A728E8}"/>
              </a:ext>
            </a:extLst>
          </p:cNvPr>
          <p:cNvSpPr>
            <a:spLocks noGrp="1"/>
          </p:cNvSpPr>
          <p:nvPr>
            <p:ph type="sldNum" sz="quarter" idx="5"/>
          </p:nvPr>
        </p:nvSpPr>
        <p:spPr/>
        <p:txBody>
          <a:bodyPr/>
          <a:lstStyle/>
          <a:p>
            <a:fld id="{45ED65E1-AB9F-5D48-B531-F3857F562793}" type="slidenum">
              <a:rPr lang="cs-CZ" smtClean="0"/>
              <a:t>19</a:t>
            </a:fld>
            <a:endParaRPr lang="cs-CZ"/>
          </a:p>
        </p:txBody>
      </p:sp>
    </p:spTree>
    <p:extLst>
      <p:ext uri="{BB962C8B-B14F-4D97-AF65-F5344CB8AC3E}">
        <p14:creationId xmlns:p14="http://schemas.microsoft.com/office/powerpoint/2010/main" val="1148800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325F7-F746-5C96-34ED-23873D217F07}"/>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187F8317-2506-09D9-F76D-FFB60957D7AA}"/>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1AD6D1A8-0799-638C-9170-2E9C3FEF1913}"/>
              </a:ext>
            </a:extLst>
          </p:cNvPr>
          <p:cNvSpPr>
            <a:spLocks noGrp="1"/>
          </p:cNvSpPr>
          <p:nvPr>
            <p:ph type="body" idx="1"/>
          </p:nvPr>
        </p:nvSpPr>
        <p:spPr/>
        <p:txBody>
          <a:bodyPr/>
          <a:lstStyle/>
          <a:p>
            <a:pPr marL="342900" lvl="0" indent="-342900">
              <a:lnSpc>
                <a:spcPct val="107000"/>
              </a:lnSpc>
              <a:buFont typeface="Calibri" panose="020F0502020204030204" pitchFamily="34" charset="0"/>
              <a:buChar char="-"/>
            </a:pPr>
            <a:r>
              <a:rPr lang="cs-CZ" sz="1100" b="0" i="0" dirty="0">
                <a:effectLst/>
                <a:latin typeface="Cambria" panose="02040503050406030204" pitchFamily="18" charset="0"/>
                <a:ea typeface="Aptos" panose="020B0004020202020204" pitchFamily="34" charset="0"/>
                <a:cs typeface="Times New Roman" panose="02020603050405020304" pitchFamily="18" charset="0"/>
              </a:rPr>
              <a:t>Nový zaměstnanec (NZ) dle SP NST: SZ přijatí do služebního poměru podle zákona o státní službě + SZ zařazení na jiné služební místo + zaměstnanci dle § 178 + SZ nastupující zpět do služby po delší nepřítomnosti. </a:t>
            </a:r>
          </a:p>
          <a:p>
            <a:pPr marL="342900" lvl="0" indent="-342900">
              <a:lnSpc>
                <a:spcPct val="107000"/>
              </a:lnSpc>
              <a:buFont typeface="Calibri" panose="020F0502020204030204" pitchFamily="34" charset="0"/>
              <a:buChar char="-"/>
            </a:pPr>
            <a:r>
              <a:rPr lang="cs-CZ" sz="1100" b="0" i="0" dirty="0">
                <a:effectLst/>
                <a:latin typeface="Cambria" panose="02040503050406030204" pitchFamily="18" charset="0"/>
                <a:ea typeface="Aptos" panose="020B0004020202020204" pitchFamily="34" charset="0"/>
                <a:cs typeface="Times New Roman" panose="02020603050405020304" pitchFamily="18" charset="0"/>
              </a:rPr>
              <a:t>Delší nepřítomností se (odůvodnění SP NST) rozumí nepřítomnost ve službě v řádu několika měsíců či roků, například při návratu z mateřské či rodičovské dovolené nebo několikaměsíčního studijního pobytu.</a:t>
            </a:r>
          </a:p>
          <a:p>
            <a:pPr marL="342900" lvl="0" indent="-342900">
              <a:lnSpc>
                <a:spcPct val="107000"/>
              </a:lnSpc>
              <a:buFont typeface="Calibri" panose="020F0502020204030204" pitchFamily="34" charset="0"/>
              <a:buChar char="-"/>
            </a:pPr>
            <a:r>
              <a:rPr lang="cs-CZ" sz="1100" b="0" i="0" dirty="0">
                <a:effectLst/>
                <a:latin typeface="Cambria" panose="02040503050406030204" pitchFamily="18" charset="0"/>
                <a:ea typeface="Aptos" panose="020B0004020202020204" pitchFamily="34" charset="0"/>
                <a:cs typeface="Times New Roman" panose="02020603050405020304" pitchFamily="18" charset="0"/>
              </a:rPr>
              <a:t>Odpovědnost za řízení (= stanovení individuálního adaptačního plánu, průběžná kontrola, navržení mentora, kontrola mentorské činnosti a celé vyhodnocení) za adaptační proces na bezprostředně nadřízeného představeného klade SP NST, kterým se stanoví náležitosti adaptačního procesu.</a:t>
            </a:r>
          </a:p>
          <a:p>
            <a:pPr marL="342900" lvl="0" indent="-342900">
              <a:lnSpc>
                <a:spcPct val="107000"/>
              </a:lnSpc>
              <a:buFont typeface="Calibri" panose="020F0502020204030204" pitchFamily="34" charset="0"/>
              <a:buChar char="-"/>
            </a:pPr>
            <a:r>
              <a:rPr lang="cs-CZ" sz="1100" b="0" i="0" dirty="0">
                <a:effectLst/>
                <a:latin typeface="Cambria" panose="02040503050406030204" pitchFamily="18" charset="0"/>
                <a:ea typeface="Aptos" panose="020B0004020202020204" pitchFamily="34" charset="0"/>
                <a:cs typeface="Times New Roman" panose="02020603050405020304" pitchFamily="18" charset="0"/>
              </a:rPr>
              <a:t>Do individuálního adaptačního plánu bezprostředně nadřízený představený zaznamenává zejména informace o seznámení se s interními, případně dalšími dokumenty + vzdělávací aktivity a jejich průběžné hodnocení + další adaptační aktivity a jejich průběžné hodnocení + závěrečné vyhodnocení adaptačního procesu a informaci o výsledku adaptačního procesu.</a:t>
            </a:r>
          </a:p>
          <a:p>
            <a:pPr marL="342900" lvl="0" indent="-342900">
              <a:lnSpc>
                <a:spcPct val="107000"/>
              </a:lnSpc>
              <a:buFont typeface="Calibri" panose="020F0502020204030204" pitchFamily="34" charset="0"/>
              <a:buChar char="-"/>
            </a:pPr>
            <a:r>
              <a:rPr lang="cs-CZ" sz="1100" b="0" i="0" dirty="0">
                <a:effectLst/>
                <a:latin typeface="Cambria" panose="02040503050406030204" pitchFamily="18" charset="0"/>
                <a:ea typeface="Aptos" panose="020B0004020202020204" pitchFamily="34" charset="0"/>
                <a:cs typeface="Times New Roman" panose="02020603050405020304" pitchFamily="18" charset="0"/>
              </a:rPr>
              <a:t>Povinností mentora(dle SP NST je zejména: provázet NZ v průběhu celého adaptačního procesu + poskytovat NZ odborné rady, pomoc a podporu při plnění služebních úkolů a předávat mu znalosti a zkušenosti + seznámit NZ s provozem organizačního útvaru a služebního úřadu + poskytovat NZ zpětnou vazbu o úspěšnosti adaptace + průběžně informovat bezprostředně nadřízeného představeného NZ o pokroku NZ v adaptačním procesu + připravovat pro bezprostředně nadřízeného představeného NZ podklady pro vyhodnocení individuálního adaptačního plánu.</a:t>
            </a:r>
          </a:p>
          <a:p>
            <a:pPr marL="342900" lvl="0" indent="-342900">
              <a:lnSpc>
                <a:spcPct val="107000"/>
              </a:lnSpc>
              <a:spcAft>
                <a:spcPts val="800"/>
              </a:spcAft>
              <a:buFont typeface="Calibri" panose="020F0502020204030204" pitchFamily="34" charset="0"/>
              <a:buChar char="-"/>
            </a:pPr>
            <a:r>
              <a:rPr lang="cs-CZ" sz="1100" b="0" i="0" dirty="0">
                <a:effectLst/>
                <a:latin typeface="Cambria" panose="02040503050406030204" pitchFamily="18" charset="0"/>
                <a:ea typeface="Aptos" panose="020B0004020202020204" pitchFamily="34" charset="0"/>
                <a:cs typeface="Times New Roman" panose="02020603050405020304" pitchFamily="18" charset="0"/>
              </a:rPr>
              <a:t>Je vždy podkladem pro zpracování individuálního vzdělávacího plánu.</a:t>
            </a:r>
          </a:p>
        </p:txBody>
      </p:sp>
      <p:sp>
        <p:nvSpPr>
          <p:cNvPr id="4" name="Zástupný symbol pro číslo snímku 3">
            <a:extLst>
              <a:ext uri="{FF2B5EF4-FFF2-40B4-BE49-F238E27FC236}">
                <a16:creationId xmlns:a16="http://schemas.microsoft.com/office/drawing/2014/main" id="{F9C86536-5D90-A21B-A2AC-41FC20ED9F15}"/>
              </a:ext>
            </a:extLst>
          </p:cNvPr>
          <p:cNvSpPr>
            <a:spLocks noGrp="1"/>
          </p:cNvSpPr>
          <p:nvPr>
            <p:ph type="sldNum" sz="quarter" idx="5"/>
          </p:nvPr>
        </p:nvSpPr>
        <p:spPr/>
        <p:txBody>
          <a:bodyPr/>
          <a:lstStyle/>
          <a:p>
            <a:fld id="{45ED65E1-AB9F-5D48-B531-F3857F562793}" type="slidenum">
              <a:rPr lang="cs-CZ" smtClean="0"/>
              <a:t>20</a:t>
            </a:fld>
            <a:endParaRPr lang="cs-CZ"/>
          </a:p>
        </p:txBody>
      </p:sp>
    </p:spTree>
    <p:extLst>
      <p:ext uri="{BB962C8B-B14F-4D97-AF65-F5344CB8AC3E}">
        <p14:creationId xmlns:p14="http://schemas.microsoft.com/office/powerpoint/2010/main" val="9836109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8719D7-C797-D337-8D2C-9EF9B0D2032F}"/>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EB1E5D47-F321-1F90-7565-9BE718751105}"/>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74F617E2-4409-E096-D6D5-003816190D94}"/>
              </a:ext>
            </a:extLst>
          </p:cNvPr>
          <p:cNvSpPr>
            <a:spLocks noGrp="1"/>
          </p:cNvSpPr>
          <p:nvPr>
            <p:ph type="body" idx="1"/>
          </p:nvPr>
        </p:nvSpPr>
        <p:spPr/>
        <p:txBody>
          <a:bodyPr/>
          <a:lstStyle/>
          <a:p>
            <a:endParaRPr lang="cs-CZ" dirty="0"/>
          </a:p>
        </p:txBody>
      </p:sp>
      <p:sp>
        <p:nvSpPr>
          <p:cNvPr id="4" name="Zástupný symbol pro číslo snímku 3">
            <a:extLst>
              <a:ext uri="{FF2B5EF4-FFF2-40B4-BE49-F238E27FC236}">
                <a16:creationId xmlns:a16="http://schemas.microsoft.com/office/drawing/2014/main" id="{5831BD24-1B15-0B78-220B-9EE3A1B7011B}"/>
              </a:ext>
            </a:extLst>
          </p:cNvPr>
          <p:cNvSpPr>
            <a:spLocks noGrp="1"/>
          </p:cNvSpPr>
          <p:nvPr>
            <p:ph type="sldNum" sz="quarter" idx="5"/>
          </p:nvPr>
        </p:nvSpPr>
        <p:spPr/>
        <p:txBody>
          <a:bodyPr/>
          <a:lstStyle/>
          <a:p>
            <a:fld id="{45ED65E1-AB9F-5D48-B531-F3857F562793}" type="slidenum">
              <a:rPr lang="cs-CZ" smtClean="0"/>
              <a:t>21</a:t>
            </a:fld>
            <a:endParaRPr lang="cs-CZ"/>
          </a:p>
        </p:txBody>
      </p:sp>
    </p:spTree>
    <p:extLst>
      <p:ext uri="{BB962C8B-B14F-4D97-AF65-F5344CB8AC3E}">
        <p14:creationId xmlns:p14="http://schemas.microsoft.com/office/powerpoint/2010/main" val="18482537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649F49-D4D5-F5ED-DC86-89BF6DBC320E}"/>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9EE000D1-4CC2-4AE2-820A-D0405FDFEB19}"/>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2A64EF93-4C0E-606B-2B9D-2BF1D90316A3}"/>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301926FB-9576-8B86-4797-9B33490D608A}"/>
              </a:ext>
            </a:extLst>
          </p:cNvPr>
          <p:cNvSpPr>
            <a:spLocks noGrp="1"/>
          </p:cNvSpPr>
          <p:nvPr>
            <p:ph type="sldNum" sz="quarter" idx="5"/>
          </p:nvPr>
        </p:nvSpPr>
        <p:spPr/>
        <p:txBody>
          <a:bodyPr/>
          <a:lstStyle/>
          <a:p>
            <a:fld id="{45ED65E1-AB9F-5D48-B531-F3857F562793}" type="slidenum">
              <a:rPr lang="cs-CZ" smtClean="0"/>
              <a:t>22</a:t>
            </a:fld>
            <a:endParaRPr lang="cs-CZ"/>
          </a:p>
        </p:txBody>
      </p:sp>
    </p:spTree>
    <p:extLst>
      <p:ext uri="{BB962C8B-B14F-4D97-AF65-F5344CB8AC3E}">
        <p14:creationId xmlns:p14="http://schemas.microsoft.com/office/powerpoint/2010/main" val="1627445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45ED65E1-AB9F-5D48-B531-F3857F562793}" type="slidenum">
              <a:rPr lang="cs-CZ" smtClean="0"/>
              <a:t>23</a:t>
            </a:fld>
            <a:endParaRPr lang="cs-CZ"/>
          </a:p>
        </p:txBody>
      </p:sp>
    </p:spTree>
    <p:extLst>
      <p:ext uri="{BB962C8B-B14F-4D97-AF65-F5344CB8AC3E}">
        <p14:creationId xmlns:p14="http://schemas.microsoft.com/office/powerpoint/2010/main" val="41644756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45ED65E1-AB9F-5D48-B531-F3857F562793}" type="slidenum">
              <a:rPr lang="cs-CZ" smtClean="0"/>
              <a:t>24</a:t>
            </a:fld>
            <a:endParaRPr lang="cs-CZ"/>
          </a:p>
        </p:txBody>
      </p:sp>
    </p:spTree>
    <p:extLst>
      <p:ext uri="{BB962C8B-B14F-4D97-AF65-F5344CB8AC3E}">
        <p14:creationId xmlns:p14="http://schemas.microsoft.com/office/powerpoint/2010/main" val="1689805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p:cNvSpPr>
            <a:spLocks noGrp="1"/>
          </p:cNvSpPr>
          <p:nvPr>
            <p:ph type="dt" sz="half" idx="10"/>
          </p:nvPr>
        </p:nvSpPr>
        <p:spPr/>
        <p:txBody>
          <a:bodyPr/>
          <a:lstStyle/>
          <a:p>
            <a:fld id="{F99CD664-3C87-479F-A476-A6FDD2022BF3}" type="datetimeFigureOut">
              <a:rPr lang="cs-CZ" smtClean="0"/>
              <a:t>20.10.2024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3826104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F99CD664-3C87-479F-A476-A6FDD2022BF3}" type="datetimeFigureOut">
              <a:rPr lang="cs-CZ" smtClean="0"/>
              <a:t>20.10.2024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646682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p:cNvSpPr>
            <a:spLocks noGrp="1"/>
          </p:cNvSpPr>
          <p:nvPr>
            <p:ph type="dt" sz="half" idx="10"/>
          </p:nvPr>
        </p:nvSpPr>
        <p:spPr/>
        <p:txBody>
          <a:bodyPr/>
          <a:lstStyle/>
          <a:p>
            <a:fld id="{F99CD664-3C87-479F-A476-A6FDD2022BF3}" type="datetimeFigureOut">
              <a:rPr lang="cs-CZ" smtClean="0"/>
              <a:t>20.10.2024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2333152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F99CD664-3C87-479F-A476-A6FDD2022BF3}" type="datetimeFigureOut">
              <a:rPr lang="cs-CZ" smtClean="0"/>
              <a:t>20.10.2024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3403707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F99CD664-3C87-479F-A476-A6FDD2022BF3}" type="datetimeFigureOut">
              <a:rPr lang="cs-CZ" smtClean="0"/>
              <a:t>20.10.2024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35208608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F99CD664-3C87-479F-A476-A6FDD2022BF3}" type="datetimeFigureOut">
              <a:rPr lang="cs-CZ" smtClean="0"/>
              <a:t>20.10.2024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1935000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F99CD664-3C87-479F-A476-A6FDD2022BF3}" type="datetimeFigureOut">
              <a:rPr lang="cs-CZ" smtClean="0"/>
              <a:t>20.10.2024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509972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F99CD664-3C87-479F-A476-A6FDD2022BF3}" type="datetimeFigureOut">
              <a:rPr lang="cs-CZ" smtClean="0"/>
              <a:t>20.10.2024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614641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F99CD664-3C87-479F-A476-A6FDD2022BF3}" type="datetimeFigureOut">
              <a:rPr lang="cs-CZ" smtClean="0"/>
              <a:t>20.10.2024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1390928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F99CD664-3C87-479F-A476-A6FDD2022BF3}" type="datetimeFigureOut">
              <a:rPr lang="cs-CZ" smtClean="0"/>
              <a:t>20.10.2024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15091308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F99CD664-3C87-479F-A476-A6FDD2022BF3}" type="datetimeFigureOut">
              <a:rPr lang="cs-CZ" smtClean="0"/>
              <a:t>20.10.2024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9859204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9CD664-3C87-479F-A476-A6FDD2022BF3}" type="datetimeFigureOut">
              <a:rPr lang="cs-CZ" smtClean="0"/>
              <a:t>20.10.2024</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74B0EC-AC81-469D-8D72-DACA04725CEF}" type="slidenum">
              <a:rPr lang="cs-CZ" smtClean="0"/>
              <a:t>‹#›</a:t>
            </a:fld>
            <a:endParaRPr lang="cs-CZ"/>
          </a:p>
        </p:txBody>
      </p:sp>
    </p:spTree>
    <p:extLst>
      <p:ext uri="{BB962C8B-B14F-4D97-AF65-F5344CB8AC3E}">
        <p14:creationId xmlns:p14="http://schemas.microsoft.com/office/powerpoint/2010/main" val="30202334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svg"/><Relationship Id="rId3" Type="http://schemas.openxmlformats.org/officeDocument/2006/relationships/image" Target="../media/image6.png"/><Relationship Id="rId7" Type="http://schemas.openxmlformats.org/officeDocument/2006/relationships/image" Target="../media/image10.svg"/><Relationship Id="rId12"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4.svg"/><Relationship Id="rId5" Type="http://schemas.openxmlformats.org/officeDocument/2006/relationships/image" Target="../media/image8.sv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sv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délník 9"/>
          <p:cNvSpPr/>
          <p:nvPr/>
        </p:nvSpPr>
        <p:spPr>
          <a:xfrm>
            <a:off x="0" y="0"/>
            <a:ext cx="12249665" cy="5733534"/>
          </a:xfrm>
          <a:prstGeom prst="rect">
            <a:avLst/>
          </a:prstGeom>
          <a:solidFill>
            <a:srgbClr val="292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a:spLocks noGrp="1"/>
          </p:cNvSpPr>
          <p:nvPr>
            <p:ph type="ctrTitle"/>
          </p:nvPr>
        </p:nvSpPr>
        <p:spPr>
          <a:xfrm>
            <a:off x="3578469" y="804850"/>
            <a:ext cx="8379069" cy="2197525"/>
          </a:xfrm>
        </p:spPr>
        <p:txBody>
          <a:bodyPr wrap="square">
            <a:spAutoFit/>
          </a:bodyPr>
          <a:lstStyle/>
          <a:p>
            <a:pPr algn="l"/>
            <a:r>
              <a:rPr lang="cs-CZ" sz="5400" kern="0" dirty="0">
                <a:solidFill>
                  <a:srgbClr val="00B0F0"/>
                </a:solidFill>
                <a:latin typeface="Franklin Gothic Demi" panose="020B0603020102020204" pitchFamily="34" charset="0"/>
              </a:rPr>
              <a:t>Prováděcí právní předpisy a služební předpisy</a:t>
            </a:r>
            <a:br>
              <a:rPr lang="cs-CZ" sz="5400" b="1" kern="0" dirty="0">
                <a:solidFill>
                  <a:srgbClr val="00B0F0"/>
                </a:solidFill>
              </a:rPr>
            </a:br>
            <a:r>
              <a:rPr lang="cs-CZ" sz="4400" b="1" kern="0" dirty="0">
                <a:solidFill>
                  <a:srgbClr val="00B0F0"/>
                </a:solidFill>
              </a:rPr>
              <a:t>k novele zákona o státní službě</a:t>
            </a:r>
            <a:endParaRPr lang="cs-CZ" sz="5400" b="1" kern="0" dirty="0">
              <a:solidFill>
                <a:srgbClr val="00B0F0"/>
              </a:solidFill>
            </a:endParaRPr>
          </a:p>
        </p:txBody>
      </p:sp>
      <p:sp>
        <p:nvSpPr>
          <p:cNvPr id="3" name="Podnadpis 2"/>
          <p:cNvSpPr>
            <a:spLocks noGrp="1"/>
          </p:cNvSpPr>
          <p:nvPr>
            <p:ph type="subTitle" idx="1"/>
          </p:nvPr>
        </p:nvSpPr>
        <p:spPr>
          <a:xfrm>
            <a:off x="3610343" y="3249720"/>
            <a:ext cx="3524172" cy="1585049"/>
          </a:xfrm>
        </p:spPr>
        <p:txBody>
          <a:bodyPr>
            <a:spAutoFit/>
          </a:bodyPr>
          <a:lstStyle/>
          <a:p>
            <a:pPr algn="l"/>
            <a:r>
              <a:rPr lang="cs-CZ" sz="2000" dirty="0">
                <a:solidFill>
                  <a:schemeClr val="bg1"/>
                </a:solidFill>
              </a:rPr>
              <a:t>JUDr. Jolana Hrazdírová</a:t>
            </a:r>
          </a:p>
          <a:p>
            <a:pPr algn="l"/>
            <a:r>
              <a:rPr lang="cs-CZ" sz="2000" dirty="0">
                <a:solidFill>
                  <a:schemeClr val="bg1"/>
                </a:solidFill>
              </a:rPr>
              <a:t>Mgr. Tereza Tichá</a:t>
            </a:r>
          </a:p>
          <a:p>
            <a:pPr algn="l"/>
            <a:r>
              <a:rPr lang="cs-CZ" sz="2000" dirty="0">
                <a:solidFill>
                  <a:schemeClr val="bg1"/>
                </a:solidFill>
              </a:rPr>
              <a:t>Ing. Mgr. Petr Schreyer</a:t>
            </a:r>
          </a:p>
          <a:p>
            <a:pPr algn="l"/>
            <a:r>
              <a:rPr lang="cs-CZ" sz="2000" dirty="0">
                <a:solidFill>
                  <a:schemeClr val="bg1"/>
                </a:solidFill>
              </a:rPr>
              <a:t>Mgr. Zuzana Brücknerová</a:t>
            </a:r>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1942" y="891535"/>
            <a:ext cx="2719898" cy="3993502"/>
          </a:xfrm>
          <a:prstGeom prst="rect">
            <a:avLst/>
          </a:prstGeom>
        </p:spPr>
      </p:pic>
      <p:pic>
        <p:nvPicPr>
          <p:cNvPr id="8" name="Obrázek 7"/>
          <p:cNvPicPr>
            <a:picLocks noChangeAspect="1"/>
          </p:cNvPicPr>
          <p:nvPr/>
        </p:nvPicPr>
        <p:blipFill>
          <a:blip r:embed="rId4" cstate="print"/>
          <a:stretch>
            <a:fillRect/>
          </a:stretch>
        </p:blipFill>
        <p:spPr>
          <a:xfrm>
            <a:off x="280085" y="5981537"/>
            <a:ext cx="2314834" cy="636196"/>
          </a:xfrm>
          <a:prstGeom prst="rect">
            <a:avLst/>
          </a:prstGeom>
        </p:spPr>
      </p:pic>
      <p:pic>
        <p:nvPicPr>
          <p:cNvPr id="9" name="Obrázek 8"/>
          <p:cNvPicPr>
            <a:picLocks noChangeAspect="1"/>
          </p:cNvPicPr>
          <p:nvPr/>
        </p:nvPicPr>
        <p:blipFill rotWithShape="1">
          <a:blip r:embed="rId5" cstate="print">
            <a:extLst>
              <a:ext uri="{28A0092B-C50C-407E-A947-70E740481C1C}">
                <a14:useLocalDpi xmlns:a14="http://schemas.microsoft.com/office/drawing/2010/main" val="0"/>
              </a:ext>
            </a:extLst>
          </a:blip>
          <a:srcRect l="11497" t="24752" r="7257" b="29712"/>
          <a:stretch/>
        </p:blipFill>
        <p:spPr>
          <a:xfrm>
            <a:off x="9267787" y="5832935"/>
            <a:ext cx="2800425" cy="784798"/>
          </a:xfrm>
          <a:prstGeom prst="rect">
            <a:avLst/>
          </a:prstGeom>
        </p:spPr>
      </p:pic>
    </p:spTree>
    <p:extLst>
      <p:ext uri="{BB962C8B-B14F-4D97-AF65-F5344CB8AC3E}">
        <p14:creationId xmlns:p14="http://schemas.microsoft.com/office/powerpoint/2010/main" val="267144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0" y="0"/>
            <a:ext cx="12249665" cy="5733535"/>
          </a:xfrm>
          <a:prstGeom prst="rect">
            <a:avLst/>
          </a:prstGeom>
          <a:solidFill>
            <a:srgbClr val="292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6" name="Volný tvar 15">
            <a:extLst>
              <a:ext uri="{FF2B5EF4-FFF2-40B4-BE49-F238E27FC236}">
                <a16:creationId xmlns:a16="http://schemas.microsoft.com/office/drawing/2014/main" id="{8DD4E757-0030-FDA7-0FA1-A312082381EA}"/>
              </a:ext>
            </a:extLst>
          </p:cNvPr>
          <p:cNvSpPr/>
          <p:nvPr/>
        </p:nvSpPr>
        <p:spPr>
          <a:xfrm>
            <a:off x="0" y="0"/>
            <a:ext cx="1080000" cy="2160000"/>
          </a:xfrm>
          <a:custGeom>
            <a:avLst/>
            <a:gdLst>
              <a:gd name="connsiteX0" fmla="*/ 0 w 1080000"/>
              <a:gd name="connsiteY0" fmla="*/ 0 h 2160000"/>
              <a:gd name="connsiteX1" fmla="*/ 1080000 w 1080000"/>
              <a:gd name="connsiteY1" fmla="*/ 1080000 h 2160000"/>
              <a:gd name="connsiteX2" fmla="*/ 0 w 1080000"/>
              <a:gd name="connsiteY2" fmla="*/ 2160000 h 2160000"/>
              <a:gd name="connsiteX3" fmla="*/ 0 w 1080000"/>
              <a:gd name="connsiteY3" fmla="*/ 0 h 2160000"/>
            </a:gdLst>
            <a:ahLst/>
            <a:cxnLst>
              <a:cxn ang="0">
                <a:pos x="connsiteX0" y="connsiteY0"/>
              </a:cxn>
              <a:cxn ang="0">
                <a:pos x="connsiteX1" y="connsiteY1"/>
              </a:cxn>
              <a:cxn ang="0">
                <a:pos x="connsiteX2" y="connsiteY2"/>
              </a:cxn>
              <a:cxn ang="0">
                <a:pos x="connsiteX3" y="connsiteY3"/>
              </a:cxn>
            </a:cxnLst>
            <a:rect l="l" t="t" r="r" b="b"/>
            <a:pathLst>
              <a:path w="1080000" h="2160000">
                <a:moveTo>
                  <a:pt x="0" y="0"/>
                </a:moveTo>
                <a:cubicBezTo>
                  <a:pt x="596468" y="0"/>
                  <a:pt x="1080000" y="483532"/>
                  <a:pt x="1080000" y="1080000"/>
                </a:cubicBezTo>
                <a:cubicBezTo>
                  <a:pt x="1080000" y="1676468"/>
                  <a:pt x="596468" y="2160000"/>
                  <a:pt x="0" y="2160000"/>
                </a:cubicBezTo>
                <a:lnTo>
                  <a:pt x="0" y="0"/>
                </a:lnTo>
                <a:close/>
              </a:path>
            </a:pathLst>
          </a:custGeom>
          <a:solidFill>
            <a:srgbClr val="00A9E7"/>
          </a:solidFill>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cs-CZ" sz="6000" b="1" dirty="0">
                <a:solidFill>
                  <a:srgbClr val="29235C"/>
                </a:solidFill>
                <a:latin typeface="Franklin Gothic Demi" panose="020B0603020102020204" pitchFamily="34" charset="0"/>
              </a:rPr>
              <a:t>1</a:t>
            </a:r>
          </a:p>
        </p:txBody>
      </p:sp>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650" y="6123641"/>
            <a:ext cx="1532239" cy="418497"/>
          </a:xfrm>
          <a:prstGeom prst="rect">
            <a:avLst/>
          </a:prstGeom>
        </p:spPr>
      </p:pic>
      <p:pic>
        <p:nvPicPr>
          <p:cNvPr id="6" name="Obrázek 5"/>
          <p:cNvPicPr>
            <a:picLocks noChangeAspect="1"/>
          </p:cNvPicPr>
          <p:nvPr/>
        </p:nvPicPr>
        <p:blipFill rotWithShape="1">
          <a:blip r:embed="rId4" cstate="print">
            <a:extLst>
              <a:ext uri="{28A0092B-C50C-407E-A947-70E740481C1C}">
                <a14:useLocalDpi xmlns:a14="http://schemas.microsoft.com/office/drawing/2010/main" val="0"/>
              </a:ext>
            </a:extLst>
          </a:blip>
          <a:srcRect r="37165" b="34854"/>
          <a:stretch/>
        </p:blipFill>
        <p:spPr>
          <a:xfrm>
            <a:off x="9769136" y="2167772"/>
            <a:ext cx="2472291" cy="3763471"/>
          </a:xfrm>
          <a:prstGeom prst="rect">
            <a:avLst/>
          </a:prstGeom>
        </p:spPr>
      </p:pic>
      <p:sp>
        <p:nvSpPr>
          <p:cNvPr id="7" name="Nadpis 1"/>
          <p:cNvSpPr txBox="1">
            <a:spLocks/>
          </p:cNvSpPr>
          <p:nvPr/>
        </p:nvSpPr>
        <p:spPr>
          <a:xfrm>
            <a:off x="-1" y="2880000"/>
            <a:ext cx="9000000" cy="235198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cs-CZ" sz="5400" b="1" cap="all" spc="100" dirty="0">
                <a:solidFill>
                  <a:srgbClr val="00B0F0"/>
                </a:solidFill>
                <a:latin typeface="Franklin Gothic Demi" panose="020B0603020102020204" pitchFamily="34" charset="0"/>
              </a:rPr>
              <a:t>OBORY SLUŽBY</a:t>
            </a:r>
          </a:p>
          <a:p>
            <a:pPr algn="r"/>
            <a:r>
              <a:rPr lang="cs-CZ" sz="5400" b="1" kern="0" dirty="0">
                <a:solidFill>
                  <a:schemeClr val="bg1"/>
                </a:solidFill>
              </a:rPr>
              <a:t>nařízení vlády</a:t>
            </a:r>
          </a:p>
          <a:p>
            <a:pPr algn="r"/>
            <a:endParaRPr lang="cs-CZ" sz="5400" b="1" spc="100" dirty="0">
              <a:solidFill>
                <a:srgbClr val="00B0F0"/>
              </a:solidFill>
            </a:endParaRPr>
          </a:p>
        </p:txBody>
      </p:sp>
      <p:pic>
        <p:nvPicPr>
          <p:cNvPr id="8" name="Obrázek 7"/>
          <p:cNvPicPr>
            <a:picLocks noChangeAspect="1"/>
          </p:cNvPicPr>
          <p:nvPr/>
        </p:nvPicPr>
        <p:blipFill rotWithShape="1">
          <a:blip r:embed="rId5"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Tree>
    <p:extLst>
      <p:ext uri="{BB962C8B-B14F-4D97-AF65-F5344CB8AC3E}">
        <p14:creationId xmlns:p14="http://schemas.microsoft.com/office/powerpoint/2010/main" val="1047016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olný tvar 1">
            <a:extLst>
              <a:ext uri="{FF2B5EF4-FFF2-40B4-BE49-F238E27FC236}">
                <a16:creationId xmlns:a16="http://schemas.microsoft.com/office/drawing/2014/main" id="{DC6F0F3E-A6DE-126E-404D-784FD1E27283}"/>
              </a:ext>
            </a:extLst>
          </p:cNvPr>
          <p:cNvSpPr/>
          <p:nvPr/>
        </p:nvSpPr>
        <p:spPr>
          <a:xfrm>
            <a:off x="545027" y="298105"/>
            <a:ext cx="11646973" cy="1260000"/>
          </a:xfrm>
          <a:custGeom>
            <a:avLst/>
            <a:gdLst>
              <a:gd name="connsiteX0" fmla="*/ 630001 w 11646973"/>
              <a:gd name="connsiteY0" fmla="*/ 0 h 1260000"/>
              <a:gd name="connsiteX1" fmla="*/ 678426 w 11646973"/>
              <a:gd name="connsiteY1" fmla="*/ 4882 h 1260000"/>
              <a:gd name="connsiteX2" fmla="*/ 678426 w 11646973"/>
              <a:gd name="connsiteY2" fmla="*/ 0 h 1260000"/>
              <a:gd name="connsiteX3" fmla="*/ 11646973 w 11646973"/>
              <a:gd name="connsiteY3" fmla="*/ 0 h 1260000"/>
              <a:gd name="connsiteX4" fmla="*/ 11646973 w 11646973"/>
              <a:gd name="connsiteY4" fmla="*/ 1260000 h 1260000"/>
              <a:gd name="connsiteX5" fmla="*/ 678426 w 11646973"/>
              <a:gd name="connsiteY5" fmla="*/ 1260000 h 1260000"/>
              <a:gd name="connsiteX6" fmla="*/ 678426 w 11646973"/>
              <a:gd name="connsiteY6" fmla="*/ 1255118 h 1260000"/>
              <a:gd name="connsiteX7" fmla="*/ 630001 w 11646973"/>
              <a:gd name="connsiteY7" fmla="*/ 1260000 h 1260000"/>
              <a:gd name="connsiteX8" fmla="*/ 0 w 11646973"/>
              <a:gd name="connsiteY8" fmla="*/ 630000 h 1260000"/>
              <a:gd name="connsiteX9" fmla="*/ 630001 w 11646973"/>
              <a:gd name="connsiteY9" fmla="*/ 0 h 12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46973" h="1260000">
                <a:moveTo>
                  <a:pt x="630001" y="0"/>
                </a:moveTo>
                <a:lnTo>
                  <a:pt x="678426" y="4882"/>
                </a:lnTo>
                <a:lnTo>
                  <a:pt x="678426" y="0"/>
                </a:lnTo>
                <a:lnTo>
                  <a:pt x="11646973" y="0"/>
                </a:lnTo>
                <a:lnTo>
                  <a:pt x="11646973" y="1260000"/>
                </a:lnTo>
                <a:lnTo>
                  <a:pt x="678426" y="1260000"/>
                </a:lnTo>
                <a:lnTo>
                  <a:pt x="678426" y="1255118"/>
                </a:lnTo>
                <a:lnTo>
                  <a:pt x="630001" y="1260000"/>
                </a:lnTo>
                <a:cubicBezTo>
                  <a:pt x="282061" y="1260000"/>
                  <a:pt x="0" y="977939"/>
                  <a:pt x="0" y="630000"/>
                </a:cubicBezTo>
                <a:cubicBezTo>
                  <a:pt x="0" y="282061"/>
                  <a:pt x="282061" y="0"/>
                  <a:pt x="630001" y="0"/>
                </a:cubicBezTo>
                <a:close/>
              </a:path>
            </a:pathLst>
          </a:custGeom>
          <a:solidFill>
            <a:srgbClr val="00A9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0" rtlCol="0" anchor="ctr">
            <a:noAutofit/>
          </a:bodyPr>
          <a:lstStyle/>
          <a:p>
            <a:r>
              <a:rPr lang="cs-CZ" sz="4400" b="1" dirty="0">
                <a:solidFill>
                  <a:srgbClr val="29235C"/>
                </a:solidFill>
                <a:latin typeface="Franklin Gothic Demi" panose="020B0603020102020204" pitchFamily="34" charset="0"/>
              </a:rPr>
              <a:t>OBORY SLUŽBY</a:t>
            </a:r>
          </a:p>
        </p:txBody>
      </p:sp>
      <p:sp>
        <p:nvSpPr>
          <p:cNvPr id="8" name="Podnadpis 5"/>
          <p:cNvSpPr txBox="1">
            <a:spLocks/>
          </p:cNvSpPr>
          <p:nvPr/>
        </p:nvSpPr>
        <p:spPr>
          <a:xfrm>
            <a:off x="1260000" y="1800000"/>
            <a:ext cx="9911167" cy="3190617"/>
          </a:xfrm>
          <a:prstGeom prst="rect">
            <a:avLst/>
          </a:prstGeom>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indent="-355600">
              <a:lnSpc>
                <a:spcPct val="100000"/>
              </a:lnSpc>
              <a:buSzPct val="80000"/>
              <a:buFont typeface="Standardní systémové písmo"/>
              <a:buChar char="►"/>
            </a:pPr>
            <a:r>
              <a:rPr lang="cs-CZ" sz="2400" dirty="0"/>
              <a:t>změna oborů služby k 1. 1. 2025</a:t>
            </a:r>
          </a:p>
          <a:p>
            <a:pPr marL="1336675" lvl="1" indent="-444500">
              <a:lnSpc>
                <a:spcPct val="100000"/>
              </a:lnSpc>
              <a:buSzPct val="100000"/>
              <a:buFont typeface="DejaVu Sans Condensed" panose="020B0603030804020204" pitchFamily="34" charset="0"/>
              <a:buChar char="⟶"/>
            </a:pPr>
            <a:r>
              <a:rPr lang="cs-CZ" sz="2000" dirty="0"/>
              <a:t>zrušen obor služby č. 16 Lékařská posudková služba</a:t>
            </a:r>
          </a:p>
          <a:p>
            <a:pPr marL="1336675" lvl="1" indent="-444500">
              <a:lnSpc>
                <a:spcPct val="100000"/>
              </a:lnSpc>
              <a:buSzPct val="100000"/>
              <a:buFont typeface="DejaVu Sans Condensed" panose="020B0603030804020204" pitchFamily="34" charset="0"/>
              <a:buChar char="⟶"/>
            </a:pPr>
            <a:r>
              <a:rPr lang="cs-CZ" sz="2000" dirty="0"/>
              <a:t>nový obor služby č. 41 Územní plánování a stavební řád </a:t>
            </a:r>
          </a:p>
          <a:p>
            <a:pPr marL="1336675" lvl="1" indent="-444500">
              <a:lnSpc>
                <a:spcPct val="100000"/>
              </a:lnSpc>
              <a:buSzPct val="100000"/>
              <a:buFont typeface="DejaVu Sans Condensed" panose="020B0603030804020204" pitchFamily="34" charset="0"/>
              <a:buChar char="⟶"/>
            </a:pPr>
            <a:r>
              <a:rPr lang="cs-CZ" sz="2000" dirty="0"/>
              <a:t>nový obor služby č. 64 Bydlení, regionální rozvoj a cestovní ruch</a:t>
            </a:r>
          </a:p>
          <a:p>
            <a:pPr marL="1336675" lvl="1" indent="-444500">
              <a:lnSpc>
                <a:spcPct val="100000"/>
              </a:lnSpc>
              <a:buSzPct val="100000"/>
              <a:buFont typeface="DejaVu Sans Condensed" panose="020B0603030804020204" pitchFamily="34" charset="0"/>
              <a:buChar char="⟶"/>
            </a:pPr>
            <a:r>
              <a:rPr lang="cs-CZ" sz="2000" dirty="0"/>
              <a:t>přejmenován obor služby č. 45 Potravinářství</a:t>
            </a:r>
          </a:p>
          <a:p>
            <a:pPr marL="355600" indent="-355600">
              <a:lnSpc>
                <a:spcPct val="100000"/>
              </a:lnSpc>
              <a:buSzPct val="80000"/>
              <a:buFont typeface="Standardní systémové písmo"/>
              <a:buChar char="►"/>
            </a:pPr>
            <a:r>
              <a:rPr lang="cs-CZ" sz="2400" dirty="0"/>
              <a:t>změna oborů služby k 1. 7. 2025</a:t>
            </a:r>
          </a:p>
          <a:p>
            <a:pPr marL="1336675" lvl="1" indent="-444500">
              <a:lnSpc>
                <a:spcPct val="100000"/>
              </a:lnSpc>
              <a:buSzPct val="100000"/>
              <a:buFont typeface="DejaVu Sans Condensed" panose="020B0603030804020204" pitchFamily="34" charset="0"/>
              <a:buChar char="⟶"/>
            </a:pPr>
            <a:r>
              <a:rPr lang="cs-CZ" sz="2000" dirty="0"/>
              <a:t>nový obor služby č. 22 Legislativa </a:t>
            </a:r>
          </a:p>
          <a:p>
            <a:pPr marL="1336675" lvl="1" indent="-444500">
              <a:lnSpc>
                <a:spcPct val="100000"/>
              </a:lnSpc>
              <a:buSzPct val="100000"/>
              <a:buFont typeface="DejaVu Sans Condensed" panose="020B0603030804020204" pitchFamily="34" charset="0"/>
              <a:buChar char="⟶"/>
            </a:pPr>
            <a:r>
              <a:rPr lang="cs-CZ" sz="2000" dirty="0"/>
              <a:t>nový obor služby č. 65 Právní činnost </a:t>
            </a:r>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Tree>
    <p:extLst>
      <p:ext uri="{BB962C8B-B14F-4D97-AF65-F5344CB8AC3E}">
        <p14:creationId xmlns:p14="http://schemas.microsoft.com/office/powerpoint/2010/main" val="1566593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BDCA10-557D-C2E0-EBD0-F766ABFD880A}"/>
            </a:ext>
          </a:extLst>
        </p:cNvPr>
        <p:cNvGrpSpPr/>
        <p:nvPr/>
      </p:nvGrpSpPr>
      <p:grpSpPr>
        <a:xfrm>
          <a:off x="0" y="0"/>
          <a:ext cx="0" cy="0"/>
          <a:chOff x="0" y="0"/>
          <a:chExt cx="0" cy="0"/>
        </a:xfrm>
      </p:grpSpPr>
      <p:sp>
        <p:nvSpPr>
          <p:cNvPr id="4" name="Obdélník 3">
            <a:extLst>
              <a:ext uri="{FF2B5EF4-FFF2-40B4-BE49-F238E27FC236}">
                <a16:creationId xmlns:a16="http://schemas.microsoft.com/office/drawing/2014/main" id="{9B7C3E57-D75F-AEAF-094B-91D86D75EE2D}"/>
              </a:ext>
            </a:extLst>
          </p:cNvPr>
          <p:cNvSpPr/>
          <p:nvPr/>
        </p:nvSpPr>
        <p:spPr>
          <a:xfrm>
            <a:off x="0" y="-1"/>
            <a:ext cx="12249665" cy="5733535"/>
          </a:xfrm>
          <a:prstGeom prst="rect">
            <a:avLst/>
          </a:prstGeom>
          <a:solidFill>
            <a:srgbClr val="292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5" name="Obrázek 4">
            <a:extLst>
              <a:ext uri="{FF2B5EF4-FFF2-40B4-BE49-F238E27FC236}">
                <a16:creationId xmlns:a16="http://schemas.microsoft.com/office/drawing/2014/main" id="{093403EE-009F-8A4B-21EB-9ECF5899BDD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650" y="6123641"/>
            <a:ext cx="1532239" cy="418497"/>
          </a:xfrm>
          <a:prstGeom prst="rect">
            <a:avLst/>
          </a:prstGeom>
        </p:spPr>
      </p:pic>
      <p:pic>
        <p:nvPicPr>
          <p:cNvPr id="6" name="Obrázek 5">
            <a:extLst>
              <a:ext uri="{FF2B5EF4-FFF2-40B4-BE49-F238E27FC236}">
                <a16:creationId xmlns:a16="http://schemas.microsoft.com/office/drawing/2014/main" id="{D0A81BF1-365F-AEB0-329A-EC2C816D8A0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37165" b="34854"/>
          <a:stretch/>
        </p:blipFill>
        <p:spPr>
          <a:xfrm>
            <a:off x="9769136" y="2167772"/>
            <a:ext cx="2472291" cy="3763471"/>
          </a:xfrm>
          <a:prstGeom prst="rect">
            <a:avLst/>
          </a:prstGeom>
        </p:spPr>
      </p:pic>
      <p:sp>
        <p:nvSpPr>
          <p:cNvPr id="7" name="Nadpis 1">
            <a:extLst>
              <a:ext uri="{FF2B5EF4-FFF2-40B4-BE49-F238E27FC236}">
                <a16:creationId xmlns:a16="http://schemas.microsoft.com/office/drawing/2014/main" id="{5AED278A-9F9F-E562-4D4E-E162C7AB299D}"/>
              </a:ext>
            </a:extLst>
          </p:cNvPr>
          <p:cNvSpPr txBox="1">
            <a:spLocks/>
          </p:cNvSpPr>
          <p:nvPr/>
        </p:nvSpPr>
        <p:spPr>
          <a:xfrm>
            <a:off x="-1" y="2880000"/>
            <a:ext cx="9000000" cy="235198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cs-CZ" sz="5400" b="1" cap="all" spc="100" dirty="0">
                <a:solidFill>
                  <a:srgbClr val="00B0F0"/>
                </a:solidFill>
                <a:latin typeface="Franklin Gothic Demi" panose="020B0603020102020204" pitchFamily="34" charset="0"/>
              </a:rPr>
              <a:t>ROVNOCENNOST</a:t>
            </a:r>
          </a:p>
          <a:p>
            <a:pPr algn="r"/>
            <a:r>
              <a:rPr lang="cs-CZ" sz="5400" b="1" kern="0" dirty="0">
                <a:solidFill>
                  <a:schemeClr val="bg1"/>
                </a:solidFill>
              </a:rPr>
              <a:t>nařízení vlády</a:t>
            </a:r>
          </a:p>
          <a:p>
            <a:pPr algn="r"/>
            <a:endParaRPr lang="cs-CZ" sz="5400" b="1" spc="100" dirty="0">
              <a:solidFill>
                <a:srgbClr val="00B0F0"/>
              </a:solidFill>
            </a:endParaRPr>
          </a:p>
        </p:txBody>
      </p:sp>
      <p:pic>
        <p:nvPicPr>
          <p:cNvPr id="8" name="Obrázek 7">
            <a:extLst>
              <a:ext uri="{FF2B5EF4-FFF2-40B4-BE49-F238E27FC236}">
                <a16:creationId xmlns:a16="http://schemas.microsoft.com/office/drawing/2014/main" id="{B591FC7E-3417-03CE-CFFB-1B88E670B0D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Volný tvar 2">
            <a:extLst>
              <a:ext uri="{FF2B5EF4-FFF2-40B4-BE49-F238E27FC236}">
                <a16:creationId xmlns:a16="http://schemas.microsoft.com/office/drawing/2014/main" id="{20827E4A-C65A-0FDB-473C-758416778EB4}"/>
              </a:ext>
            </a:extLst>
          </p:cNvPr>
          <p:cNvSpPr/>
          <p:nvPr/>
        </p:nvSpPr>
        <p:spPr>
          <a:xfrm>
            <a:off x="0" y="0"/>
            <a:ext cx="1080000" cy="2160000"/>
          </a:xfrm>
          <a:custGeom>
            <a:avLst/>
            <a:gdLst>
              <a:gd name="connsiteX0" fmla="*/ 0 w 1080000"/>
              <a:gd name="connsiteY0" fmla="*/ 0 h 2160000"/>
              <a:gd name="connsiteX1" fmla="*/ 1080000 w 1080000"/>
              <a:gd name="connsiteY1" fmla="*/ 1080000 h 2160000"/>
              <a:gd name="connsiteX2" fmla="*/ 0 w 1080000"/>
              <a:gd name="connsiteY2" fmla="*/ 2160000 h 2160000"/>
              <a:gd name="connsiteX3" fmla="*/ 0 w 1080000"/>
              <a:gd name="connsiteY3" fmla="*/ 0 h 2160000"/>
            </a:gdLst>
            <a:ahLst/>
            <a:cxnLst>
              <a:cxn ang="0">
                <a:pos x="connsiteX0" y="connsiteY0"/>
              </a:cxn>
              <a:cxn ang="0">
                <a:pos x="connsiteX1" y="connsiteY1"/>
              </a:cxn>
              <a:cxn ang="0">
                <a:pos x="connsiteX2" y="connsiteY2"/>
              </a:cxn>
              <a:cxn ang="0">
                <a:pos x="connsiteX3" y="connsiteY3"/>
              </a:cxn>
            </a:cxnLst>
            <a:rect l="l" t="t" r="r" b="b"/>
            <a:pathLst>
              <a:path w="1080000" h="2160000">
                <a:moveTo>
                  <a:pt x="0" y="0"/>
                </a:moveTo>
                <a:cubicBezTo>
                  <a:pt x="596468" y="0"/>
                  <a:pt x="1080000" y="483532"/>
                  <a:pt x="1080000" y="1080000"/>
                </a:cubicBezTo>
                <a:cubicBezTo>
                  <a:pt x="1080000" y="1676468"/>
                  <a:pt x="596468" y="2160000"/>
                  <a:pt x="0" y="2160000"/>
                </a:cubicBezTo>
                <a:lnTo>
                  <a:pt x="0" y="0"/>
                </a:lnTo>
                <a:close/>
              </a:path>
            </a:pathLst>
          </a:custGeom>
          <a:solidFill>
            <a:srgbClr val="00A9E7"/>
          </a:solidFill>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cs-CZ" sz="6000" b="1" dirty="0">
                <a:solidFill>
                  <a:srgbClr val="29235C"/>
                </a:solidFill>
                <a:latin typeface="Franklin Gothic Demi" panose="020B0603020102020204" pitchFamily="34" charset="0"/>
              </a:rPr>
              <a:t>2</a:t>
            </a:r>
          </a:p>
        </p:txBody>
      </p:sp>
    </p:spTree>
    <p:extLst>
      <p:ext uri="{BB962C8B-B14F-4D97-AF65-F5344CB8AC3E}">
        <p14:creationId xmlns:p14="http://schemas.microsoft.com/office/powerpoint/2010/main" val="37917287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260CD-B12A-AE5F-69F4-754609D740BC}"/>
            </a:ext>
          </a:extLst>
        </p:cNvPr>
        <p:cNvGrpSpPr/>
        <p:nvPr/>
      </p:nvGrpSpPr>
      <p:grpSpPr>
        <a:xfrm>
          <a:off x="0" y="0"/>
          <a:ext cx="0" cy="0"/>
          <a:chOff x="0" y="0"/>
          <a:chExt cx="0" cy="0"/>
        </a:xfrm>
      </p:grpSpPr>
      <p:sp>
        <p:nvSpPr>
          <p:cNvPr id="2" name="Volný tvar 1">
            <a:extLst>
              <a:ext uri="{FF2B5EF4-FFF2-40B4-BE49-F238E27FC236}">
                <a16:creationId xmlns:a16="http://schemas.microsoft.com/office/drawing/2014/main" id="{5B3508EC-7647-1526-24D7-2C85B281C804}"/>
              </a:ext>
            </a:extLst>
          </p:cNvPr>
          <p:cNvSpPr/>
          <p:nvPr/>
        </p:nvSpPr>
        <p:spPr>
          <a:xfrm>
            <a:off x="545027" y="298105"/>
            <a:ext cx="11646973" cy="1260000"/>
          </a:xfrm>
          <a:custGeom>
            <a:avLst/>
            <a:gdLst>
              <a:gd name="connsiteX0" fmla="*/ 630001 w 11646973"/>
              <a:gd name="connsiteY0" fmla="*/ 0 h 1260000"/>
              <a:gd name="connsiteX1" fmla="*/ 678426 w 11646973"/>
              <a:gd name="connsiteY1" fmla="*/ 4882 h 1260000"/>
              <a:gd name="connsiteX2" fmla="*/ 678426 w 11646973"/>
              <a:gd name="connsiteY2" fmla="*/ 0 h 1260000"/>
              <a:gd name="connsiteX3" fmla="*/ 11646973 w 11646973"/>
              <a:gd name="connsiteY3" fmla="*/ 0 h 1260000"/>
              <a:gd name="connsiteX4" fmla="*/ 11646973 w 11646973"/>
              <a:gd name="connsiteY4" fmla="*/ 1260000 h 1260000"/>
              <a:gd name="connsiteX5" fmla="*/ 678426 w 11646973"/>
              <a:gd name="connsiteY5" fmla="*/ 1260000 h 1260000"/>
              <a:gd name="connsiteX6" fmla="*/ 678426 w 11646973"/>
              <a:gd name="connsiteY6" fmla="*/ 1255118 h 1260000"/>
              <a:gd name="connsiteX7" fmla="*/ 630001 w 11646973"/>
              <a:gd name="connsiteY7" fmla="*/ 1260000 h 1260000"/>
              <a:gd name="connsiteX8" fmla="*/ 0 w 11646973"/>
              <a:gd name="connsiteY8" fmla="*/ 630000 h 1260000"/>
              <a:gd name="connsiteX9" fmla="*/ 630001 w 11646973"/>
              <a:gd name="connsiteY9" fmla="*/ 0 h 12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46973" h="1260000">
                <a:moveTo>
                  <a:pt x="630001" y="0"/>
                </a:moveTo>
                <a:lnTo>
                  <a:pt x="678426" y="4882"/>
                </a:lnTo>
                <a:lnTo>
                  <a:pt x="678426" y="0"/>
                </a:lnTo>
                <a:lnTo>
                  <a:pt x="11646973" y="0"/>
                </a:lnTo>
                <a:lnTo>
                  <a:pt x="11646973" y="1260000"/>
                </a:lnTo>
                <a:lnTo>
                  <a:pt x="678426" y="1260000"/>
                </a:lnTo>
                <a:lnTo>
                  <a:pt x="678426" y="1255118"/>
                </a:lnTo>
                <a:lnTo>
                  <a:pt x="630001" y="1260000"/>
                </a:lnTo>
                <a:cubicBezTo>
                  <a:pt x="282061" y="1260000"/>
                  <a:pt x="0" y="977939"/>
                  <a:pt x="0" y="630000"/>
                </a:cubicBezTo>
                <a:cubicBezTo>
                  <a:pt x="0" y="282061"/>
                  <a:pt x="282061" y="0"/>
                  <a:pt x="630001" y="0"/>
                </a:cubicBezTo>
                <a:close/>
              </a:path>
            </a:pathLst>
          </a:custGeom>
          <a:solidFill>
            <a:srgbClr val="00A9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0" rtlCol="0" anchor="ctr">
            <a:noAutofit/>
          </a:bodyPr>
          <a:lstStyle/>
          <a:p>
            <a:r>
              <a:rPr lang="cs-CZ" sz="4400" b="1" dirty="0">
                <a:solidFill>
                  <a:srgbClr val="29235C"/>
                </a:solidFill>
                <a:latin typeface="Franklin Gothic Demi" panose="020B0603020102020204" pitchFamily="34" charset="0"/>
              </a:rPr>
              <a:t>ROVNOCENNOST</a:t>
            </a:r>
          </a:p>
        </p:txBody>
      </p:sp>
      <p:sp>
        <p:nvSpPr>
          <p:cNvPr id="8" name="Podnadpis 5">
            <a:extLst>
              <a:ext uri="{FF2B5EF4-FFF2-40B4-BE49-F238E27FC236}">
                <a16:creationId xmlns:a16="http://schemas.microsoft.com/office/drawing/2014/main" id="{B337A093-59C1-69AA-D34B-39F1F6927E8C}"/>
              </a:ext>
            </a:extLst>
          </p:cNvPr>
          <p:cNvSpPr txBox="1">
            <a:spLocks/>
          </p:cNvSpPr>
          <p:nvPr/>
        </p:nvSpPr>
        <p:spPr>
          <a:xfrm>
            <a:off x="1260000" y="2880000"/>
            <a:ext cx="9911167" cy="1821011"/>
          </a:xfrm>
          <a:prstGeom prst="rect">
            <a:avLst/>
          </a:prstGeom>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indent="-355600">
              <a:lnSpc>
                <a:spcPct val="100000"/>
              </a:lnSpc>
              <a:buSzPct val="80000"/>
              <a:buFont typeface="Standardní systémové písmo"/>
              <a:buChar char="►"/>
            </a:pPr>
            <a:r>
              <a:rPr lang="cs-CZ" sz="2400" dirty="0"/>
              <a:t>úprava příloh </a:t>
            </a:r>
          </a:p>
          <a:p>
            <a:pPr marL="1336675" lvl="1" indent="-444500">
              <a:lnSpc>
                <a:spcPct val="100000"/>
              </a:lnSpc>
              <a:buSzPct val="100000"/>
              <a:buFont typeface="DejaVu Sans Condensed" panose="020B0603030804020204" pitchFamily="34" charset="0"/>
              <a:buChar char="⟶"/>
            </a:pPr>
            <a:r>
              <a:rPr lang="cs-CZ" sz="2000" dirty="0"/>
              <a:t>zohlednění změn názvů a obsahů dotčených oborů služby a případně též správních činností v rámci zkoušky zvláštní odborné způsobilosti úředníků územních samosprávných celků </a:t>
            </a:r>
          </a:p>
          <a:p>
            <a:pPr marL="1336675" lvl="1" indent="-444500">
              <a:lnSpc>
                <a:spcPct val="100000"/>
              </a:lnSpc>
              <a:buSzPct val="100000"/>
              <a:buFont typeface="DejaVu Sans Condensed" panose="020B0603030804020204" pitchFamily="34" charset="0"/>
              <a:buChar char="⟶"/>
            </a:pPr>
            <a:r>
              <a:rPr lang="cs-CZ" sz="2000" dirty="0"/>
              <a:t>srovnání obsahové náročnosti (někde kumulativní přístup)</a:t>
            </a:r>
          </a:p>
        </p:txBody>
      </p:sp>
      <p:pic>
        <p:nvPicPr>
          <p:cNvPr id="9" name="Obrázek 8">
            <a:extLst>
              <a:ext uri="{FF2B5EF4-FFF2-40B4-BE49-F238E27FC236}">
                <a16:creationId xmlns:a16="http://schemas.microsoft.com/office/drawing/2014/main" id="{479C625F-38E5-303D-B865-CABCA2A8A1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a:extLst>
              <a:ext uri="{FF2B5EF4-FFF2-40B4-BE49-F238E27FC236}">
                <a16:creationId xmlns:a16="http://schemas.microsoft.com/office/drawing/2014/main" id="{27CD0FB3-71B6-839D-7377-2928D1C8CD1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Tree>
    <p:extLst>
      <p:ext uri="{BB962C8B-B14F-4D97-AF65-F5344CB8AC3E}">
        <p14:creationId xmlns:p14="http://schemas.microsoft.com/office/powerpoint/2010/main" val="1276083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6FE4D-8B72-27ED-A44E-8CE121F83E08}"/>
            </a:ext>
          </a:extLst>
        </p:cNvPr>
        <p:cNvGrpSpPr/>
        <p:nvPr/>
      </p:nvGrpSpPr>
      <p:grpSpPr>
        <a:xfrm>
          <a:off x="0" y="0"/>
          <a:ext cx="0" cy="0"/>
          <a:chOff x="0" y="0"/>
          <a:chExt cx="0" cy="0"/>
        </a:xfrm>
      </p:grpSpPr>
      <p:sp>
        <p:nvSpPr>
          <p:cNvPr id="4" name="Obdélník 3">
            <a:extLst>
              <a:ext uri="{FF2B5EF4-FFF2-40B4-BE49-F238E27FC236}">
                <a16:creationId xmlns:a16="http://schemas.microsoft.com/office/drawing/2014/main" id="{59D8C95D-2BDE-EBDF-02F8-A8983882068B}"/>
              </a:ext>
            </a:extLst>
          </p:cNvPr>
          <p:cNvSpPr/>
          <p:nvPr/>
        </p:nvSpPr>
        <p:spPr>
          <a:xfrm>
            <a:off x="0" y="-1"/>
            <a:ext cx="12249665" cy="5733535"/>
          </a:xfrm>
          <a:prstGeom prst="rect">
            <a:avLst/>
          </a:prstGeom>
          <a:solidFill>
            <a:srgbClr val="292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5" name="Obrázek 4">
            <a:extLst>
              <a:ext uri="{FF2B5EF4-FFF2-40B4-BE49-F238E27FC236}">
                <a16:creationId xmlns:a16="http://schemas.microsoft.com/office/drawing/2014/main" id="{F5A20554-2CD9-8D18-7194-99B503A444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650" y="6123641"/>
            <a:ext cx="1532239" cy="418497"/>
          </a:xfrm>
          <a:prstGeom prst="rect">
            <a:avLst/>
          </a:prstGeom>
        </p:spPr>
      </p:pic>
      <p:pic>
        <p:nvPicPr>
          <p:cNvPr id="6" name="Obrázek 5">
            <a:extLst>
              <a:ext uri="{FF2B5EF4-FFF2-40B4-BE49-F238E27FC236}">
                <a16:creationId xmlns:a16="http://schemas.microsoft.com/office/drawing/2014/main" id="{A39E5AAE-D24E-F0B4-8C24-2E0695E9E11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37165" b="34854"/>
          <a:stretch/>
        </p:blipFill>
        <p:spPr>
          <a:xfrm>
            <a:off x="9769136" y="2167772"/>
            <a:ext cx="2472291" cy="3763471"/>
          </a:xfrm>
          <a:prstGeom prst="rect">
            <a:avLst/>
          </a:prstGeom>
        </p:spPr>
      </p:pic>
      <p:sp>
        <p:nvSpPr>
          <p:cNvPr id="7" name="Nadpis 1">
            <a:extLst>
              <a:ext uri="{FF2B5EF4-FFF2-40B4-BE49-F238E27FC236}">
                <a16:creationId xmlns:a16="http://schemas.microsoft.com/office/drawing/2014/main" id="{5FE76A2E-DD00-6DEA-4032-4C06C3FBBDD1}"/>
              </a:ext>
            </a:extLst>
          </p:cNvPr>
          <p:cNvSpPr txBox="1">
            <a:spLocks/>
          </p:cNvSpPr>
          <p:nvPr/>
        </p:nvSpPr>
        <p:spPr>
          <a:xfrm>
            <a:off x="-1" y="2880000"/>
            <a:ext cx="9000000" cy="235198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cs-CZ" sz="5400" b="1" cap="all" spc="100" dirty="0">
                <a:solidFill>
                  <a:srgbClr val="00B0F0"/>
                </a:solidFill>
                <a:latin typeface="Franklin Gothic Demi" panose="020B0603020102020204" pitchFamily="34" charset="0"/>
              </a:rPr>
              <a:t>ÚŘEDNICKÁ ZKOUŠKA</a:t>
            </a:r>
          </a:p>
          <a:p>
            <a:pPr algn="r"/>
            <a:r>
              <a:rPr lang="cs-CZ" sz="5400" b="1" kern="0" dirty="0">
                <a:solidFill>
                  <a:schemeClr val="bg1"/>
                </a:solidFill>
              </a:rPr>
              <a:t>vyhláška</a:t>
            </a:r>
          </a:p>
          <a:p>
            <a:pPr algn="r"/>
            <a:r>
              <a:rPr lang="cs-CZ" sz="5400" b="1" kern="0" dirty="0">
                <a:solidFill>
                  <a:schemeClr val="bg1"/>
                </a:solidFill>
              </a:rPr>
              <a:t>služební předpis</a:t>
            </a:r>
          </a:p>
          <a:p>
            <a:pPr algn="r"/>
            <a:endParaRPr lang="cs-CZ" sz="5400" b="1" spc="100" dirty="0">
              <a:solidFill>
                <a:srgbClr val="00B0F0"/>
              </a:solidFill>
            </a:endParaRPr>
          </a:p>
        </p:txBody>
      </p:sp>
      <p:pic>
        <p:nvPicPr>
          <p:cNvPr id="8" name="Obrázek 7">
            <a:extLst>
              <a:ext uri="{FF2B5EF4-FFF2-40B4-BE49-F238E27FC236}">
                <a16:creationId xmlns:a16="http://schemas.microsoft.com/office/drawing/2014/main" id="{520D8A9E-F633-D88D-C9C2-D9A5D398B5B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Volný tvar 2">
            <a:extLst>
              <a:ext uri="{FF2B5EF4-FFF2-40B4-BE49-F238E27FC236}">
                <a16:creationId xmlns:a16="http://schemas.microsoft.com/office/drawing/2014/main" id="{CCC4955B-F74F-4FE3-BE6A-1A5B03C7224E}"/>
              </a:ext>
            </a:extLst>
          </p:cNvPr>
          <p:cNvSpPr/>
          <p:nvPr/>
        </p:nvSpPr>
        <p:spPr>
          <a:xfrm>
            <a:off x="0" y="0"/>
            <a:ext cx="1080000" cy="2160000"/>
          </a:xfrm>
          <a:custGeom>
            <a:avLst/>
            <a:gdLst>
              <a:gd name="connsiteX0" fmla="*/ 0 w 1080000"/>
              <a:gd name="connsiteY0" fmla="*/ 0 h 2160000"/>
              <a:gd name="connsiteX1" fmla="*/ 1080000 w 1080000"/>
              <a:gd name="connsiteY1" fmla="*/ 1080000 h 2160000"/>
              <a:gd name="connsiteX2" fmla="*/ 0 w 1080000"/>
              <a:gd name="connsiteY2" fmla="*/ 2160000 h 2160000"/>
              <a:gd name="connsiteX3" fmla="*/ 0 w 1080000"/>
              <a:gd name="connsiteY3" fmla="*/ 0 h 2160000"/>
            </a:gdLst>
            <a:ahLst/>
            <a:cxnLst>
              <a:cxn ang="0">
                <a:pos x="connsiteX0" y="connsiteY0"/>
              </a:cxn>
              <a:cxn ang="0">
                <a:pos x="connsiteX1" y="connsiteY1"/>
              </a:cxn>
              <a:cxn ang="0">
                <a:pos x="connsiteX2" y="connsiteY2"/>
              </a:cxn>
              <a:cxn ang="0">
                <a:pos x="connsiteX3" y="connsiteY3"/>
              </a:cxn>
            </a:cxnLst>
            <a:rect l="l" t="t" r="r" b="b"/>
            <a:pathLst>
              <a:path w="1080000" h="2160000">
                <a:moveTo>
                  <a:pt x="0" y="0"/>
                </a:moveTo>
                <a:cubicBezTo>
                  <a:pt x="596468" y="0"/>
                  <a:pt x="1080000" y="483532"/>
                  <a:pt x="1080000" y="1080000"/>
                </a:cubicBezTo>
                <a:cubicBezTo>
                  <a:pt x="1080000" y="1676468"/>
                  <a:pt x="596468" y="2160000"/>
                  <a:pt x="0" y="2160000"/>
                </a:cubicBezTo>
                <a:lnTo>
                  <a:pt x="0" y="0"/>
                </a:lnTo>
                <a:close/>
              </a:path>
            </a:pathLst>
          </a:custGeom>
          <a:solidFill>
            <a:srgbClr val="00A9E7"/>
          </a:solidFill>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cs-CZ" sz="6000" b="1" dirty="0">
                <a:solidFill>
                  <a:srgbClr val="29235C"/>
                </a:solidFill>
                <a:latin typeface="Franklin Gothic Demi" panose="020B0603020102020204" pitchFamily="34" charset="0"/>
              </a:rPr>
              <a:t>3</a:t>
            </a:r>
          </a:p>
        </p:txBody>
      </p:sp>
    </p:spTree>
    <p:extLst>
      <p:ext uri="{BB962C8B-B14F-4D97-AF65-F5344CB8AC3E}">
        <p14:creationId xmlns:p14="http://schemas.microsoft.com/office/powerpoint/2010/main" val="14141763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DCFCA2-C5B0-CF89-3BD2-D09DBE3CB947}"/>
            </a:ext>
          </a:extLst>
        </p:cNvPr>
        <p:cNvGrpSpPr/>
        <p:nvPr/>
      </p:nvGrpSpPr>
      <p:grpSpPr>
        <a:xfrm>
          <a:off x="0" y="0"/>
          <a:ext cx="0" cy="0"/>
          <a:chOff x="0" y="0"/>
          <a:chExt cx="0" cy="0"/>
        </a:xfrm>
      </p:grpSpPr>
      <p:sp>
        <p:nvSpPr>
          <p:cNvPr id="2" name="Volný tvar 1">
            <a:extLst>
              <a:ext uri="{FF2B5EF4-FFF2-40B4-BE49-F238E27FC236}">
                <a16:creationId xmlns:a16="http://schemas.microsoft.com/office/drawing/2014/main" id="{3250670E-3D66-15D6-F0F4-2A797CCA289E}"/>
              </a:ext>
            </a:extLst>
          </p:cNvPr>
          <p:cNvSpPr/>
          <p:nvPr/>
        </p:nvSpPr>
        <p:spPr>
          <a:xfrm>
            <a:off x="545027" y="298105"/>
            <a:ext cx="11646973" cy="1260000"/>
          </a:xfrm>
          <a:custGeom>
            <a:avLst/>
            <a:gdLst>
              <a:gd name="connsiteX0" fmla="*/ 630001 w 11646973"/>
              <a:gd name="connsiteY0" fmla="*/ 0 h 1260000"/>
              <a:gd name="connsiteX1" fmla="*/ 678426 w 11646973"/>
              <a:gd name="connsiteY1" fmla="*/ 4882 h 1260000"/>
              <a:gd name="connsiteX2" fmla="*/ 678426 w 11646973"/>
              <a:gd name="connsiteY2" fmla="*/ 0 h 1260000"/>
              <a:gd name="connsiteX3" fmla="*/ 11646973 w 11646973"/>
              <a:gd name="connsiteY3" fmla="*/ 0 h 1260000"/>
              <a:gd name="connsiteX4" fmla="*/ 11646973 w 11646973"/>
              <a:gd name="connsiteY4" fmla="*/ 1260000 h 1260000"/>
              <a:gd name="connsiteX5" fmla="*/ 678426 w 11646973"/>
              <a:gd name="connsiteY5" fmla="*/ 1260000 h 1260000"/>
              <a:gd name="connsiteX6" fmla="*/ 678426 w 11646973"/>
              <a:gd name="connsiteY6" fmla="*/ 1255118 h 1260000"/>
              <a:gd name="connsiteX7" fmla="*/ 630001 w 11646973"/>
              <a:gd name="connsiteY7" fmla="*/ 1260000 h 1260000"/>
              <a:gd name="connsiteX8" fmla="*/ 0 w 11646973"/>
              <a:gd name="connsiteY8" fmla="*/ 630000 h 1260000"/>
              <a:gd name="connsiteX9" fmla="*/ 630001 w 11646973"/>
              <a:gd name="connsiteY9" fmla="*/ 0 h 12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46973" h="1260000">
                <a:moveTo>
                  <a:pt x="630001" y="0"/>
                </a:moveTo>
                <a:lnTo>
                  <a:pt x="678426" y="4882"/>
                </a:lnTo>
                <a:lnTo>
                  <a:pt x="678426" y="0"/>
                </a:lnTo>
                <a:lnTo>
                  <a:pt x="11646973" y="0"/>
                </a:lnTo>
                <a:lnTo>
                  <a:pt x="11646973" y="1260000"/>
                </a:lnTo>
                <a:lnTo>
                  <a:pt x="678426" y="1260000"/>
                </a:lnTo>
                <a:lnTo>
                  <a:pt x="678426" y="1255118"/>
                </a:lnTo>
                <a:lnTo>
                  <a:pt x="630001" y="1260000"/>
                </a:lnTo>
                <a:cubicBezTo>
                  <a:pt x="282061" y="1260000"/>
                  <a:pt x="0" y="977939"/>
                  <a:pt x="0" y="630000"/>
                </a:cubicBezTo>
                <a:cubicBezTo>
                  <a:pt x="0" y="282061"/>
                  <a:pt x="282061" y="0"/>
                  <a:pt x="630001" y="0"/>
                </a:cubicBezTo>
                <a:close/>
              </a:path>
            </a:pathLst>
          </a:custGeom>
          <a:solidFill>
            <a:srgbClr val="00A9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0" rtlCol="0" anchor="ctr">
            <a:noAutofit/>
          </a:bodyPr>
          <a:lstStyle/>
          <a:p>
            <a:r>
              <a:rPr lang="cs-CZ" sz="4400" b="1" dirty="0">
                <a:solidFill>
                  <a:srgbClr val="29235C"/>
                </a:solidFill>
                <a:latin typeface="Franklin Gothic Demi" panose="020B0603020102020204" pitchFamily="34" charset="0"/>
              </a:rPr>
              <a:t>ZMĚNY V ZÁKONĚ O STÁTNÍ SLUŽBĚ</a:t>
            </a:r>
          </a:p>
        </p:txBody>
      </p:sp>
      <p:sp>
        <p:nvSpPr>
          <p:cNvPr id="8" name="Podnadpis 5">
            <a:extLst>
              <a:ext uri="{FF2B5EF4-FFF2-40B4-BE49-F238E27FC236}">
                <a16:creationId xmlns:a16="http://schemas.microsoft.com/office/drawing/2014/main" id="{997EC9EC-19E1-B25B-B206-2683DE2D3C8F}"/>
              </a:ext>
            </a:extLst>
          </p:cNvPr>
          <p:cNvSpPr txBox="1">
            <a:spLocks/>
          </p:cNvSpPr>
          <p:nvPr/>
        </p:nvSpPr>
        <p:spPr>
          <a:xfrm>
            <a:off x="1260000" y="1944000"/>
            <a:ext cx="9911167" cy="3934410"/>
          </a:xfrm>
          <a:prstGeom prst="rect">
            <a:avLst/>
          </a:prstGeom>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indent="-355600">
              <a:lnSpc>
                <a:spcPct val="100000"/>
              </a:lnSpc>
              <a:buSzPct val="80000"/>
              <a:buFont typeface="Standardní systémové písmo"/>
              <a:buChar char="►"/>
            </a:pPr>
            <a:r>
              <a:rPr lang="cs-CZ" sz="2400" dirty="0"/>
              <a:t>oddělení obecné a zvláštní části</a:t>
            </a:r>
          </a:p>
          <a:p>
            <a:pPr marL="1336675" lvl="1" indent="-444500">
              <a:lnSpc>
                <a:spcPct val="100000"/>
              </a:lnSpc>
              <a:buSzPct val="100000"/>
              <a:buFont typeface="DejaVu Sans Condensed" panose="020B0603030804020204" pitchFamily="34" charset="0"/>
              <a:buChar char="⟶"/>
            </a:pPr>
            <a:r>
              <a:rPr lang="cs-CZ" sz="2000" dirty="0"/>
              <a:t>samostatné lhůty pro vykonání každé části</a:t>
            </a:r>
          </a:p>
          <a:p>
            <a:pPr marL="1336675" lvl="1" indent="-444500">
              <a:lnSpc>
                <a:spcPct val="100000"/>
              </a:lnSpc>
              <a:buSzPct val="100000"/>
              <a:buFont typeface="DejaVu Sans Condensed" panose="020B0603030804020204" pitchFamily="34" charset="0"/>
              <a:buChar char="⟶"/>
            </a:pPr>
            <a:r>
              <a:rPr lang="cs-CZ" sz="2000" dirty="0"/>
              <a:t>každou část lze 1x opakovat</a:t>
            </a:r>
          </a:p>
          <a:p>
            <a:pPr marL="355600" indent="-355600">
              <a:lnSpc>
                <a:spcPct val="100000"/>
              </a:lnSpc>
              <a:buSzPct val="80000"/>
              <a:buFont typeface="Standardní systémové písmo"/>
              <a:buChar char="►"/>
            </a:pPr>
            <a:r>
              <a:rPr lang="cs-CZ" sz="2400" dirty="0"/>
              <a:t>opakovaným neúspěchem služební poměr nekončí, možnost ještě konat na vlastní náklady</a:t>
            </a:r>
          </a:p>
          <a:p>
            <a:pPr marL="355600" indent="-355600">
              <a:lnSpc>
                <a:spcPct val="100000"/>
              </a:lnSpc>
              <a:buSzPct val="80000"/>
              <a:buFont typeface="Standardní systémové písmo"/>
              <a:buChar char="►"/>
            </a:pPr>
            <a:r>
              <a:rPr lang="cs-CZ" sz="2400" dirty="0"/>
              <a:t>lhůta pro vyrozumění o místě a termínu zkrácena z 21 na 15 dní</a:t>
            </a:r>
          </a:p>
          <a:p>
            <a:pPr marL="355600" indent="-355600">
              <a:lnSpc>
                <a:spcPct val="100000"/>
              </a:lnSpc>
              <a:buSzPct val="80000"/>
              <a:buFont typeface="Standardní systémové písmo"/>
              <a:buChar char="►"/>
            </a:pPr>
            <a:r>
              <a:rPr lang="cs-CZ" sz="2400" dirty="0"/>
              <a:t>lhůta pro opakování zkrácena z 1 měsíce na 21 dní </a:t>
            </a:r>
          </a:p>
          <a:p>
            <a:pPr marL="355600" indent="-355600">
              <a:lnSpc>
                <a:spcPct val="100000"/>
              </a:lnSpc>
              <a:buSzPct val="80000"/>
              <a:buFont typeface="Standardní systémové písmo"/>
              <a:buChar char="►"/>
            </a:pPr>
            <a:r>
              <a:rPr lang="cs-CZ" sz="2400" dirty="0"/>
              <a:t>možnost státního zaměstnance konat bezúplatně až 2 další zvláštní části ročně</a:t>
            </a:r>
          </a:p>
        </p:txBody>
      </p:sp>
      <p:pic>
        <p:nvPicPr>
          <p:cNvPr id="9" name="Obrázek 8">
            <a:extLst>
              <a:ext uri="{FF2B5EF4-FFF2-40B4-BE49-F238E27FC236}">
                <a16:creationId xmlns:a16="http://schemas.microsoft.com/office/drawing/2014/main" id="{B9652080-23B6-0F2B-C1F1-51EE971FBA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a:extLst>
              <a:ext uri="{FF2B5EF4-FFF2-40B4-BE49-F238E27FC236}">
                <a16:creationId xmlns:a16="http://schemas.microsoft.com/office/drawing/2014/main" id="{483FDC50-6A77-EF7C-D935-B8E2855F177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Tree>
    <p:extLst>
      <p:ext uri="{BB962C8B-B14F-4D97-AF65-F5344CB8AC3E}">
        <p14:creationId xmlns:p14="http://schemas.microsoft.com/office/powerpoint/2010/main" val="3954702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3E4D4-BED8-AEC0-4824-76C235A8E05E}"/>
            </a:ext>
          </a:extLst>
        </p:cNvPr>
        <p:cNvGrpSpPr/>
        <p:nvPr/>
      </p:nvGrpSpPr>
      <p:grpSpPr>
        <a:xfrm>
          <a:off x="0" y="0"/>
          <a:ext cx="0" cy="0"/>
          <a:chOff x="0" y="0"/>
          <a:chExt cx="0" cy="0"/>
        </a:xfrm>
      </p:grpSpPr>
      <p:sp>
        <p:nvSpPr>
          <p:cNvPr id="2" name="Volný tvar 1">
            <a:extLst>
              <a:ext uri="{FF2B5EF4-FFF2-40B4-BE49-F238E27FC236}">
                <a16:creationId xmlns:a16="http://schemas.microsoft.com/office/drawing/2014/main" id="{CC6419F0-2C2B-2E17-55A2-70D93E01357C}"/>
              </a:ext>
            </a:extLst>
          </p:cNvPr>
          <p:cNvSpPr/>
          <p:nvPr/>
        </p:nvSpPr>
        <p:spPr>
          <a:xfrm>
            <a:off x="545027" y="298105"/>
            <a:ext cx="11646973" cy="1260000"/>
          </a:xfrm>
          <a:custGeom>
            <a:avLst/>
            <a:gdLst>
              <a:gd name="connsiteX0" fmla="*/ 630001 w 11646973"/>
              <a:gd name="connsiteY0" fmla="*/ 0 h 1260000"/>
              <a:gd name="connsiteX1" fmla="*/ 678426 w 11646973"/>
              <a:gd name="connsiteY1" fmla="*/ 4882 h 1260000"/>
              <a:gd name="connsiteX2" fmla="*/ 678426 w 11646973"/>
              <a:gd name="connsiteY2" fmla="*/ 0 h 1260000"/>
              <a:gd name="connsiteX3" fmla="*/ 11646973 w 11646973"/>
              <a:gd name="connsiteY3" fmla="*/ 0 h 1260000"/>
              <a:gd name="connsiteX4" fmla="*/ 11646973 w 11646973"/>
              <a:gd name="connsiteY4" fmla="*/ 1260000 h 1260000"/>
              <a:gd name="connsiteX5" fmla="*/ 678426 w 11646973"/>
              <a:gd name="connsiteY5" fmla="*/ 1260000 h 1260000"/>
              <a:gd name="connsiteX6" fmla="*/ 678426 w 11646973"/>
              <a:gd name="connsiteY6" fmla="*/ 1255118 h 1260000"/>
              <a:gd name="connsiteX7" fmla="*/ 630001 w 11646973"/>
              <a:gd name="connsiteY7" fmla="*/ 1260000 h 1260000"/>
              <a:gd name="connsiteX8" fmla="*/ 0 w 11646973"/>
              <a:gd name="connsiteY8" fmla="*/ 630000 h 1260000"/>
              <a:gd name="connsiteX9" fmla="*/ 630001 w 11646973"/>
              <a:gd name="connsiteY9" fmla="*/ 0 h 12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46973" h="1260000">
                <a:moveTo>
                  <a:pt x="630001" y="0"/>
                </a:moveTo>
                <a:lnTo>
                  <a:pt x="678426" y="4882"/>
                </a:lnTo>
                <a:lnTo>
                  <a:pt x="678426" y="0"/>
                </a:lnTo>
                <a:lnTo>
                  <a:pt x="11646973" y="0"/>
                </a:lnTo>
                <a:lnTo>
                  <a:pt x="11646973" y="1260000"/>
                </a:lnTo>
                <a:lnTo>
                  <a:pt x="678426" y="1260000"/>
                </a:lnTo>
                <a:lnTo>
                  <a:pt x="678426" y="1255118"/>
                </a:lnTo>
                <a:lnTo>
                  <a:pt x="630001" y="1260000"/>
                </a:lnTo>
                <a:cubicBezTo>
                  <a:pt x="282061" y="1260000"/>
                  <a:pt x="0" y="977939"/>
                  <a:pt x="0" y="630000"/>
                </a:cubicBezTo>
                <a:cubicBezTo>
                  <a:pt x="0" y="282061"/>
                  <a:pt x="282061" y="0"/>
                  <a:pt x="630001" y="0"/>
                </a:cubicBezTo>
                <a:close/>
              </a:path>
            </a:pathLst>
          </a:custGeom>
          <a:solidFill>
            <a:srgbClr val="00A9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0" rtlCol="0" anchor="ctr">
            <a:noAutofit/>
          </a:bodyPr>
          <a:lstStyle/>
          <a:p>
            <a:r>
              <a:rPr lang="cs-CZ" sz="4400" b="1" dirty="0">
                <a:solidFill>
                  <a:srgbClr val="29235C"/>
                </a:solidFill>
                <a:latin typeface="Franklin Gothic Demi" panose="020B0603020102020204" pitchFamily="34" charset="0"/>
              </a:rPr>
              <a:t>OBECNÁ ČÁST ÚŘEDNICKÉ ZKOUŠKY</a:t>
            </a:r>
          </a:p>
        </p:txBody>
      </p:sp>
      <p:sp>
        <p:nvSpPr>
          <p:cNvPr id="8" name="Podnadpis 5">
            <a:extLst>
              <a:ext uri="{FF2B5EF4-FFF2-40B4-BE49-F238E27FC236}">
                <a16:creationId xmlns:a16="http://schemas.microsoft.com/office/drawing/2014/main" id="{6D52323A-5771-0213-EFC2-5079026A8A37}"/>
              </a:ext>
            </a:extLst>
          </p:cNvPr>
          <p:cNvSpPr txBox="1">
            <a:spLocks/>
          </p:cNvSpPr>
          <p:nvPr/>
        </p:nvSpPr>
        <p:spPr>
          <a:xfrm>
            <a:off x="1260000" y="2160000"/>
            <a:ext cx="9911167" cy="3439403"/>
          </a:xfrm>
          <a:prstGeom prst="rect">
            <a:avLst/>
          </a:prstGeom>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indent="-355600">
              <a:lnSpc>
                <a:spcPct val="100000"/>
              </a:lnSpc>
              <a:buSzPct val="80000"/>
              <a:buFont typeface="Standardní systémové písmo"/>
              <a:buChar char="►"/>
            </a:pPr>
            <a:r>
              <a:rPr lang="cs-CZ" sz="2400" dirty="0"/>
              <a:t>zpravidla v domovském služebním úřadu</a:t>
            </a:r>
          </a:p>
          <a:p>
            <a:pPr marL="355600" indent="-355600">
              <a:lnSpc>
                <a:spcPct val="100000"/>
              </a:lnSpc>
              <a:buSzPct val="80000"/>
              <a:buFont typeface="Standardní systémové písmo"/>
              <a:buChar char="►"/>
            </a:pPr>
            <a:r>
              <a:rPr lang="cs-CZ" sz="2400" dirty="0"/>
              <a:t>osoby na vlastní náklady (500 Kč) výlučně v sekci pro státní službu</a:t>
            </a:r>
          </a:p>
          <a:p>
            <a:pPr marL="355600" indent="-355600">
              <a:lnSpc>
                <a:spcPct val="100000"/>
              </a:lnSpc>
              <a:buSzPct val="80000"/>
              <a:buFont typeface="Standardní systémové písmo"/>
              <a:buChar char="►"/>
            </a:pPr>
            <a:r>
              <a:rPr lang="cs-CZ" sz="2400" dirty="0"/>
              <a:t>formou písemného testu </a:t>
            </a:r>
          </a:p>
          <a:p>
            <a:pPr marL="1336675" lvl="1" indent="-444500">
              <a:lnSpc>
                <a:spcPct val="100000"/>
              </a:lnSpc>
              <a:buSzPct val="100000"/>
              <a:buFont typeface="DejaVu Sans Condensed" panose="020B0603030804020204" pitchFamily="34" charset="0"/>
              <a:buChar char="⟶"/>
            </a:pPr>
            <a:r>
              <a:rPr lang="cs-CZ" sz="2000" dirty="0"/>
              <a:t>30 otázek ze souboru 300</a:t>
            </a:r>
          </a:p>
          <a:p>
            <a:pPr marL="1336675" lvl="1" indent="-444500">
              <a:lnSpc>
                <a:spcPct val="100000"/>
              </a:lnSpc>
              <a:buSzPct val="100000"/>
              <a:buFont typeface="DejaVu Sans Condensed" panose="020B0603030804020204" pitchFamily="34" charset="0"/>
              <a:buChar char="⟶"/>
            </a:pPr>
            <a:r>
              <a:rPr lang="cs-CZ" sz="2000" dirty="0"/>
              <a:t>pro úspěšné vykonání nejméně 23 správných odpovědí</a:t>
            </a:r>
          </a:p>
          <a:p>
            <a:pPr marL="1336675" lvl="1" indent="-444500">
              <a:lnSpc>
                <a:spcPct val="100000"/>
              </a:lnSpc>
              <a:buSzPct val="100000"/>
              <a:buFont typeface="DejaVu Sans Condensed" panose="020B0603030804020204" pitchFamily="34" charset="0"/>
              <a:buChar char="⟶"/>
            </a:pPr>
            <a:r>
              <a:rPr lang="cs-CZ" sz="2000" dirty="0"/>
              <a:t>trvání zpravidla 30 minut</a:t>
            </a:r>
          </a:p>
          <a:p>
            <a:pPr marL="355600" lvl="1" indent="-355600">
              <a:lnSpc>
                <a:spcPct val="100000"/>
              </a:lnSpc>
              <a:spcBef>
                <a:spcPts val="1000"/>
              </a:spcBef>
              <a:buSzPct val="80000"/>
              <a:buFont typeface="Standardní systémové písmo"/>
              <a:buChar char="►"/>
            </a:pPr>
            <a:r>
              <a:rPr lang="cs-CZ" dirty="0"/>
              <a:t>za účelem konání v domovském služebním úřadu - nová uživatelská role v ISoSS „realizátor OČ ÚZ“</a:t>
            </a:r>
          </a:p>
        </p:txBody>
      </p:sp>
      <p:pic>
        <p:nvPicPr>
          <p:cNvPr id="9" name="Obrázek 8">
            <a:extLst>
              <a:ext uri="{FF2B5EF4-FFF2-40B4-BE49-F238E27FC236}">
                <a16:creationId xmlns:a16="http://schemas.microsoft.com/office/drawing/2014/main" id="{C70B1493-07AF-574D-5734-F0CED2C66A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a:extLst>
              <a:ext uri="{FF2B5EF4-FFF2-40B4-BE49-F238E27FC236}">
                <a16:creationId xmlns:a16="http://schemas.microsoft.com/office/drawing/2014/main" id="{72E8CB82-E69D-BA8A-E919-D26E656440E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Tree>
    <p:extLst>
      <p:ext uri="{BB962C8B-B14F-4D97-AF65-F5344CB8AC3E}">
        <p14:creationId xmlns:p14="http://schemas.microsoft.com/office/powerpoint/2010/main" val="1678208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EF8C22-FF52-1B73-41AF-7E8A09C34BE6}"/>
            </a:ext>
          </a:extLst>
        </p:cNvPr>
        <p:cNvGrpSpPr/>
        <p:nvPr/>
      </p:nvGrpSpPr>
      <p:grpSpPr>
        <a:xfrm>
          <a:off x="0" y="0"/>
          <a:ext cx="0" cy="0"/>
          <a:chOff x="0" y="0"/>
          <a:chExt cx="0" cy="0"/>
        </a:xfrm>
      </p:grpSpPr>
      <p:sp>
        <p:nvSpPr>
          <p:cNvPr id="2" name="Volný tvar 1">
            <a:extLst>
              <a:ext uri="{FF2B5EF4-FFF2-40B4-BE49-F238E27FC236}">
                <a16:creationId xmlns:a16="http://schemas.microsoft.com/office/drawing/2014/main" id="{C03386BF-D2EF-AAA8-C1A7-2BA9D8E2EE13}"/>
              </a:ext>
            </a:extLst>
          </p:cNvPr>
          <p:cNvSpPr/>
          <p:nvPr/>
        </p:nvSpPr>
        <p:spPr>
          <a:xfrm>
            <a:off x="545027" y="298105"/>
            <a:ext cx="11646973" cy="1260000"/>
          </a:xfrm>
          <a:custGeom>
            <a:avLst/>
            <a:gdLst>
              <a:gd name="connsiteX0" fmla="*/ 630001 w 11646973"/>
              <a:gd name="connsiteY0" fmla="*/ 0 h 1260000"/>
              <a:gd name="connsiteX1" fmla="*/ 678426 w 11646973"/>
              <a:gd name="connsiteY1" fmla="*/ 4882 h 1260000"/>
              <a:gd name="connsiteX2" fmla="*/ 678426 w 11646973"/>
              <a:gd name="connsiteY2" fmla="*/ 0 h 1260000"/>
              <a:gd name="connsiteX3" fmla="*/ 11646973 w 11646973"/>
              <a:gd name="connsiteY3" fmla="*/ 0 h 1260000"/>
              <a:gd name="connsiteX4" fmla="*/ 11646973 w 11646973"/>
              <a:gd name="connsiteY4" fmla="*/ 1260000 h 1260000"/>
              <a:gd name="connsiteX5" fmla="*/ 678426 w 11646973"/>
              <a:gd name="connsiteY5" fmla="*/ 1260000 h 1260000"/>
              <a:gd name="connsiteX6" fmla="*/ 678426 w 11646973"/>
              <a:gd name="connsiteY6" fmla="*/ 1255118 h 1260000"/>
              <a:gd name="connsiteX7" fmla="*/ 630001 w 11646973"/>
              <a:gd name="connsiteY7" fmla="*/ 1260000 h 1260000"/>
              <a:gd name="connsiteX8" fmla="*/ 0 w 11646973"/>
              <a:gd name="connsiteY8" fmla="*/ 630000 h 1260000"/>
              <a:gd name="connsiteX9" fmla="*/ 630001 w 11646973"/>
              <a:gd name="connsiteY9" fmla="*/ 0 h 12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46973" h="1260000">
                <a:moveTo>
                  <a:pt x="630001" y="0"/>
                </a:moveTo>
                <a:lnTo>
                  <a:pt x="678426" y="4882"/>
                </a:lnTo>
                <a:lnTo>
                  <a:pt x="678426" y="0"/>
                </a:lnTo>
                <a:lnTo>
                  <a:pt x="11646973" y="0"/>
                </a:lnTo>
                <a:lnTo>
                  <a:pt x="11646973" y="1260000"/>
                </a:lnTo>
                <a:lnTo>
                  <a:pt x="678426" y="1260000"/>
                </a:lnTo>
                <a:lnTo>
                  <a:pt x="678426" y="1255118"/>
                </a:lnTo>
                <a:lnTo>
                  <a:pt x="630001" y="1260000"/>
                </a:lnTo>
                <a:cubicBezTo>
                  <a:pt x="282061" y="1260000"/>
                  <a:pt x="0" y="977939"/>
                  <a:pt x="0" y="630000"/>
                </a:cubicBezTo>
                <a:cubicBezTo>
                  <a:pt x="0" y="282061"/>
                  <a:pt x="282061" y="0"/>
                  <a:pt x="630001" y="0"/>
                </a:cubicBezTo>
                <a:close/>
              </a:path>
            </a:pathLst>
          </a:custGeom>
          <a:solidFill>
            <a:srgbClr val="00A9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0" rtlCol="0" anchor="ctr">
            <a:noAutofit/>
          </a:bodyPr>
          <a:lstStyle/>
          <a:p>
            <a:r>
              <a:rPr lang="cs-CZ" sz="4400" b="1" dirty="0">
                <a:solidFill>
                  <a:srgbClr val="29235C"/>
                </a:solidFill>
                <a:latin typeface="Franklin Gothic Demi" panose="020B0603020102020204" pitchFamily="34" charset="0"/>
              </a:rPr>
              <a:t>ZVLÁŠTNÍ ČÁST ÚŘEDNICKÉ ZKOUŠKY</a:t>
            </a:r>
          </a:p>
        </p:txBody>
      </p:sp>
      <p:sp>
        <p:nvSpPr>
          <p:cNvPr id="8" name="Podnadpis 5">
            <a:extLst>
              <a:ext uri="{FF2B5EF4-FFF2-40B4-BE49-F238E27FC236}">
                <a16:creationId xmlns:a16="http://schemas.microsoft.com/office/drawing/2014/main" id="{A9A4EDB5-B0A4-DCBA-5F4B-93A984CF2D93}"/>
              </a:ext>
            </a:extLst>
          </p:cNvPr>
          <p:cNvSpPr txBox="1">
            <a:spLocks/>
          </p:cNvSpPr>
          <p:nvPr/>
        </p:nvSpPr>
        <p:spPr>
          <a:xfrm>
            <a:off x="1260000" y="1620000"/>
            <a:ext cx="9911167" cy="4619213"/>
          </a:xfrm>
          <a:prstGeom prst="rect">
            <a:avLst/>
          </a:prstGeom>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indent="-355600">
              <a:lnSpc>
                <a:spcPct val="100000"/>
              </a:lnSpc>
              <a:buSzPct val="80000"/>
              <a:buFont typeface="Standardní systémové písmo"/>
              <a:buChar char="►"/>
            </a:pPr>
            <a:r>
              <a:rPr lang="cs-CZ" sz="2400" dirty="0"/>
              <a:t>po úspěšném vykonání obecné části </a:t>
            </a:r>
          </a:p>
          <a:p>
            <a:pPr marL="355600" indent="-355600">
              <a:lnSpc>
                <a:spcPct val="100000"/>
              </a:lnSpc>
              <a:buSzPct val="80000"/>
              <a:buFont typeface="Standardní systémové písmo"/>
              <a:buChar char="►"/>
            </a:pPr>
            <a:r>
              <a:rPr lang="cs-CZ" sz="2400" dirty="0"/>
              <a:t>před zkušební komisí</a:t>
            </a:r>
          </a:p>
          <a:p>
            <a:pPr marL="1336675" lvl="1" indent="-444500">
              <a:lnSpc>
                <a:spcPct val="100000"/>
              </a:lnSpc>
              <a:buSzPct val="100000"/>
              <a:buFont typeface="DejaVu Sans Condensed" panose="020B0603030804020204" pitchFamily="34" charset="0"/>
              <a:buChar char="⟶"/>
            </a:pPr>
            <a:r>
              <a:rPr lang="cs-CZ" sz="2000" dirty="0"/>
              <a:t>jednotný jednací řád zkušebních komisí vydaný služebním orgánem</a:t>
            </a:r>
          </a:p>
          <a:p>
            <a:pPr marL="1336675" lvl="1" indent="-444500">
              <a:lnSpc>
                <a:spcPct val="100000"/>
              </a:lnSpc>
              <a:buSzPct val="100000"/>
              <a:buFont typeface="DejaVu Sans Condensed" panose="020B0603030804020204" pitchFamily="34" charset="0"/>
              <a:buChar char="⟶"/>
            </a:pPr>
            <a:r>
              <a:rPr lang="cs-CZ" sz="2000" dirty="0"/>
              <a:t>zjednodušení zavádění zkušebních komisí do ISoSS</a:t>
            </a:r>
          </a:p>
          <a:p>
            <a:pPr marL="355600" indent="-355600">
              <a:lnSpc>
                <a:spcPct val="100000"/>
              </a:lnSpc>
              <a:buSzPct val="80000"/>
              <a:buFont typeface="Standardní systémové písmo"/>
              <a:buChar char="►"/>
            </a:pPr>
            <a:r>
              <a:rPr lang="cs-CZ" sz="2400" dirty="0"/>
              <a:t>osoby na vlastní náklady (2 000 Kč)</a:t>
            </a:r>
          </a:p>
          <a:p>
            <a:pPr marL="355600" indent="-355600">
              <a:lnSpc>
                <a:spcPct val="100000"/>
              </a:lnSpc>
              <a:buSzPct val="80000"/>
              <a:buFont typeface="Standardní systémové písmo"/>
              <a:buChar char="►"/>
            </a:pPr>
            <a:r>
              <a:rPr lang="cs-CZ" sz="2400" dirty="0"/>
              <a:t>formou řízeného rozhovoru o obsahu 3 zkušebních okruhů</a:t>
            </a:r>
          </a:p>
          <a:p>
            <a:pPr marL="1336675" lvl="1" indent="-444500">
              <a:lnSpc>
                <a:spcPct val="100000"/>
              </a:lnSpc>
              <a:buSzPct val="100000"/>
              <a:buFont typeface="DejaVu Sans Condensed" panose="020B0603030804020204" pitchFamily="34" charset="0"/>
              <a:buChar char="⟶"/>
            </a:pPr>
            <a:r>
              <a:rPr lang="cs-CZ" sz="2000" dirty="0"/>
              <a:t>3 okruhy ze souboru 20</a:t>
            </a:r>
          </a:p>
          <a:p>
            <a:pPr marL="1336675" lvl="1" indent="-444500">
              <a:lnSpc>
                <a:spcPct val="100000"/>
              </a:lnSpc>
              <a:buSzPct val="100000"/>
              <a:buFont typeface="DejaVu Sans Condensed" panose="020B0603030804020204" pitchFamily="34" charset="0"/>
              <a:buChar char="⟶"/>
            </a:pPr>
            <a:r>
              <a:rPr lang="cs-CZ" sz="2000" dirty="0"/>
              <a:t>pro úspěšné vykonání nejméně 2 správně zodpovězené okruhy</a:t>
            </a:r>
          </a:p>
          <a:p>
            <a:pPr marL="1336675" lvl="1" indent="-444500">
              <a:lnSpc>
                <a:spcPct val="100000"/>
              </a:lnSpc>
              <a:buSzPct val="100000"/>
              <a:buFont typeface="DejaVu Sans Condensed" panose="020B0603030804020204" pitchFamily="34" charset="0"/>
              <a:buChar char="⟶"/>
            </a:pPr>
            <a:r>
              <a:rPr lang="cs-CZ" sz="2000" dirty="0"/>
              <a:t>trvání zpravidla nejdéle 60 minut, příprava nejméně 15 minut, nejdéle zpravidla 30 minut</a:t>
            </a:r>
          </a:p>
          <a:p>
            <a:pPr marL="355600" indent="-355600">
              <a:lnSpc>
                <a:spcPct val="100000"/>
              </a:lnSpc>
              <a:buSzPct val="80000"/>
              <a:buFont typeface="Standardní systémové písmo"/>
              <a:buChar char="►"/>
            </a:pPr>
            <a:r>
              <a:rPr lang="cs-CZ" sz="2400" dirty="0"/>
              <a:t>garant oboru služby zveřejňuje zkušební okruhy a učební texty </a:t>
            </a:r>
          </a:p>
        </p:txBody>
      </p:sp>
      <p:pic>
        <p:nvPicPr>
          <p:cNvPr id="9" name="Obrázek 8">
            <a:extLst>
              <a:ext uri="{FF2B5EF4-FFF2-40B4-BE49-F238E27FC236}">
                <a16:creationId xmlns:a16="http://schemas.microsoft.com/office/drawing/2014/main" id="{B877D9DA-6343-8E7C-DA40-699FFDDAF0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a:extLst>
              <a:ext uri="{FF2B5EF4-FFF2-40B4-BE49-F238E27FC236}">
                <a16:creationId xmlns:a16="http://schemas.microsoft.com/office/drawing/2014/main" id="{47ACA697-E4B8-85F4-A45F-60EECBDC0B7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Tree>
    <p:extLst>
      <p:ext uri="{BB962C8B-B14F-4D97-AF65-F5344CB8AC3E}">
        <p14:creationId xmlns:p14="http://schemas.microsoft.com/office/powerpoint/2010/main" val="3079374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45808-DFD5-D083-1566-5EFDEEE15707}"/>
            </a:ext>
          </a:extLst>
        </p:cNvPr>
        <p:cNvGrpSpPr/>
        <p:nvPr/>
      </p:nvGrpSpPr>
      <p:grpSpPr>
        <a:xfrm>
          <a:off x="0" y="0"/>
          <a:ext cx="0" cy="0"/>
          <a:chOff x="0" y="0"/>
          <a:chExt cx="0" cy="0"/>
        </a:xfrm>
      </p:grpSpPr>
      <p:sp>
        <p:nvSpPr>
          <p:cNvPr id="4" name="Obdélník 3">
            <a:extLst>
              <a:ext uri="{FF2B5EF4-FFF2-40B4-BE49-F238E27FC236}">
                <a16:creationId xmlns:a16="http://schemas.microsoft.com/office/drawing/2014/main" id="{95AE6E2F-159D-AD58-E2F9-40CB265466D7}"/>
              </a:ext>
            </a:extLst>
          </p:cNvPr>
          <p:cNvSpPr/>
          <p:nvPr/>
        </p:nvSpPr>
        <p:spPr>
          <a:xfrm>
            <a:off x="0" y="-1"/>
            <a:ext cx="12249665" cy="5733535"/>
          </a:xfrm>
          <a:prstGeom prst="rect">
            <a:avLst/>
          </a:prstGeom>
          <a:solidFill>
            <a:srgbClr val="292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5" name="Obrázek 4">
            <a:extLst>
              <a:ext uri="{FF2B5EF4-FFF2-40B4-BE49-F238E27FC236}">
                <a16:creationId xmlns:a16="http://schemas.microsoft.com/office/drawing/2014/main" id="{1AC95EA5-C795-867C-7FEB-7B386E955A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650" y="6123641"/>
            <a:ext cx="1532239" cy="418497"/>
          </a:xfrm>
          <a:prstGeom prst="rect">
            <a:avLst/>
          </a:prstGeom>
        </p:spPr>
      </p:pic>
      <p:pic>
        <p:nvPicPr>
          <p:cNvPr id="6" name="Obrázek 5">
            <a:extLst>
              <a:ext uri="{FF2B5EF4-FFF2-40B4-BE49-F238E27FC236}">
                <a16:creationId xmlns:a16="http://schemas.microsoft.com/office/drawing/2014/main" id="{FF35DE4B-5549-4120-FAB5-60E93783701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37165" b="34854"/>
          <a:stretch/>
        </p:blipFill>
        <p:spPr>
          <a:xfrm>
            <a:off x="9769136" y="2167772"/>
            <a:ext cx="2472291" cy="3763471"/>
          </a:xfrm>
          <a:prstGeom prst="rect">
            <a:avLst/>
          </a:prstGeom>
        </p:spPr>
      </p:pic>
      <p:sp>
        <p:nvSpPr>
          <p:cNvPr id="7" name="Nadpis 1">
            <a:extLst>
              <a:ext uri="{FF2B5EF4-FFF2-40B4-BE49-F238E27FC236}">
                <a16:creationId xmlns:a16="http://schemas.microsoft.com/office/drawing/2014/main" id="{3ECFFCBC-81CC-C278-00F4-A5E747E1CF49}"/>
              </a:ext>
            </a:extLst>
          </p:cNvPr>
          <p:cNvSpPr txBox="1">
            <a:spLocks/>
          </p:cNvSpPr>
          <p:nvPr/>
        </p:nvSpPr>
        <p:spPr>
          <a:xfrm>
            <a:off x="-1" y="2880000"/>
            <a:ext cx="9000000" cy="235198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cs-CZ" sz="5400" b="1" cap="all" spc="100" dirty="0">
                <a:solidFill>
                  <a:srgbClr val="00B0F0"/>
                </a:solidFill>
                <a:latin typeface="Franklin Gothic Demi" panose="020B0603020102020204" pitchFamily="34" charset="0"/>
              </a:rPr>
              <a:t>CHARAKTERISTIKA SLUŽEBNÍHO MÍSTA</a:t>
            </a:r>
          </a:p>
          <a:p>
            <a:pPr algn="r"/>
            <a:r>
              <a:rPr lang="cs-CZ" sz="5400" b="1" kern="0" dirty="0">
                <a:solidFill>
                  <a:schemeClr val="bg1"/>
                </a:solidFill>
              </a:rPr>
              <a:t>nařízení vlády</a:t>
            </a:r>
          </a:p>
          <a:p>
            <a:pPr algn="r"/>
            <a:endParaRPr lang="cs-CZ" sz="5400" b="1" spc="100" dirty="0">
              <a:solidFill>
                <a:srgbClr val="00B0F0"/>
              </a:solidFill>
            </a:endParaRPr>
          </a:p>
        </p:txBody>
      </p:sp>
      <p:pic>
        <p:nvPicPr>
          <p:cNvPr id="8" name="Obrázek 7">
            <a:extLst>
              <a:ext uri="{FF2B5EF4-FFF2-40B4-BE49-F238E27FC236}">
                <a16:creationId xmlns:a16="http://schemas.microsoft.com/office/drawing/2014/main" id="{CDF6B10F-CAFC-16FC-D03A-7482B48B824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Volný tvar 2">
            <a:extLst>
              <a:ext uri="{FF2B5EF4-FFF2-40B4-BE49-F238E27FC236}">
                <a16:creationId xmlns:a16="http://schemas.microsoft.com/office/drawing/2014/main" id="{302E7702-1219-D2E5-31A9-326C3B138DE1}"/>
              </a:ext>
            </a:extLst>
          </p:cNvPr>
          <p:cNvSpPr/>
          <p:nvPr/>
        </p:nvSpPr>
        <p:spPr>
          <a:xfrm>
            <a:off x="0" y="0"/>
            <a:ext cx="1080000" cy="2160000"/>
          </a:xfrm>
          <a:custGeom>
            <a:avLst/>
            <a:gdLst>
              <a:gd name="connsiteX0" fmla="*/ 0 w 1080000"/>
              <a:gd name="connsiteY0" fmla="*/ 0 h 2160000"/>
              <a:gd name="connsiteX1" fmla="*/ 1080000 w 1080000"/>
              <a:gd name="connsiteY1" fmla="*/ 1080000 h 2160000"/>
              <a:gd name="connsiteX2" fmla="*/ 0 w 1080000"/>
              <a:gd name="connsiteY2" fmla="*/ 2160000 h 2160000"/>
              <a:gd name="connsiteX3" fmla="*/ 0 w 1080000"/>
              <a:gd name="connsiteY3" fmla="*/ 0 h 2160000"/>
            </a:gdLst>
            <a:ahLst/>
            <a:cxnLst>
              <a:cxn ang="0">
                <a:pos x="connsiteX0" y="connsiteY0"/>
              </a:cxn>
              <a:cxn ang="0">
                <a:pos x="connsiteX1" y="connsiteY1"/>
              </a:cxn>
              <a:cxn ang="0">
                <a:pos x="connsiteX2" y="connsiteY2"/>
              </a:cxn>
              <a:cxn ang="0">
                <a:pos x="connsiteX3" y="connsiteY3"/>
              </a:cxn>
            </a:cxnLst>
            <a:rect l="l" t="t" r="r" b="b"/>
            <a:pathLst>
              <a:path w="1080000" h="2160000">
                <a:moveTo>
                  <a:pt x="0" y="0"/>
                </a:moveTo>
                <a:cubicBezTo>
                  <a:pt x="596468" y="0"/>
                  <a:pt x="1080000" y="483532"/>
                  <a:pt x="1080000" y="1080000"/>
                </a:cubicBezTo>
                <a:cubicBezTo>
                  <a:pt x="1080000" y="1676468"/>
                  <a:pt x="596468" y="2160000"/>
                  <a:pt x="0" y="2160000"/>
                </a:cubicBezTo>
                <a:lnTo>
                  <a:pt x="0" y="0"/>
                </a:lnTo>
                <a:close/>
              </a:path>
            </a:pathLst>
          </a:custGeom>
          <a:solidFill>
            <a:srgbClr val="00A9E7"/>
          </a:solidFill>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cs-CZ" sz="6000" b="1" dirty="0">
                <a:solidFill>
                  <a:srgbClr val="29235C"/>
                </a:solidFill>
                <a:latin typeface="Franklin Gothic Demi" panose="020B0603020102020204" pitchFamily="34" charset="0"/>
              </a:rPr>
              <a:t>4</a:t>
            </a:r>
          </a:p>
        </p:txBody>
      </p:sp>
    </p:spTree>
    <p:extLst>
      <p:ext uri="{BB962C8B-B14F-4D97-AF65-F5344CB8AC3E}">
        <p14:creationId xmlns:p14="http://schemas.microsoft.com/office/powerpoint/2010/main" val="2933729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6AAEE-694F-9E17-3C96-A99388A31576}"/>
            </a:ext>
          </a:extLst>
        </p:cNvPr>
        <p:cNvGrpSpPr/>
        <p:nvPr/>
      </p:nvGrpSpPr>
      <p:grpSpPr>
        <a:xfrm>
          <a:off x="0" y="0"/>
          <a:ext cx="0" cy="0"/>
          <a:chOff x="0" y="0"/>
          <a:chExt cx="0" cy="0"/>
        </a:xfrm>
      </p:grpSpPr>
      <p:sp>
        <p:nvSpPr>
          <p:cNvPr id="2" name="Volný tvar 1">
            <a:extLst>
              <a:ext uri="{FF2B5EF4-FFF2-40B4-BE49-F238E27FC236}">
                <a16:creationId xmlns:a16="http://schemas.microsoft.com/office/drawing/2014/main" id="{3576329A-3311-1B55-8575-D8F03A15052C}"/>
              </a:ext>
            </a:extLst>
          </p:cNvPr>
          <p:cNvSpPr/>
          <p:nvPr/>
        </p:nvSpPr>
        <p:spPr>
          <a:xfrm>
            <a:off x="545027" y="298105"/>
            <a:ext cx="11646973" cy="1260000"/>
          </a:xfrm>
          <a:custGeom>
            <a:avLst/>
            <a:gdLst>
              <a:gd name="connsiteX0" fmla="*/ 630001 w 11646973"/>
              <a:gd name="connsiteY0" fmla="*/ 0 h 1260000"/>
              <a:gd name="connsiteX1" fmla="*/ 678426 w 11646973"/>
              <a:gd name="connsiteY1" fmla="*/ 4882 h 1260000"/>
              <a:gd name="connsiteX2" fmla="*/ 678426 w 11646973"/>
              <a:gd name="connsiteY2" fmla="*/ 0 h 1260000"/>
              <a:gd name="connsiteX3" fmla="*/ 11646973 w 11646973"/>
              <a:gd name="connsiteY3" fmla="*/ 0 h 1260000"/>
              <a:gd name="connsiteX4" fmla="*/ 11646973 w 11646973"/>
              <a:gd name="connsiteY4" fmla="*/ 1260000 h 1260000"/>
              <a:gd name="connsiteX5" fmla="*/ 678426 w 11646973"/>
              <a:gd name="connsiteY5" fmla="*/ 1260000 h 1260000"/>
              <a:gd name="connsiteX6" fmla="*/ 678426 w 11646973"/>
              <a:gd name="connsiteY6" fmla="*/ 1255118 h 1260000"/>
              <a:gd name="connsiteX7" fmla="*/ 630001 w 11646973"/>
              <a:gd name="connsiteY7" fmla="*/ 1260000 h 1260000"/>
              <a:gd name="connsiteX8" fmla="*/ 0 w 11646973"/>
              <a:gd name="connsiteY8" fmla="*/ 630000 h 1260000"/>
              <a:gd name="connsiteX9" fmla="*/ 630001 w 11646973"/>
              <a:gd name="connsiteY9" fmla="*/ 0 h 12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46973" h="1260000">
                <a:moveTo>
                  <a:pt x="630001" y="0"/>
                </a:moveTo>
                <a:lnTo>
                  <a:pt x="678426" y="4882"/>
                </a:lnTo>
                <a:lnTo>
                  <a:pt x="678426" y="0"/>
                </a:lnTo>
                <a:lnTo>
                  <a:pt x="11646973" y="0"/>
                </a:lnTo>
                <a:lnTo>
                  <a:pt x="11646973" y="1260000"/>
                </a:lnTo>
                <a:lnTo>
                  <a:pt x="678426" y="1260000"/>
                </a:lnTo>
                <a:lnTo>
                  <a:pt x="678426" y="1255118"/>
                </a:lnTo>
                <a:lnTo>
                  <a:pt x="630001" y="1260000"/>
                </a:lnTo>
                <a:cubicBezTo>
                  <a:pt x="282061" y="1260000"/>
                  <a:pt x="0" y="977939"/>
                  <a:pt x="0" y="630000"/>
                </a:cubicBezTo>
                <a:cubicBezTo>
                  <a:pt x="0" y="282061"/>
                  <a:pt x="282061" y="0"/>
                  <a:pt x="630001" y="0"/>
                </a:cubicBezTo>
                <a:close/>
              </a:path>
            </a:pathLst>
          </a:custGeom>
          <a:solidFill>
            <a:srgbClr val="00A9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0" rtlCol="0" anchor="ctr">
            <a:noAutofit/>
          </a:bodyPr>
          <a:lstStyle/>
          <a:p>
            <a:r>
              <a:rPr lang="cs-CZ" sz="4400" b="1" dirty="0">
                <a:solidFill>
                  <a:srgbClr val="29235C"/>
                </a:solidFill>
                <a:latin typeface="Franklin Gothic Demi" panose="020B0603020102020204" pitchFamily="34" charset="0"/>
              </a:rPr>
              <a:t>CHARAKTERISTIKA SLUŽEBNÍHO MÍSTA</a:t>
            </a:r>
          </a:p>
        </p:txBody>
      </p:sp>
      <p:sp>
        <p:nvSpPr>
          <p:cNvPr id="8" name="Podnadpis 5">
            <a:extLst>
              <a:ext uri="{FF2B5EF4-FFF2-40B4-BE49-F238E27FC236}">
                <a16:creationId xmlns:a16="http://schemas.microsoft.com/office/drawing/2014/main" id="{698CB15D-4BCD-315D-7BDD-36CAB4F9D71F}"/>
              </a:ext>
            </a:extLst>
          </p:cNvPr>
          <p:cNvSpPr txBox="1">
            <a:spLocks/>
          </p:cNvSpPr>
          <p:nvPr/>
        </p:nvSpPr>
        <p:spPr>
          <a:xfrm>
            <a:off x="1260000" y="1944000"/>
            <a:ext cx="9911167" cy="3875420"/>
          </a:xfrm>
          <a:prstGeom prst="rect">
            <a:avLst/>
          </a:prstGeom>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indent="-355600">
              <a:lnSpc>
                <a:spcPct val="100000"/>
              </a:lnSpc>
              <a:buSzPct val="80000"/>
              <a:buFont typeface="Standardní systémové písmo"/>
              <a:buChar char="►"/>
            </a:pPr>
            <a:r>
              <a:rPr lang="cs-CZ" sz="2400" dirty="0"/>
              <a:t>převzata úprava služebního předpisu o charakteristice služebních míst</a:t>
            </a:r>
          </a:p>
          <a:p>
            <a:pPr marL="355600" indent="-355600">
              <a:lnSpc>
                <a:spcPct val="100000"/>
              </a:lnSpc>
              <a:buSzPct val="80000"/>
              <a:buFont typeface="Standardní systémové písmo"/>
              <a:buChar char="►"/>
            </a:pPr>
            <a:r>
              <a:rPr lang="cs-CZ" sz="2400" dirty="0"/>
              <a:t>obsah </a:t>
            </a:r>
          </a:p>
          <a:p>
            <a:pPr marL="1336675" lvl="1" indent="-444500">
              <a:lnSpc>
                <a:spcPct val="100000"/>
              </a:lnSpc>
              <a:buSzPct val="100000"/>
              <a:buFont typeface="DejaVu Sans Condensed" panose="020B0603030804020204" pitchFamily="34" charset="0"/>
              <a:buChar char="⟶"/>
            </a:pPr>
            <a:r>
              <a:rPr lang="cs-CZ" sz="2000" dirty="0"/>
              <a:t>popis služebního místa</a:t>
            </a:r>
          </a:p>
          <a:p>
            <a:pPr marL="1336675" lvl="1" indent="-444500">
              <a:lnSpc>
                <a:spcPct val="100000"/>
              </a:lnSpc>
              <a:buSzPct val="100000"/>
              <a:buFont typeface="DejaVu Sans Condensed" panose="020B0603030804020204" pitchFamily="34" charset="0"/>
              <a:buChar char="⟶"/>
            </a:pPr>
            <a:r>
              <a:rPr lang="cs-CZ" sz="2000" dirty="0"/>
              <a:t>popis činností, jejichž výkon se na služebním místě požaduje</a:t>
            </a:r>
          </a:p>
          <a:p>
            <a:pPr marL="1336675" lvl="1" indent="-444500">
              <a:lnSpc>
                <a:spcPct val="100000"/>
              </a:lnSpc>
              <a:buSzPct val="100000"/>
              <a:buFont typeface="DejaVu Sans Condensed" panose="020B0603030804020204" pitchFamily="34" charset="0"/>
              <a:buChar char="⟶"/>
            </a:pPr>
            <a:r>
              <a:rPr lang="cs-CZ" sz="2000" dirty="0"/>
              <a:t>popisu povinností spojených s výkonem činností, jenž se na služebním místě požaduje</a:t>
            </a:r>
          </a:p>
          <a:p>
            <a:pPr marL="355600" indent="-355600">
              <a:lnSpc>
                <a:spcPct val="100000"/>
              </a:lnSpc>
              <a:buSzPct val="80000"/>
              <a:buFont typeface="Standardní systémové písmo"/>
              <a:buChar char="►"/>
            </a:pPr>
            <a:r>
              <a:rPr lang="cs-CZ" sz="2400" dirty="0"/>
              <a:t>návaznost na informování o služebním poměru</a:t>
            </a:r>
          </a:p>
          <a:p>
            <a:pPr marL="355600" indent="-355600">
              <a:lnSpc>
                <a:spcPct val="100000"/>
              </a:lnSpc>
              <a:buSzPct val="80000"/>
              <a:buFont typeface="Standardní systémové písmo"/>
              <a:buChar char="►"/>
            </a:pPr>
            <a:r>
              <a:rPr lang="cs-CZ" sz="2400" dirty="0"/>
              <a:t>do 3 měsíců od účinnosti zákona (do 31. 3. 2025)</a:t>
            </a:r>
          </a:p>
          <a:p>
            <a:pPr marL="1336675" lvl="1" indent="-444500">
              <a:lnSpc>
                <a:spcPct val="100000"/>
              </a:lnSpc>
              <a:buSzPct val="100000"/>
              <a:buFont typeface="DejaVu Sans Condensed" panose="020B0603030804020204" pitchFamily="34" charset="0"/>
              <a:buChar char="⟶"/>
            </a:pPr>
            <a:r>
              <a:rPr lang="cs-CZ" sz="2000" dirty="0"/>
              <a:t>dříve: zařazení/jmenování, řízení, systemizace</a:t>
            </a:r>
          </a:p>
        </p:txBody>
      </p:sp>
      <p:pic>
        <p:nvPicPr>
          <p:cNvPr id="9" name="Obrázek 8">
            <a:extLst>
              <a:ext uri="{FF2B5EF4-FFF2-40B4-BE49-F238E27FC236}">
                <a16:creationId xmlns:a16="http://schemas.microsoft.com/office/drawing/2014/main" id="{0E98CA9D-47A5-82DD-3C8F-2E28CEFAF2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a:extLst>
              <a:ext uri="{FF2B5EF4-FFF2-40B4-BE49-F238E27FC236}">
                <a16:creationId xmlns:a16="http://schemas.microsoft.com/office/drawing/2014/main" id="{84E61FD4-1CDB-9AEB-A143-013FC81E092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Tree>
    <p:extLst>
      <p:ext uri="{BB962C8B-B14F-4D97-AF65-F5344CB8AC3E}">
        <p14:creationId xmlns:p14="http://schemas.microsoft.com/office/powerpoint/2010/main" val="3596910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EA09B-5DA6-94B3-296D-587AF1F5C2AA}"/>
            </a:ext>
          </a:extLst>
        </p:cNvPr>
        <p:cNvGrpSpPr/>
        <p:nvPr/>
      </p:nvGrpSpPr>
      <p:grpSpPr>
        <a:xfrm>
          <a:off x="0" y="0"/>
          <a:ext cx="0" cy="0"/>
          <a:chOff x="0" y="0"/>
          <a:chExt cx="0" cy="0"/>
        </a:xfrm>
      </p:grpSpPr>
      <p:sp>
        <p:nvSpPr>
          <p:cNvPr id="4" name="Obdélník 3">
            <a:extLst>
              <a:ext uri="{FF2B5EF4-FFF2-40B4-BE49-F238E27FC236}">
                <a16:creationId xmlns:a16="http://schemas.microsoft.com/office/drawing/2014/main" id="{975E553F-504E-9D5E-9447-75275284BC99}"/>
              </a:ext>
            </a:extLst>
          </p:cNvPr>
          <p:cNvSpPr/>
          <p:nvPr/>
        </p:nvSpPr>
        <p:spPr>
          <a:xfrm>
            <a:off x="0" y="-1"/>
            <a:ext cx="12249665" cy="5733535"/>
          </a:xfrm>
          <a:prstGeom prst="rect">
            <a:avLst/>
          </a:prstGeom>
          <a:solidFill>
            <a:srgbClr val="292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5" name="Obrázek 4">
            <a:extLst>
              <a:ext uri="{FF2B5EF4-FFF2-40B4-BE49-F238E27FC236}">
                <a16:creationId xmlns:a16="http://schemas.microsoft.com/office/drawing/2014/main" id="{7F344DDD-0C41-FC11-C330-8E4CC82108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650" y="6123641"/>
            <a:ext cx="1532239" cy="418497"/>
          </a:xfrm>
          <a:prstGeom prst="rect">
            <a:avLst/>
          </a:prstGeom>
        </p:spPr>
      </p:pic>
      <p:pic>
        <p:nvPicPr>
          <p:cNvPr id="6" name="Obrázek 5">
            <a:extLst>
              <a:ext uri="{FF2B5EF4-FFF2-40B4-BE49-F238E27FC236}">
                <a16:creationId xmlns:a16="http://schemas.microsoft.com/office/drawing/2014/main" id="{6E960C94-C63A-181B-EF70-51D5642C0C7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37165" b="34854"/>
          <a:stretch/>
        </p:blipFill>
        <p:spPr>
          <a:xfrm>
            <a:off x="9769136" y="2167772"/>
            <a:ext cx="2472291" cy="3763471"/>
          </a:xfrm>
          <a:prstGeom prst="rect">
            <a:avLst/>
          </a:prstGeom>
        </p:spPr>
      </p:pic>
      <p:sp>
        <p:nvSpPr>
          <p:cNvPr id="7" name="Nadpis 1">
            <a:extLst>
              <a:ext uri="{FF2B5EF4-FFF2-40B4-BE49-F238E27FC236}">
                <a16:creationId xmlns:a16="http://schemas.microsoft.com/office/drawing/2014/main" id="{D49233E4-314C-D004-9502-9A05DC4A2B38}"/>
              </a:ext>
            </a:extLst>
          </p:cNvPr>
          <p:cNvSpPr txBox="1">
            <a:spLocks/>
          </p:cNvSpPr>
          <p:nvPr/>
        </p:nvSpPr>
        <p:spPr>
          <a:xfrm>
            <a:off x="-1" y="2880000"/>
            <a:ext cx="9000000" cy="235198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cs-CZ" sz="5400" cap="all" spc="100" dirty="0">
                <a:solidFill>
                  <a:srgbClr val="00B0F0"/>
                </a:solidFill>
                <a:latin typeface="Franklin Gothic Demi" panose="020B0603020102020204" pitchFamily="34" charset="0"/>
              </a:rPr>
              <a:t>SLUŽEBNÍ HODNOCENÍ</a:t>
            </a:r>
          </a:p>
          <a:p>
            <a:pPr algn="r"/>
            <a:r>
              <a:rPr lang="cs-CZ" sz="5400" b="1" kern="0" dirty="0">
                <a:solidFill>
                  <a:schemeClr val="bg1"/>
                </a:solidFill>
              </a:rPr>
              <a:t>nařízení vlády</a:t>
            </a:r>
          </a:p>
          <a:p>
            <a:pPr algn="r"/>
            <a:r>
              <a:rPr lang="cs-CZ" sz="5400" b="1" kern="0" dirty="0">
                <a:solidFill>
                  <a:schemeClr val="bg1"/>
                </a:solidFill>
              </a:rPr>
              <a:t>služební předpis</a:t>
            </a:r>
          </a:p>
          <a:p>
            <a:pPr algn="r"/>
            <a:endParaRPr lang="cs-CZ" sz="5400" b="1" spc="100" dirty="0">
              <a:solidFill>
                <a:srgbClr val="00B0F0"/>
              </a:solidFill>
            </a:endParaRPr>
          </a:p>
        </p:txBody>
      </p:sp>
      <p:pic>
        <p:nvPicPr>
          <p:cNvPr id="8" name="Obrázek 7">
            <a:extLst>
              <a:ext uri="{FF2B5EF4-FFF2-40B4-BE49-F238E27FC236}">
                <a16:creationId xmlns:a16="http://schemas.microsoft.com/office/drawing/2014/main" id="{1A614D26-803B-B101-AD61-A457949475E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Volný tvar 2">
            <a:extLst>
              <a:ext uri="{FF2B5EF4-FFF2-40B4-BE49-F238E27FC236}">
                <a16:creationId xmlns:a16="http://schemas.microsoft.com/office/drawing/2014/main" id="{19654AB7-E37D-FBA5-23AB-12BEADAE3603}"/>
              </a:ext>
            </a:extLst>
          </p:cNvPr>
          <p:cNvSpPr/>
          <p:nvPr/>
        </p:nvSpPr>
        <p:spPr>
          <a:xfrm>
            <a:off x="0" y="0"/>
            <a:ext cx="1080000" cy="2160000"/>
          </a:xfrm>
          <a:custGeom>
            <a:avLst/>
            <a:gdLst>
              <a:gd name="connsiteX0" fmla="*/ 0 w 1080000"/>
              <a:gd name="connsiteY0" fmla="*/ 0 h 2160000"/>
              <a:gd name="connsiteX1" fmla="*/ 1080000 w 1080000"/>
              <a:gd name="connsiteY1" fmla="*/ 1080000 h 2160000"/>
              <a:gd name="connsiteX2" fmla="*/ 0 w 1080000"/>
              <a:gd name="connsiteY2" fmla="*/ 2160000 h 2160000"/>
              <a:gd name="connsiteX3" fmla="*/ 0 w 1080000"/>
              <a:gd name="connsiteY3" fmla="*/ 0 h 2160000"/>
            </a:gdLst>
            <a:ahLst/>
            <a:cxnLst>
              <a:cxn ang="0">
                <a:pos x="connsiteX0" y="connsiteY0"/>
              </a:cxn>
              <a:cxn ang="0">
                <a:pos x="connsiteX1" y="connsiteY1"/>
              </a:cxn>
              <a:cxn ang="0">
                <a:pos x="connsiteX2" y="connsiteY2"/>
              </a:cxn>
              <a:cxn ang="0">
                <a:pos x="connsiteX3" y="connsiteY3"/>
              </a:cxn>
            </a:cxnLst>
            <a:rect l="l" t="t" r="r" b="b"/>
            <a:pathLst>
              <a:path w="1080000" h="2160000">
                <a:moveTo>
                  <a:pt x="0" y="0"/>
                </a:moveTo>
                <a:cubicBezTo>
                  <a:pt x="596468" y="0"/>
                  <a:pt x="1080000" y="483532"/>
                  <a:pt x="1080000" y="1080000"/>
                </a:cubicBezTo>
                <a:cubicBezTo>
                  <a:pt x="1080000" y="1676468"/>
                  <a:pt x="596468" y="2160000"/>
                  <a:pt x="0" y="2160000"/>
                </a:cubicBezTo>
                <a:lnTo>
                  <a:pt x="0" y="0"/>
                </a:lnTo>
                <a:close/>
              </a:path>
            </a:pathLst>
          </a:custGeom>
          <a:solidFill>
            <a:srgbClr val="00A9E7"/>
          </a:solidFill>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cs-CZ" sz="6000" b="1" dirty="0">
                <a:solidFill>
                  <a:srgbClr val="29235C"/>
                </a:solidFill>
                <a:latin typeface="Franklin Gothic Demi" panose="020B0603020102020204" pitchFamily="34" charset="0"/>
              </a:rPr>
              <a:t>5</a:t>
            </a:r>
          </a:p>
        </p:txBody>
      </p:sp>
    </p:spTree>
    <p:extLst>
      <p:ext uri="{BB962C8B-B14F-4D97-AF65-F5344CB8AC3E}">
        <p14:creationId xmlns:p14="http://schemas.microsoft.com/office/powerpoint/2010/main" val="3345206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B5634-E69E-34ED-A713-9968FAAC882F}"/>
            </a:ext>
          </a:extLst>
        </p:cNvPr>
        <p:cNvGrpSpPr/>
        <p:nvPr/>
      </p:nvGrpSpPr>
      <p:grpSpPr>
        <a:xfrm>
          <a:off x="0" y="0"/>
          <a:ext cx="0" cy="0"/>
          <a:chOff x="0" y="0"/>
          <a:chExt cx="0" cy="0"/>
        </a:xfrm>
      </p:grpSpPr>
      <p:sp>
        <p:nvSpPr>
          <p:cNvPr id="2" name="Volný tvar 1">
            <a:extLst>
              <a:ext uri="{FF2B5EF4-FFF2-40B4-BE49-F238E27FC236}">
                <a16:creationId xmlns:a16="http://schemas.microsoft.com/office/drawing/2014/main" id="{64FA113C-5A75-F55C-0794-6B1FA2A0DF14}"/>
              </a:ext>
            </a:extLst>
          </p:cNvPr>
          <p:cNvSpPr/>
          <p:nvPr/>
        </p:nvSpPr>
        <p:spPr>
          <a:xfrm>
            <a:off x="545027" y="298105"/>
            <a:ext cx="11646973" cy="1260000"/>
          </a:xfrm>
          <a:custGeom>
            <a:avLst/>
            <a:gdLst>
              <a:gd name="connsiteX0" fmla="*/ 630001 w 11646973"/>
              <a:gd name="connsiteY0" fmla="*/ 0 h 1260000"/>
              <a:gd name="connsiteX1" fmla="*/ 678426 w 11646973"/>
              <a:gd name="connsiteY1" fmla="*/ 4882 h 1260000"/>
              <a:gd name="connsiteX2" fmla="*/ 678426 w 11646973"/>
              <a:gd name="connsiteY2" fmla="*/ 0 h 1260000"/>
              <a:gd name="connsiteX3" fmla="*/ 11646973 w 11646973"/>
              <a:gd name="connsiteY3" fmla="*/ 0 h 1260000"/>
              <a:gd name="connsiteX4" fmla="*/ 11646973 w 11646973"/>
              <a:gd name="connsiteY4" fmla="*/ 1260000 h 1260000"/>
              <a:gd name="connsiteX5" fmla="*/ 678426 w 11646973"/>
              <a:gd name="connsiteY5" fmla="*/ 1260000 h 1260000"/>
              <a:gd name="connsiteX6" fmla="*/ 678426 w 11646973"/>
              <a:gd name="connsiteY6" fmla="*/ 1255118 h 1260000"/>
              <a:gd name="connsiteX7" fmla="*/ 630001 w 11646973"/>
              <a:gd name="connsiteY7" fmla="*/ 1260000 h 1260000"/>
              <a:gd name="connsiteX8" fmla="*/ 0 w 11646973"/>
              <a:gd name="connsiteY8" fmla="*/ 630000 h 1260000"/>
              <a:gd name="connsiteX9" fmla="*/ 630001 w 11646973"/>
              <a:gd name="connsiteY9" fmla="*/ 0 h 12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46973" h="1260000">
                <a:moveTo>
                  <a:pt x="630001" y="0"/>
                </a:moveTo>
                <a:lnTo>
                  <a:pt x="678426" y="4882"/>
                </a:lnTo>
                <a:lnTo>
                  <a:pt x="678426" y="0"/>
                </a:lnTo>
                <a:lnTo>
                  <a:pt x="11646973" y="0"/>
                </a:lnTo>
                <a:lnTo>
                  <a:pt x="11646973" y="1260000"/>
                </a:lnTo>
                <a:lnTo>
                  <a:pt x="678426" y="1260000"/>
                </a:lnTo>
                <a:lnTo>
                  <a:pt x="678426" y="1255118"/>
                </a:lnTo>
                <a:lnTo>
                  <a:pt x="630001" y="1260000"/>
                </a:lnTo>
                <a:cubicBezTo>
                  <a:pt x="282061" y="1260000"/>
                  <a:pt x="0" y="977939"/>
                  <a:pt x="0" y="630000"/>
                </a:cubicBezTo>
                <a:cubicBezTo>
                  <a:pt x="0" y="282061"/>
                  <a:pt x="282061" y="0"/>
                  <a:pt x="630001" y="0"/>
                </a:cubicBezTo>
                <a:close/>
              </a:path>
            </a:pathLst>
          </a:custGeom>
          <a:solidFill>
            <a:srgbClr val="00A9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0" rtlCol="0" anchor="ctr">
            <a:noAutofit/>
          </a:bodyPr>
          <a:lstStyle/>
          <a:p>
            <a:r>
              <a:rPr lang="cs-CZ" sz="4400" b="1" dirty="0">
                <a:solidFill>
                  <a:srgbClr val="29235C"/>
                </a:solidFill>
                <a:latin typeface="Franklin Gothic Demi" panose="020B0603020102020204" pitchFamily="34" charset="0"/>
              </a:rPr>
              <a:t>NOVÁ HODNOTICÍ KRITÉRIA</a:t>
            </a:r>
          </a:p>
        </p:txBody>
      </p:sp>
      <p:sp>
        <p:nvSpPr>
          <p:cNvPr id="8" name="Podnadpis 5">
            <a:extLst>
              <a:ext uri="{FF2B5EF4-FFF2-40B4-BE49-F238E27FC236}">
                <a16:creationId xmlns:a16="http://schemas.microsoft.com/office/drawing/2014/main" id="{7D3A2D7C-5F77-0328-E998-C54E27049521}"/>
              </a:ext>
            </a:extLst>
          </p:cNvPr>
          <p:cNvSpPr txBox="1">
            <a:spLocks/>
          </p:cNvSpPr>
          <p:nvPr/>
        </p:nvSpPr>
        <p:spPr>
          <a:xfrm>
            <a:off x="1260000" y="1980000"/>
            <a:ext cx="9911167" cy="3806170"/>
          </a:xfrm>
          <a:prstGeom prst="rect">
            <a:avLst/>
          </a:prstGeom>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indent="-355600">
              <a:lnSpc>
                <a:spcPct val="100000"/>
              </a:lnSpc>
              <a:buSzPct val="80000"/>
              <a:buFont typeface="Standardní systémové písmo"/>
              <a:buChar char="►"/>
            </a:pPr>
            <a:r>
              <a:rPr lang="cs-CZ" sz="2400" dirty="0"/>
              <a:t>pro státní zaměstnance:</a:t>
            </a:r>
          </a:p>
          <a:p>
            <a:pPr marL="1336675" lvl="1" indent="-444500">
              <a:lnSpc>
                <a:spcPct val="100000"/>
              </a:lnSpc>
              <a:buSzPct val="100000"/>
              <a:buFont typeface="DejaVu Sans Condensed" panose="020B0603030804020204" pitchFamily="34" charset="0"/>
              <a:buChar char="⟶"/>
            </a:pPr>
            <a:r>
              <a:rPr lang="cs-CZ" sz="2000" dirty="0"/>
              <a:t>kvalita výkonu státní služby</a:t>
            </a:r>
          </a:p>
          <a:p>
            <a:pPr marL="1336675" lvl="1" indent="-444500">
              <a:lnSpc>
                <a:spcPct val="100000"/>
              </a:lnSpc>
              <a:buSzPct val="100000"/>
              <a:buFont typeface="DejaVu Sans Condensed" panose="020B0603030804020204" pitchFamily="34" charset="0"/>
              <a:buChar char="⟶"/>
            </a:pPr>
            <a:r>
              <a:rPr lang="cs-CZ" sz="2000" dirty="0"/>
              <a:t>množství plněných služebních úkolů a služební tempo</a:t>
            </a:r>
          </a:p>
          <a:p>
            <a:pPr marL="1336675" lvl="1" indent="-444500">
              <a:lnSpc>
                <a:spcPct val="100000"/>
              </a:lnSpc>
              <a:buSzPct val="100000"/>
              <a:buFont typeface="DejaVu Sans Condensed" panose="020B0603030804020204" pitchFamily="34" charset="0"/>
              <a:buChar char="⟶"/>
            </a:pPr>
            <a:r>
              <a:rPr lang="cs-CZ" sz="2000" dirty="0"/>
              <a:t>motivace</a:t>
            </a:r>
          </a:p>
          <a:p>
            <a:pPr marL="355600" indent="-355600">
              <a:lnSpc>
                <a:spcPct val="100000"/>
              </a:lnSpc>
              <a:buSzPct val="80000"/>
              <a:buFont typeface="Standardní systémové písmo"/>
              <a:buChar char="►"/>
            </a:pPr>
            <a:r>
              <a:rPr lang="cs-CZ" sz="2400" dirty="0"/>
              <a:t>pro představené:</a:t>
            </a:r>
          </a:p>
          <a:p>
            <a:pPr marL="1336675" lvl="1" indent="-444500">
              <a:lnSpc>
                <a:spcPct val="100000"/>
              </a:lnSpc>
              <a:buSzPct val="100000"/>
              <a:buFont typeface="DejaVu Sans Condensed" panose="020B0603030804020204" pitchFamily="34" charset="0"/>
              <a:buChar char="⟶"/>
            </a:pPr>
            <a:r>
              <a:rPr lang="cs-CZ" sz="2000" dirty="0"/>
              <a:t>kvalita výkonu státní služby</a:t>
            </a:r>
          </a:p>
          <a:p>
            <a:pPr marL="1336675" lvl="1" indent="-444500">
              <a:lnSpc>
                <a:spcPct val="100000"/>
              </a:lnSpc>
              <a:buSzPct val="100000"/>
              <a:buFont typeface="DejaVu Sans Condensed" panose="020B0603030804020204" pitchFamily="34" charset="0"/>
              <a:buChar char="⟶"/>
            </a:pPr>
            <a:r>
              <a:rPr lang="cs-CZ" sz="2000" dirty="0"/>
              <a:t>množství plněných služebních úkolů a služební tempo</a:t>
            </a:r>
          </a:p>
          <a:p>
            <a:pPr marL="1336675" lvl="1" indent="-444500">
              <a:lnSpc>
                <a:spcPct val="100000"/>
              </a:lnSpc>
              <a:buSzPct val="100000"/>
              <a:buFont typeface="DejaVu Sans Condensed" panose="020B0603030804020204" pitchFamily="34" charset="0"/>
              <a:buChar char="⟶"/>
            </a:pPr>
            <a:r>
              <a:rPr lang="cs-CZ" sz="2000" dirty="0"/>
              <a:t>organizování, řízení, kontrolování a hodnocení výkonu státní služby podřízených státních zaměstnanců a organizování, řízení, kontrolování a hodnocení výkonu práce podřízených zaměstnanců</a:t>
            </a:r>
          </a:p>
        </p:txBody>
      </p:sp>
      <p:pic>
        <p:nvPicPr>
          <p:cNvPr id="9" name="Obrázek 8">
            <a:extLst>
              <a:ext uri="{FF2B5EF4-FFF2-40B4-BE49-F238E27FC236}">
                <a16:creationId xmlns:a16="http://schemas.microsoft.com/office/drawing/2014/main" id="{87983C84-BBB7-FD16-ECFA-67F66EFED2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a:extLst>
              <a:ext uri="{FF2B5EF4-FFF2-40B4-BE49-F238E27FC236}">
                <a16:creationId xmlns:a16="http://schemas.microsoft.com/office/drawing/2014/main" id="{83103212-5E80-A059-30B3-6CD6871E607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Tree>
    <p:extLst>
      <p:ext uri="{BB962C8B-B14F-4D97-AF65-F5344CB8AC3E}">
        <p14:creationId xmlns:p14="http://schemas.microsoft.com/office/powerpoint/2010/main" val="1370584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18F35-3F17-22B2-93A3-B2D38CB08A70}"/>
            </a:ext>
          </a:extLst>
        </p:cNvPr>
        <p:cNvGrpSpPr/>
        <p:nvPr/>
      </p:nvGrpSpPr>
      <p:grpSpPr>
        <a:xfrm>
          <a:off x="0" y="0"/>
          <a:ext cx="0" cy="0"/>
          <a:chOff x="0" y="0"/>
          <a:chExt cx="0" cy="0"/>
        </a:xfrm>
      </p:grpSpPr>
      <p:sp>
        <p:nvSpPr>
          <p:cNvPr id="2" name="Volný tvar 1">
            <a:extLst>
              <a:ext uri="{FF2B5EF4-FFF2-40B4-BE49-F238E27FC236}">
                <a16:creationId xmlns:a16="http://schemas.microsoft.com/office/drawing/2014/main" id="{A367C123-33AC-8644-E25C-A8DB720698E6}"/>
              </a:ext>
            </a:extLst>
          </p:cNvPr>
          <p:cNvSpPr/>
          <p:nvPr/>
        </p:nvSpPr>
        <p:spPr>
          <a:xfrm>
            <a:off x="545027" y="298105"/>
            <a:ext cx="11646973" cy="1260000"/>
          </a:xfrm>
          <a:custGeom>
            <a:avLst/>
            <a:gdLst>
              <a:gd name="connsiteX0" fmla="*/ 630001 w 11646973"/>
              <a:gd name="connsiteY0" fmla="*/ 0 h 1260000"/>
              <a:gd name="connsiteX1" fmla="*/ 678426 w 11646973"/>
              <a:gd name="connsiteY1" fmla="*/ 4882 h 1260000"/>
              <a:gd name="connsiteX2" fmla="*/ 678426 w 11646973"/>
              <a:gd name="connsiteY2" fmla="*/ 0 h 1260000"/>
              <a:gd name="connsiteX3" fmla="*/ 11646973 w 11646973"/>
              <a:gd name="connsiteY3" fmla="*/ 0 h 1260000"/>
              <a:gd name="connsiteX4" fmla="*/ 11646973 w 11646973"/>
              <a:gd name="connsiteY4" fmla="*/ 1260000 h 1260000"/>
              <a:gd name="connsiteX5" fmla="*/ 678426 w 11646973"/>
              <a:gd name="connsiteY5" fmla="*/ 1260000 h 1260000"/>
              <a:gd name="connsiteX6" fmla="*/ 678426 w 11646973"/>
              <a:gd name="connsiteY6" fmla="*/ 1255118 h 1260000"/>
              <a:gd name="connsiteX7" fmla="*/ 630001 w 11646973"/>
              <a:gd name="connsiteY7" fmla="*/ 1260000 h 1260000"/>
              <a:gd name="connsiteX8" fmla="*/ 0 w 11646973"/>
              <a:gd name="connsiteY8" fmla="*/ 630000 h 1260000"/>
              <a:gd name="connsiteX9" fmla="*/ 630001 w 11646973"/>
              <a:gd name="connsiteY9" fmla="*/ 0 h 12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46973" h="1260000">
                <a:moveTo>
                  <a:pt x="630001" y="0"/>
                </a:moveTo>
                <a:lnTo>
                  <a:pt x="678426" y="4882"/>
                </a:lnTo>
                <a:lnTo>
                  <a:pt x="678426" y="0"/>
                </a:lnTo>
                <a:lnTo>
                  <a:pt x="11646973" y="0"/>
                </a:lnTo>
                <a:lnTo>
                  <a:pt x="11646973" y="1260000"/>
                </a:lnTo>
                <a:lnTo>
                  <a:pt x="678426" y="1260000"/>
                </a:lnTo>
                <a:lnTo>
                  <a:pt x="678426" y="1255118"/>
                </a:lnTo>
                <a:lnTo>
                  <a:pt x="630001" y="1260000"/>
                </a:lnTo>
                <a:cubicBezTo>
                  <a:pt x="282061" y="1260000"/>
                  <a:pt x="0" y="977939"/>
                  <a:pt x="0" y="630000"/>
                </a:cubicBezTo>
                <a:cubicBezTo>
                  <a:pt x="0" y="282061"/>
                  <a:pt x="282061" y="0"/>
                  <a:pt x="630001" y="0"/>
                </a:cubicBezTo>
                <a:close/>
              </a:path>
            </a:pathLst>
          </a:custGeom>
          <a:solidFill>
            <a:srgbClr val="00A9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0" rtlCol="0" anchor="ctr">
            <a:noAutofit/>
          </a:bodyPr>
          <a:lstStyle/>
          <a:p>
            <a:r>
              <a:rPr lang="cs-CZ" sz="4400" b="1" dirty="0">
                <a:solidFill>
                  <a:srgbClr val="29235C"/>
                </a:solidFill>
                <a:latin typeface="Franklin Gothic Demi" panose="020B0603020102020204" pitchFamily="34" charset="0"/>
              </a:rPr>
              <a:t>VÝPOČET VÝSLEDKŮ</a:t>
            </a:r>
          </a:p>
        </p:txBody>
      </p:sp>
      <p:sp>
        <p:nvSpPr>
          <p:cNvPr id="8" name="Podnadpis 5">
            <a:extLst>
              <a:ext uri="{FF2B5EF4-FFF2-40B4-BE49-F238E27FC236}">
                <a16:creationId xmlns:a16="http://schemas.microsoft.com/office/drawing/2014/main" id="{6BA815DF-8519-78B6-C45C-18B144640DBE}"/>
              </a:ext>
            </a:extLst>
          </p:cNvPr>
          <p:cNvSpPr txBox="1">
            <a:spLocks/>
          </p:cNvSpPr>
          <p:nvPr/>
        </p:nvSpPr>
        <p:spPr>
          <a:xfrm>
            <a:off x="1260000" y="2001881"/>
            <a:ext cx="9911167" cy="830997"/>
          </a:xfrm>
          <a:prstGeom prst="rect">
            <a:avLst/>
          </a:prstGeom>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indent="-355600">
              <a:lnSpc>
                <a:spcPct val="100000"/>
              </a:lnSpc>
              <a:buSzPct val="80000"/>
              <a:buFont typeface="Standardní systémové písmo"/>
              <a:buChar char="►"/>
            </a:pPr>
            <a:r>
              <a:rPr lang="cs-CZ" sz="2400" dirty="0"/>
              <a:t>nově stanovené podíly hodnoticích kritérií na výsledku služebního hodnocení</a:t>
            </a:r>
          </a:p>
        </p:txBody>
      </p:sp>
      <p:pic>
        <p:nvPicPr>
          <p:cNvPr id="9" name="Obrázek 8">
            <a:extLst>
              <a:ext uri="{FF2B5EF4-FFF2-40B4-BE49-F238E27FC236}">
                <a16:creationId xmlns:a16="http://schemas.microsoft.com/office/drawing/2014/main" id="{D1BFA705-36C3-5E36-EAAB-4FFFAF9662D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a:extLst>
              <a:ext uri="{FF2B5EF4-FFF2-40B4-BE49-F238E27FC236}">
                <a16:creationId xmlns:a16="http://schemas.microsoft.com/office/drawing/2014/main" id="{4E3B42AB-83FD-AEBC-6C9D-FAF0640A3A9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Podnadpis 5">
            <a:extLst>
              <a:ext uri="{FF2B5EF4-FFF2-40B4-BE49-F238E27FC236}">
                <a16:creationId xmlns:a16="http://schemas.microsoft.com/office/drawing/2014/main" id="{9D78D0DC-0734-A877-35CC-C7A401865BD0}"/>
              </a:ext>
            </a:extLst>
          </p:cNvPr>
          <p:cNvSpPr txBox="1">
            <a:spLocks/>
          </p:cNvSpPr>
          <p:nvPr/>
        </p:nvSpPr>
        <p:spPr>
          <a:xfrm>
            <a:off x="1260000" y="4774389"/>
            <a:ext cx="9911167" cy="959237"/>
          </a:xfrm>
          <a:prstGeom prst="rect">
            <a:avLst/>
          </a:prstGeom>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indent="-355600">
              <a:lnSpc>
                <a:spcPct val="100000"/>
              </a:lnSpc>
              <a:buSzPct val="80000"/>
              <a:buFont typeface="Standardní systémové písmo"/>
              <a:buChar char="►"/>
            </a:pPr>
            <a:r>
              <a:rPr lang="cs-CZ" sz="2400" dirty="0"/>
              <a:t>přizpůsobuje se vzorec výpočtu výsledku služebního hodnocení</a:t>
            </a:r>
          </a:p>
          <a:p>
            <a:pPr marL="355600" indent="-355600">
              <a:lnSpc>
                <a:spcPct val="100000"/>
              </a:lnSpc>
              <a:buSzPct val="80000"/>
              <a:buFont typeface="Standardní systémové písmo"/>
              <a:buChar char="►"/>
            </a:pPr>
            <a:r>
              <a:rPr lang="cs-CZ" sz="2400" dirty="0"/>
              <a:t>bodová škála, škála výsledků ani výše osobních příplatků se nemění</a:t>
            </a:r>
          </a:p>
        </p:txBody>
      </p:sp>
      <p:graphicFrame>
        <p:nvGraphicFramePr>
          <p:cNvPr id="4" name="Tabulka 3">
            <a:extLst>
              <a:ext uri="{FF2B5EF4-FFF2-40B4-BE49-F238E27FC236}">
                <a16:creationId xmlns:a16="http://schemas.microsoft.com/office/drawing/2014/main" id="{A5439328-A96E-A19D-BF91-BBE642779DAD}"/>
              </a:ext>
            </a:extLst>
          </p:cNvPr>
          <p:cNvGraphicFramePr>
            <a:graphicFrameLocks noGrp="1"/>
          </p:cNvGraphicFramePr>
          <p:nvPr>
            <p:extLst>
              <p:ext uri="{D42A27DB-BD31-4B8C-83A1-F6EECF244321}">
                <p14:modId xmlns:p14="http://schemas.microsoft.com/office/powerpoint/2010/main" val="1296750682"/>
              </p:ext>
            </p:extLst>
          </p:nvPr>
        </p:nvGraphicFramePr>
        <p:xfrm>
          <a:off x="1697891" y="2988787"/>
          <a:ext cx="2742224" cy="1483360"/>
        </p:xfrm>
        <a:graphic>
          <a:graphicData uri="http://schemas.openxmlformats.org/drawingml/2006/table">
            <a:tbl>
              <a:tblPr firstRow="1" bandRow="1">
                <a:tableStyleId>{5C22544A-7EE6-4342-B048-85BDC9FD1C3A}</a:tableStyleId>
              </a:tblPr>
              <a:tblGrid>
                <a:gridCol w="1614855">
                  <a:extLst>
                    <a:ext uri="{9D8B030D-6E8A-4147-A177-3AD203B41FA5}">
                      <a16:colId xmlns:a16="http://schemas.microsoft.com/office/drawing/2014/main" val="2746265747"/>
                    </a:ext>
                  </a:extLst>
                </a:gridCol>
                <a:gridCol w="1127369">
                  <a:extLst>
                    <a:ext uri="{9D8B030D-6E8A-4147-A177-3AD203B41FA5}">
                      <a16:colId xmlns:a16="http://schemas.microsoft.com/office/drawing/2014/main" val="2011582662"/>
                    </a:ext>
                  </a:extLst>
                </a:gridCol>
              </a:tblGrid>
              <a:tr h="370840">
                <a:tc gridSpan="2">
                  <a:txBody>
                    <a:bodyPr/>
                    <a:lstStyle/>
                    <a:p>
                      <a:r>
                        <a:rPr lang="cs-CZ" dirty="0"/>
                        <a:t>státní zaměstnanci</a:t>
                      </a:r>
                    </a:p>
                  </a:txBody>
                  <a:tcPr>
                    <a:solidFill>
                      <a:srgbClr val="29235C"/>
                    </a:solidFill>
                  </a:tcPr>
                </a:tc>
                <a:tc hMerge="1">
                  <a:txBody>
                    <a:bodyPr/>
                    <a:lstStyle/>
                    <a:p>
                      <a:endParaRPr lang="cs-CZ" dirty="0"/>
                    </a:p>
                  </a:txBody>
                  <a:tcPr/>
                </a:tc>
                <a:extLst>
                  <a:ext uri="{0D108BD9-81ED-4DB2-BD59-A6C34878D82A}">
                    <a16:rowId xmlns:a16="http://schemas.microsoft.com/office/drawing/2014/main" val="2552296483"/>
                  </a:ext>
                </a:extLst>
              </a:tr>
              <a:tr h="370840">
                <a:tc>
                  <a:txBody>
                    <a:bodyPr/>
                    <a:lstStyle/>
                    <a:p>
                      <a:r>
                        <a:rPr lang="cs-CZ" dirty="0"/>
                        <a:t>kvalita</a:t>
                      </a:r>
                    </a:p>
                  </a:txBody>
                  <a:tcPr>
                    <a:solidFill>
                      <a:srgbClr val="00A9E7">
                        <a:alpha val="65882"/>
                      </a:srgbClr>
                    </a:solidFill>
                  </a:tcPr>
                </a:tc>
                <a:tc>
                  <a:txBody>
                    <a:bodyPr/>
                    <a:lstStyle/>
                    <a:p>
                      <a:pPr algn="ctr"/>
                      <a:r>
                        <a:rPr lang="cs-CZ" b="1" i="0" dirty="0">
                          <a:latin typeface="Franklin Gothic Demi" panose="020B0603020102020204" pitchFamily="34" charset="0"/>
                        </a:rPr>
                        <a:t>40 %</a:t>
                      </a:r>
                    </a:p>
                  </a:txBody>
                  <a:tcPr>
                    <a:solidFill>
                      <a:srgbClr val="00A9E7">
                        <a:alpha val="65882"/>
                      </a:srgbClr>
                    </a:solidFill>
                  </a:tcPr>
                </a:tc>
                <a:extLst>
                  <a:ext uri="{0D108BD9-81ED-4DB2-BD59-A6C34878D82A}">
                    <a16:rowId xmlns:a16="http://schemas.microsoft.com/office/drawing/2014/main" val="1057692582"/>
                  </a:ext>
                </a:extLst>
              </a:tr>
              <a:tr h="370840">
                <a:tc>
                  <a:txBody>
                    <a:bodyPr/>
                    <a:lstStyle/>
                    <a:p>
                      <a:r>
                        <a:rPr lang="cs-CZ" dirty="0"/>
                        <a:t>kvantita</a:t>
                      </a:r>
                    </a:p>
                  </a:txBody>
                  <a:tcPr>
                    <a:solidFill>
                      <a:srgbClr val="00A9E7">
                        <a:alpha val="32941"/>
                      </a:srgbClr>
                    </a:solidFill>
                  </a:tcPr>
                </a:tc>
                <a:tc>
                  <a:txBody>
                    <a:bodyPr/>
                    <a:lstStyle/>
                    <a:p>
                      <a:pPr algn="ctr"/>
                      <a:r>
                        <a:rPr lang="cs-CZ" b="1" i="0" dirty="0">
                          <a:latin typeface="Franklin Gothic Demi" panose="020B0603020102020204" pitchFamily="34" charset="0"/>
                        </a:rPr>
                        <a:t>40 %</a:t>
                      </a:r>
                    </a:p>
                  </a:txBody>
                  <a:tcPr>
                    <a:solidFill>
                      <a:srgbClr val="00A9E7">
                        <a:alpha val="32941"/>
                      </a:srgbClr>
                    </a:solidFill>
                  </a:tcPr>
                </a:tc>
                <a:extLst>
                  <a:ext uri="{0D108BD9-81ED-4DB2-BD59-A6C34878D82A}">
                    <a16:rowId xmlns:a16="http://schemas.microsoft.com/office/drawing/2014/main" val="1957348605"/>
                  </a:ext>
                </a:extLst>
              </a:tr>
              <a:tr h="370840">
                <a:tc>
                  <a:txBody>
                    <a:bodyPr/>
                    <a:lstStyle/>
                    <a:p>
                      <a:r>
                        <a:rPr lang="cs-CZ" dirty="0"/>
                        <a:t>motivace</a:t>
                      </a:r>
                    </a:p>
                  </a:txBody>
                  <a:tcPr>
                    <a:solidFill>
                      <a:srgbClr val="00A9E7">
                        <a:alpha val="65882"/>
                      </a:srgbClr>
                    </a:solidFill>
                  </a:tcPr>
                </a:tc>
                <a:tc>
                  <a:txBody>
                    <a:bodyPr/>
                    <a:lstStyle/>
                    <a:p>
                      <a:pPr algn="ctr"/>
                      <a:r>
                        <a:rPr lang="cs-CZ" b="1" i="0" dirty="0">
                          <a:latin typeface="Franklin Gothic Demi" panose="020B0603020102020204" pitchFamily="34" charset="0"/>
                        </a:rPr>
                        <a:t>20 %</a:t>
                      </a:r>
                    </a:p>
                  </a:txBody>
                  <a:tcPr>
                    <a:solidFill>
                      <a:srgbClr val="00A9E7">
                        <a:alpha val="65882"/>
                      </a:srgbClr>
                    </a:solidFill>
                  </a:tcPr>
                </a:tc>
                <a:extLst>
                  <a:ext uri="{0D108BD9-81ED-4DB2-BD59-A6C34878D82A}">
                    <a16:rowId xmlns:a16="http://schemas.microsoft.com/office/drawing/2014/main" val="2671072660"/>
                  </a:ext>
                </a:extLst>
              </a:tr>
            </a:tbl>
          </a:graphicData>
        </a:graphic>
      </p:graphicFrame>
      <p:graphicFrame>
        <p:nvGraphicFramePr>
          <p:cNvPr id="5" name="Tabulka 4">
            <a:extLst>
              <a:ext uri="{FF2B5EF4-FFF2-40B4-BE49-F238E27FC236}">
                <a16:creationId xmlns:a16="http://schemas.microsoft.com/office/drawing/2014/main" id="{53C70175-7F63-7409-7878-49B98534682C}"/>
              </a:ext>
            </a:extLst>
          </p:cNvPr>
          <p:cNvGraphicFramePr>
            <a:graphicFrameLocks noGrp="1"/>
          </p:cNvGraphicFramePr>
          <p:nvPr>
            <p:extLst>
              <p:ext uri="{D42A27DB-BD31-4B8C-83A1-F6EECF244321}">
                <p14:modId xmlns:p14="http://schemas.microsoft.com/office/powerpoint/2010/main" val="4010224999"/>
              </p:ext>
            </p:extLst>
          </p:nvPr>
        </p:nvGraphicFramePr>
        <p:xfrm>
          <a:off x="4707793" y="2988787"/>
          <a:ext cx="2704124" cy="1483360"/>
        </p:xfrm>
        <a:graphic>
          <a:graphicData uri="http://schemas.openxmlformats.org/drawingml/2006/table">
            <a:tbl>
              <a:tblPr firstRow="1" bandRow="1">
                <a:tableStyleId>{5C22544A-7EE6-4342-B048-85BDC9FD1C3A}</a:tableStyleId>
              </a:tblPr>
              <a:tblGrid>
                <a:gridCol w="1607858">
                  <a:extLst>
                    <a:ext uri="{9D8B030D-6E8A-4147-A177-3AD203B41FA5}">
                      <a16:colId xmlns:a16="http://schemas.microsoft.com/office/drawing/2014/main" val="2746265747"/>
                    </a:ext>
                  </a:extLst>
                </a:gridCol>
                <a:gridCol w="1096266">
                  <a:extLst>
                    <a:ext uri="{9D8B030D-6E8A-4147-A177-3AD203B41FA5}">
                      <a16:colId xmlns:a16="http://schemas.microsoft.com/office/drawing/2014/main" val="2011582662"/>
                    </a:ext>
                  </a:extLst>
                </a:gridCol>
              </a:tblGrid>
              <a:tr h="370840">
                <a:tc gridSpan="2">
                  <a:txBody>
                    <a:bodyPr/>
                    <a:lstStyle/>
                    <a:p>
                      <a:r>
                        <a:rPr lang="cs-CZ" dirty="0"/>
                        <a:t>vedoucí oddělení</a:t>
                      </a:r>
                    </a:p>
                  </a:txBody>
                  <a:tcPr>
                    <a:solidFill>
                      <a:srgbClr val="29235C"/>
                    </a:solidFill>
                  </a:tcPr>
                </a:tc>
                <a:tc hMerge="1">
                  <a:txBody>
                    <a:bodyPr/>
                    <a:lstStyle/>
                    <a:p>
                      <a:endParaRPr lang="cs-CZ" dirty="0"/>
                    </a:p>
                  </a:txBody>
                  <a:tcPr/>
                </a:tc>
                <a:extLst>
                  <a:ext uri="{0D108BD9-81ED-4DB2-BD59-A6C34878D82A}">
                    <a16:rowId xmlns:a16="http://schemas.microsoft.com/office/drawing/2014/main" val="2552296483"/>
                  </a:ext>
                </a:extLst>
              </a:tr>
              <a:tr h="370840">
                <a:tc>
                  <a:txBody>
                    <a:bodyPr/>
                    <a:lstStyle/>
                    <a:p>
                      <a:r>
                        <a:rPr lang="cs-CZ" dirty="0"/>
                        <a:t>kvalita</a:t>
                      </a:r>
                    </a:p>
                  </a:txBody>
                  <a:tcPr>
                    <a:solidFill>
                      <a:srgbClr val="00A9E7">
                        <a:alpha val="65882"/>
                      </a:srgbClr>
                    </a:solidFill>
                  </a:tcPr>
                </a:tc>
                <a:tc>
                  <a:txBody>
                    <a:bodyPr/>
                    <a:lstStyle/>
                    <a:p>
                      <a:pPr algn="ctr"/>
                      <a:r>
                        <a:rPr lang="cs-CZ" b="1" i="0" dirty="0">
                          <a:latin typeface="Franklin Gothic Demi" panose="020B0603020102020204" pitchFamily="34" charset="0"/>
                        </a:rPr>
                        <a:t>30 %</a:t>
                      </a:r>
                    </a:p>
                  </a:txBody>
                  <a:tcPr>
                    <a:solidFill>
                      <a:srgbClr val="00A9E7">
                        <a:alpha val="65882"/>
                      </a:srgbClr>
                    </a:solidFill>
                  </a:tcPr>
                </a:tc>
                <a:extLst>
                  <a:ext uri="{0D108BD9-81ED-4DB2-BD59-A6C34878D82A}">
                    <a16:rowId xmlns:a16="http://schemas.microsoft.com/office/drawing/2014/main" val="1057692582"/>
                  </a:ext>
                </a:extLst>
              </a:tr>
              <a:tr h="370840">
                <a:tc>
                  <a:txBody>
                    <a:bodyPr/>
                    <a:lstStyle/>
                    <a:p>
                      <a:r>
                        <a:rPr lang="cs-CZ" dirty="0"/>
                        <a:t>kvantita</a:t>
                      </a:r>
                    </a:p>
                  </a:txBody>
                  <a:tcPr>
                    <a:solidFill>
                      <a:srgbClr val="00A9E7">
                        <a:alpha val="32941"/>
                      </a:srgbClr>
                    </a:solidFill>
                  </a:tcPr>
                </a:tc>
                <a:tc>
                  <a:txBody>
                    <a:bodyPr/>
                    <a:lstStyle/>
                    <a:p>
                      <a:pPr algn="ctr"/>
                      <a:r>
                        <a:rPr lang="cs-CZ" b="1" i="0" dirty="0">
                          <a:latin typeface="Franklin Gothic Demi" panose="020B0603020102020204" pitchFamily="34" charset="0"/>
                        </a:rPr>
                        <a:t>30 %</a:t>
                      </a:r>
                    </a:p>
                  </a:txBody>
                  <a:tcPr>
                    <a:solidFill>
                      <a:srgbClr val="00A9E7">
                        <a:alpha val="32941"/>
                      </a:srgbClr>
                    </a:solidFill>
                  </a:tcPr>
                </a:tc>
                <a:extLst>
                  <a:ext uri="{0D108BD9-81ED-4DB2-BD59-A6C34878D82A}">
                    <a16:rowId xmlns:a16="http://schemas.microsoft.com/office/drawing/2014/main" val="1957348605"/>
                  </a:ext>
                </a:extLst>
              </a:tr>
              <a:tr h="370840">
                <a:tc>
                  <a:txBody>
                    <a:bodyPr/>
                    <a:lstStyle/>
                    <a:p>
                      <a:r>
                        <a:rPr lang="cs-CZ" dirty="0"/>
                        <a:t>manažerské</a:t>
                      </a:r>
                    </a:p>
                  </a:txBody>
                  <a:tcPr>
                    <a:solidFill>
                      <a:srgbClr val="00A9E7">
                        <a:alpha val="65882"/>
                      </a:srgbClr>
                    </a:solidFill>
                  </a:tcPr>
                </a:tc>
                <a:tc>
                  <a:txBody>
                    <a:bodyPr/>
                    <a:lstStyle/>
                    <a:p>
                      <a:pPr algn="ctr"/>
                      <a:r>
                        <a:rPr lang="cs-CZ" b="1" i="0" dirty="0">
                          <a:latin typeface="Franklin Gothic Demi" panose="020B0603020102020204" pitchFamily="34" charset="0"/>
                        </a:rPr>
                        <a:t>40 %</a:t>
                      </a:r>
                    </a:p>
                  </a:txBody>
                  <a:tcPr>
                    <a:solidFill>
                      <a:srgbClr val="00A9E7">
                        <a:alpha val="65882"/>
                      </a:srgbClr>
                    </a:solidFill>
                  </a:tcPr>
                </a:tc>
                <a:extLst>
                  <a:ext uri="{0D108BD9-81ED-4DB2-BD59-A6C34878D82A}">
                    <a16:rowId xmlns:a16="http://schemas.microsoft.com/office/drawing/2014/main" val="2671072660"/>
                  </a:ext>
                </a:extLst>
              </a:tr>
            </a:tbl>
          </a:graphicData>
        </a:graphic>
      </p:graphicFrame>
      <p:graphicFrame>
        <p:nvGraphicFramePr>
          <p:cNvPr id="6" name="Tabulka 5">
            <a:extLst>
              <a:ext uri="{FF2B5EF4-FFF2-40B4-BE49-F238E27FC236}">
                <a16:creationId xmlns:a16="http://schemas.microsoft.com/office/drawing/2014/main" id="{6F8B2E6A-5E75-F4B5-8352-62A87346610C}"/>
              </a:ext>
            </a:extLst>
          </p:cNvPr>
          <p:cNvGraphicFramePr>
            <a:graphicFrameLocks noGrp="1"/>
          </p:cNvGraphicFramePr>
          <p:nvPr>
            <p:extLst>
              <p:ext uri="{D42A27DB-BD31-4B8C-83A1-F6EECF244321}">
                <p14:modId xmlns:p14="http://schemas.microsoft.com/office/powerpoint/2010/main" val="4007089448"/>
              </p:ext>
            </p:extLst>
          </p:nvPr>
        </p:nvGraphicFramePr>
        <p:xfrm>
          <a:off x="7647354" y="2988787"/>
          <a:ext cx="2704124" cy="1483360"/>
        </p:xfrm>
        <a:graphic>
          <a:graphicData uri="http://schemas.openxmlformats.org/drawingml/2006/table">
            <a:tbl>
              <a:tblPr firstRow="1" bandRow="1">
                <a:tableStyleId>{5C22544A-7EE6-4342-B048-85BDC9FD1C3A}</a:tableStyleId>
              </a:tblPr>
              <a:tblGrid>
                <a:gridCol w="1607858">
                  <a:extLst>
                    <a:ext uri="{9D8B030D-6E8A-4147-A177-3AD203B41FA5}">
                      <a16:colId xmlns:a16="http://schemas.microsoft.com/office/drawing/2014/main" val="2746265747"/>
                    </a:ext>
                  </a:extLst>
                </a:gridCol>
                <a:gridCol w="1096266">
                  <a:extLst>
                    <a:ext uri="{9D8B030D-6E8A-4147-A177-3AD203B41FA5}">
                      <a16:colId xmlns:a16="http://schemas.microsoft.com/office/drawing/2014/main" val="2011582662"/>
                    </a:ext>
                  </a:extLst>
                </a:gridCol>
              </a:tblGrid>
              <a:tr h="370840">
                <a:tc gridSpan="2">
                  <a:txBody>
                    <a:bodyPr/>
                    <a:lstStyle/>
                    <a:p>
                      <a:r>
                        <a:rPr lang="cs-CZ" dirty="0"/>
                        <a:t>vyšší představení</a:t>
                      </a:r>
                    </a:p>
                  </a:txBody>
                  <a:tcPr>
                    <a:solidFill>
                      <a:srgbClr val="29235C"/>
                    </a:solidFill>
                  </a:tcPr>
                </a:tc>
                <a:tc hMerge="1">
                  <a:txBody>
                    <a:bodyPr/>
                    <a:lstStyle/>
                    <a:p>
                      <a:endParaRPr lang="cs-CZ" dirty="0"/>
                    </a:p>
                  </a:txBody>
                  <a:tcPr/>
                </a:tc>
                <a:extLst>
                  <a:ext uri="{0D108BD9-81ED-4DB2-BD59-A6C34878D82A}">
                    <a16:rowId xmlns:a16="http://schemas.microsoft.com/office/drawing/2014/main" val="2552296483"/>
                  </a:ext>
                </a:extLst>
              </a:tr>
              <a:tr h="370840">
                <a:tc>
                  <a:txBody>
                    <a:bodyPr/>
                    <a:lstStyle/>
                    <a:p>
                      <a:r>
                        <a:rPr lang="cs-CZ" dirty="0"/>
                        <a:t>kvalita</a:t>
                      </a:r>
                    </a:p>
                  </a:txBody>
                  <a:tcPr>
                    <a:solidFill>
                      <a:srgbClr val="00A9E7">
                        <a:alpha val="65882"/>
                      </a:srgbClr>
                    </a:solidFill>
                  </a:tcPr>
                </a:tc>
                <a:tc>
                  <a:txBody>
                    <a:bodyPr/>
                    <a:lstStyle/>
                    <a:p>
                      <a:pPr algn="ctr"/>
                      <a:r>
                        <a:rPr lang="cs-CZ" b="1" i="0" dirty="0">
                          <a:latin typeface="Franklin Gothic Demi" panose="020B0603020102020204" pitchFamily="34" charset="0"/>
                        </a:rPr>
                        <a:t>20 %</a:t>
                      </a:r>
                    </a:p>
                  </a:txBody>
                  <a:tcPr>
                    <a:solidFill>
                      <a:srgbClr val="00A9E7">
                        <a:alpha val="65882"/>
                      </a:srgbClr>
                    </a:solidFill>
                  </a:tcPr>
                </a:tc>
                <a:extLst>
                  <a:ext uri="{0D108BD9-81ED-4DB2-BD59-A6C34878D82A}">
                    <a16:rowId xmlns:a16="http://schemas.microsoft.com/office/drawing/2014/main" val="1057692582"/>
                  </a:ext>
                </a:extLst>
              </a:tr>
              <a:tr h="370840">
                <a:tc>
                  <a:txBody>
                    <a:bodyPr/>
                    <a:lstStyle/>
                    <a:p>
                      <a:r>
                        <a:rPr lang="cs-CZ" dirty="0"/>
                        <a:t>kvantita</a:t>
                      </a:r>
                    </a:p>
                  </a:txBody>
                  <a:tcPr>
                    <a:solidFill>
                      <a:srgbClr val="00A9E7">
                        <a:alpha val="32941"/>
                      </a:srgbClr>
                    </a:solidFill>
                  </a:tcPr>
                </a:tc>
                <a:tc>
                  <a:txBody>
                    <a:bodyPr/>
                    <a:lstStyle/>
                    <a:p>
                      <a:pPr algn="ctr"/>
                      <a:r>
                        <a:rPr lang="cs-CZ" b="1" i="0" dirty="0">
                          <a:latin typeface="Franklin Gothic Demi" panose="020B0603020102020204" pitchFamily="34" charset="0"/>
                        </a:rPr>
                        <a:t>20 %</a:t>
                      </a:r>
                    </a:p>
                  </a:txBody>
                  <a:tcPr>
                    <a:solidFill>
                      <a:srgbClr val="00A9E7">
                        <a:alpha val="32941"/>
                      </a:srgbClr>
                    </a:solidFill>
                  </a:tcPr>
                </a:tc>
                <a:extLst>
                  <a:ext uri="{0D108BD9-81ED-4DB2-BD59-A6C34878D82A}">
                    <a16:rowId xmlns:a16="http://schemas.microsoft.com/office/drawing/2014/main" val="1957348605"/>
                  </a:ext>
                </a:extLst>
              </a:tr>
              <a:tr h="370840">
                <a:tc>
                  <a:txBody>
                    <a:bodyPr/>
                    <a:lstStyle/>
                    <a:p>
                      <a:r>
                        <a:rPr lang="cs-CZ" dirty="0"/>
                        <a:t>manažerské</a:t>
                      </a:r>
                    </a:p>
                  </a:txBody>
                  <a:tcPr>
                    <a:solidFill>
                      <a:srgbClr val="00A9E7">
                        <a:alpha val="65882"/>
                      </a:srgbClr>
                    </a:solidFill>
                  </a:tcPr>
                </a:tc>
                <a:tc>
                  <a:txBody>
                    <a:bodyPr/>
                    <a:lstStyle/>
                    <a:p>
                      <a:pPr algn="ctr"/>
                      <a:r>
                        <a:rPr lang="cs-CZ" b="1" i="0" dirty="0">
                          <a:latin typeface="Franklin Gothic Demi" panose="020B0603020102020204" pitchFamily="34" charset="0"/>
                        </a:rPr>
                        <a:t>60 %</a:t>
                      </a:r>
                    </a:p>
                  </a:txBody>
                  <a:tcPr>
                    <a:solidFill>
                      <a:srgbClr val="00A9E7">
                        <a:alpha val="65882"/>
                      </a:srgbClr>
                    </a:solidFill>
                  </a:tcPr>
                </a:tc>
                <a:extLst>
                  <a:ext uri="{0D108BD9-81ED-4DB2-BD59-A6C34878D82A}">
                    <a16:rowId xmlns:a16="http://schemas.microsoft.com/office/drawing/2014/main" val="2671072660"/>
                  </a:ext>
                </a:extLst>
              </a:tr>
            </a:tbl>
          </a:graphicData>
        </a:graphic>
      </p:graphicFrame>
    </p:spTree>
    <p:extLst>
      <p:ext uri="{BB962C8B-B14F-4D97-AF65-F5344CB8AC3E}">
        <p14:creationId xmlns:p14="http://schemas.microsoft.com/office/powerpoint/2010/main" val="20359620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A048D-5AD0-0F93-7694-A38631001AA2}"/>
            </a:ext>
          </a:extLst>
        </p:cNvPr>
        <p:cNvGrpSpPr/>
        <p:nvPr/>
      </p:nvGrpSpPr>
      <p:grpSpPr>
        <a:xfrm>
          <a:off x="0" y="0"/>
          <a:ext cx="0" cy="0"/>
          <a:chOff x="0" y="0"/>
          <a:chExt cx="0" cy="0"/>
        </a:xfrm>
      </p:grpSpPr>
      <p:sp>
        <p:nvSpPr>
          <p:cNvPr id="4" name="Obdélník 3">
            <a:extLst>
              <a:ext uri="{FF2B5EF4-FFF2-40B4-BE49-F238E27FC236}">
                <a16:creationId xmlns:a16="http://schemas.microsoft.com/office/drawing/2014/main" id="{DD377B79-DB00-CCAC-9C62-9655C44AFAA7}"/>
              </a:ext>
            </a:extLst>
          </p:cNvPr>
          <p:cNvSpPr/>
          <p:nvPr/>
        </p:nvSpPr>
        <p:spPr>
          <a:xfrm>
            <a:off x="0" y="-1"/>
            <a:ext cx="12249665" cy="5733535"/>
          </a:xfrm>
          <a:prstGeom prst="rect">
            <a:avLst/>
          </a:prstGeom>
          <a:solidFill>
            <a:srgbClr val="292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5" name="Obrázek 4">
            <a:extLst>
              <a:ext uri="{FF2B5EF4-FFF2-40B4-BE49-F238E27FC236}">
                <a16:creationId xmlns:a16="http://schemas.microsoft.com/office/drawing/2014/main" id="{6F7DA55C-A783-F269-4807-E836CE1B54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650" y="6123641"/>
            <a:ext cx="1532239" cy="418497"/>
          </a:xfrm>
          <a:prstGeom prst="rect">
            <a:avLst/>
          </a:prstGeom>
        </p:spPr>
      </p:pic>
      <p:pic>
        <p:nvPicPr>
          <p:cNvPr id="6" name="Obrázek 5">
            <a:extLst>
              <a:ext uri="{FF2B5EF4-FFF2-40B4-BE49-F238E27FC236}">
                <a16:creationId xmlns:a16="http://schemas.microsoft.com/office/drawing/2014/main" id="{29AC8201-1E8D-8C17-419E-A26343D6849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37165" b="34854"/>
          <a:stretch/>
        </p:blipFill>
        <p:spPr>
          <a:xfrm>
            <a:off x="9769136" y="2167772"/>
            <a:ext cx="2472291" cy="3763471"/>
          </a:xfrm>
          <a:prstGeom prst="rect">
            <a:avLst/>
          </a:prstGeom>
        </p:spPr>
      </p:pic>
      <p:sp>
        <p:nvSpPr>
          <p:cNvPr id="7" name="Nadpis 1">
            <a:extLst>
              <a:ext uri="{FF2B5EF4-FFF2-40B4-BE49-F238E27FC236}">
                <a16:creationId xmlns:a16="http://schemas.microsoft.com/office/drawing/2014/main" id="{B0BC8F03-E3DD-F4BA-136F-1C715E9B6896}"/>
              </a:ext>
            </a:extLst>
          </p:cNvPr>
          <p:cNvSpPr txBox="1">
            <a:spLocks/>
          </p:cNvSpPr>
          <p:nvPr/>
        </p:nvSpPr>
        <p:spPr>
          <a:xfrm>
            <a:off x="0" y="2382715"/>
            <a:ext cx="9000000" cy="3180871"/>
          </a:xfrm>
          <a:prstGeom prst="rect">
            <a:avLst/>
          </a:prstGeom>
        </p:spPr>
        <p:txBody>
          <a:bodyPr vert="horz" lIns="91440" tIns="45720" rIns="91440" bIns="45720" rtlCol="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cs-CZ" sz="5400" b="1" cap="all" spc="100" dirty="0">
                <a:solidFill>
                  <a:srgbClr val="00B0F0"/>
                </a:solidFill>
                <a:latin typeface="Franklin Gothic Demi" panose="020B0603020102020204" pitchFamily="34" charset="0"/>
              </a:rPr>
              <a:t>SLADĚNÍ RODINNÉHO A OSOBNÍHO ŽIVOTA S VÝKONEM SLUŽBY</a:t>
            </a:r>
          </a:p>
          <a:p>
            <a:pPr algn="r">
              <a:lnSpc>
                <a:spcPct val="110000"/>
              </a:lnSpc>
            </a:pPr>
            <a:r>
              <a:rPr lang="cs-CZ" sz="5400" b="1" kern="0" dirty="0">
                <a:solidFill>
                  <a:schemeClr val="bg1"/>
                </a:solidFill>
              </a:rPr>
              <a:t>služební předpis</a:t>
            </a:r>
            <a:endParaRPr lang="cs-CZ" sz="5400" b="1" kern="0" dirty="0">
              <a:solidFill>
                <a:srgbClr val="00B0F0"/>
              </a:solidFill>
            </a:endParaRPr>
          </a:p>
        </p:txBody>
      </p:sp>
      <p:pic>
        <p:nvPicPr>
          <p:cNvPr id="8" name="Obrázek 7">
            <a:extLst>
              <a:ext uri="{FF2B5EF4-FFF2-40B4-BE49-F238E27FC236}">
                <a16:creationId xmlns:a16="http://schemas.microsoft.com/office/drawing/2014/main" id="{5EBEDD6F-4267-30B8-1151-B9D0F0B1464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Volný tvar 2">
            <a:extLst>
              <a:ext uri="{FF2B5EF4-FFF2-40B4-BE49-F238E27FC236}">
                <a16:creationId xmlns:a16="http://schemas.microsoft.com/office/drawing/2014/main" id="{B93D2738-6932-CCF4-3155-0E237B82090E}"/>
              </a:ext>
            </a:extLst>
          </p:cNvPr>
          <p:cNvSpPr/>
          <p:nvPr/>
        </p:nvSpPr>
        <p:spPr>
          <a:xfrm>
            <a:off x="0" y="0"/>
            <a:ext cx="1080000" cy="2160000"/>
          </a:xfrm>
          <a:custGeom>
            <a:avLst/>
            <a:gdLst>
              <a:gd name="connsiteX0" fmla="*/ 0 w 1080000"/>
              <a:gd name="connsiteY0" fmla="*/ 0 h 2160000"/>
              <a:gd name="connsiteX1" fmla="*/ 1080000 w 1080000"/>
              <a:gd name="connsiteY1" fmla="*/ 1080000 h 2160000"/>
              <a:gd name="connsiteX2" fmla="*/ 0 w 1080000"/>
              <a:gd name="connsiteY2" fmla="*/ 2160000 h 2160000"/>
              <a:gd name="connsiteX3" fmla="*/ 0 w 1080000"/>
              <a:gd name="connsiteY3" fmla="*/ 0 h 2160000"/>
            </a:gdLst>
            <a:ahLst/>
            <a:cxnLst>
              <a:cxn ang="0">
                <a:pos x="connsiteX0" y="connsiteY0"/>
              </a:cxn>
              <a:cxn ang="0">
                <a:pos x="connsiteX1" y="connsiteY1"/>
              </a:cxn>
              <a:cxn ang="0">
                <a:pos x="connsiteX2" y="connsiteY2"/>
              </a:cxn>
              <a:cxn ang="0">
                <a:pos x="connsiteX3" y="connsiteY3"/>
              </a:cxn>
            </a:cxnLst>
            <a:rect l="l" t="t" r="r" b="b"/>
            <a:pathLst>
              <a:path w="1080000" h="2160000">
                <a:moveTo>
                  <a:pt x="0" y="0"/>
                </a:moveTo>
                <a:cubicBezTo>
                  <a:pt x="596468" y="0"/>
                  <a:pt x="1080000" y="483532"/>
                  <a:pt x="1080000" y="1080000"/>
                </a:cubicBezTo>
                <a:cubicBezTo>
                  <a:pt x="1080000" y="1676468"/>
                  <a:pt x="596468" y="2160000"/>
                  <a:pt x="0" y="2160000"/>
                </a:cubicBezTo>
                <a:lnTo>
                  <a:pt x="0" y="0"/>
                </a:lnTo>
                <a:close/>
              </a:path>
            </a:pathLst>
          </a:custGeom>
          <a:solidFill>
            <a:srgbClr val="00A9E7"/>
          </a:solidFill>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cs-CZ" sz="6000" b="1" dirty="0">
                <a:solidFill>
                  <a:srgbClr val="29235C"/>
                </a:solidFill>
                <a:latin typeface="Franklin Gothic Demi" panose="020B0603020102020204" pitchFamily="34" charset="0"/>
              </a:rPr>
              <a:t>6</a:t>
            </a:r>
          </a:p>
        </p:txBody>
      </p:sp>
    </p:spTree>
    <p:extLst>
      <p:ext uri="{BB962C8B-B14F-4D97-AF65-F5344CB8AC3E}">
        <p14:creationId xmlns:p14="http://schemas.microsoft.com/office/powerpoint/2010/main" val="6334932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B76F4-058F-8BD4-A4DC-B698113CC674}"/>
            </a:ext>
          </a:extLst>
        </p:cNvPr>
        <p:cNvGrpSpPr/>
        <p:nvPr/>
      </p:nvGrpSpPr>
      <p:grpSpPr>
        <a:xfrm>
          <a:off x="0" y="0"/>
          <a:ext cx="0" cy="0"/>
          <a:chOff x="0" y="0"/>
          <a:chExt cx="0" cy="0"/>
        </a:xfrm>
      </p:grpSpPr>
      <p:sp>
        <p:nvSpPr>
          <p:cNvPr id="2" name="Volný tvar 1">
            <a:extLst>
              <a:ext uri="{FF2B5EF4-FFF2-40B4-BE49-F238E27FC236}">
                <a16:creationId xmlns:a16="http://schemas.microsoft.com/office/drawing/2014/main" id="{2222A2A8-1AB5-540A-8290-54AE624FD0CF}"/>
              </a:ext>
            </a:extLst>
          </p:cNvPr>
          <p:cNvSpPr/>
          <p:nvPr/>
        </p:nvSpPr>
        <p:spPr>
          <a:xfrm>
            <a:off x="545027" y="298105"/>
            <a:ext cx="11646973" cy="1260000"/>
          </a:xfrm>
          <a:custGeom>
            <a:avLst/>
            <a:gdLst>
              <a:gd name="connsiteX0" fmla="*/ 630001 w 11646973"/>
              <a:gd name="connsiteY0" fmla="*/ 0 h 1260000"/>
              <a:gd name="connsiteX1" fmla="*/ 678426 w 11646973"/>
              <a:gd name="connsiteY1" fmla="*/ 4882 h 1260000"/>
              <a:gd name="connsiteX2" fmla="*/ 678426 w 11646973"/>
              <a:gd name="connsiteY2" fmla="*/ 0 h 1260000"/>
              <a:gd name="connsiteX3" fmla="*/ 11646973 w 11646973"/>
              <a:gd name="connsiteY3" fmla="*/ 0 h 1260000"/>
              <a:gd name="connsiteX4" fmla="*/ 11646973 w 11646973"/>
              <a:gd name="connsiteY4" fmla="*/ 1260000 h 1260000"/>
              <a:gd name="connsiteX5" fmla="*/ 678426 w 11646973"/>
              <a:gd name="connsiteY5" fmla="*/ 1260000 h 1260000"/>
              <a:gd name="connsiteX6" fmla="*/ 678426 w 11646973"/>
              <a:gd name="connsiteY6" fmla="*/ 1255118 h 1260000"/>
              <a:gd name="connsiteX7" fmla="*/ 630001 w 11646973"/>
              <a:gd name="connsiteY7" fmla="*/ 1260000 h 1260000"/>
              <a:gd name="connsiteX8" fmla="*/ 0 w 11646973"/>
              <a:gd name="connsiteY8" fmla="*/ 630000 h 1260000"/>
              <a:gd name="connsiteX9" fmla="*/ 630001 w 11646973"/>
              <a:gd name="connsiteY9" fmla="*/ 0 h 12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46973" h="1260000">
                <a:moveTo>
                  <a:pt x="630001" y="0"/>
                </a:moveTo>
                <a:lnTo>
                  <a:pt x="678426" y="4882"/>
                </a:lnTo>
                <a:lnTo>
                  <a:pt x="678426" y="0"/>
                </a:lnTo>
                <a:lnTo>
                  <a:pt x="11646973" y="0"/>
                </a:lnTo>
                <a:lnTo>
                  <a:pt x="11646973" y="1260000"/>
                </a:lnTo>
                <a:lnTo>
                  <a:pt x="678426" y="1260000"/>
                </a:lnTo>
                <a:lnTo>
                  <a:pt x="678426" y="1255118"/>
                </a:lnTo>
                <a:lnTo>
                  <a:pt x="630001" y="1260000"/>
                </a:lnTo>
                <a:cubicBezTo>
                  <a:pt x="282061" y="1260000"/>
                  <a:pt x="0" y="977939"/>
                  <a:pt x="0" y="630000"/>
                </a:cubicBezTo>
                <a:cubicBezTo>
                  <a:pt x="0" y="282061"/>
                  <a:pt x="282061" y="0"/>
                  <a:pt x="630001" y="0"/>
                </a:cubicBezTo>
                <a:close/>
              </a:path>
            </a:pathLst>
          </a:custGeom>
          <a:solidFill>
            <a:srgbClr val="00A9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0" rtlCol="0" anchor="ctr">
            <a:noAutofit/>
          </a:bodyPr>
          <a:lstStyle/>
          <a:p>
            <a:r>
              <a:rPr lang="cs-CZ" sz="4400" b="1" dirty="0">
                <a:solidFill>
                  <a:srgbClr val="29235C"/>
                </a:solidFill>
                <a:latin typeface="Franklin Gothic Demi" panose="020B0603020102020204" pitchFamily="34" charset="0"/>
              </a:rPr>
              <a:t>NOVÝ SLUŽEBNÍ PŘEDPIS</a:t>
            </a:r>
          </a:p>
        </p:txBody>
      </p:sp>
      <p:sp>
        <p:nvSpPr>
          <p:cNvPr id="8" name="Podnadpis 5">
            <a:extLst>
              <a:ext uri="{FF2B5EF4-FFF2-40B4-BE49-F238E27FC236}">
                <a16:creationId xmlns:a16="http://schemas.microsoft.com/office/drawing/2014/main" id="{9690BA63-CDD2-9754-ABEA-5FA375057482}"/>
              </a:ext>
            </a:extLst>
          </p:cNvPr>
          <p:cNvSpPr txBox="1">
            <a:spLocks/>
          </p:cNvSpPr>
          <p:nvPr/>
        </p:nvSpPr>
        <p:spPr>
          <a:xfrm>
            <a:off x="1260000" y="2160000"/>
            <a:ext cx="10043797" cy="3062377"/>
          </a:xfrm>
          <a:prstGeom prst="rect">
            <a:avLst/>
          </a:prstGeom>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indent="-355600">
              <a:lnSpc>
                <a:spcPct val="100000"/>
              </a:lnSpc>
              <a:spcBef>
                <a:spcPts val="1200"/>
              </a:spcBef>
              <a:buSzPct val="80000"/>
              <a:buFont typeface="Standardní systémové písmo"/>
              <a:buChar char="►"/>
            </a:pPr>
            <a:r>
              <a:rPr lang="cs-CZ" sz="2400" dirty="0"/>
              <a:t>obecná pravidla i bližší pravidla pro výkon služby z jiného místa</a:t>
            </a:r>
          </a:p>
          <a:p>
            <a:pPr marL="355600" indent="-355600">
              <a:lnSpc>
                <a:spcPct val="100000"/>
              </a:lnSpc>
              <a:buSzPct val="80000"/>
              <a:buFont typeface="Standardní systémové písmo"/>
              <a:buChar char="►"/>
            </a:pPr>
            <a:r>
              <a:rPr lang="cs-CZ" sz="2400" dirty="0"/>
              <a:t>reaguje na nový § 117a zákona o státní službě – povinnost služebního orgánu nařídit výkon služby z jiného místa</a:t>
            </a:r>
          </a:p>
          <a:p>
            <a:pPr marL="355600" indent="-355600">
              <a:lnSpc>
                <a:spcPct val="100000"/>
              </a:lnSpc>
              <a:buSzPct val="80000"/>
              <a:buFont typeface="Standardní systémové písmo"/>
              <a:buChar char="►"/>
            </a:pPr>
            <a:r>
              <a:rPr lang="cs-CZ" sz="2400" dirty="0"/>
              <a:t>reaguje na nově nastavená pravidla pro uzavírání dohod</a:t>
            </a:r>
          </a:p>
          <a:p>
            <a:pPr marL="355600" indent="-355600">
              <a:lnSpc>
                <a:spcPct val="100000"/>
              </a:lnSpc>
              <a:buSzPct val="80000"/>
              <a:buFont typeface="Standardní systémové písmo"/>
              <a:buChar char="►"/>
            </a:pPr>
            <a:r>
              <a:rPr lang="cs-CZ" sz="2400" dirty="0"/>
              <a:t>reaguje na výsledky dotazníkových šetření k Výročním zprávám o vytváření podmínek pro sladění rodinného a osobního života s výkonem služby služebními úřady a také na výsledky průzkumu Pohled úředníka/</a:t>
            </a:r>
            <a:r>
              <a:rPr lang="cs-CZ" sz="2400" dirty="0" err="1"/>
              <a:t>ce</a:t>
            </a:r>
            <a:r>
              <a:rPr lang="cs-CZ" sz="2400" dirty="0"/>
              <a:t> 2024</a:t>
            </a:r>
          </a:p>
        </p:txBody>
      </p:sp>
      <p:pic>
        <p:nvPicPr>
          <p:cNvPr id="9" name="Obrázek 8">
            <a:extLst>
              <a:ext uri="{FF2B5EF4-FFF2-40B4-BE49-F238E27FC236}">
                <a16:creationId xmlns:a16="http://schemas.microsoft.com/office/drawing/2014/main" id="{456C2318-B142-F1D9-4BBA-5D69DF81E1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a:extLst>
              <a:ext uri="{FF2B5EF4-FFF2-40B4-BE49-F238E27FC236}">
                <a16:creationId xmlns:a16="http://schemas.microsoft.com/office/drawing/2014/main" id="{DFF67880-D856-5726-1E4B-763FAC3391B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Tree>
    <p:extLst>
      <p:ext uri="{BB962C8B-B14F-4D97-AF65-F5344CB8AC3E}">
        <p14:creationId xmlns:p14="http://schemas.microsoft.com/office/powerpoint/2010/main" val="6939807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A6FCF-E2BF-A3D2-4EAA-C57E300F4ABB}"/>
            </a:ext>
          </a:extLst>
        </p:cNvPr>
        <p:cNvGrpSpPr/>
        <p:nvPr/>
      </p:nvGrpSpPr>
      <p:grpSpPr>
        <a:xfrm>
          <a:off x="0" y="0"/>
          <a:ext cx="0" cy="0"/>
          <a:chOff x="0" y="0"/>
          <a:chExt cx="0" cy="0"/>
        </a:xfrm>
      </p:grpSpPr>
      <p:sp>
        <p:nvSpPr>
          <p:cNvPr id="4" name="Obdélník 3">
            <a:extLst>
              <a:ext uri="{FF2B5EF4-FFF2-40B4-BE49-F238E27FC236}">
                <a16:creationId xmlns:a16="http://schemas.microsoft.com/office/drawing/2014/main" id="{F5FF57B6-CEDC-ABEB-D904-25288A7877F8}"/>
              </a:ext>
            </a:extLst>
          </p:cNvPr>
          <p:cNvSpPr/>
          <p:nvPr/>
        </p:nvSpPr>
        <p:spPr>
          <a:xfrm>
            <a:off x="0" y="-1"/>
            <a:ext cx="12249665" cy="5733535"/>
          </a:xfrm>
          <a:prstGeom prst="rect">
            <a:avLst/>
          </a:prstGeom>
          <a:solidFill>
            <a:srgbClr val="292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5" name="Obrázek 4">
            <a:extLst>
              <a:ext uri="{FF2B5EF4-FFF2-40B4-BE49-F238E27FC236}">
                <a16:creationId xmlns:a16="http://schemas.microsoft.com/office/drawing/2014/main" id="{0310D19B-04C8-AA2C-56EE-FE522BDEA3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650" y="6123641"/>
            <a:ext cx="1532239" cy="418497"/>
          </a:xfrm>
          <a:prstGeom prst="rect">
            <a:avLst/>
          </a:prstGeom>
        </p:spPr>
      </p:pic>
      <p:pic>
        <p:nvPicPr>
          <p:cNvPr id="6" name="Obrázek 5">
            <a:extLst>
              <a:ext uri="{FF2B5EF4-FFF2-40B4-BE49-F238E27FC236}">
                <a16:creationId xmlns:a16="http://schemas.microsoft.com/office/drawing/2014/main" id="{F484A09A-2355-2CB8-7812-E2E61EF9DB7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37165" b="34854"/>
          <a:stretch/>
        </p:blipFill>
        <p:spPr>
          <a:xfrm>
            <a:off x="9769136" y="2167772"/>
            <a:ext cx="2472291" cy="3763471"/>
          </a:xfrm>
          <a:prstGeom prst="rect">
            <a:avLst/>
          </a:prstGeom>
        </p:spPr>
      </p:pic>
      <p:sp>
        <p:nvSpPr>
          <p:cNvPr id="7" name="Nadpis 1">
            <a:extLst>
              <a:ext uri="{FF2B5EF4-FFF2-40B4-BE49-F238E27FC236}">
                <a16:creationId xmlns:a16="http://schemas.microsoft.com/office/drawing/2014/main" id="{75A8CD5D-8EC5-1EAD-4CB1-13F1669E367E}"/>
              </a:ext>
            </a:extLst>
          </p:cNvPr>
          <p:cNvSpPr txBox="1">
            <a:spLocks/>
          </p:cNvSpPr>
          <p:nvPr/>
        </p:nvSpPr>
        <p:spPr>
          <a:xfrm>
            <a:off x="0" y="2382715"/>
            <a:ext cx="9000000" cy="1685077"/>
          </a:xfrm>
          <a:prstGeom prst="rect">
            <a:avLst/>
          </a:prstGeom>
        </p:spPr>
        <p:txBody>
          <a:bodyPr vert="horz" lIns="91440" tIns="45720" rIns="91440" bIns="45720" rtlCol="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cs-CZ" sz="5400" b="1" cap="all" spc="100" dirty="0">
                <a:solidFill>
                  <a:srgbClr val="00B0F0"/>
                </a:solidFill>
                <a:latin typeface="Franklin Gothic Demi" panose="020B0603020102020204" pitchFamily="34" charset="0"/>
              </a:rPr>
              <a:t>VZDĚLÁVÁNÍ</a:t>
            </a:r>
          </a:p>
          <a:p>
            <a:pPr algn="r">
              <a:lnSpc>
                <a:spcPct val="110000"/>
              </a:lnSpc>
            </a:pPr>
            <a:r>
              <a:rPr lang="cs-CZ" sz="5400" b="1" kern="0" dirty="0">
                <a:solidFill>
                  <a:schemeClr val="bg1"/>
                </a:solidFill>
              </a:rPr>
              <a:t>služební předpis</a:t>
            </a:r>
            <a:endParaRPr lang="cs-CZ" sz="5400" b="1" kern="0" dirty="0">
              <a:solidFill>
                <a:srgbClr val="00B0F0"/>
              </a:solidFill>
            </a:endParaRPr>
          </a:p>
        </p:txBody>
      </p:sp>
      <p:pic>
        <p:nvPicPr>
          <p:cNvPr id="8" name="Obrázek 7">
            <a:extLst>
              <a:ext uri="{FF2B5EF4-FFF2-40B4-BE49-F238E27FC236}">
                <a16:creationId xmlns:a16="http://schemas.microsoft.com/office/drawing/2014/main" id="{67C2287E-1A8C-A4E9-B62E-2912613478C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Volný tvar 2">
            <a:extLst>
              <a:ext uri="{FF2B5EF4-FFF2-40B4-BE49-F238E27FC236}">
                <a16:creationId xmlns:a16="http://schemas.microsoft.com/office/drawing/2014/main" id="{D9BEECB5-981E-B65C-7473-4B17A3D68D6F}"/>
              </a:ext>
            </a:extLst>
          </p:cNvPr>
          <p:cNvSpPr/>
          <p:nvPr/>
        </p:nvSpPr>
        <p:spPr>
          <a:xfrm>
            <a:off x="0" y="0"/>
            <a:ext cx="1080000" cy="2160000"/>
          </a:xfrm>
          <a:custGeom>
            <a:avLst/>
            <a:gdLst>
              <a:gd name="connsiteX0" fmla="*/ 0 w 1080000"/>
              <a:gd name="connsiteY0" fmla="*/ 0 h 2160000"/>
              <a:gd name="connsiteX1" fmla="*/ 1080000 w 1080000"/>
              <a:gd name="connsiteY1" fmla="*/ 1080000 h 2160000"/>
              <a:gd name="connsiteX2" fmla="*/ 0 w 1080000"/>
              <a:gd name="connsiteY2" fmla="*/ 2160000 h 2160000"/>
              <a:gd name="connsiteX3" fmla="*/ 0 w 1080000"/>
              <a:gd name="connsiteY3" fmla="*/ 0 h 2160000"/>
            </a:gdLst>
            <a:ahLst/>
            <a:cxnLst>
              <a:cxn ang="0">
                <a:pos x="connsiteX0" y="connsiteY0"/>
              </a:cxn>
              <a:cxn ang="0">
                <a:pos x="connsiteX1" y="connsiteY1"/>
              </a:cxn>
              <a:cxn ang="0">
                <a:pos x="connsiteX2" y="connsiteY2"/>
              </a:cxn>
              <a:cxn ang="0">
                <a:pos x="connsiteX3" y="connsiteY3"/>
              </a:cxn>
            </a:cxnLst>
            <a:rect l="l" t="t" r="r" b="b"/>
            <a:pathLst>
              <a:path w="1080000" h="2160000">
                <a:moveTo>
                  <a:pt x="0" y="0"/>
                </a:moveTo>
                <a:cubicBezTo>
                  <a:pt x="596468" y="0"/>
                  <a:pt x="1080000" y="483532"/>
                  <a:pt x="1080000" y="1080000"/>
                </a:cubicBezTo>
                <a:cubicBezTo>
                  <a:pt x="1080000" y="1676468"/>
                  <a:pt x="596468" y="2160000"/>
                  <a:pt x="0" y="2160000"/>
                </a:cubicBezTo>
                <a:lnTo>
                  <a:pt x="0" y="0"/>
                </a:lnTo>
                <a:close/>
              </a:path>
            </a:pathLst>
          </a:custGeom>
          <a:solidFill>
            <a:srgbClr val="00A9E7"/>
          </a:solidFill>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cs-CZ" sz="6000" b="1" dirty="0">
                <a:solidFill>
                  <a:srgbClr val="29235C"/>
                </a:solidFill>
                <a:latin typeface="Franklin Gothic Demi" panose="020B0603020102020204" pitchFamily="34" charset="0"/>
              </a:rPr>
              <a:t>7</a:t>
            </a:r>
          </a:p>
        </p:txBody>
      </p:sp>
    </p:spTree>
    <p:extLst>
      <p:ext uri="{BB962C8B-B14F-4D97-AF65-F5344CB8AC3E}">
        <p14:creationId xmlns:p14="http://schemas.microsoft.com/office/powerpoint/2010/main" val="28153237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D4F12-DE07-DB8B-29C4-5231191FA714}"/>
            </a:ext>
          </a:extLst>
        </p:cNvPr>
        <p:cNvGrpSpPr/>
        <p:nvPr/>
      </p:nvGrpSpPr>
      <p:grpSpPr>
        <a:xfrm>
          <a:off x="0" y="0"/>
          <a:ext cx="0" cy="0"/>
          <a:chOff x="0" y="0"/>
          <a:chExt cx="0" cy="0"/>
        </a:xfrm>
      </p:grpSpPr>
      <p:sp>
        <p:nvSpPr>
          <p:cNvPr id="2" name="Volný tvar 1">
            <a:extLst>
              <a:ext uri="{FF2B5EF4-FFF2-40B4-BE49-F238E27FC236}">
                <a16:creationId xmlns:a16="http://schemas.microsoft.com/office/drawing/2014/main" id="{AF737EA2-BAB4-46DC-432A-8FA972F99AF3}"/>
              </a:ext>
            </a:extLst>
          </p:cNvPr>
          <p:cNvSpPr/>
          <p:nvPr/>
        </p:nvSpPr>
        <p:spPr>
          <a:xfrm>
            <a:off x="545027" y="298105"/>
            <a:ext cx="11646973" cy="1260000"/>
          </a:xfrm>
          <a:custGeom>
            <a:avLst/>
            <a:gdLst>
              <a:gd name="connsiteX0" fmla="*/ 630001 w 11646973"/>
              <a:gd name="connsiteY0" fmla="*/ 0 h 1260000"/>
              <a:gd name="connsiteX1" fmla="*/ 678426 w 11646973"/>
              <a:gd name="connsiteY1" fmla="*/ 4882 h 1260000"/>
              <a:gd name="connsiteX2" fmla="*/ 678426 w 11646973"/>
              <a:gd name="connsiteY2" fmla="*/ 0 h 1260000"/>
              <a:gd name="connsiteX3" fmla="*/ 11646973 w 11646973"/>
              <a:gd name="connsiteY3" fmla="*/ 0 h 1260000"/>
              <a:gd name="connsiteX4" fmla="*/ 11646973 w 11646973"/>
              <a:gd name="connsiteY4" fmla="*/ 1260000 h 1260000"/>
              <a:gd name="connsiteX5" fmla="*/ 678426 w 11646973"/>
              <a:gd name="connsiteY5" fmla="*/ 1260000 h 1260000"/>
              <a:gd name="connsiteX6" fmla="*/ 678426 w 11646973"/>
              <a:gd name="connsiteY6" fmla="*/ 1255118 h 1260000"/>
              <a:gd name="connsiteX7" fmla="*/ 630001 w 11646973"/>
              <a:gd name="connsiteY7" fmla="*/ 1260000 h 1260000"/>
              <a:gd name="connsiteX8" fmla="*/ 0 w 11646973"/>
              <a:gd name="connsiteY8" fmla="*/ 630000 h 1260000"/>
              <a:gd name="connsiteX9" fmla="*/ 630001 w 11646973"/>
              <a:gd name="connsiteY9" fmla="*/ 0 h 12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46973" h="1260000">
                <a:moveTo>
                  <a:pt x="630001" y="0"/>
                </a:moveTo>
                <a:lnTo>
                  <a:pt x="678426" y="4882"/>
                </a:lnTo>
                <a:lnTo>
                  <a:pt x="678426" y="0"/>
                </a:lnTo>
                <a:lnTo>
                  <a:pt x="11646973" y="0"/>
                </a:lnTo>
                <a:lnTo>
                  <a:pt x="11646973" y="1260000"/>
                </a:lnTo>
                <a:lnTo>
                  <a:pt x="678426" y="1260000"/>
                </a:lnTo>
                <a:lnTo>
                  <a:pt x="678426" y="1255118"/>
                </a:lnTo>
                <a:lnTo>
                  <a:pt x="630001" y="1260000"/>
                </a:lnTo>
                <a:cubicBezTo>
                  <a:pt x="282061" y="1260000"/>
                  <a:pt x="0" y="977939"/>
                  <a:pt x="0" y="630000"/>
                </a:cubicBezTo>
                <a:cubicBezTo>
                  <a:pt x="0" y="282061"/>
                  <a:pt x="282061" y="0"/>
                  <a:pt x="630001" y="0"/>
                </a:cubicBezTo>
                <a:close/>
              </a:path>
            </a:pathLst>
          </a:custGeom>
          <a:solidFill>
            <a:srgbClr val="00A9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0" rtlCol="0" anchor="ctr">
            <a:noAutofit/>
          </a:bodyPr>
          <a:lstStyle/>
          <a:p>
            <a:r>
              <a:rPr lang="cs-CZ" sz="4400" b="1" dirty="0">
                <a:solidFill>
                  <a:srgbClr val="29235C"/>
                </a:solidFill>
                <a:latin typeface="Franklin Gothic Demi" panose="020B0603020102020204" pitchFamily="34" charset="0"/>
              </a:rPr>
              <a:t>PROHLUBOVÁNÍ VZDĚLÁNÍ</a:t>
            </a:r>
          </a:p>
        </p:txBody>
      </p:sp>
      <p:sp>
        <p:nvSpPr>
          <p:cNvPr id="8" name="Podnadpis 5">
            <a:extLst>
              <a:ext uri="{FF2B5EF4-FFF2-40B4-BE49-F238E27FC236}">
                <a16:creationId xmlns:a16="http://schemas.microsoft.com/office/drawing/2014/main" id="{62F3BBF3-ADAE-2927-99FD-19E20CA1D7E1}"/>
              </a:ext>
            </a:extLst>
          </p:cNvPr>
          <p:cNvSpPr txBox="1">
            <a:spLocks/>
          </p:cNvSpPr>
          <p:nvPr/>
        </p:nvSpPr>
        <p:spPr>
          <a:xfrm>
            <a:off x="1260000" y="1728614"/>
            <a:ext cx="10043797" cy="4257576"/>
          </a:xfrm>
          <a:prstGeom prst="rect">
            <a:avLst/>
          </a:prstGeom>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indent="-355600">
              <a:lnSpc>
                <a:spcPct val="100000"/>
              </a:lnSpc>
              <a:spcBef>
                <a:spcPts val="1200"/>
              </a:spcBef>
              <a:buSzPct val="80000"/>
              <a:buFont typeface="Standardní systémové písmo"/>
              <a:buChar char="►"/>
            </a:pPr>
            <a:r>
              <a:rPr lang="cs-CZ" sz="2400" dirty="0"/>
              <a:t>zachována dosavadní terminologie a základní principy, obdobná struktura</a:t>
            </a:r>
          </a:p>
          <a:p>
            <a:pPr marL="355600" indent="-355600">
              <a:lnSpc>
                <a:spcPct val="100000"/>
              </a:lnSpc>
              <a:spcBef>
                <a:spcPts val="1200"/>
              </a:spcBef>
              <a:buSzPct val="80000"/>
              <a:buFont typeface="Standardní systémové písmo"/>
              <a:buChar char="►"/>
            </a:pPr>
            <a:r>
              <a:rPr lang="cs-CZ" sz="2400" dirty="0"/>
              <a:t>výslovně zakotvena zásada systémovosti, účelnosti a hospodárnosti </a:t>
            </a:r>
          </a:p>
          <a:p>
            <a:pPr marL="355600" indent="-355600">
              <a:lnSpc>
                <a:spcPct val="100000"/>
              </a:lnSpc>
              <a:spcBef>
                <a:spcPts val="1200"/>
              </a:spcBef>
              <a:buSzPct val="80000"/>
              <a:buFont typeface="Standardní systémové písmo"/>
              <a:buChar char="►"/>
            </a:pPr>
            <a:r>
              <a:rPr lang="cs-CZ" sz="2400" dirty="0"/>
              <a:t>podrobnější člení a definice přímo v zákoně</a:t>
            </a:r>
          </a:p>
          <a:p>
            <a:pPr marL="1336675" lvl="1" indent="-444500">
              <a:lnSpc>
                <a:spcPct val="100000"/>
              </a:lnSpc>
              <a:buSzPct val="100000"/>
              <a:buFont typeface="DejaVu Sans Condensed" panose="020B0603030804020204" pitchFamily="34" charset="0"/>
              <a:buChar char="⟶"/>
            </a:pPr>
            <a:r>
              <a:rPr lang="cs-CZ" sz="2000" dirty="0"/>
              <a:t>vstupní vzdělávání – úvodní a následné</a:t>
            </a:r>
          </a:p>
          <a:p>
            <a:pPr marL="1336675" lvl="1" indent="-444500">
              <a:lnSpc>
                <a:spcPct val="100000"/>
              </a:lnSpc>
              <a:buSzPct val="100000"/>
              <a:buFont typeface="DejaVu Sans Condensed" panose="020B0603030804020204" pitchFamily="34" charset="0"/>
              <a:buChar char="⟶"/>
            </a:pPr>
            <a:r>
              <a:rPr lang="cs-CZ" sz="2000" dirty="0"/>
              <a:t>průběžné vzdělávání – odborné a ostatní</a:t>
            </a:r>
          </a:p>
          <a:p>
            <a:pPr marL="1336675" lvl="1" indent="-444500">
              <a:lnSpc>
                <a:spcPct val="100000"/>
              </a:lnSpc>
              <a:buSzPct val="100000"/>
              <a:buFont typeface="DejaVu Sans Condensed" panose="020B0603030804020204" pitchFamily="34" charset="0"/>
              <a:buChar char="⟶"/>
            </a:pPr>
            <a:r>
              <a:rPr lang="cs-CZ" sz="2000" dirty="0"/>
              <a:t>vzdělávání představených </a:t>
            </a:r>
          </a:p>
          <a:p>
            <a:pPr marL="1336675" lvl="1" indent="-444500">
              <a:lnSpc>
                <a:spcPct val="100000"/>
              </a:lnSpc>
              <a:buSzPct val="100000"/>
              <a:buFont typeface="DejaVu Sans Condensed" panose="020B0603030804020204" pitchFamily="34" charset="0"/>
              <a:buChar char="⟶"/>
            </a:pPr>
            <a:r>
              <a:rPr lang="cs-CZ" sz="2000" dirty="0"/>
              <a:t>jazykové vzdělávání</a:t>
            </a:r>
          </a:p>
          <a:p>
            <a:pPr marL="355600" indent="-355600">
              <a:lnSpc>
                <a:spcPct val="100000"/>
              </a:lnSpc>
              <a:spcBef>
                <a:spcPts val="1200"/>
              </a:spcBef>
              <a:buSzPct val="80000"/>
              <a:buFont typeface="Standardní systémové písmo"/>
              <a:buChar char="►"/>
            </a:pPr>
            <a:r>
              <a:rPr lang="cs-CZ" sz="2400" dirty="0"/>
              <a:t>povinnost služební orgánu stanovit služebním předpisem postup při identifikaci vzdělávacích potřeb, plánování vzdělávání, uskutečňování vzdělávání a vyhodnocování vzdělávání</a:t>
            </a:r>
          </a:p>
        </p:txBody>
      </p:sp>
      <p:pic>
        <p:nvPicPr>
          <p:cNvPr id="9" name="Obrázek 8">
            <a:extLst>
              <a:ext uri="{FF2B5EF4-FFF2-40B4-BE49-F238E27FC236}">
                <a16:creationId xmlns:a16="http://schemas.microsoft.com/office/drawing/2014/main" id="{EF1022F0-540F-1014-2A5A-2A6E09BAEA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a:extLst>
              <a:ext uri="{FF2B5EF4-FFF2-40B4-BE49-F238E27FC236}">
                <a16:creationId xmlns:a16="http://schemas.microsoft.com/office/drawing/2014/main" id="{7AE0C91F-FAEE-48F7-3F77-8ED385F3670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Tree>
    <p:extLst>
      <p:ext uri="{BB962C8B-B14F-4D97-AF65-F5344CB8AC3E}">
        <p14:creationId xmlns:p14="http://schemas.microsoft.com/office/powerpoint/2010/main" val="15217482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8B2164-B3FB-9F72-0317-AE82A9451391}"/>
            </a:ext>
          </a:extLst>
        </p:cNvPr>
        <p:cNvGrpSpPr/>
        <p:nvPr/>
      </p:nvGrpSpPr>
      <p:grpSpPr>
        <a:xfrm>
          <a:off x="0" y="0"/>
          <a:ext cx="0" cy="0"/>
          <a:chOff x="0" y="0"/>
          <a:chExt cx="0" cy="0"/>
        </a:xfrm>
      </p:grpSpPr>
      <p:sp>
        <p:nvSpPr>
          <p:cNvPr id="4" name="Obdélník 3">
            <a:extLst>
              <a:ext uri="{FF2B5EF4-FFF2-40B4-BE49-F238E27FC236}">
                <a16:creationId xmlns:a16="http://schemas.microsoft.com/office/drawing/2014/main" id="{31F29817-DE1E-30CD-5B2D-CA14A27727FB}"/>
              </a:ext>
            </a:extLst>
          </p:cNvPr>
          <p:cNvSpPr/>
          <p:nvPr/>
        </p:nvSpPr>
        <p:spPr>
          <a:xfrm>
            <a:off x="0" y="0"/>
            <a:ext cx="12249665" cy="5733535"/>
          </a:xfrm>
          <a:prstGeom prst="rect">
            <a:avLst/>
          </a:prstGeom>
          <a:solidFill>
            <a:srgbClr val="292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pic>
        <p:nvPicPr>
          <p:cNvPr id="5" name="Obrázek 4">
            <a:extLst>
              <a:ext uri="{FF2B5EF4-FFF2-40B4-BE49-F238E27FC236}">
                <a16:creationId xmlns:a16="http://schemas.microsoft.com/office/drawing/2014/main" id="{5A183AC9-C9B2-DF4A-077E-13BEA97384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650" y="6123641"/>
            <a:ext cx="1532239" cy="418497"/>
          </a:xfrm>
          <a:prstGeom prst="rect">
            <a:avLst/>
          </a:prstGeom>
        </p:spPr>
      </p:pic>
      <p:pic>
        <p:nvPicPr>
          <p:cNvPr id="6" name="Obrázek 5">
            <a:extLst>
              <a:ext uri="{FF2B5EF4-FFF2-40B4-BE49-F238E27FC236}">
                <a16:creationId xmlns:a16="http://schemas.microsoft.com/office/drawing/2014/main" id="{A214B22C-B16D-D395-DEC7-BC599E4D6A4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37165" b="34854"/>
          <a:stretch/>
        </p:blipFill>
        <p:spPr>
          <a:xfrm>
            <a:off x="9769136" y="2167772"/>
            <a:ext cx="2472291" cy="3763471"/>
          </a:xfrm>
          <a:prstGeom prst="rect">
            <a:avLst/>
          </a:prstGeom>
        </p:spPr>
      </p:pic>
      <p:pic>
        <p:nvPicPr>
          <p:cNvPr id="8" name="Obrázek 7">
            <a:extLst>
              <a:ext uri="{FF2B5EF4-FFF2-40B4-BE49-F238E27FC236}">
                <a16:creationId xmlns:a16="http://schemas.microsoft.com/office/drawing/2014/main" id="{9F0DF724-157E-34AA-5F23-20ACA5920E2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7" name="Nadpis 1">
            <a:extLst>
              <a:ext uri="{FF2B5EF4-FFF2-40B4-BE49-F238E27FC236}">
                <a16:creationId xmlns:a16="http://schemas.microsoft.com/office/drawing/2014/main" id="{6605A08D-A24A-E7AA-1552-16A16D2B3F75}"/>
              </a:ext>
            </a:extLst>
          </p:cNvPr>
          <p:cNvSpPr txBox="1">
            <a:spLocks/>
          </p:cNvSpPr>
          <p:nvPr/>
        </p:nvSpPr>
        <p:spPr>
          <a:xfrm>
            <a:off x="-1" y="2880000"/>
            <a:ext cx="9000000" cy="235198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cs-CZ" sz="5400" b="1" cap="all" spc="100" dirty="0">
                <a:solidFill>
                  <a:srgbClr val="00B0F0"/>
                </a:solidFill>
                <a:latin typeface="Franklin Gothic Demi" panose="020B0603020102020204" pitchFamily="34" charset="0"/>
              </a:rPr>
              <a:t>ADAPTAČNÍ PROCES</a:t>
            </a:r>
          </a:p>
          <a:p>
            <a:pPr algn="r"/>
            <a:r>
              <a:rPr lang="cs-CZ" sz="5400" b="1" kern="0" dirty="0">
                <a:solidFill>
                  <a:schemeClr val="bg1"/>
                </a:solidFill>
              </a:rPr>
              <a:t>služební předpis</a:t>
            </a:r>
          </a:p>
          <a:p>
            <a:pPr algn="r"/>
            <a:endParaRPr lang="cs-CZ" sz="5400" b="1" spc="100" dirty="0">
              <a:solidFill>
                <a:srgbClr val="00B0F0"/>
              </a:solidFill>
            </a:endParaRPr>
          </a:p>
        </p:txBody>
      </p:sp>
      <p:sp>
        <p:nvSpPr>
          <p:cNvPr id="2" name="Volný tvar 1">
            <a:extLst>
              <a:ext uri="{FF2B5EF4-FFF2-40B4-BE49-F238E27FC236}">
                <a16:creationId xmlns:a16="http://schemas.microsoft.com/office/drawing/2014/main" id="{E779C9D7-6560-5B6C-2A79-567FCBB63AA0}"/>
              </a:ext>
            </a:extLst>
          </p:cNvPr>
          <p:cNvSpPr/>
          <p:nvPr/>
        </p:nvSpPr>
        <p:spPr>
          <a:xfrm>
            <a:off x="0" y="0"/>
            <a:ext cx="1080000" cy="2160000"/>
          </a:xfrm>
          <a:custGeom>
            <a:avLst/>
            <a:gdLst>
              <a:gd name="connsiteX0" fmla="*/ 0 w 1080000"/>
              <a:gd name="connsiteY0" fmla="*/ 0 h 2160000"/>
              <a:gd name="connsiteX1" fmla="*/ 1080000 w 1080000"/>
              <a:gd name="connsiteY1" fmla="*/ 1080000 h 2160000"/>
              <a:gd name="connsiteX2" fmla="*/ 0 w 1080000"/>
              <a:gd name="connsiteY2" fmla="*/ 2160000 h 2160000"/>
              <a:gd name="connsiteX3" fmla="*/ 0 w 1080000"/>
              <a:gd name="connsiteY3" fmla="*/ 0 h 2160000"/>
            </a:gdLst>
            <a:ahLst/>
            <a:cxnLst>
              <a:cxn ang="0">
                <a:pos x="connsiteX0" y="connsiteY0"/>
              </a:cxn>
              <a:cxn ang="0">
                <a:pos x="connsiteX1" y="connsiteY1"/>
              </a:cxn>
              <a:cxn ang="0">
                <a:pos x="connsiteX2" y="connsiteY2"/>
              </a:cxn>
              <a:cxn ang="0">
                <a:pos x="connsiteX3" y="connsiteY3"/>
              </a:cxn>
            </a:cxnLst>
            <a:rect l="l" t="t" r="r" b="b"/>
            <a:pathLst>
              <a:path w="1080000" h="2160000">
                <a:moveTo>
                  <a:pt x="0" y="0"/>
                </a:moveTo>
                <a:cubicBezTo>
                  <a:pt x="596468" y="0"/>
                  <a:pt x="1080000" y="483532"/>
                  <a:pt x="1080000" y="1080000"/>
                </a:cubicBezTo>
                <a:cubicBezTo>
                  <a:pt x="1080000" y="1676468"/>
                  <a:pt x="596468" y="2160000"/>
                  <a:pt x="0" y="2160000"/>
                </a:cubicBezTo>
                <a:lnTo>
                  <a:pt x="0" y="0"/>
                </a:lnTo>
                <a:close/>
              </a:path>
            </a:pathLst>
          </a:custGeom>
          <a:solidFill>
            <a:srgbClr val="00A9E7"/>
          </a:solidFill>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cs-CZ" sz="6000" b="1" dirty="0">
                <a:solidFill>
                  <a:srgbClr val="29235C"/>
                </a:solidFill>
                <a:latin typeface="Franklin Gothic Demi" panose="020B0603020102020204" pitchFamily="34" charset="0"/>
              </a:rPr>
              <a:t>8</a:t>
            </a:r>
          </a:p>
        </p:txBody>
      </p:sp>
    </p:spTree>
    <p:extLst>
      <p:ext uri="{BB962C8B-B14F-4D97-AF65-F5344CB8AC3E}">
        <p14:creationId xmlns:p14="http://schemas.microsoft.com/office/powerpoint/2010/main" val="16776287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D0107-86CE-282F-90BF-E443D74496D0}"/>
            </a:ext>
          </a:extLst>
        </p:cNvPr>
        <p:cNvGrpSpPr/>
        <p:nvPr/>
      </p:nvGrpSpPr>
      <p:grpSpPr>
        <a:xfrm>
          <a:off x="0" y="0"/>
          <a:ext cx="0" cy="0"/>
          <a:chOff x="0" y="0"/>
          <a:chExt cx="0" cy="0"/>
        </a:xfrm>
      </p:grpSpPr>
      <p:sp>
        <p:nvSpPr>
          <p:cNvPr id="2" name="Volný tvar 1">
            <a:extLst>
              <a:ext uri="{FF2B5EF4-FFF2-40B4-BE49-F238E27FC236}">
                <a16:creationId xmlns:a16="http://schemas.microsoft.com/office/drawing/2014/main" id="{2221172E-88C2-1C37-FD96-B03E8230CC50}"/>
              </a:ext>
            </a:extLst>
          </p:cNvPr>
          <p:cNvSpPr/>
          <p:nvPr/>
        </p:nvSpPr>
        <p:spPr>
          <a:xfrm>
            <a:off x="545027" y="298105"/>
            <a:ext cx="11646973" cy="1260000"/>
          </a:xfrm>
          <a:custGeom>
            <a:avLst/>
            <a:gdLst>
              <a:gd name="connsiteX0" fmla="*/ 630001 w 11646973"/>
              <a:gd name="connsiteY0" fmla="*/ 0 h 1260000"/>
              <a:gd name="connsiteX1" fmla="*/ 678426 w 11646973"/>
              <a:gd name="connsiteY1" fmla="*/ 4882 h 1260000"/>
              <a:gd name="connsiteX2" fmla="*/ 678426 w 11646973"/>
              <a:gd name="connsiteY2" fmla="*/ 0 h 1260000"/>
              <a:gd name="connsiteX3" fmla="*/ 11646973 w 11646973"/>
              <a:gd name="connsiteY3" fmla="*/ 0 h 1260000"/>
              <a:gd name="connsiteX4" fmla="*/ 11646973 w 11646973"/>
              <a:gd name="connsiteY4" fmla="*/ 1260000 h 1260000"/>
              <a:gd name="connsiteX5" fmla="*/ 678426 w 11646973"/>
              <a:gd name="connsiteY5" fmla="*/ 1260000 h 1260000"/>
              <a:gd name="connsiteX6" fmla="*/ 678426 w 11646973"/>
              <a:gd name="connsiteY6" fmla="*/ 1255118 h 1260000"/>
              <a:gd name="connsiteX7" fmla="*/ 630001 w 11646973"/>
              <a:gd name="connsiteY7" fmla="*/ 1260000 h 1260000"/>
              <a:gd name="connsiteX8" fmla="*/ 0 w 11646973"/>
              <a:gd name="connsiteY8" fmla="*/ 630000 h 1260000"/>
              <a:gd name="connsiteX9" fmla="*/ 630001 w 11646973"/>
              <a:gd name="connsiteY9" fmla="*/ 0 h 12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46973" h="1260000">
                <a:moveTo>
                  <a:pt x="630001" y="0"/>
                </a:moveTo>
                <a:lnTo>
                  <a:pt x="678426" y="4882"/>
                </a:lnTo>
                <a:lnTo>
                  <a:pt x="678426" y="0"/>
                </a:lnTo>
                <a:lnTo>
                  <a:pt x="11646973" y="0"/>
                </a:lnTo>
                <a:lnTo>
                  <a:pt x="11646973" y="1260000"/>
                </a:lnTo>
                <a:lnTo>
                  <a:pt x="678426" y="1260000"/>
                </a:lnTo>
                <a:lnTo>
                  <a:pt x="678426" y="1255118"/>
                </a:lnTo>
                <a:lnTo>
                  <a:pt x="630001" y="1260000"/>
                </a:lnTo>
                <a:cubicBezTo>
                  <a:pt x="282061" y="1260000"/>
                  <a:pt x="0" y="977939"/>
                  <a:pt x="0" y="630000"/>
                </a:cubicBezTo>
                <a:cubicBezTo>
                  <a:pt x="0" y="282061"/>
                  <a:pt x="282061" y="0"/>
                  <a:pt x="630001" y="0"/>
                </a:cubicBezTo>
                <a:close/>
              </a:path>
            </a:pathLst>
          </a:custGeom>
          <a:solidFill>
            <a:srgbClr val="00A9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0" rtlCol="0" anchor="ctr">
            <a:noAutofit/>
          </a:bodyPr>
          <a:lstStyle/>
          <a:p>
            <a:r>
              <a:rPr lang="cs-CZ" sz="4400" b="1" dirty="0">
                <a:solidFill>
                  <a:srgbClr val="29235C"/>
                </a:solidFill>
                <a:latin typeface="Franklin Gothic Demi" panose="020B0603020102020204" pitchFamily="34" charset="0"/>
              </a:rPr>
              <a:t>ADAPTAČNÍ PROCES</a:t>
            </a:r>
          </a:p>
        </p:txBody>
      </p:sp>
      <p:sp>
        <p:nvSpPr>
          <p:cNvPr id="8" name="Podnadpis 5">
            <a:extLst>
              <a:ext uri="{FF2B5EF4-FFF2-40B4-BE49-F238E27FC236}">
                <a16:creationId xmlns:a16="http://schemas.microsoft.com/office/drawing/2014/main" id="{1CFF8972-8742-74F8-CC00-1CA8916B78CA}"/>
              </a:ext>
            </a:extLst>
          </p:cNvPr>
          <p:cNvSpPr txBox="1">
            <a:spLocks/>
          </p:cNvSpPr>
          <p:nvPr/>
        </p:nvSpPr>
        <p:spPr>
          <a:xfrm>
            <a:off x="1260000" y="1836000"/>
            <a:ext cx="9911167" cy="4001095"/>
          </a:xfrm>
          <a:prstGeom prst="rect">
            <a:avLst/>
          </a:prstGeom>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indent="-355600">
              <a:lnSpc>
                <a:spcPct val="100000"/>
              </a:lnSpc>
              <a:buSzPct val="80000"/>
              <a:buFont typeface="Standardní systémové písmo"/>
              <a:buChar char="►"/>
            </a:pPr>
            <a:r>
              <a:rPr lang="cs-CZ" sz="2000" dirty="0"/>
              <a:t>povinnost nového zaměstnance absolvovat adaptační proces</a:t>
            </a:r>
          </a:p>
          <a:p>
            <a:pPr marL="1336675" lvl="1" indent="-444500">
              <a:lnSpc>
                <a:spcPct val="100000"/>
              </a:lnSpc>
              <a:buSzPct val="100000"/>
              <a:buFont typeface="DejaVu Sans Condensed" panose="020B0603030804020204" pitchFamily="34" charset="0"/>
              <a:buChar char="⟶"/>
            </a:pPr>
            <a:r>
              <a:rPr lang="cs-CZ" sz="1800" dirty="0"/>
              <a:t>řídí zpravidla představený</a:t>
            </a:r>
          </a:p>
          <a:p>
            <a:pPr marL="1336675" lvl="1" indent="-444500">
              <a:lnSpc>
                <a:spcPct val="100000"/>
              </a:lnSpc>
              <a:buSzPct val="100000"/>
              <a:buFont typeface="DejaVu Sans Condensed" panose="020B0603030804020204" pitchFamily="34" charset="0"/>
              <a:buChar char="⟶"/>
            </a:pPr>
            <a:r>
              <a:rPr lang="cs-CZ" sz="1800" dirty="0"/>
              <a:t>probíhá podle individuálního adaptačního plánu </a:t>
            </a:r>
          </a:p>
          <a:p>
            <a:pPr marL="1336675" lvl="1" indent="-444500">
              <a:lnSpc>
                <a:spcPct val="100000"/>
              </a:lnSpc>
              <a:buSzPct val="100000"/>
              <a:buFont typeface="DejaVu Sans Condensed" panose="020B0603030804020204" pitchFamily="34" charset="0"/>
              <a:buChar char="⟶"/>
            </a:pPr>
            <a:r>
              <a:rPr lang="cs-CZ" sz="1800" dirty="0"/>
              <a:t>probíhá pod vedením mentora určeného služebním orgánem na návrh představeného</a:t>
            </a:r>
          </a:p>
          <a:p>
            <a:pPr marL="355600" indent="-355600">
              <a:lnSpc>
                <a:spcPct val="100000"/>
              </a:lnSpc>
              <a:buSzPct val="80000"/>
              <a:buFont typeface="Standardní systémové písmo"/>
              <a:buChar char="►"/>
            </a:pPr>
            <a:r>
              <a:rPr lang="cs-CZ" sz="2000" dirty="0"/>
              <a:t>nová povinnost státního zaměstnance vykonávat službu jako mentor</a:t>
            </a:r>
          </a:p>
          <a:p>
            <a:pPr marL="355600" indent="-355600">
              <a:lnSpc>
                <a:spcPct val="100000"/>
              </a:lnSpc>
              <a:buSzPct val="80000"/>
              <a:buFont typeface="Standardní systémové písmo"/>
              <a:buChar char="►"/>
            </a:pPr>
            <a:r>
              <a:rPr lang="cs-CZ" sz="2000" dirty="0"/>
              <a:t>povinnost každého služebního orgánu vydat služební předpis stanovící</a:t>
            </a:r>
          </a:p>
          <a:p>
            <a:pPr marL="1336675" lvl="1" indent="-444500">
              <a:lnSpc>
                <a:spcPct val="100000"/>
              </a:lnSpc>
              <a:buSzPct val="100000"/>
              <a:buFont typeface="DejaVu Sans Condensed" panose="020B0603030804020204" pitchFamily="34" charset="0"/>
              <a:buChar char="⟶"/>
            </a:pPr>
            <a:r>
              <a:rPr lang="cs-CZ" sz="1800" dirty="0"/>
              <a:t>rozsah</a:t>
            </a:r>
          </a:p>
          <a:p>
            <a:pPr marL="1336675" lvl="1" indent="-444500">
              <a:lnSpc>
                <a:spcPct val="100000"/>
              </a:lnSpc>
              <a:buSzPct val="100000"/>
              <a:buFont typeface="DejaVu Sans Condensed" panose="020B0603030804020204" pitchFamily="34" charset="0"/>
              <a:buChar char="⟶"/>
            </a:pPr>
            <a:r>
              <a:rPr lang="cs-CZ" sz="1800" dirty="0"/>
              <a:t>obsah</a:t>
            </a:r>
          </a:p>
          <a:p>
            <a:pPr marL="1336675" lvl="1" indent="-444500">
              <a:lnSpc>
                <a:spcPct val="100000"/>
              </a:lnSpc>
              <a:buSzPct val="100000"/>
              <a:buFont typeface="DejaVu Sans Condensed" panose="020B0603030804020204" pitchFamily="34" charset="0"/>
              <a:buChar char="⟶"/>
            </a:pPr>
            <a:r>
              <a:rPr lang="cs-CZ" sz="1800" dirty="0"/>
              <a:t>formu a</a:t>
            </a:r>
          </a:p>
          <a:p>
            <a:pPr marL="1336675" lvl="1" indent="-444500">
              <a:lnSpc>
                <a:spcPct val="100000"/>
              </a:lnSpc>
              <a:buSzPct val="100000"/>
              <a:buFont typeface="DejaVu Sans Condensed" panose="020B0603030804020204" pitchFamily="34" charset="0"/>
              <a:buChar char="⟶"/>
            </a:pPr>
            <a:r>
              <a:rPr lang="cs-CZ" sz="1800" dirty="0"/>
              <a:t>průběh adaptačního procesu</a:t>
            </a:r>
          </a:p>
          <a:p>
            <a:pPr marL="360363" lvl="1" indent="0">
              <a:lnSpc>
                <a:spcPct val="100000"/>
              </a:lnSpc>
              <a:buSzPct val="80000"/>
              <a:buNone/>
            </a:pPr>
            <a:r>
              <a:rPr lang="cs-CZ" sz="2000" dirty="0"/>
              <a:t>ve svém služebním úřadu</a:t>
            </a:r>
          </a:p>
        </p:txBody>
      </p:sp>
      <p:pic>
        <p:nvPicPr>
          <p:cNvPr id="9" name="Obrázek 8">
            <a:extLst>
              <a:ext uri="{FF2B5EF4-FFF2-40B4-BE49-F238E27FC236}">
                <a16:creationId xmlns:a16="http://schemas.microsoft.com/office/drawing/2014/main" id="{DCE034BC-07F7-2BD6-EDDA-303529FF73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a:extLst>
              <a:ext uri="{FF2B5EF4-FFF2-40B4-BE49-F238E27FC236}">
                <a16:creationId xmlns:a16="http://schemas.microsoft.com/office/drawing/2014/main" id="{AEF280CA-76B3-2E45-0D94-A9C0D2D1608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Tree>
    <p:extLst>
      <p:ext uri="{BB962C8B-B14F-4D97-AF65-F5344CB8AC3E}">
        <p14:creationId xmlns:p14="http://schemas.microsoft.com/office/powerpoint/2010/main" val="35853979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A565E-2A5B-4558-7E23-D7DDF8E8128C}"/>
            </a:ext>
          </a:extLst>
        </p:cNvPr>
        <p:cNvGrpSpPr/>
        <p:nvPr/>
      </p:nvGrpSpPr>
      <p:grpSpPr>
        <a:xfrm>
          <a:off x="0" y="0"/>
          <a:ext cx="0" cy="0"/>
          <a:chOff x="0" y="0"/>
          <a:chExt cx="0" cy="0"/>
        </a:xfrm>
      </p:grpSpPr>
      <p:sp>
        <p:nvSpPr>
          <p:cNvPr id="4" name="Obdélník 3">
            <a:extLst>
              <a:ext uri="{FF2B5EF4-FFF2-40B4-BE49-F238E27FC236}">
                <a16:creationId xmlns:a16="http://schemas.microsoft.com/office/drawing/2014/main" id="{A949A654-001C-B7A4-056D-6DA7E46E6BBA}"/>
              </a:ext>
            </a:extLst>
          </p:cNvPr>
          <p:cNvSpPr/>
          <p:nvPr/>
        </p:nvSpPr>
        <p:spPr>
          <a:xfrm>
            <a:off x="0" y="0"/>
            <a:ext cx="12249665" cy="5733535"/>
          </a:xfrm>
          <a:prstGeom prst="rect">
            <a:avLst/>
          </a:prstGeom>
          <a:solidFill>
            <a:srgbClr val="292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pic>
        <p:nvPicPr>
          <p:cNvPr id="5" name="Obrázek 4">
            <a:extLst>
              <a:ext uri="{FF2B5EF4-FFF2-40B4-BE49-F238E27FC236}">
                <a16:creationId xmlns:a16="http://schemas.microsoft.com/office/drawing/2014/main" id="{842CCB29-688A-F8CC-31DA-5593154805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650" y="6123641"/>
            <a:ext cx="1532239" cy="418497"/>
          </a:xfrm>
          <a:prstGeom prst="rect">
            <a:avLst/>
          </a:prstGeom>
        </p:spPr>
      </p:pic>
      <p:pic>
        <p:nvPicPr>
          <p:cNvPr id="6" name="Obrázek 5">
            <a:extLst>
              <a:ext uri="{FF2B5EF4-FFF2-40B4-BE49-F238E27FC236}">
                <a16:creationId xmlns:a16="http://schemas.microsoft.com/office/drawing/2014/main" id="{EA6AB7C9-F8BE-53B2-FA45-787F7AEF624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37165" b="34854"/>
          <a:stretch/>
        </p:blipFill>
        <p:spPr>
          <a:xfrm>
            <a:off x="9769136" y="2167772"/>
            <a:ext cx="2472291" cy="3763471"/>
          </a:xfrm>
          <a:prstGeom prst="rect">
            <a:avLst/>
          </a:prstGeom>
        </p:spPr>
      </p:pic>
      <p:pic>
        <p:nvPicPr>
          <p:cNvPr id="8" name="Obrázek 7">
            <a:extLst>
              <a:ext uri="{FF2B5EF4-FFF2-40B4-BE49-F238E27FC236}">
                <a16:creationId xmlns:a16="http://schemas.microsoft.com/office/drawing/2014/main" id="{0215DBB9-48A6-FC36-C3E4-261822F5F06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7" name="Nadpis 1">
            <a:extLst>
              <a:ext uri="{FF2B5EF4-FFF2-40B4-BE49-F238E27FC236}">
                <a16:creationId xmlns:a16="http://schemas.microsoft.com/office/drawing/2014/main" id="{327E3DF5-0617-3698-EA7F-428C6A1656A3}"/>
              </a:ext>
            </a:extLst>
          </p:cNvPr>
          <p:cNvSpPr txBox="1">
            <a:spLocks/>
          </p:cNvSpPr>
          <p:nvPr/>
        </p:nvSpPr>
        <p:spPr>
          <a:xfrm>
            <a:off x="-1" y="2880000"/>
            <a:ext cx="9000000" cy="235198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cs-CZ" sz="5400" b="1" cap="all" spc="100" dirty="0">
                <a:solidFill>
                  <a:srgbClr val="00B0F0"/>
                </a:solidFill>
                <a:latin typeface="Franklin Gothic Demi" panose="020B0603020102020204" pitchFamily="34" charset="0"/>
              </a:rPr>
              <a:t>OSOBNÍ SPIS</a:t>
            </a:r>
          </a:p>
          <a:p>
            <a:pPr algn="r"/>
            <a:r>
              <a:rPr lang="cs-CZ" sz="5400" b="1" kern="0" dirty="0">
                <a:solidFill>
                  <a:schemeClr val="bg1"/>
                </a:solidFill>
              </a:rPr>
              <a:t>služební předpis</a:t>
            </a:r>
          </a:p>
          <a:p>
            <a:pPr algn="r"/>
            <a:endParaRPr lang="cs-CZ" sz="5400" b="1" spc="100" dirty="0">
              <a:solidFill>
                <a:srgbClr val="00B0F0"/>
              </a:solidFill>
            </a:endParaRPr>
          </a:p>
        </p:txBody>
      </p:sp>
      <p:sp>
        <p:nvSpPr>
          <p:cNvPr id="2" name="Volný tvar 1">
            <a:extLst>
              <a:ext uri="{FF2B5EF4-FFF2-40B4-BE49-F238E27FC236}">
                <a16:creationId xmlns:a16="http://schemas.microsoft.com/office/drawing/2014/main" id="{EE340FD4-8CDF-5FD0-AF47-A53B8C388F7E}"/>
              </a:ext>
            </a:extLst>
          </p:cNvPr>
          <p:cNvSpPr/>
          <p:nvPr/>
        </p:nvSpPr>
        <p:spPr>
          <a:xfrm>
            <a:off x="0" y="0"/>
            <a:ext cx="1080000" cy="2160000"/>
          </a:xfrm>
          <a:custGeom>
            <a:avLst/>
            <a:gdLst>
              <a:gd name="connsiteX0" fmla="*/ 0 w 1080000"/>
              <a:gd name="connsiteY0" fmla="*/ 0 h 2160000"/>
              <a:gd name="connsiteX1" fmla="*/ 1080000 w 1080000"/>
              <a:gd name="connsiteY1" fmla="*/ 1080000 h 2160000"/>
              <a:gd name="connsiteX2" fmla="*/ 0 w 1080000"/>
              <a:gd name="connsiteY2" fmla="*/ 2160000 h 2160000"/>
              <a:gd name="connsiteX3" fmla="*/ 0 w 1080000"/>
              <a:gd name="connsiteY3" fmla="*/ 0 h 2160000"/>
            </a:gdLst>
            <a:ahLst/>
            <a:cxnLst>
              <a:cxn ang="0">
                <a:pos x="connsiteX0" y="connsiteY0"/>
              </a:cxn>
              <a:cxn ang="0">
                <a:pos x="connsiteX1" y="connsiteY1"/>
              </a:cxn>
              <a:cxn ang="0">
                <a:pos x="connsiteX2" y="connsiteY2"/>
              </a:cxn>
              <a:cxn ang="0">
                <a:pos x="connsiteX3" y="connsiteY3"/>
              </a:cxn>
            </a:cxnLst>
            <a:rect l="l" t="t" r="r" b="b"/>
            <a:pathLst>
              <a:path w="1080000" h="2160000">
                <a:moveTo>
                  <a:pt x="0" y="0"/>
                </a:moveTo>
                <a:cubicBezTo>
                  <a:pt x="596468" y="0"/>
                  <a:pt x="1080000" y="483532"/>
                  <a:pt x="1080000" y="1080000"/>
                </a:cubicBezTo>
                <a:cubicBezTo>
                  <a:pt x="1080000" y="1676468"/>
                  <a:pt x="596468" y="2160000"/>
                  <a:pt x="0" y="2160000"/>
                </a:cubicBezTo>
                <a:lnTo>
                  <a:pt x="0" y="0"/>
                </a:lnTo>
                <a:close/>
              </a:path>
            </a:pathLst>
          </a:custGeom>
          <a:solidFill>
            <a:srgbClr val="00A9E7"/>
          </a:solidFill>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cs-CZ" sz="6000" b="1" dirty="0">
                <a:solidFill>
                  <a:srgbClr val="29235C"/>
                </a:solidFill>
                <a:latin typeface="Franklin Gothic Demi" panose="020B0603020102020204" pitchFamily="34" charset="0"/>
              </a:rPr>
              <a:t>9</a:t>
            </a:r>
          </a:p>
        </p:txBody>
      </p:sp>
    </p:spTree>
    <p:extLst>
      <p:ext uri="{BB962C8B-B14F-4D97-AF65-F5344CB8AC3E}">
        <p14:creationId xmlns:p14="http://schemas.microsoft.com/office/powerpoint/2010/main" val="27605575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33A4DE-8E07-89AE-E644-BD6C6BB49D88}"/>
            </a:ext>
          </a:extLst>
        </p:cNvPr>
        <p:cNvGrpSpPr/>
        <p:nvPr/>
      </p:nvGrpSpPr>
      <p:grpSpPr>
        <a:xfrm>
          <a:off x="0" y="0"/>
          <a:ext cx="0" cy="0"/>
          <a:chOff x="0" y="0"/>
          <a:chExt cx="0" cy="0"/>
        </a:xfrm>
      </p:grpSpPr>
      <p:sp>
        <p:nvSpPr>
          <p:cNvPr id="2" name="Volný tvar 1">
            <a:extLst>
              <a:ext uri="{FF2B5EF4-FFF2-40B4-BE49-F238E27FC236}">
                <a16:creationId xmlns:a16="http://schemas.microsoft.com/office/drawing/2014/main" id="{8EFDE365-E10F-BDD4-6B15-1C71F99FE61E}"/>
              </a:ext>
            </a:extLst>
          </p:cNvPr>
          <p:cNvSpPr/>
          <p:nvPr/>
        </p:nvSpPr>
        <p:spPr>
          <a:xfrm>
            <a:off x="545027" y="298105"/>
            <a:ext cx="11646973" cy="1260000"/>
          </a:xfrm>
          <a:custGeom>
            <a:avLst/>
            <a:gdLst>
              <a:gd name="connsiteX0" fmla="*/ 630001 w 11646973"/>
              <a:gd name="connsiteY0" fmla="*/ 0 h 1260000"/>
              <a:gd name="connsiteX1" fmla="*/ 678426 w 11646973"/>
              <a:gd name="connsiteY1" fmla="*/ 4882 h 1260000"/>
              <a:gd name="connsiteX2" fmla="*/ 678426 w 11646973"/>
              <a:gd name="connsiteY2" fmla="*/ 0 h 1260000"/>
              <a:gd name="connsiteX3" fmla="*/ 11646973 w 11646973"/>
              <a:gd name="connsiteY3" fmla="*/ 0 h 1260000"/>
              <a:gd name="connsiteX4" fmla="*/ 11646973 w 11646973"/>
              <a:gd name="connsiteY4" fmla="*/ 1260000 h 1260000"/>
              <a:gd name="connsiteX5" fmla="*/ 678426 w 11646973"/>
              <a:gd name="connsiteY5" fmla="*/ 1260000 h 1260000"/>
              <a:gd name="connsiteX6" fmla="*/ 678426 w 11646973"/>
              <a:gd name="connsiteY6" fmla="*/ 1255118 h 1260000"/>
              <a:gd name="connsiteX7" fmla="*/ 630001 w 11646973"/>
              <a:gd name="connsiteY7" fmla="*/ 1260000 h 1260000"/>
              <a:gd name="connsiteX8" fmla="*/ 0 w 11646973"/>
              <a:gd name="connsiteY8" fmla="*/ 630000 h 1260000"/>
              <a:gd name="connsiteX9" fmla="*/ 630001 w 11646973"/>
              <a:gd name="connsiteY9" fmla="*/ 0 h 12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46973" h="1260000">
                <a:moveTo>
                  <a:pt x="630001" y="0"/>
                </a:moveTo>
                <a:lnTo>
                  <a:pt x="678426" y="4882"/>
                </a:lnTo>
                <a:lnTo>
                  <a:pt x="678426" y="0"/>
                </a:lnTo>
                <a:lnTo>
                  <a:pt x="11646973" y="0"/>
                </a:lnTo>
                <a:lnTo>
                  <a:pt x="11646973" y="1260000"/>
                </a:lnTo>
                <a:lnTo>
                  <a:pt x="678426" y="1260000"/>
                </a:lnTo>
                <a:lnTo>
                  <a:pt x="678426" y="1255118"/>
                </a:lnTo>
                <a:lnTo>
                  <a:pt x="630001" y="1260000"/>
                </a:lnTo>
                <a:cubicBezTo>
                  <a:pt x="282061" y="1260000"/>
                  <a:pt x="0" y="977939"/>
                  <a:pt x="0" y="630000"/>
                </a:cubicBezTo>
                <a:cubicBezTo>
                  <a:pt x="0" y="282061"/>
                  <a:pt x="282061" y="0"/>
                  <a:pt x="630001" y="0"/>
                </a:cubicBezTo>
                <a:close/>
              </a:path>
            </a:pathLst>
          </a:custGeom>
          <a:solidFill>
            <a:srgbClr val="00A9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0" rtlCol="0" anchor="ctr">
            <a:noAutofit/>
          </a:bodyPr>
          <a:lstStyle/>
          <a:p>
            <a:r>
              <a:rPr lang="cs-CZ" sz="4400" b="1" dirty="0">
                <a:solidFill>
                  <a:srgbClr val="29235C"/>
                </a:solidFill>
                <a:latin typeface="Franklin Gothic Demi" panose="020B0603020102020204" pitchFamily="34" charset="0"/>
              </a:rPr>
              <a:t>OSOBNÍ SPIS</a:t>
            </a:r>
          </a:p>
        </p:txBody>
      </p:sp>
      <p:sp>
        <p:nvSpPr>
          <p:cNvPr id="8" name="Podnadpis 5">
            <a:extLst>
              <a:ext uri="{FF2B5EF4-FFF2-40B4-BE49-F238E27FC236}">
                <a16:creationId xmlns:a16="http://schemas.microsoft.com/office/drawing/2014/main" id="{511B50C8-6030-C861-BDD3-6D43636C942D}"/>
              </a:ext>
            </a:extLst>
          </p:cNvPr>
          <p:cNvSpPr txBox="1">
            <a:spLocks/>
          </p:cNvSpPr>
          <p:nvPr/>
        </p:nvSpPr>
        <p:spPr>
          <a:xfrm>
            <a:off x="1260000" y="2304000"/>
            <a:ext cx="9911167" cy="3116751"/>
          </a:xfrm>
          <a:prstGeom prst="rect">
            <a:avLst/>
          </a:prstGeom>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indent="-355600">
              <a:lnSpc>
                <a:spcPct val="100000"/>
              </a:lnSpc>
              <a:buSzPct val="80000"/>
              <a:buFont typeface="Standardní systémové písmo"/>
              <a:buChar char="►"/>
            </a:pPr>
            <a:r>
              <a:rPr lang="cs-CZ" sz="2400" dirty="0"/>
              <a:t>opatření k ochraně osobních údajů v osobním spisu</a:t>
            </a:r>
          </a:p>
          <a:p>
            <a:pPr marL="355600" indent="-355600">
              <a:lnSpc>
                <a:spcPct val="100000"/>
              </a:lnSpc>
              <a:buSzPct val="80000"/>
              <a:buFont typeface="Standardní systémové písmo"/>
              <a:buChar char="►"/>
            </a:pPr>
            <a:r>
              <a:rPr lang="cs-CZ" sz="2400" dirty="0"/>
              <a:t>pravidla vkládání a vyřazování dokumentů z osobního spisu</a:t>
            </a:r>
          </a:p>
          <a:p>
            <a:pPr marL="355600" indent="-355600">
              <a:lnSpc>
                <a:spcPct val="100000"/>
              </a:lnSpc>
              <a:buSzPct val="80000"/>
              <a:buFont typeface="Standardní systémové písmo"/>
              <a:buChar char="►"/>
            </a:pPr>
            <a:r>
              <a:rPr lang="cs-CZ" sz="2400" dirty="0"/>
              <a:t>povinnost služebním předpisem stanovit postup předávání dokumentů do osobního spisu</a:t>
            </a:r>
          </a:p>
          <a:p>
            <a:pPr marL="355600" indent="-355600">
              <a:lnSpc>
                <a:spcPct val="100000"/>
              </a:lnSpc>
              <a:buSzPct val="80000"/>
              <a:buFont typeface="Standardní systémové písmo"/>
              <a:buChar char="►"/>
            </a:pPr>
            <a:r>
              <a:rPr lang="cs-CZ" sz="2400" dirty="0"/>
              <a:t>nově přímo v zákoně:</a:t>
            </a:r>
          </a:p>
          <a:p>
            <a:pPr marL="1336675" lvl="1" indent="-444500">
              <a:lnSpc>
                <a:spcPct val="100000"/>
              </a:lnSpc>
              <a:buSzPct val="100000"/>
              <a:buFont typeface="DejaVu Sans Condensed" panose="020B0603030804020204" pitchFamily="34" charset="0"/>
              <a:buChar char="⟶"/>
            </a:pPr>
            <a:r>
              <a:rPr lang="cs-CZ" sz="2000" dirty="0"/>
              <a:t>povinnost oznámit změny v údajích do 8 dnů</a:t>
            </a:r>
          </a:p>
          <a:p>
            <a:pPr marL="1336675" lvl="1" indent="-444500">
              <a:lnSpc>
                <a:spcPct val="100000"/>
              </a:lnSpc>
              <a:buSzPct val="100000"/>
              <a:buFont typeface="DejaVu Sans Condensed" panose="020B0603030804020204" pitchFamily="34" charset="0"/>
              <a:buChar char="⟶"/>
            </a:pPr>
            <a:r>
              <a:rPr lang="cs-CZ" sz="2000" dirty="0"/>
              <a:t>uchování osobního spisu 50 let po uzavření</a:t>
            </a:r>
          </a:p>
        </p:txBody>
      </p:sp>
      <p:pic>
        <p:nvPicPr>
          <p:cNvPr id="9" name="Obrázek 8">
            <a:extLst>
              <a:ext uri="{FF2B5EF4-FFF2-40B4-BE49-F238E27FC236}">
                <a16:creationId xmlns:a16="http://schemas.microsoft.com/office/drawing/2014/main" id="{31C5D5AB-5B1E-124C-41C6-1DE9F8C2D6D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a:extLst>
              <a:ext uri="{FF2B5EF4-FFF2-40B4-BE49-F238E27FC236}">
                <a16:creationId xmlns:a16="http://schemas.microsoft.com/office/drawing/2014/main" id="{35FE038A-981D-6BE3-025F-81140319E44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Tree>
    <p:extLst>
      <p:ext uri="{BB962C8B-B14F-4D97-AF65-F5344CB8AC3E}">
        <p14:creationId xmlns:p14="http://schemas.microsoft.com/office/powerpoint/2010/main" val="40312087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Volný tvar 14">
            <a:extLst>
              <a:ext uri="{FF2B5EF4-FFF2-40B4-BE49-F238E27FC236}">
                <a16:creationId xmlns:a16="http://schemas.microsoft.com/office/drawing/2014/main" id="{512933EC-ED93-D7D4-011B-46EFCC387278}"/>
              </a:ext>
            </a:extLst>
          </p:cNvPr>
          <p:cNvSpPr/>
          <p:nvPr/>
        </p:nvSpPr>
        <p:spPr>
          <a:xfrm>
            <a:off x="6696075" y="1628186"/>
            <a:ext cx="5495925" cy="3601629"/>
          </a:xfrm>
          <a:custGeom>
            <a:avLst/>
            <a:gdLst>
              <a:gd name="connsiteX0" fmla="*/ 1822235 w 5495925"/>
              <a:gd name="connsiteY0" fmla="*/ 0 h 3601629"/>
              <a:gd name="connsiteX1" fmla="*/ 1854894 w 5495925"/>
              <a:gd name="connsiteY1" fmla="*/ 1629 h 3601629"/>
              <a:gd name="connsiteX2" fmla="*/ 5495925 w 5495925"/>
              <a:gd name="connsiteY2" fmla="*/ 1629 h 3601629"/>
              <a:gd name="connsiteX3" fmla="*/ 5495925 w 5495925"/>
              <a:gd name="connsiteY3" fmla="*/ 3601629 h 3601629"/>
              <a:gd name="connsiteX4" fmla="*/ 1720104 w 5495925"/>
              <a:gd name="connsiteY4" fmla="*/ 3601629 h 3601629"/>
              <a:gd name="connsiteX5" fmla="*/ 1720104 w 5495925"/>
              <a:gd name="connsiteY5" fmla="*/ 3594906 h 3601629"/>
              <a:gd name="connsiteX6" fmla="*/ 1635922 w 5495925"/>
              <a:gd name="connsiteY6" fmla="*/ 3590707 h 3601629"/>
              <a:gd name="connsiteX7" fmla="*/ 0 w 5495925"/>
              <a:gd name="connsiteY7" fmla="*/ 1800000 h 3601629"/>
              <a:gd name="connsiteX8" fmla="*/ 1635922 w 5495925"/>
              <a:gd name="connsiteY8" fmla="*/ 9293 h 3601629"/>
              <a:gd name="connsiteX9" fmla="*/ 1720104 w 5495925"/>
              <a:gd name="connsiteY9" fmla="*/ 5094 h 3601629"/>
              <a:gd name="connsiteX10" fmla="*/ 1720104 w 5495925"/>
              <a:gd name="connsiteY10" fmla="*/ 1629 h 3601629"/>
              <a:gd name="connsiteX11" fmla="*/ 1789576 w 5495925"/>
              <a:gd name="connsiteY11" fmla="*/ 1629 h 360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95925" h="3601629">
                <a:moveTo>
                  <a:pt x="1822235" y="0"/>
                </a:moveTo>
                <a:lnTo>
                  <a:pt x="1854894" y="1629"/>
                </a:lnTo>
                <a:lnTo>
                  <a:pt x="5495925" y="1629"/>
                </a:lnTo>
                <a:lnTo>
                  <a:pt x="5495925" y="3601629"/>
                </a:lnTo>
                <a:lnTo>
                  <a:pt x="1720104" y="3601629"/>
                </a:lnTo>
                <a:lnTo>
                  <a:pt x="1720104" y="3594906"/>
                </a:lnTo>
                <a:lnTo>
                  <a:pt x="1635922" y="3590707"/>
                </a:lnTo>
                <a:cubicBezTo>
                  <a:pt x="717049" y="3498529"/>
                  <a:pt x="0" y="2731981"/>
                  <a:pt x="0" y="1800000"/>
                </a:cubicBezTo>
                <a:cubicBezTo>
                  <a:pt x="0" y="868019"/>
                  <a:pt x="717049" y="101471"/>
                  <a:pt x="1635922" y="9293"/>
                </a:cubicBezTo>
                <a:lnTo>
                  <a:pt x="1720104" y="5094"/>
                </a:lnTo>
                <a:lnTo>
                  <a:pt x="1720104" y="1629"/>
                </a:lnTo>
                <a:lnTo>
                  <a:pt x="1789576" y="1629"/>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764000" rtlCol="0" anchor="ctr">
            <a:noAutofit/>
          </a:bodyPr>
          <a:lstStyle/>
          <a:p>
            <a:pPr marL="0" indent="0" fontAlgn="auto">
              <a:spcBef>
                <a:spcPts val="1200"/>
              </a:spcBef>
              <a:spcAft>
                <a:spcPts val="1200"/>
              </a:spcAft>
              <a:buNone/>
              <a:defRPr/>
            </a:pPr>
            <a:r>
              <a:rPr lang="cs-CZ" sz="2000" dirty="0">
                <a:solidFill>
                  <a:srgbClr val="29235C"/>
                </a:solidFill>
                <a:latin typeface="Franklin Gothic Medium" panose="020B0603020102020204" pitchFamily="34" charset="0"/>
              </a:rPr>
              <a:t>Jindřišská 34, 110 00 Praha</a:t>
            </a:r>
          </a:p>
          <a:p>
            <a:pPr marL="0" indent="0" fontAlgn="auto">
              <a:spcBef>
                <a:spcPts val="1200"/>
              </a:spcBef>
              <a:spcAft>
                <a:spcPts val="1200"/>
              </a:spcAft>
              <a:buNone/>
              <a:defRPr/>
            </a:pPr>
            <a:r>
              <a:rPr lang="cs-CZ" sz="2000" dirty="0">
                <a:solidFill>
                  <a:srgbClr val="29235C"/>
                </a:solidFill>
                <a:latin typeface="Franklin Gothic Medium" panose="020B0603020102020204" pitchFamily="34" charset="0"/>
              </a:rPr>
              <a:t>974 818 229</a:t>
            </a:r>
          </a:p>
          <a:p>
            <a:pPr marL="0" indent="0" fontAlgn="auto">
              <a:spcBef>
                <a:spcPts val="1200"/>
              </a:spcBef>
              <a:spcAft>
                <a:spcPts val="1200"/>
              </a:spcAft>
              <a:buNone/>
              <a:defRPr/>
            </a:pPr>
            <a:r>
              <a:rPr lang="cs-CZ" sz="2000" dirty="0">
                <a:solidFill>
                  <a:srgbClr val="29235C"/>
                </a:solidFill>
                <a:latin typeface="Franklin Gothic Medium" panose="020B0603020102020204" pitchFamily="34" charset="0"/>
              </a:rPr>
              <a:t>statnisluzba@mvcr.cz</a:t>
            </a:r>
          </a:p>
          <a:p>
            <a:pPr marL="0" indent="0" fontAlgn="auto">
              <a:spcBef>
                <a:spcPts val="1200"/>
              </a:spcBef>
              <a:spcAft>
                <a:spcPts val="1200"/>
              </a:spcAft>
              <a:buNone/>
              <a:defRPr/>
            </a:pPr>
            <a:r>
              <a:rPr lang="cs-CZ" sz="2000" dirty="0">
                <a:solidFill>
                  <a:srgbClr val="29235C"/>
                </a:solidFill>
                <a:latin typeface="Franklin Gothic Medium" panose="020B0603020102020204" pitchFamily="34" charset="0"/>
              </a:rPr>
              <a:t>mvcr.cz/sluzba</a:t>
            </a:r>
          </a:p>
          <a:p>
            <a:pPr marL="0" indent="0" fontAlgn="auto">
              <a:spcBef>
                <a:spcPts val="1200"/>
              </a:spcBef>
              <a:spcAft>
                <a:spcPts val="1200"/>
              </a:spcAft>
              <a:buNone/>
              <a:defRPr/>
            </a:pPr>
            <a:r>
              <a:rPr lang="cs-CZ" sz="2000" dirty="0">
                <a:solidFill>
                  <a:srgbClr val="29235C"/>
                </a:solidFill>
                <a:latin typeface="Franklin Gothic Medium" panose="020B0603020102020204" pitchFamily="34" charset="0"/>
              </a:rPr>
              <a:t>ID datové schránky: 9iutsan</a:t>
            </a:r>
          </a:p>
        </p:txBody>
      </p:sp>
      <p:pic>
        <p:nvPicPr>
          <p:cNvPr id="5" name="Obrázek 4"/>
          <p:cNvPicPr>
            <a:picLocks noChangeAspect="1"/>
          </p:cNvPicPr>
          <p:nvPr/>
        </p:nvPicPr>
        <p:blipFill rotWithShape="1">
          <a:blip r:embed="rId3" cstate="print">
            <a:extLst>
              <a:ext uri="{28A0092B-C50C-407E-A947-70E740481C1C}">
                <a14:useLocalDpi xmlns:a14="http://schemas.microsoft.com/office/drawing/2010/main" val="0"/>
              </a:ext>
            </a:extLst>
          </a:blip>
          <a:srcRect l="12352" t="26390" r="10290" b="27848"/>
          <a:stretch/>
        </p:blipFill>
        <p:spPr>
          <a:xfrm>
            <a:off x="737362" y="2656482"/>
            <a:ext cx="5223699" cy="1545037"/>
          </a:xfrm>
          <a:prstGeom prst="rect">
            <a:avLst/>
          </a:prstGeom>
        </p:spPr>
      </p:pic>
      <p:grpSp>
        <p:nvGrpSpPr>
          <p:cNvPr id="33" name="Skupina 32">
            <a:extLst>
              <a:ext uri="{FF2B5EF4-FFF2-40B4-BE49-F238E27FC236}">
                <a16:creationId xmlns:a16="http://schemas.microsoft.com/office/drawing/2014/main" id="{5F36AABD-BC5D-2DDC-8CA3-6341EC0874F3}"/>
              </a:ext>
            </a:extLst>
          </p:cNvPr>
          <p:cNvGrpSpPr/>
          <p:nvPr/>
        </p:nvGrpSpPr>
        <p:grpSpPr>
          <a:xfrm>
            <a:off x="7758878" y="1903376"/>
            <a:ext cx="499001" cy="3014781"/>
            <a:chOff x="7834295" y="2885188"/>
            <a:chExt cx="468000" cy="2827484"/>
          </a:xfrm>
        </p:grpSpPr>
        <p:pic>
          <p:nvPicPr>
            <p:cNvPr id="17" name="Grafický objekt 16" descr="Obálka obrys">
              <a:extLst>
                <a:ext uri="{FF2B5EF4-FFF2-40B4-BE49-F238E27FC236}">
                  <a16:creationId xmlns:a16="http://schemas.microsoft.com/office/drawing/2014/main" id="{4118FB63-90F9-C879-24F6-74B39FC7ADD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834295" y="4064930"/>
              <a:ext cx="468000" cy="468000"/>
            </a:xfrm>
            <a:prstGeom prst="rect">
              <a:avLst/>
            </a:prstGeom>
          </p:spPr>
        </p:pic>
        <p:pic>
          <p:nvPicPr>
            <p:cNvPr id="21" name="Grafický objekt 20" descr="Sluchátko obrys">
              <a:extLst>
                <a:ext uri="{FF2B5EF4-FFF2-40B4-BE49-F238E27FC236}">
                  <a16:creationId xmlns:a16="http://schemas.microsoft.com/office/drawing/2014/main" id="{E9427B63-0D93-EED9-459D-E05568A5FC4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834295" y="3475059"/>
              <a:ext cx="468000" cy="468000"/>
            </a:xfrm>
            <a:prstGeom prst="rect">
              <a:avLst/>
            </a:prstGeom>
          </p:spPr>
        </p:pic>
        <p:pic>
          <p:nvPicPr>
            <p:cNvPr id="23" name="Grafický objekt 22" descr="Domov obrys">
              <a:extLst>
                <a:ext uri="{FF2B5EF4-FFF2-40B4-BE49-F238E27FC236}">
                  <a16:creationId xmlns:a16="http://schemas.microsoft.com/office/drawing/2014/main" id="{82B7952F-3F6F-0473-E196-F0128237BE8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834295" y="2885188"/>
              <a:ext cx="468000" cy="468000"/>
            </a:xfrm>
            <a:prstGeom prst="rect">
              <a:avLst/>
            </a:prstGeom>
          </p:spPr>
        </p:pic>
        <p:pic>
          <p:nvPicPr>
            <p:cNvPr id="27" name="Grafický objekt 26" descr="Notebook obrys">
              <a:extLst>
                <a:ext uri="{FF2B5EF4-FFF2-40B4-BE49-F238E27FC236}">
                  <a16:creationId xmlns:a16="http://schemas.microsoft.com/office/drawing/2014/main" id="{79937B2A-2201-C1E2-8638-191B2D84110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34295" y="5244672"/>
              <a:ext cx="468000" cy="468000"/>
            </a:xfrm>
            <a:prstGeom prst="rect">
              <a:avLst/>
            </a:prstGeom>
          </p:spPr>
        </p:pic>
        <p:pic>
          <p:nvPicPr>
            <p:cNvPr id="32" name="Grafický objekt 31" descr="Kurzor obrys">
              <a:extLst>
                <a:ext uri="{FF2B5EF4-FFF2-40B4-BE49-F238E27FC236}">
                  <a16:creationId xmlns:a16="http://schemas.microsoft.com/office/drawing/2014/main" id="{AB51AB7C-22BB-C215-DD62-9613346F4F19}"/>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flipH="1">
              <a:off x="7834295" y="4654801"/>
              <a:ext cx="468000" cy="468000"/>
            </a:xfrm>
            <a:prstGeom prst="rect">
              <a:avLst/>
            </a:prstGeom>
          </p:spPr>
        </p:pic>
      </p:grpSp>
    </p:spTree>
    <p:extLst>
      <p:ext uri="{BB962C8B-B14F-4D97-AF65-F5344CB8AC3E}">
        <p14:creationId xmlns:p14="http://schemas.microsoft.com/office/powerpoint/2010/main" val="744448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0" y="-1"/>
            <a:ext cx="12249665" cy="573353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3" name="Obrázek 2"/>
          <p:cNvPicPr>
            <a:picLocks noChangeAspect="1"/>
          </p:cNvPicPr>
          <p:nvPr/>
        </p:nvPicPr>
        <p:blipFill>
          <a:blip r:embed="rId3" cstate="print"/>
          <a:stretch>
            <a:fillRect/>
          </a:stretch>
        </p:blipFill>
        <p:spPr>
          <a:xfrm>
            <a:off x="280085" y="5915633"/>
            <a:ext cx="2314834" cy="636196"/>
          </a:xfrm>
          <a:prstGeom prst="rect">
            <a:avLst/>
          </a:prstGeom>
        </p:spPr>
      </p:pic>
      <p:pic>
        <p:nvPicPr>
          <p:cNvPr id="4" name="Obrázek 3"/>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7257" b="29712"/>
          <a:stretch/>
        </p:blipFill>
        <p:spPr>
          <a:xfrm>
            <a:off x="9267787" y="5767031"/>
            <a:ext cx="2800425" cy="784798"/>
          </a:xfrm>
          <a:prstGeom prst="rect">
            <a:avLst/>
          </a:prstGeom>
        </p:spPr>
      </p:pic>
      <p:pic>
        <p:nvPicPr>
          <p:cNvPr id="5" name="Obrázek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2562" y="988539"/>
            <a:ext cx="2581266" cy="3789953"/>
          </a:xfrm>
          <a:prstGeom prst="rect">
            <a:avLst/>
          </a:prstGeom>
        </p:spPr>
      </p:pic>
      <p:sp>
        <p:nvSpPr>
          <p:cNvPr id="6" name="Nadpis 5"/>
          <p:cNvSpPr txBox="1">
            <a:spLocks/>
          </p:cNvSpPr>
          <p:nvPr/>
        </p:nvSpPr>
        <p:spPr>
          <a:xfrm>
            <a:off x="3898875" y="2446651"/>
            <a:ext cx="7772400" cy="840230"/>
          </a:xfrm>
          <a:prstGeom prst="rect">
            <a:avLst/>
          </a:prstGeom>
        </p:spPr>
        <p:txBody>
          <a:bodyP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5400" b="1" spc="100" dirty="0">
                <a:solidFill>
                  <a:schemeClr val="bg1"/>
                </a:solidFill>
              </a:rPr>
              <a:t>Děkuji za pozornost</a:t>
            </a:r>
          </a:p>
        </p:txBody>
      </p:sp>
    </p:spTree>
    <p:extLst>
      <p:ext uri="{BB962C8B-B14F-4D97-AF65-F5344CB8AC3E}">
        <p14:creationId xmlns:p14="http://schemas.microsoft.com/office/powerpoint/2010/main" val="2791335164"/>
      </p:ext>
    </p:extLst>
  </p:cSld>
  <p:clrMapOvr>
    <a:masterClrMapping/>
  </p:clrMapOvr>
</p:sld>
</file>

<file path=ppt/theme/theme1.xml><?xml version="1.0" encoding="utf-8"?>
<a:theme xmlns:a="http://schemas.openxmlformats.org/drawingml/2006/main" name="Motiv Office">
  <a:themeElements>
    <a:clrScheme name="Sekce pro státní službu">
      <a:dk1>
        <a:sysClr val="windowText" lastClr="000000"/>
      </a:dk1>
      <a:lt1>
        <a:sysClr val="window" lastClr="FFFFFF"/>
      </a:lt1>
      <a:dk2>
        <a:srgbClr val="29235C"/>
      </a:dk2>
      <a:lt2>
        <a:srgbClr val="00A9E7"/>
      </a:lt2>
      <a:accent1>
        <a:srgbClr val="5B9BD5"/>
      </a:accent1>
      <a:accent2>
        <a:srgbClr val="C2DFFD"/>
      </a:accent2>
      <a:accent3>
        <a:srgbClr val="A5A5A5"/>
      </a:accent3>
      <a:accent4>
        <a:srgbClr val="002060"/>
      </a:accent4>
      <a:accent5>
        <a:srgbClr val="B3AEE0"/>
      </a:accent5>
      <a:accent6>
        <a:srgbClr val="ABE9FF"/>
      </a:accent6>
      <a:hlink>
        <a:srgbClr val="0563C1"/>
      </a:hlink>
      <a:folHlink>
        <a:srgbClr val="954F72"/>
      </a:folHlink>
    </a:clrScheme>
    <a:fontScheme name="Vlastní 2">
      <a:majorFont>
        <a:latin typeface="Franklin Gothic Book"/>
        <a:ea typeface=""/>
        <a:cs typeface=""/>
      </a:majorFont>
      <a:minorFont>
        <a:latin typeface="Franklin Gothic Book"/>
        <a:ea typeface=""/>
        <a:cs typeface=""/>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zentace_SSS_template2" id="{D6581609-F25D-0E44-AE15-3FA491C52BD2}" vid="{F0B26278-EB62-E940-82D9-4BBDF107B1EE}"/>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1123</TotalTime>
  <Words>3412</Words>
  <Application>Microsoft Office PowerPoint</Application>
  <PresentationFormat>Širokoúhlá obrazovka</PresentationFormat>
  <Paragraphs>311</Paragraphs>
  <Slides>24</Slides>
  <Notes>24</Notes>
  <HiddenSlides>0</HiddenSlides>
  <MMClips>0</MMClips>
  <ScaleCrop>false</ScaleCrop>
  <HeadingPairs>
    <vt:vector size="6" baseType="variant">
      <vt:variant>
        <vt:lpstr>Použitá písma</vt:lpstr>
      </vt:variant>
      <vt:variant>
        <vt:i4>11</vt:i4>
      </vt:variant>
      <vt:variant>
        <vt:lpstr>Motiv</vt:lpstr>
      </vt:variant>
      <vt:variant>
        <vt:i4>1</vt:i4>
      </vt:variant>
      <vt:variant>
        <vt:lpstr>Nadpisy snímků</vt:lpstr>
      </vt:variant>
      <vt:variant>
        <vt:i4>24</vt:i4>
      </vt:variant>
    </vt:vector>
  </HeadingPairs>
  <TitlesOfParts>
    <vt:vector size="36" baseType="lpstr">
      <vt:lpstr>Aptos</vt:lpstr>
      <vt:lpstr>Arial</vt:lpstr>
      <vt:lpstr>Calibri</vt:lpstr>
      <vt:lpstr>Cambria</vt:lpstr>
      <vt:lpstr>DejaVu Sans Condensed</vt:lpstr>
      <vt:lpstr>Franklin Gothic Book</vt:lpstr>
      <vt:lpstr>Franklin Gothic Demi</vt:lpstr>
      <vt:lpstr>Franklin Gothic Medium</vt:lpstr>
      <vt:lpstr>Standardní systémové písmo</vt:lpstr>
      <vt:lpstr>Symbol</vt:lpstr>
      <vt:lpstr>Wingdings</vt:lpstr>
      <vt:lpstr>Motiv Office</vt:lpstr>
      <vt:lpstr>Prováděcí právní předpisy a služební předpisy k novele zákona o státní službě</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Ministerstvo vnitra ČR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Název prezentace</dc:title>
  <dc:creator/>
  <cp:lastModifiedBy>ZuBr</cp:lastModifiedBy>
  <cp:revision>37</cp:revision>
  <cp:lastPrinted>2024-10-19T22:43:46Z</cp:lastPrinted>
  <dcterms:created xsi:type="dcterms:W3CDTF">2023-04-11T12:28:44Z</dcterms:created>
  <dcterms:modified xsi:type="dcterms:W3CDTF">2024-10-20T19:37:24Z</dcterms:modified>
</cp:coreProperties>
</file>