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84" r:id="rId3"/>
    <p:sldId id="260" r:id="rId4"/>
    <p:sldId id="261" r:id="rId5"/>
    <p:sldId id="289" r:id="rId6"/>
    <p:sldId id="290" r:id="rId7"/>
    <p:sldId id="287" r:id="rId8"/>
    <p:sldId id="294" r:id="rId9"/>
    <p:sldId id="295" r:id="rId10"/>
    <p:sldId id="276" r:id="rId11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8E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EB3BDD-6DDC-4F23-ACD9-BF3BDBF79688}" type="datetimeFigureOut">
              <a:rPr lang="cs-CZ" smtClean="0"/>
              <a:pPr/>
              <a:t>21.4.2016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664188-5167-4BFE-B79F-98EE9828D3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354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83C53-209C-40A5-8BC7-2A222E9E8B5F}" type="datetimeFigureOut">
              <a:rPr lang="cs-CZ" smtClean="0"/>
              <a:pPr/>
              <a:t>21.4.2016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AC157-68E0-4F13-9BFD-18D668B664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720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2987824" y="3356992"/>
            <a:ext cx="5470376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l-PL" b="1" dirty="0" smtClean="0">
                <a:latin typeface="+mn-lt"/>
              </a:rPr>
              <a:t>Státní podpora sportu </a:t>
            </a:r>
            <a:br>
              <a:rPr lang="pl-PL" b="1" dirty="0" smtClean="0">
                <a:latin typeface="+mn-lt"/>
              </a:rPr>
            </a:br>
            <a:r>
              <a:rPr lang="pl-PL" b="1" dirty="0" smtClean="0">
                <a:latin typeface="+mn-lt"/>
              </a:rPr>
              <a:t>pro rok 2013</a:t>
            </a:r>
            <a:endParaRPr lang="cs-CZ" b="1" dirty="0">
              <a:latin typeface="+mn-lt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987824" y="5949280"/>
            <a:ext cx="4784576" cy="432048"/>
          </a:xfrm>
        </p:spPr>
        <p:txBody>
          <a:bodyPr>
            <a:normAutofit fontScale="77500" lnSpcReduction="20000"/>
          </a:bodyPr>
          <a:lstStyle>
            <a:lvl1pPr marL="0" indent="0">
              <a:buNone/>
              <a:defRPr/>
            </a:lvl1pPr>
          </a:lstStyle>
          <a:p>
            <a:pPr algn="l"/>
            <a:r>
              <a:rPr lang="cs-CZ" sz="900" dirty="0" smtClean="0"/>
              <a:t>Ministerstvo školství, mládeže a tělovýchovy</a:t>
            </a:r>
          </a:p>
          <a:p>
            <a:pPr algn="l"/>
            <a:r>
              <a:rPr lang="cs-CZ" sz="900" dirty="0" smtClean="0"/>
              <a:t>Karmelitská 7, 118 12 Praha 1 • tel.:: +420 234 811 111</a:t>
            </a:r>
          </a:p>
          <a:p>
            <a:pPr algn="l"/>
            <a:r>
              <a:rPr lang="cs-CZ" sz="900" dirty="0" smtClean="0"/>
              <a:t>msmt@msmt.cz • www.msmt.cz</a:t>
            </a:r>
            <a:endParaRPr lang="cs-CZ" sz="900" dirty="0"/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323528" y="6093296"/>
            <a:ext cx="1872208" cy="648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07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ablony MS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7571184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solidFill>
                  <a:srgbClr val="418E96"/>
                </a:solidFill>
              </a:rPr>
              <a:t>Státní podpora sportu pro rok 2013</a:t>
            </a:r>
          </a:p>
          <a:p>
            <a:pPr marL="0" indent="0">
              <a:buNone/>
            </a:pPr>
            <a:r>
              <a:rPr lang="cs-CZ" sz="2000" b="1" dirty="0" smtClean="0"/>
              <a:t>Státní podpora sportu pro rok 2013 byla projednána poradou vedení MŠMT dne 19. června 2012. </a:t>
            </a:r>
            <a:r>
              <a:rPr lang="cs-CZ" sz="2000" dirty="0" smtClean="0"/>
              <a:t>Jedná se o veřejné vyhlášení programů neinvestičního charakteru a charakteru programového financování reprodukce majetku v oblasti sportu. </a:t>
            </a:r>
          </a:p>
          <a:p>
            <a:pPr marL="0" indent="0">
              <a:buNone/>
            </a:pPr>
            <a:r>
              <a:rPr lang="cs-CZ" sz="2000" dirty="0" smtClean="0"/>
              <a:t>Státní finanční prostředky pro oblast sportu jsou z pozice státního rozpočtu vedeny ve dvou závazných ukazatelích, které pro rok 2013 jsou navrhovány s označením: </a:t>
            </a:r>
          </a:p>
          <a:p>
            <a:endParaRPr lang="cs-CZ" sz="2000" dirty="0" smtClean="0"/>
          </a:p>
          <a:p>
            <a:r>
              <a:rPr lang="cs-CZ" sz="2000" dirty="0" smtClean="0"/>
              <a:t>a) výdajový okruh: „Sportovní reprezentace“ </a:t>
            </a:r>
          </a:p>
          <a:p>
            <a:r>
              <a:rPr lang="cs-CZ" sz="2000" dirty="0" smtClean="0"/>
              <a:t>b) výdajový okruh: „Všeobecná sportovní činnost“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9308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B32F09-55A8-4CD1-800E-DE1F37E16F05}" type="datetime1">
              <a:rPr lang="cs-CZ" smtClean="0"/>
              <a:pPr/>
              <a:t>21.4.2016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2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738B8-AF64-4FE4-B405-ED8BCA522024}" type="datetime1">
              <a:rPr lang="cs-CZ" smtClean="0"/>
              <a:pPr/>
              <a:t>21.4.2016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CD8058-F576-4074-B136-4DCC072DDC84}" type="datetime1">
              <a:rPr lang="cs-CZ" smtClean="0"/>
              <a:pPr/>
              <a:t>21.4.2016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822AEC-62FD-44ED-A00D-A24AEE9FD083}" type="datetime1">
              <a:rPr lang="cs-CZ" smtClean="0"/>
              <a:pPr/>
              <a:t>21.4.2016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76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011B5A-1E28-4D66-A5E1-E485A822FC52}" type="datetime1">
              <a:rPr lang="cs-CZ" smtClean="0"/>
              <a:pPr/>
              <a:t>21.4.2016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0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BC10FC-2AAA-47B9-B9B2-B0B97568D014}" type="datetime1">
              <a:rPr lang="cs-CZ" smtClean="0"/>
              <a:pPr/>
              <a:t>21.4.2016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92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DB8E4B-2AB7-4C74-93BC-179C3E3648DF}" type="datetime1">
              <a:rPr lang="cs-CZ" smtClean="0"/>
              <a:pPr/>
              <a:t>21.4.2016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18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2B30BC-CCD8-4378-88BC-430872E484EC}" type="datetime1">
              <a:rPr lang="cs-CZ" smtClean="0"/>
              <a:pPr/>
              <a:t>21.4.2016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5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60CB82B-603D-4E52-A075-E2D552D01AC5}" type="datetime1">
              <a:rPr lang="cs-CZ" smtClean="0"/>
              <a:pPr/>
              <a:t>21.4.2016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00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5616" y="1628800"/>
            <a:ext cx="7571184" cy="44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5"/>
          <p:cNvSpPr txBox="1">
            <a:spLocks/>
          </p:cNvSpPr>
          <p:nvPr userDrawn="1"/>
        </p:nvSpPr>
        <p:spPr>
          <a:xfrm>
            <a:off x="251520" y="6356350"/>
            <a:ext cx="648072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07FF043-C0B2-4D5E-9D2E-6F925F59FAFC}" type="slidenum">
              <a:rPr lang="cs-CZ" smtClean="0"/>
              <a:pPr algn="r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122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is-prevence.msmt.cz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radka.hermankova@msmt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924944"/>
            <a:ext cx="8892480" cy="360040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Dotační řízení </a:t>
            </a:r>
            <a:r>
              <a:rPr lang="cs-CZ" sz="3600" b="1" dirty="0">
                <a:solidFill>
                  <a:schemeClr val="tx2"/>
                </a:solidFill>
              </a:rPr>
              <a:t>na realizaci aktivit v oblasti primární prevence rizikového </a:t>
            </a:r>
            <a:r>
              <a:rPr lang="cs-CZ" sz="3600" b="1" dirty="0" smtClean="0">
                <a:solidFill>
                  <a:schemeClr val="tx2"/>
                </a:solidFill>
              </a:rPr>
              <a:t>chování</a:t>
            </a:r>
            <a:r>
              <a:rPr lang="cs-CZ" sz="4000" b="1" dirty="0" smtClean="0">
                <a:solidFill>
                  <a:schemeClr val="tx2"/>
                </a:solidFill>
              </a:rPr>
              <a:t/>
            </a:r>
            <a:br>
              <a:rPr lang="cs-CZ" sz="4000" b="1" dirty="0" smtClean="0">
                <a:solidFill>
                  <a:schemeClr val="tx2"/>
                </a:solidFill>
              </a:rPr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3600" b="1" dirty="0">
                <a:solidFill>
                  <a:schemeClr val="tx2"/>
                </a:solidFill>
              </a:rPr>
              <a:t>RVPPK</a:t>
            </a: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2400" b="1" dirty="0" smtClean="0">
                <a:solidFill>
                  <a:schemeClr val="tx2"/>
                </a:solidFill>
              </a:rPr>
              <a:t>Praha 28. 4. 2016</a:t>
            </a:r>
            <a:endParaRPr lang="cs-CZ" sz="2400" b="1" dirty="0" smtClean="0">
              <a:solidFill>
                <a:schemeClr val="tx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2987824" y="5949280"/>
            <a:ext cx="4784576" cy="43204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cs-CZ" sz="700" dirty="0" smtClean="0"/>
              <a:t>Ministerstvo školství, mládeže a tělovýchovy</a:t>
            </a:r>
          </a:p>
          <a:p>
            <a:pPr marL="0" indent="0" algn="l">
              <a:buNone/>
            </a:pPr>
            <a:r>
              <a:rPr lang="cs-CZ" sz="700" dirty="0" smtClean="0"/>
              <a:t>Karmelitská 7, 118 12 Praha 1 • tel.: +420 234 811 111</a:t>
            </a:r>
          </a:p>
          <a:p>
            <a:pPr marL="0" indent="0" algn="l">
              <a:buNone/>
            </a:pPr>
            <a:r>
              <a:rPr lang="cs-CZ" sz="700" dirty="0" smtClean="0"/>
              <a:t>msmt@msmt.cz • www.msmt.cz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94035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1340768"/>
            <a:ext cx="8064896" cy="54006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dirty="0" smtClean="0"/>
              <a:t> </a:t>
            </a:r>
            <a:r>
              <a:rPr lang="cs-CZ" b="1" dirty="0" smtClean="0"/>
              <a:t>  </a:t>
            </a:r>
            <a:r>
              <a:rPr lang="cs-CZ" sz="2800" b="1" dirty="0" smtClean="0">
                <a:solidFill>
                  <a:schemeClr val="tx2"/>
                </a:solidFill>
              </a:rPr>
              <a:t>Dotační řízení na podporu aktivit v oblasti primární prevence</a:t>
            </a:r>
          </a:p>
          <a:p>
            <a:endParaRPr lang="cs-CZ" dirty="0" smtClean="0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cs-CZ" sz="2400" b="1" dirty="0"/>
              <a:t>Metodika MŠMT pro poskytování dotací ze SR na realizaci aktivit </a:t>
            </a:r>
            <a:br>
              <a:rPr lang="cs-CZ" sz="2400" b="1" dirty="0"/>
            </a:br>
            <a:r>
              <a:rPr lang="cs-CZ" sz="2400" b="1" dirty="0"/>
              <a:t>v oblasti prevenci rizikového chování v období 2013 – </a:t>
            </a:r>
            <a:r>
              <a:rPr lang="cs-CZ" sz="2400" b="1" dirty="0" smtClean="0"/>
              <a:t>2018</a:t>
            </a:r>
          </a:p>
          <a:p>
            <a:pPr>
              <a:lnSpc>
                <a:spcPct val="90000"/>
              </a:lnSpc>
              <a:defRPr/>
            </a:pPr>
            <a:r>
              <a:rPr lang="cs-CZ" sz="2400" dirty="0" smtClean="0"/>
              <a:t>MŠMT vyčleňuje ze svého rozpočtu průměrně ročně </a:t>
            </a:r>
            <a:br>
              <a:rPr lang="cs-CZ" sz="2400" dirty="0" smtClean="0"/>
            </a:br>
            <a:r>
              <a:rPr lang="cs-CZ" sz="2400" dirty="0" smtClean="0"/>
              <a:t>cca </a:t>
            </a:r>
            <a:r>
              <a:rPr lang="cs-CZ" sz="2400" dirty="0" smtClean="0">
                <a:solidFill>
                  <a:srgbClr val="FF0000"/>
                </a:solidFill>
              </a:rPr>
              <a:t>20 mil. Kč </a:t>
            </a:r>
            <a:r>
              <a:rPr lang="cs-CZ" sz="2400" dirty="0" smtClean="0"/>
              <a:t>na dotační program na realizaci aktivit v oblasti prevence rizikového chování v působnosti resortu </a:t>
            </a:r>
          </a:p>
          <a:p>
            <a:pPr>
              <a:lnSpc>
                <a:spcPct val="90000"/>
              </a:lnSpc>
              <a:defRPr/>
            </a:pPr>
            <a:r>
              <a:rPr lang="cs-CZ" sz="2400" dirty="0" smtClean="0"/>
              <a:t>Podpora programů dlouhodobé primární prevence rizikových projevů chování a projektů zaměřených na vzdělávání </a:t>
            </a:r>
            <a:br>
              <a:rPr lang="cs-CZ" sz="2400" dirty="0" smtClean="0"/>
            </a:br>
            <a:r>
              <a:rPr lang="cs-CZ" sz="2400" dirty="0" smtClean="0"/>
              <a:t>v oblasti primární prevence</a:t>
            </a:r>
          </a:p>
          <a:p>
            <a:r>
              <a:rPr lang="cs-CZ" sz="2400" dirty="0" smtClean="0"/>
              <a:t>Elektronizace systému a zjednodušení systému                             </a:t>
            </a: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://is-prevence.msmt.cz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236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3608" y="1196752"/>
            <a:ext cx="7992888" cy="5544616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71600" y="1166842"/>
            <a:ext cx="8172400" cy="630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chemeClr val="tx2"/>
                </a:solidFill>
              </a:rPr>
              <a:t>Současný průběh dotačního řízení</a:t>
            </a:r>
          </a:p>
          <a:p>
            <a:endParaRPr lang="cs-CZ" sz="2400" dirty="0" smtClean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  <a:defRPr/>
            </a:pPr>
            <a:r>
              <a:rPr lang="cs-CZ" sz="2400" b="1" dirty="0" smtClean="0"/>
              <a:t>do 30. září 2015 </a:t>
            </a:r>
            <a:r>
              <a:rPr lang="cs-CZ" sz="2400" dirty="0" smtClean="0"/>
              <a:t>– konečný termín pro podávání žádostí o dotaci</a:t>
            </a:r>
          </a:p>
          <a:p>
            <a:pPr>
              <a:lnSpc>
                <a:spcPct val="80000"/>
              </a:lnSpc>
              <a:defRPr/>
            </a:pPr>
            <a:r>
              <a:rPr lang="cs-CZ" sz="2400" b="1" dirty="0"/>
              <a:t>ř</a:t>
            </a:r>
            <a:r>
              <a:rPr lang="cs-CZ" sz="2400" b="1" dirty="0" smtClean="0"/>
              <a:t>íjen 2015  </a:t>
            </a:r>
            <a:r>
              <a:rPr lang="cs-CZ" sz="2400" dirty="0" smtClean="0"/>
              <a:t>– formální hodnocení úplnosti a správností žádostí 	          o dotace </a:t>
            </a:r>
            <a:endParaRPr lang="cs-CZ" sz="2400" b="1" dirty="0" smtClean="0"/>
          </a:p>
          <a:p>
            <a:pPr>
              <a:lnSpc>
                <a:spcPct val="80000"/>
              </a:lnSpc>
              <a:defRPr/>
            </a:pPr>
            <a:r>
              <a:rPr lang="cs-CZ" sz="2400" b="1" dirty="0" smtClean="0"/>
              <a:t>listopad 2015 </a:t>
            </a:r>
            <a:r>
              <a:rPr lang="cs-CZ" sz="2400" dirty="0" smtClean="0"/>
              <a:t>– odborné (věcné) hodnocení žádostí odbornými 		  hodnotiteli a jednotlivými kraji</a:t>
            </a:r>
            <a:endParaRPr lang="cs-CZ" sz="2400" b="1" i="1" dirty="0" smtClean="0"/>
          </a:p>
          <a:p>
            <a:pPr>
              <a:lnSpc>
                <a:spcPct val="80000"/>
              </a:lnSpc>
              <a:defRPr/>
            </a:pPr>
            <a:r>
              <a:rPr lang="cs-CZ" sz="2400" b="1" dirty="0" smtClean="0"/>
              <a:t>listopad 2015 </a:t>
            </a:r>
            <a:r>
              <a:rPr lang="cs-CZ" sz="2400" dirty="0" smtClean="0"/>
              <a:t>– jednání Dotační komise MŠMT</a:t>
            </a:r>
            <a:endParaRPr lang="cs-CZ" sz="2400" b="1" dirty="0" smtClean="0"/>
          </a:p>
          <a:p>
            <a:pPr>
              <a:lnSpc>
                <a:spcPct val="80000"/>
              </a:lnSpc>
              <a:defRPr/>
            </a:pPr>
            <a:r>
              <a:rPr lang="cs-CZ" sz="2400" b="1" dirty="0"/>
              <a:t>p</a:t>
            </a:r>
            <a:r>
              <a:rPr lang="cs-CZ" sz="2400" b="1" dirty="0" smtClean="0"/>
              <a:t>rosinec 2015 </a:t>
            </a:r>
            <a:r>
              <a:rPr lang="cs-CZ" sz="2400" dirty="0" smtClean="0"/>
              <a:t>– jednání MŠMT o udělení dotací – schválení 		   výsledků dotačního řízení</a:t>
            </a:r>
          </a:p>
          <a:p>
            <a:pPr>
              <a:lnSpc>
                <a:spcPct val="80000"/>
              </a:lnSpc>
              <a:defRPr/>
            </a:pPr>
            <a:r>
              <a:rPr lang="cs-CZ" sz="2400" b="1" dirty="0"/>
              <a:t>l</a:t>
            </a:r>
            <a:r>
              <a:rPr lang="cs-CZ" sz="2400" b="1" dirty="0" smtClean="0"/>
              <a:t>eden 2016 </a:t>
            </a:r>
            <a:r>
              <a:rPr lang="cs-CZ" sz="2400" dirty="0" smtClean="0"/>
              <a:t>– vystavení rozhodnutí o poskytnutí dotace</a:t>
            </a:r>
          </a:p>
          <a:p>
            <a:pPr>
              <a:lnSpc>
                <a:spcPct val="80000"/>
              </a:lnSpc>
              <a:defRPr/>
            </a:pPr>
            <a:r>
              <a:rPr lang="cs-CZ" sz="2400" b="1" dirty="0" smtClean="0"/>
              <a:t>únor 2016 </a:t>
            </a:r>
            <a:r>
              <a:rPr lang="cs-CZ" sz="2400" dirty="0" smtClean="0"/>
              <a:t>– odeslání rozhodnutí o poskytnutí dotace</a:t>
            </a:r>
          </a:p>
          <a:p>
            <a:pPr>
              <a:lnSpc>
                <a:spcPct val="80000"/>
              </a:lnSpc>
              <a:defRPr/>
            </a:pPr>
            <a:r>
              <a:rPr lang="cs-CZ" sz="2400" b="1" dirty="0"/>
              <a:t>ú</a:t>
            </a:r>
            <a:r>
              <a:rPr lang="cs-CZ" sz="2400" b="1" dirty="0" smtClean="0"/>
              <a:t>nor – březen 2016 </a:t>
            </a:r>
            <a:r>
              <a:rPr lang="cs-CZ" sz="2400" dirty="0" smtClean="0"/>
              <a:t>– uvolnění finančních prostředků z účtu 			MŠMT</a:t>
            </a:r>
          </a:p>
          <a:p>
            <a:pPr>
              <a:lnSpc>
                <a:spcPct val="80000"/>
              </a:lnSpc>
              <a:defRPr/>
            </a:pPr>
            <a:r>
              <a:rPr lang="cs-CZ" sz="2400" b="1" dirty="0" smtClean="0"/>
              <a:t>do 15. února  2016 – </a:t>
            </a:r>
            <a:r>
              <a:rPr lang="cs-CZ" sz="2400" dirty="0" smtClean="0"/>
              <a:t>vyúčtování dotace za minulý rok</a:t>
            </a:r>
          </a:p>
          <a:p>
            <a:pPr marL="342900" indent="-342900">
              <a:buFont typeface="+mj-lt"/>
              <a:buAutoNum type="arabicPeriod"/>
            </a:pPr>
            <a:endParaRPr lang="cs-CZ" sz="2400" dirty="0" smtClean="0"/>
          </a:p>
          <a:p>
            <a:endParaRPr lang="cs-CZ" sz="24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804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3608" y="1196752"/>
            <a:ext cx="8100392" cy="5661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tx2"/>
                </a:solidFill>
              </a:rPr>
              <a:t>Přehled dotačního řízení MŠMT v letech 2013 – 2018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447461"/>
              </p:ext>
            </p:extLst>
          </p:nvPr>
        </p:nvGraphicFramePr>
        <p:xfrm>
          <a:off x="1187624" y="1988840"/>
          <a:ext cx="7560840" cy="3921236"/>
        </p:xfrm>
        <a:graphic>
          <a:graphicData uri="http://schemas.openxmlformats.org/drawingml/2006/table">
            <a:tbl>
              <a:tblPr/>
              <a:tblGrid>
                <a:gridCol w="720080"/>
                <a:gridCol w="1327990"/>
                <a:gridCol w="1656721"/>
                <a:gridCol w="1767817"/>
                <a:gridCol w="2088232"/>
              </a:tblGrid>
              <a:tr h="124254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Rok </a:t>
                      </a:r>
                    </a:p>
                  </a:txBody>
                  <a:tcPr marL="14970" marR="14970" marT="149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Počet podaných projektů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Počet projektů vyřazených z formálních důvodů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Počet podpořených projektů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Celková částka dotace v Kč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8014"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2013</a:t>
                      </a:r>
                    </a:p>
                  </a:txBody>
                  <a:tcPr marL="14970" marR="14970" marT="149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517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18 543 300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014"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2014</a:t>
                      </a:r>
                    </a:p>
                  </a:txBody>
                  <a:tcPr marL="14970" marR="14970" marT="149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344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160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19 553 300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92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2015</a:t>
                      </a:r>
                    </a:p>
                  </a:txBody>
                  <a:tcPr marL="14970" marR="14970" marT="149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280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164    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19 </a:t>
                      </a:r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256 954     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92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2016</a:t>
                      </a:r>
                      <a:endParaRPr lang="cs-CZ" sz="1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306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191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19 999 446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407"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9407">
                <a:tc gridSpan="4">
                  <a:txBody>
                    <a:bodyPr/>
                    <a:lstStyle/>
                    <a:p>
                      <a:pPr algn="l" fontAlgn="b"/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804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303658"/>
              </p:ext>
            </p:extLst>
          </p:nvPr>
        </p:nvGraphicFramePr>
        <p:xfrm>
          <a:off x="1547664" y="1449680"/>
          <a:ext cx="6768752" cy="5369914"/>
        </p:xfrm>
        <a:graphic>
          <a:graphicData uri="http://schemas.openxmlformats.org/drawingml/2006/table">
            <a:tbl>
              <a:tblPr/>
              <a:tblGrid>
                <a:gridCol w="1113285"/>
                <a:gridCol w="758923"/>
                <a:gridCol w="792088"/>
                <a:gridCol w="576064"/>
                <a:gridCol w="864096"/>
                <a:gridCol w="792088"/>
                <a:gridCol w="648072"/>
                <a:gridCol w="504056"/>
                <a:gridCol w="720080"/>
              </a:tblGrid>
              <a:tr h="113228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Kraj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Počet podpořených projektů v roce 2013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Dotace celkem v Kč v roce 2013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Počet podpořených projektů v roce 2014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Dotace celkem v Kč v roce 2014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Počet podpořených projektů v roce 2015 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Dotace celkem v Kč v roce 2015 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Počet podpořených projektů v roce </a:t>
                      </a:r>
                      <a:r>
                        <a:rPr lang="pl-PL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2016 </a:t>
                      </a:r>
                      <a:endParaRPr lang="pl-PL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Dotace celkem v Kč v roce </a:t>
                      </a:r>
                      <a:r>
                        <a:rPr lang="pl-PL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2016 </a:t>
                      </a:r>
                      <a:endParaRPr lang="pl-PL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Jihočeský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1562100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1 384 800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1 463 417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14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887 831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Jihomoravský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1781100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1 436 400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1 143 000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11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1 156 015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Karlovarský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391000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385 000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350 460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299 676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Plzeňský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1230800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823 100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664 484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11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654 145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Ústecký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100600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487 200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464 706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563 561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Liberecký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309700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489 800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469 610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555 621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Praha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1021600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1 159 800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1 108 601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21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1 608 090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Středočeský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953100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2 065 900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1 560 400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19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 </a:t>
                      </a:r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478 684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Královéhradecký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1587800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1 100 000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1 175 222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741 086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Pardubický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278700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391 300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598 172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12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490 094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Olomoucký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2126200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1 005 700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638 583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9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821 767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Moravskoslezský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525900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1 431 700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1 410 253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15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1 411 426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Vysočina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2035200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1 719 200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1 341 000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6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631 788</a:t>
                      </a:r>
                      <a:endParaRPr lang="cs-CZ" sz="105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Zlínský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1644500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969 200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826 763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cs-CZ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719 429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46636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Celostátní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2995000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4 704 200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6 042 283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  <a:endParaRPr lang="cs-CZ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7 980 233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35424">
                <a:tc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CELKEM</a:t>
                      </a:r>
                    </a:p>
                  </a:txBody>
                  <a:tcPr marL="11210" marR="11210" marT="112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18 543 300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19 553 300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19 256 954</a:t>
                      </a: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191</a:t>
                      </a:r>
                      <a:endParaRPr lang="cs-CZ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19 999 446</a:t>
                      </a:r>
                      <a:endParaRPr lang="cs-CZ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4214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424">
                <a:tc gridSpan="4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210" marR="11210" marT="1121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1701842"/>
              </p:ext>
            </p:extLst>
          </p:nvPr>
        </p:nvGraphicFramePr>
        <p:xfrm>
          <a:off x="1619671" y="2780928"/>
          <a:ext cx="6624735" cy="3000175"/>
        </p:xfrm>
        <a:graphic>
          <a:graphicData uri="http://schemas.openxmlformats.org/drawingml/2006/table">
            <a:tbl>
              <a:tblPr/>
              <a:tblGrid>
                <a:gridCol w="2110959"/>
                <a:gridCol w="1128444"/>
                <a:gridCol w="1128444"/>
                <a:gridCol w="1128444"/>
                <a:gridCol w="1128444"/>
              </a:tblGrid>
              <a:tr h="559958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Druh organizace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Dotace celkem v Kč v roce 2013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Dotace celkem v Kč v roce 2014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Dotace celkem v Kč v roce 2015</a:t>
                      </a:r>
                    </a:p>
                    <a:p>
                      <a:pPr algn="l" fontAlgn="b"/>
                      <a:endParaRPr lang="pl-PL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Dotace celkem v Kč v roce 2016</a:t>
                      </a:r>
                    </a:p>
                    <a:p>
                      <a:pPr algn="l" fontAlgn="b"/>
                      <a:endParaRPr lang="pl-PL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8321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1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 obce nebo kraje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3 936 600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4 349 900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3 998 525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4 561</a:t>
                      </a:r>
                      <a:r>
                        <a:rPr lang="cs-CZ" sz="11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792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321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1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NNO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11 891 300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12 115 000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12 714 151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12 867 381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321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1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OPŘO a PŘO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236 500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399 483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225 400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321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1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Ostatní organizace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2 478 900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3 088 400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2 144 795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2 344 873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373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Celkový součet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18 543 300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19 553 300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19 256 954</a:t>
                      </a:r>
                      <a:endParaRPr lang="cs-CZ" sz="11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19 999 446</a:t>
                      </a:r>
                      <a:endParaRPr lang="cs-CZ" sz="11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619672" y="1700808"/>
            <a:ext cx="662473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Rozdělení dotačních prostředků podle druhu organizací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3608" y="1268760"/>
            <a:ext cx="8003232" cy="54726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>
                <a:solidFill>
                  <a:schemeClr val="tx2"/>
                </a:solidFill>
              </a:rPr>
              <a:t>Pozitiva</a:t>
            </a:r>
          </a:p>
          <a:p>
            <a:pPr marL="0" indent="0">
              <a:buNone/>
            </a:pPr>
            <a:endParaRPr lang="cs-CZ" sz="2800" b="1" dirty="0"/>
          </a:p>
          <a:p>
            <a:pPr>
              <a:buFont typeface="Wingdings" pitchFamily="2" charset="2"/>
              <a:buChar char="v"/>
            </a:pPr>
            <a:r>
              <a:rPr lang="cs-CZ" sz="2400" b="1" dirty="0" smtClean="0"/>
              <a:t>Udržení celkového objemu finančních prostředků na oblast primární prevence.</a:t>
            </a:r>
          </a:p>
          <a:p>
            <a:pPr>
              <a:buFont typeface="Wingdings" pitchFamily="2" charset="2"/>
              <a:buChar char="v"/>
            </a:pPr>
            <a:r>
              <a:rPr lang="cs-CZ" sz="2400" b="1" dirty="0"/>
              <a:t>Možnost vícezdrojového financování – zapojení krajů 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b="1" dirty="0" smtClean="0"/>
              <a:t>a </a:t>
            </a:r>
            <a:r>
              <a:rPr lang="cs-CZ" sz="2400" b="1" dirty="0"/>
              <a:t>obcí</a:t>
            </a:r>
            <a:r>
              <a:rPr lang="cs-CZ" sz="2400" b="1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sz="2400" b="1" dirty="0" smtClean="0"/>
              <a:t>Spolupráce s jednotlivými kraji v rámci dotačního řízení. </a:t>
            </a:r>
            <a:endParaRPr lang="cs-CZ" sz="2400" b="1" dirty="0"/>
          </a:p>
          <a:p>
            <a:pPr>
              <a:buFont typeface="Wingdings" pitchFamily="2" charset="2"/>
              <a:buChar char="v"/>
            </a:pPr>
            <a:r>
              <a:rPr lang="cs-CZ" sz="2400" b="1" dirty="0" smtClean="0"/>
              <a:t>Elektronický systém pro podávání žádostí o dotace</a:t>
            </a:r>
            <a:r>
              <a:rPr lang="cs-CZ" sz="2400" b="1" dirty="0"/>
              <a:t> 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b="1" dirty="0" smtClean="0"/>
              <a:t>a </a:t>
            </a:r>
            <a:r>
              <a:rPr lang="cs-CZ" sz="2400" b="1" dirty="0"/>
              <a:t>z</a:t>
            </a:r>
            <a:r>
              <a:rPr lang="cs-CZ" sz="2400" b="1" dirty="0" smtClean="0"/>
              <a:t>jednodušování systému pro žadatele.</a:t>
            </a:r>
            <a:endParaRPr lang="cs-CZ" sz="2400" b="1" dirty="0"/>
          </a:p>
          <a:p>
            <a:pPr>
              <a:buFont typeface="Wingdings" pitchFamily="2" charset="2"/>
              <a:buChar char="v"/>
            </a:pPr>
            <a:r>
              <a:rPr lang="cs-CZ" sz="2400" b="1" dirty="0" smtClean="0"/>
              <a:t>Semináře pro žadatele o dotace</a:t>
            </a:r>
            <a:r>
              <a:rPr lang="cs-CZ" sz="2400" b="1" dirty="0"/>
              <a:t> </a:t>
            </a:r>
            <a:r>
              <a:rPr lang="cs-CZ" sz="2400" b="1" dirty="0" smtClean="0"/>
              <a:t>a odborné hodnotitele.</a:t>
            </a:r>
          </a:p>
          <a:p>
            <a:pPr>
              <a:buFont typeface="Wingdings" pitchFamily="2" charset="2"/>
              <a:buChar char="v"/>
            </a:pPr>
            <a:r>
              <a:rPr lang="cs-CZ" sz="2400" b="1" dirty="0" smtClean="0"/>
              <a:t>Služby pro žadatele – Helpdesk pro dotazy.</a:t>
            </a:r>
          </a:p>
          <a:p>
            <a:pPr>
              <a:buFont typeface="Wingdings" pitchFamily="2" charset="2"/>
              <a:buChar char="v"/>
            </a:pPr>
            <a:endParaRPr lang="cs-CZ" sz="2400" b="1" dirty="0" smtClean="0"/>
          </a:p>
          <a:p>
            <a:pPr marL="457200" indent="-45720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2175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000" b="1" dirty="0">
                <a:solidFill>
                  <a:schemeClr val="tx2"/>
                </a:solidFill>
              </a:rPr>
              <a:t>Negativa</a:t>
            </a:r>
          </a:p>
          <a:p>
            <a:endParaRPr lang="cs-CZ" sz="2400" b="1" dirty="0"/>
          </a:p>
          <a:p>
            <a:pPr>
              <a:buFont typeface="Wingdings" panose="05000000000000000000" pitchFamily="2" charset="2"/>
              <a:buChar char="v"/>
            </a:pPr>
            <a:r>
              <a:rPr lang="cs-CZ" sz="2400" b="1" dirty="0"/>
              <a:t>Nedostatečná výše celkových finančních prostředků vzhledem k podaným </a:t>
            </a:r>
            <a:r>
              <a:rPr lang="cs-CZ" sz="2400" b="1" dirty="0" smtClean="0"/>
              <a:t>žádostem.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400" b="1" dirty="0" smtClean="0"/>
              <a:t>Nejednotnost </a:t>
            </a:r>
            <a:r>
              <a:rPr lang="cs-CZ" sz="2400" b="1" dirty="0" smtClean="0"/>
              <a:t>systému – podpora velkých systémových projektů a zároveň projektů menších nesystémových.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400" b="1" dirty="0" smtClean="0"/>
              <a:t>Nejednotné výstupy z dotačního řízení a jejich špatná evaluace.</a:t>
            </a:r>
            <a:endParaRPr lang="cs-CZ" sz="2400" b="1" dirty="0"/>
          </a:p>
          <a:p>
            <a:pPr>
              <a:buFont typeface="Wingdings" panose="05000000000000000000" pitchFamily="2" charset="2"/>
              <a:buChar char="v"/>
            </a:pPr>
            <a:r>
              <a:rPr lang="cs-CZ" sz="2400" b="1" dirty="0"/>
              <a:t>Formální členění na protidrogovou prevenci a prevenci </a:t>
            </a:r>
            <a:r>
              <a:rPr lang="cs-CZ" sz="2400" b="1" dirty="0" smtClean="0"/>
              <a:t>kriminality.</a:t>
            </a:r>
            <a:endParaRPr lang="cs-CZ" sz="2400" b="1" dirty="0"/>
          </a:p>
          <a:p>
            <a:pPr>
              <a:buFont typeface="Wingdings" panose="05000000000000000000" pitchFamily="2" charset="2"/>
              <a:buChar char="v"/>
            </a:pPr>
            <a:r>
              <a:rPr lang="cs-CZ" sz="2400" b="1" dirty="0" smtClean="0"/>
              <a:t>Nízká </a:t>
            </a:r>
            <a:r>
              <a:rPr lang="cs-CZ" sz="2400" b="1" dirty="0"/>
              <a:t>podpora PP z rozpočtu některých krajů a </a:t>
            </a:r>
            <a:r>
              <a:rPr lang="cs-CZ" sz="2400" b="1" dirty="0" smtClean="0"/>
              <a:t>obcí.</a:t>
            </a:r>
            <a:endParaRPr lang="cs-CZ" sz="2400" b="1" dirty="0"/>
          </a:p>
          <a:p>
            <a:pPr>
              <a:buFont typeface="Wingdings" panose="05000000000000000000" pitchFamily="2" charset="2"/>
              <a:buChar char="v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769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800" b="1" dirty="0">
                <a:solidFill>
                  <a:schemeClr val="tx2"/>
                </a:solidFill>
              </a:rPr>
              <a:t>Změna dotačního </a:t>
            </a:r>
            <a:r>
              <a:rPr lang="cs-CZ" sz="2800" b="1" dirty="0" smtClean="0">
                <a:solidFill>
                  <a:schemeClr val="tx2"/>
                </a:solidFill>
              </a:rPr>
              <a:t>řízení</a:t>
            </a:r>
            <a:endParaRPr lang="cs-CZ" sz="1600" b="1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1700" b="1" i="1" dirty="0" smtClean="0"/>
              <a:t>Na </a:t>
            </a:r>
            <a:r>
              <a:rPr lang="cs-CZ" sz="1700" b="1" i="1" dirty="0"/>
              <a:t>základě </a:t>
            </a:r>
            <a:r>
              <a:rPr lang="cs-CZ" sz="1700" b="1" i="1" dirty="0" smtClean="0"/>
              <a:t>evaluace let 2013 - 2016.</a:t>
            </a:r>
            <a:endParaRPr lang="cs-CZ" sz="1700" b="1" i="1" dirty="0"/>
          </a:p>
          <a:p>
            <a:pPr>
              <a:buFont typeface="Wingdings" panose="05000000000000000000" pitchFamily="2" charset="2"/>
              <a:buChar char="v"/>
            </a:pPr>
            <a:r>
              <a:rPr lang="cs-CZ" sz="1700" b="1" dirty="0"/>
              <a:t>Změna </a:t>
            </a:r>
            <a:r>
              <a:rPr lang="cs-CZ" sz="1700" b="1" dirty="0" smtClean="0"/>
              <a:t>metodiky a prodloužení platnosti na </a:t>
            </a:r>
            <a:r>
              <a:rPr lang="cs-CZ" sz="1700" b="1" dirty="0"/>
              <a:t>období 2017 </a:t>
            </a:r>
            <a:r>
              <a:rPr lang="cs-CZ" sz="1700" b="1" dirty="0" smtClean="0"/>
              <a:t>– 2020.</a:t>
            </a:r>
            <a:endParaRPr lang="cs-CZ" sz="1700" b="1" dirty="0"/>
          </a:p>
          <a:p>
            <a:pPr>
              <a:buFont typeface="Wingdings" panose="05000000000000000000" pitchFamily="2" charset="2"/>
              <a:buChar char="v"/>
            </a:pPr>
            <a:r>
              <a:rPr lang="cs-CZ" sz="1700" b="1" dirty="0" smtClean="0"/>
              <a:t>Orientace na systémové projekty – dlouhodobé projekty řešící problematiku PPRCH komplexně a systémově.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1700" b="1" dirty="0" smtClean="0"/>
              <a:t>Rozdělení projektů na projekty </a:t>
            </a:r>
            <a:r>
              <a:rPr lang="cs-CZ" sz="1700" b="1" dirty="0" smtClean="0"/>
              <a:t>individuální </a:t>
            </a:r>
            <a:r>
              <a:rPr lang="cs-CZ" sz="1700" b="1" dirty="0" smtClean="0"/>
              <a:t>a </a:t>
            </a:r>
            <a:r>
              <a:rPr lang="cs-CZ" sz="1700" b="1" dirty="0" smtClean="0"/>
              <a:t>krajské</a:t>
            </a:r>
            <a:r>
              <a:rPr lang="cs-CZ" sz="1700" b="1" dirty="0" smtClean="0"/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1700" b="1" dirty="0"/>
              <a:t>Rovnocenný přístup pro všechny žadatele</a:t>
            </a:r>
            <a:r>
              <a:rPr lang="cs-CZ" sz="1700" b="1" dirty="0" smtClean="0"/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1700" b="1" dirty="0" smtClean="0"/>
              <a:t>Zvýšení efektivity dotačního programu.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1700" b="1" dirty="0" smtClean="0"/>
              <a:t>Důraz na kvalitu projektů.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1700" b="1" dirty="0" smtClean="0"/>
              <a:t>Podpora </a:t>
            </a:r>
            <a:r>
              <a:rPr lang="cs-CZ" sz="1700" b="1" dirty="0"/>
              <a:t>subjektů, které působí v oblasti PP min. 2 roky</a:t>
            </a:r>
            <a:r>
              <a:rPr lang="cs-CZ" sz="1700" b="1" dirty="0" smtClean="0"/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1700" b="1" dirty="0" smtClean="0"/>
              <a:t>Zlepšení možnosti evaluace dotačního řízení a posouzení výstupů dotačního řízení.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1700" b="1" dirty="0" smtClean="0"/>
              <a:t>Sloučení </a:t>
            </a:r>
            <a:r>
              <a:rPr lang="cs-CZ" sz="1700" b="1" dirty="0"/>
              <a:t>dotačního programu </a:t>
            </a:r>
            <a:r>
              <a:rPr lang="cs-CZ" sz="1700" b="1" dirty="0" smtClean="0"/>
              <a:t>PP </a:t>
            </a:r>
            <a:r>
              <a:rPr lang="cs-CZ" sz="1700" b="1" dirty="0"/>
              <a:t>a </a:t>
            </a:r>
            <a:r>
              <a:rPr lang="cs-CZ" sz="1700" b="1" dirty="0" smtClean="0"/>
              <a:t>PK.</a:t>
            </a:r>
            <a:endParaRPr lang="cs-CZ" sz="1700" b="1" dirty="0"/>
          </a:p>
          <a:p>
            <a:pPr>
              <a:buFont typeface="Wingdings" panose="05000000000000000000" pitchFamily="2" charset="2"/>
              <a:buChar char="v"/>
            </a:pPr>
            <a:r>
              <a:rPr lang="cs-CZ" sz="1700" b="1" dirty="0" smtClean="0"/>
              <a:t>Snaha </a:t>
            </a:r>
            <a:r>
              <a:rPr lang="cs-CZ" sz="1700" b="1" dirty="0" smtClean="0"/>
              <a:t>o navýšení celkového objemu finančních prostředků.</a:t>
            </a:r>
            <a:endParaRPr lang="cs-CZ" sz="1700" b="1" dirty="0"/>
          </a:p>
        </p:txBody>
      </p:sp>
    </p:spTree>
    <p:extLst>
      <p:ext uri="{BB962C8B-B14F-4D97-AF65-F5344CB8AC3E}">
        <p14:creationId xmlns:p14="http://schemas.microsoft.com/office/powerpoint/2010/main" val="80910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3608" y="1268760"/>
            <a:ext cx="7992888" cy="558924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000" b="1" dirty="0" smtClean="0">
                <a:solidFill>
                  <a:schemeClr val="tx2"/>
                </a:solidFill>
              </a:rPr>
              <a:t>Děkuji za pozornost.</a:t>
            </a:r>
          </a:p>
          <a:p>
            <a:pPr algn="ctr">
              <a:buNone/>
            </a:pPr>
            <a:endParaRPr lang="cs-CZ" sz="4000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chemeClr val="tx2"/>
                </a:solidFill>
              </a:rPr>
              <a:t>Ing. Radka Heřmánková</a:t>
            </a:r>
          </a:p>
          <a:p>
            <a:pPr algn="ctr">
              <a:buNone/>
            </a:pPr>
            <a:r>
              <a:rPr lang="cs-CZ" b="1" dirty="0" smtClean="0">
                <a:solidFill>
                  <a:schemeClr val="tx2"/>
                </a:solidFill>
              </a:rPr>
              <a:t>oddělení prevence</a:t>
            </a:r>
          </a:p>
          <a:p>
            <a:pPr algn="ctr">
              <a:buNone/>
            </a:pPr>
            <a:r>
              <a:rPr lang="cs-CZ" b="1" dirty="0" smtClean="0">
                <a:solidFill>
                  <a:schemeClr val="tx2"/>
                </a:solidFill>
              </a:rPr>
              <a:t>Ministerstvo školství, mládeže a tělovýchovy</a:t>
            </a:r>
          </a:p>
          <a:p>
            <a:pPr algn="ctr"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cs-CZ" b="1" dirty="0" err="1" smtClean="0">
                <a:solidFill>
                  <a:schemeClr val="tx2"/>
                </a:solidFill>
                <a:hlinkClick r:id="rId2"/>
              </a:rPr>
              <a:t>radka.hermankova</a:t>
            </a:r>
            <a:r>
              <a:rPr lang="cs-CZ" b="1" dirty="0" smtClean="0">
                <a:solidFill>
                  <a:schemeClr val="tx2"/>
                </a:solidFill>
                <a:hlinkClick r:id="rId2"/>
              </a:rPr>
              <a:t>@</a:t>
            </a:r>
            <a:r>
              <a:rPr lang="cs-CZ" b="1" dirty="0" err="1" smtClean="0">
                <a:solidFill>
                  <a:schemeClr val="tx2"/>
                </a:solidFill>
                <a:hlinkClick r:id="rId2"/>
              </a:rPr>
              <a:t>msmt.cz</a:t>
            </a:r>
            <a:endParaRPr lang="cs-CZ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804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SM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18E96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adpi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</TotalTime>
  <Words>694</Words>
  <Application>Microsoft Office PowerPoint</Application>
  <PresentationFormat>Předvádění na obrazovce (4:3)</PresentationFormat>
  <Paragraphs>275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Dotační řízení na realizaci aktivit v oblasti primární prevence rizikového chování  RVPPK Praha 28. 4. 2016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podpora sportu  pro rok 2013</dc:title>
  <dc:creator>User</dc:creator>
  <cp:lastModifiedBy>Heřmánková Radka</cp:lastModifiedBy>
  <cp:revision>119</cp:revision>
  <cp:lastPrinted>2016-02-08T16:01:12Z</cp:lastPrinted>
  <dcterms:created xsi:type="dcterms:W3CDTF">2013-10-09T10:41:53Z</dcterms:created>
  <dcterms:modified xsi:type="dcterms:W3CDTF">2016-04-21T12:55:22Z</dcterms:modified>
</cp:coreProperties>
</file>