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Default Extension="vml" ContentType="application/vnd.openxmlformats-officedocument.vmlDrawing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Default Extension="sldx" ContentType="application/vnd.openxmlformats-officedocument.presentationml.slide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76" r:id="rId2"/>
    <p:sldId id="377" r:id="rId3"/>
    <p:sldId id="375" r:id="rId4"/>
    <p:sldId id="367" r:id="rId5"/>
    <p:sldId id="362" r:id="rId6"/>
    <p:sldId id="368" r:id="rId7"/>
    <p:sldId id="372" r:id="rId8"/>
    <p:sldId id="363" r:id="rId9"/>
    <p:sldId id="376" r:id="rId10"/>
    <p:sldId id="352" r:id="rId11"/>
    <p:sldId id="358" r:id="rId12"/>
    <p:sldId id="331" r:id="rId13"/>
    <p:sldId id="374" r:id="rId14"/>
    <p:sldId id="341" r:id="rId15"/>
    <p:sldId id="343" r:id="rId16"/>
    <p:sldId id="345" r:id="rId17"/>
    <p:sldId id="361" r:id="rId18"/>
    <p:sldId id="323" r:id="rId19"/>
    <p:sldId id="379" r:id="rId20"/>
  </p:sldIdLst>
  <p:sldSz cx="9144000" cy="6858000" type="screen4x3"/>
  <p:notesSz cx="6797675" cy="992663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0080"/>
    <a:srgbClr val="993300"/>
    <a:srgbClr val="FFFF00"/>
    <a:srgbClr val="FFFF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7975" autoAdjust="0"/>
    <p:restoredTop sz="90929"/>
  </p:normalViewPr>
  <p:slideViewPr>
    <p:cSldViewPr>
      <p:cViewPr varScale="1">
        <p:scale>
          <a:sx n="68" d="100"/>
          <a:sy n="68" d="100"/>
        </p:scale>
        <p:origin x="-135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4" d="100"/>
          <a:sy n="84" d="100"/>
        </p:scale>
        <p:origin x="-1968" y="-78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EEC9B6BB-3505-4CFA-A171-2A3B69723519}" type="datetimeFigureOut">
              <a:rPr lang="de-DE"/>
              <a:pPr>
                <a:defRPr/>
              </a:pPr>
              <a:t>04.06.2013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8D0E93C9-878A-41F5-8BAF-3432EA631A94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="" xmlns:p14="http://schemas.microsoft.com/office/powerpoint/2010/main" val="10061831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37BDA856-B234-4116-BDB0-85B85762C251}" type="datetimeFigureOut">
              <a:rPr lang="de-DE"/>
              <a:pPr>
                <a:defRPr/>
              </a:pPr>
              <a:t>04.06.2013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 smtClean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9B226D36-094C-42B5-89B6-663660E8FEEC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="" xmlns:p14="http://schemas.microsoft.com/office/powerpoint/2010/main" val="26633639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B226D36-094C-42B5-89B6-663660E8FEEC}" type="slidenum">
              <a:rPr lang="de-DE" smtClean="0"/>
              <a:pPr>
                <a:defRPr/>
              </a:pPr>
              <a:t>2</a:t>
            </a:fld>
            <a:endParaRPr lang="de-D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B226D36-094C-42B5-89B6-663660E8FEEC}" type="slidenum">
              <a:rPr lang="de-DE" smtClean="0"/>
              <a:pPr>
                <a:defRPr/>
              </a:pPr>
              <a:t>3</a:t>
            </a:fld>
            <a:endParaRPr lang="de-D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2560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B759766-73DB-46D8-AEBF-997D3E189018}" type="slidenum">
              <a:rPr lang="de-DE" smtClean="0"/>
              <a:pPr/>
              <a:t>4</a:t>
            </a:fld>
            <a:endParaRPr lang="de-DE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2662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3783951-4732-4B0D-9BF4-7A47F4A51EA7}" type="slidenum">
              <a:rPr lang="de-DE" smtClean="0"/>
              <a:pPr/>
              <a:t>5</a:t>
            </a:fld>
            <a:endParaRPr lang="de-DE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2765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FA6E554-1C9E-4478-8AC3-865FFADA16F3}" type="slidenum">
              <a:rPr lang="de-DE" smtClean="0"/>
              <a:pPr/>
              <a:t>6</a:t>
            </a:fld>
            <a:endParaRPr lang="de-DE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2867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618EE11-B043-4F92-A4DF-4512638FECAD}" type="slidenum">
              <a:rPr lang="de-DE" smtClean="0"/>
              <a:pPr/>
              <a:t>7</a:t>
            </a:fld>
            <a:endParaRPr lang="de-DE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297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B811522-80F0-4BD1-9502-87E996E1CDCE}" type="slidenum">
              <a:rPr lang="de-DE" smtClean="0"/>
              <a:pPr/>
              <a:t>8</a:t>
            </a:fld>
            <a:endParaRPr lang="de-DE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297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B811522-80F0-4BD1-9502-87E996E1CDCE}" type="slidenum">
              <a:rPr lang="de-DE" smtClean="0"/>
              <a:pPr/>
              <a:t>9</a:t>
            </a:fld>
            <a:endParaRPr lang="de-DE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84263" y="868363"/>
            <a:ext cx="4630737" cy="3473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6357" y="4730665"/>
            <a:ext cx="4984962" cy="4201587"/>
          </a:xfrm>
          <a:noFill/>
        </p:spPr>
        <p:txBody>
          <a:bodyPr wrap="square" lIns="91425" tIns="45713" rIns="91425" bIns="45713" numCol="1" anchor="t" anchorCtr="0" compatLnSpc="1">
            <a:prstTxWarp prst="textNoShape">
              <a:avLst/>
            </a:prstTxWarp>
          </a:bodyPr>
          <a:lstStyle/>
          <a:p>
            <a:pPr defTabSz="762000"/>
            <a:endParaRPr lang="en-GB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327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8804EE4-D2A5-43E5-A760-F893FA881D17}" type="slidenum">
              <a:rPr lang="de-DE" smtClean="0"/>
              <a:pPr/>
              <a:t>11</a:t>
            </a:fld>
            <a:endParaRPr lang="de-DE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337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B7C068B-2A3F-4500-B33E-FA6A7A594DC8}" type="slidenum">
              <a:rPr lang="de-DE" smtClean="0"/>
              <a:pPr/>
              <a:t>12</a:t>
            </a:fld>
            <a:endParaRPr lang="de-DE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348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76ED3E9-50CA-470A-BB1D-E69A52A59739}" type="slidenum">
              <a:rPr lang="de-DE" smtClean="0"/>
              <a:pPr/>
              <a:t>13</a:t>
            </a:fld>
            <a:endParaRPr lang="de-DE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358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46F6678-977F-4EF5-8EAF-192CE8C280A2}" type="slidenum">
              <a:rPr lang="de-DE" smtClean="0"/>
              <a:pPr/>
              <a:t>14</a:t>
            </a:fld>
            <a:endParaRPr lang="de-DE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368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7022427-90B3-4F1D-B216-826B7E853118}" type="slidenum">
              <a:rPr lang="de-DE" smtClean="0"/>
              <a:pPr/>
              <a:t>15</a:t>
            </a:fld>
            <a:endParaRPr lang="de-DE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3789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31D942D-120C-4E9E-BA1C-8CD67C133F86}" type="slidenum">
              <a:rPr lang="de-DE" smtClean="0"/>
              <a:pPr/>
              <a:t>16</a:t>
            </a:fld>
            <a:endParaRPr lang="de-DE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3891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3767AD5-5D9A-437D-9773-C2FA750F656D}" type="slidenum">
              <a:rPr lang="de-DE" smtClean="0"/>
              <a:pPr/>
              <a:t>17</a:t>
            </a:fld>
            <a:endParaRPr lang="de-DE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096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A36547D-8DBF-4466-AF65-DFFFCF8D7295}" type="slidenum">
              <a:rPr lang="de-DE" smtClean="0"/>
              <a:pPr/>
              <a:t>18</a:t>
            </a:fld>
            <a:endParaRPr lang="de-DE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3891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3767AD5-5D9A-437D-9773-C2FA750F656D}" type="slidenum">
              <a:rPr lang="de-DE" smtClean="0"/>
              <a:pPr/>
              <a:t>19</a:t>
            </a:fld>
            <a:endParaRPr lang="de-DE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1989138"/>
            <a:ext cx="7772400" cy="5556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708275"/>
            <a:ext cx="7772400" cy="3387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4213" y="1989138"/>
            <a:ext cx="777240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708275"/>
            <a:ext cx="7772400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die Formate des Vorlagentextes zu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pic>
        <p:nvPicPr>
          <p:cNvPr id="1028" name="Picture 88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8125" y="188913"/>
            <a:ext cx="84772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feld 3146"/>
          <p:cNvSpPr txBox="1">
            <a:spLocks noChangeArrowheads="1"/>
          </p:cNvSpPr>
          <p:nvPr userDrawn="1"/>
        </p:nvSpPr>
        <p:spPr bwMode="auto">
          <a:xfrm>
            <a:off x="1042988" y="381000"/>
            <a:ext cx="1868487" cy="5969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r>
              <a:rPr lang="de-DE" sz="11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Co-</a:t>
            </a:r>
            <a:r>
              <a:rPr lang="de-DE" sz="1100" dirty="0" err="1" smtClean="0">
                <a:solidFill>
                  <a:srgbClr val="000080"/>
                </a:solidFill>
                <a:latin typeface="Arial" charset="0"/>
                <a:cs typeface="Arial" charset="0"/>
              </a:rPr>
              <a:t>financed</a:t>
            </a:r>
            <a:r>
              <a:rPr lang="de-DE" sz="11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 </a:t>
            </a:r>
            <a:r>
              <a:rPr lang="de-DE" sz="1100" dirty="0" err="1" smtClean="0">
                <a:solidFill>
                  <a:srgbClr val="000080"/>
                </a:solidFill>
                <a:latin typeface="Arial" charset="0"/>
                <a:cs typeface="Arial" charset="0"/>
              </a:rPr>
              <a:t>by</a:t>
            </a:r>
            <a:r>
              <a:rPr lang="de-DE" sz="11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 </a:t>
            </a:r>
            <a:r>
              <a:rPr lang="de-DE" sz="1100" dirty="0" err="1" smtClean="0">
                <a:solidFill>
                  <a:srgbClr val="000080"/>
                </a:solidFill>
                <a:latin typeface="Arial" charset="0"/>
                <a:cs typeface="Arial" charset="0"/>
              </a:rPr>
              <a:t>the</a:t>
            </a:r>
            <a:r>
              <a:rPr lang="de-DE" sz="11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 </a:t>
            </a:r>
          </a:p>
          <a:p>
            <a:pPr eaLnBrk="1" hangingPunct="1">
              <a:defRPr/>
            </a:pPr>
            <a:r>
              <a:rPr lang="de-DE" sz="11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EU </a:t>
            </a:r>
            <a:r>
              <a:rPr lang="de-DE" sz="1100" dirty="0" err="1" smtClean="0">
                <a:solidFill>
                  <a:srgbClr val="000080"/>
                </a:solidFill>
                <a:latin typeface="Arial" charset="0"/>
                <a:cs typeface="Arial" charset="0"/>
              </a:rPr>
              <a:t>Commission</a:t>
            </a:r>
            <a:r>
              <a:rPr lang="de-DE" sz="11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  </a:t>
            </a:r>
          </a:p>
          <a:p>
            <a:pPr eaLnBrk="1" hangingPunct="1">
              <a:defRPr/>
            </a:pPr>
            <a:endParaRPr lang="de-DE" sz="1100" dirty="0" smtClean="0">
              <a:latin typeface="Arial" charset="0"/>
              <a:cs typeface="Arial" charset="0"/>
            </a:endParaRPr>
          </a:p>
        </p:txBody>
      </p:sp>
      <p:sp>
        <p:nvSpPr>
          <p:cNvPr id="1030" name="Text Box 7"/>
          <p:cNvSpPr txBox="1">
            <a:spLocks noChangeArrowheads="1"/>
          </p:cNvSpPr>
          <p:nvPr userDrawn="1"/>
        </p:nvSpPr>
        <p:spPr bwMode="auto">
          <a:xfrm>
            <a:off x="5940425" y="333375"/>
            <a:ext cx="27368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de-DE" sz="2000">
                <a:solidFill>
                  <a:srgbClr val="000080"/>
                </a:solidFill>
              </a:rPr>
              <a:t>EUNAD                 </a:t>
            </a:r>
          </a:p>
          <a:p>
            <a:pPr algn="r">
              <a:spcBef>
                <a:spcPct val="50000"/>
              </a:spcBef>
              <a:defRPr/>
            </a:pPr>
            <a:r>
              <a:rPr lang="de-DE" sz="800">
                <a:solidFill>
                  <a:srgbClr val="000080"/>
                </a:solidFill>
              </a:rPr>
              <a:t>No. ECHO/SUB/2012/640917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4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package" Target="../embeddings/Sn_mek_aplikace_Microsoft_Office_PowerPoint1.sldx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27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10" Type="http://schemas.openxmlformats.org/officeDocument/2006/relationships/image" Target="../media/image2.pn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pn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0" y="1268413"/>
            <a:ext cx="9144000" cy="39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600" b="1" dirty="0">
                <a:solidFill>
                  <a:srgbClr val="000080"/>
                </a:solidFill>
              </a:rPr>
              <a:t>Project </a:t>
            </a:r>
            <a:r>
              <a:rPr lang="en-US" sz="3600" b="1" dirty="0">
                <a:solidFill>
                  <a:srgbClr val="000080"/>
                </a:solidFill>
              </a:rPr>
              <a:t>EUNAD: </a:t>
            </a:r>
            <a:r>
              <a:rPr lang="cs-CZ" sz="3600" b="1" dirty="0">
                <a:solidFill>
                  <a:srgbClr val="000080"/>
                </a:solidFill>
              </a:rPr>
              <a:t/>
            </a:r>
            <a:br>
              <a:rPr lang="cs-CZ" sz="3600" b="1" dirty="0">
                <a:solidFill>
                  <a:srgbClr val="000080"/>
                </a:solidFill>
              </a:rPr>
            </a:br>
            <a:r>
              <a:rPr lang="cs-CZ" sz="3600" b="1" dirty="0" smtClean="0">
                <a:solidFill>
                  <a:srgbClr val="000080"/>
                </a:solidFill>
              </a:rPr>
              <a:t>Asistence lidem s </a:t>
            </a:r>
            <a:r>
              <a:rPr lang="cs-CZ" sz="3600" b="1" dirty="0" err="1" smtClean="0">
                <a:solidFill>
                  <a:srgbClr val="000080"/>
                </a:solidFill>
              </a:rPr>
              <a:t>disabilitou</a:t>
            </a:r>
            <a:r>
              <a:rPr lang="cs-CZ" sz="3600" b="1" dirty="0" smtClean="0">
                <a:solidFill>
                  <a:srgbClr val="000080"/>
                </a:solidFill>
              </a:rPr>
              <a:t> při katastrofách</a:t>
            </a:r>
          </a:p>
          <a:p>
            <a:pPr algn="ctr"/>
            <a:r>
              <a:rPr lang="cs-CZ" sz="2800" b="1" dirty="0" smtClean="0">
                <a:solidFill>
                  <a:srgbClr val="000080"/>
                </a:solidFill>
              </a:rPr>
              <a:t>Evropská síť pro psychosociální krizové řízení</a:t>
            </a:r>
          </a:p>
          <a:p>
            <a:pPr algn="ctr"/>
            <a:endParaRPr lang="cs-CZ" b="1" dirty="0" smtClean="0"/>
          </a:p>
          <a:p>
            <a:pPr algn="ctr"/>
            <a:r>
              <a:rPr lang="en-GB" b="1" dirty="0" smtClean="0"/>
              <a:t>European </a:t>
            </a:r>
            <a:r>
              <a:rPr lang="en-GB" b="1" dirty="0"/>
              <a:t>Network for Psychosocial Crisis Management – </a:t>
            </a:r>
          </a:p>
          <a:p>
            <a:pPr algn="ctr"/>
            <a:r>
              <a:rPr lang="en-GB" b="1" dirty="0"/>
              <a:t>Assisting Disabled in Case of </a:t>
            </a:r>
            <a:r>
              <a:rPr lang="en-GB" b="1" dirty="0" smtClean="0"/>
              <a:t>Disaster</a:t>
            </a:r>
            <a:endParaRPr lang="cs-CZ" b="1" dirty="0" smtClean="0"/>
          </a:p>
          <a:p>
            <a:pPr algn="ctr"/>
            <a:endParaRPr lang="cs-CZ" b="1" dirty="0" smtClean="0"/>
          </a:p>
          <a:p>
            <a:pPr algn="ctr"/>
            <a:endParaRPr lang="de-DE" sz="1600" dirty="0">
              <a:solidFill>
                <a:srgbClr val="000000"/>
              </a:solidFill>
            </a:endParaRPr>
          </a:p>
        </p:txBody>
      </p:sp>
      <p:sp>
        <p:nvSpPr>
          <p:cNvPr id="2051" name="Text Box 4"/>
          <p:cNvSpPr txBox="1">
            <a:spLocks noChangeArrowheads="1"/>
          </p:cNvSpPr>
          <p:nvPr/>
        </p:nvSpPr>
        <p:spPr bwMode="auto">
          <a:xfrm>
            <a:off x="407988" y="4221163"/>
            <a:ext cx="8736012" cy="83317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/>
            <a:endParaRPr lang="en-GB" sz="1600" dirty="0"/>
          </a:p>
          <a:p>
            <a:pPr algn="ctr"/>
            <a:endParaRPr lang="cs-CZ" sz="1600" b="1" dirty="0" smtClean="0">
              <a:solidFill>
                <a:srgbClr val="000000"/>
              </a:solidFill>
            </a:endParaRPr>
          </a:p>
          <a:p>
            <a:pPr algn="ctr"/>
            <a:r>
              <a:rPr lang="en-GB" sz="1600" dirty="0" smtClean="0"/>
              <a:t>                                                                                   </a:t>
            </a:r>
            <a:endParaRPr lang="en-GB" sz="16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188640"/>
            <a:ext cx="23145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692696"/>
            <a:ext cx="7772400" cy="555625"/>
          </a:xfrm>
        </p:spPr>
        <p:txBody>
          <a:bodyPr/>
          <a:lstStyle/>
          <a:p>
            <a:r>
              <a:rPr lang="cs-CZ" sz="3600" b="1" kern="1200" dirty="0" smtClean="0">
                <a:solidFill>
                  <a:srgbClr val="000080"/>
                </a:solidFill>
                <a:latin typeface="Arial" charset="0"/>
                <a:ea typeface="+mn-ea"/>
                <a:cs typeface="+mn-cs"/>
              </a:rPr>
              <a:t>O co jde?</a:t>
            </a:r>
            <a:endParaRPr lang="cs-CZ" sz="3600" b="1" kern="1200" dirty="0">
              <a:solidFill>
                <a:srgbClr val="000080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916832"/>
            <a:ext cx="8206680" cy="3387725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sz="2800" b="1" kern="1200" dirty="0" smtClean="0">
                <a:solidFill>
                  <a:srgbClr val="000080"/>
                </a:solidFill>
                <a:latin typeface="Arial" charset="0"/>
              </a:rPr>
              <a:t>Zlepšit praxi při poskytování (psychosociální) asistence zrakově a sluchově postiženým při katastrofách!</a:t>
            </a:r>
          </a:p>
          <a:p>
            <a:pPr>
              <a:buFont typeface="Wingdings" pitchFamily="2" charset="2"/>
              <a:buChar char="Ø"/>
            </a:pPr>
            <a:r>
              <a:rPr lang="cs-CZ" sz="2800" b="1" kern="1200" dirty="0" smtClean="0">
                <a:solidFill>
                  <a:srgbClr val="000080"/>
                </a:solidFill>
                <a:latin typeface="Arial" charset="0"/>
              </a:rPr>
              <a:t>Poskytnout hlavní vodítka pro účinnou podporu lidí zrakově a sluchově postiženým při katastrofách!</a:t>
            </a:r>
          </a:p>
          <a:p>
            <a:pPr>
              <a:buFont typeface="Wingdings" pitchFamily="2" charset="2"/>
              <a:buChar char="Ø"/>
            </a:pPr>
            <a:r>
              <a:rPr lang="cs-CZ" sz="2800" b="1" kern="1200" dirty="0" smtClean="0">
                <a:solidFill>
                  <a:srgbClr val="000080"/>
                </a:solidFill>
                <a:latin typeface="Arial" charset="0"/>
              </a:rPr>
              <a:t>Zlepšit postupy příslušníků IZS  při katastrofách!</a:t>
            </a:r>
          </a:p>
          <a:p>
            <a:pPr>
              <a:buNone/>
            </a:pPr>
            <a:endParaRPr lang="en-GB" sz="2800" b="1" kern="1200" dirty="0" smtClean="0">
              <a:solidFill>
                <a:srgbClr val="000080"/>
              </a:solidFill>
              <a:latin typeface="Arial" charset="0"/>
            </a:endParaRP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188640"/>
            <a:ext cx="23145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772400" cy="555625"/>
          </a:xfrm>
        </p:spPr>
        <p:txBody>
          <a:bodyPr/>
          <a:lstStyle/>
          <a:p>
            <a:pPr>
              <a:defRPr/>
            </a:pPr>
            <a:r>
              <a:rPr lang="cs-CZ" sz="3600" b="1" kern="1200" dirty="0" smtClean="0">
                <a:solidFill>
                  <a:srgbClr val="000080"/>
                </a:solidFill>
                <a:latin typeface="Arial" charset="0"/>
                <a:ea typeface="+mn-ea"/>
                <a:cs typeface="+mn-cs"/>
              </a:rPr>
              <a:t>Hlavní otázka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683568" y="1124744"/>
            <a:ext cx="7772400" cy="2448272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z="2400" b="1" dirty="0" smtClean="0">
                <a:latin typeface="Arial" charset="0"/>
              </a:rPr>
              <a:t>	Jak integrovat psychosociální podporu zrakově a sluchově postižených občanů do krizového řízení při katastrofách?</a:t>
            </a:r>
          </a:p>
          <a:p>
            <a:pPr algn="ctr">
              <a:buFontTx/>
              <a:buNone/>
            </a:pPr>
            <a:r>
              <a:rPr lang="cs-CZ" sz="1800" b="1" dirty="0" smtClean="0">
                <a:latin typeface="Arial" charset="0"/>
              </a:rPr>
              <a:t>Projekt má za cíl </a:t>
            </a:r>
            <a:r>
              <a:rPr lang="cs-CZ" sz="1800" b="1" u="sng" dirty="0" smtClean="0">
                <a:latin typeface="Arial" charset="0"/>
              </a:rPr>
              <a:t>standardizaci psychosociální následné péče </a:t>
            </a:r>
            <a:r>
              <a:rPr lang="cs-CZ" sz="1800" b="1" dirty="0" smtClean="0">
                <a:latin typeface="Arial" charset="0"/>
              </a:rPr>
              <a:t>v situacích katastrof a také tvorbu </a:t>
            </a:r>
            <a:r>
              <a:rPr lang="cs-CZ" sz="1800" b="1" u="sng" dirty="0" smtClean="0">
                <a:latin typeface="Arial" charset="0"/>
              </a:rPr>
              <a:t>evropské sítě odborníků</a:t>
            </a:r>
            <a:r>
              <a:rPr lang="cs-CZ" sz="1800" b="1" dirty="0" smtClean="0">
                <a:latin typeface="Arial" charset="0"/>
              </a:rPr>
              <a:t>, která by se opírala o </a:t>
            </a:r>
            <a:r>
              <a:rPr lang="cs-CZ" sz="1800" b="1" u="sng" dirty="0" smtClean="0">
                <a:latin typeface="Arial" charset="0"/>
              </a:rPr>
              <a:t>nejnovější znalosti z </a:t>
            </a:r>
            <a:r>
              <a:rPr lang="cs-CZ" sz="1800" b="1" u="sng" dirty="0" err="1" smtClean="0">
                <a:latin typeface="Arial" charset="0"/>
              </a:rPr>
              <a:t>psychotraumatologie</a:t>
            </a:r>
            <a:r>
              <a:rPr lang="cs-CZ" sz="1800" b="1" dirty="0" smtClean="0">
                <a:latin typeface="Arial" charset="0"/>
              </a:rPr>
              <a:t>. </a:t>
            </a:r>
            <a:endParaRPr lang="de-DE" sz="1800" b="1" dirty="0" smtClean="0">
              <a:latin typeface="Arial" charset="0"/>
            </a:endParaRPr>
          </a:p>
          <a:p>
            <a:pPr>
              <a:buFontTx/>
              <a:buNone/>
            </a:pPr>
            <a:endParaRPr lang="cs-CZ" dirty="0" smtClean="0"/>
          </a:p>
        </p:txBody>
      </p:sp>
      <p:pic>
        <p:nvPicPr>
          <p:cNvPr id="4" name="Obrázek 3" descr="help2-930x91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3717032"/>
            <a:ext cx="2484736" cy="2439316"/>
          </a:xfrm>
          <a:prstGeom prst="rect">
            <a:avLst/>
          </a:prstGeom>
        </p:spPr>
      </p:pic>
      <p:pic>
        <p:nvPicPr>
          <p:cNvPr id="5" name="Obrázek 4" descr="help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3429000"/>
            <a:ext cx="1252890" cy="1829036"/>
          </a:xfrm>
          <a:prstGeom prst="rect">
            <a:avLst/>
          </a:prstGeom>
        </p:spPr>
      </p:pic>
      <p:pic>
        <p:nvPicPr>
          <p:cNvPr id="6" name="Obrázek 5" descr="blind-ma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63888" y="3501008"/>
            <a:ext cx="1451992" cy="1451992"/>
          </a:xfrm>
          <a:prstGeom prst="rect">
            <a:avLst/>
          </a:prstGeom>
        </p:spPr>
      </p:pic>
      <p:pic>
        <p:nvPicPr>
          <p:cNvPr id="7" name="Obrázek 6" descr="images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64088" y="4365104"/>
            <a:ext cx="1567061" cy="1560096"/>
          </a:xfrm>
          <a:prstGeom prst="rect">
            <a:avLst/>
          </a:prstGeom>
        </p:spPr>
      </p:pic>
      <p:pic>
        <p:nvPicPr>
          <p:cNvPr id="8" name="Obrázek 7" descr="imagesCA1ER0GG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092280" y="3645024"/>
            <a:ext cx="1800225" cy="2543175"/>
          </a:xfrm>
          <a:prstGeom prst="rect">
            <a:avLst/>
          </a:prstGeom>
        </p:spPr>
      </p:pic>
      <p:pic>
        <p:nvPicPr>
          <p:cNvPr id="1026" name="Picture 2" descr="H:\wcdem 2013\0221_blind_630x42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3928" y="5445224"/>
            <a:ext cx="1224135" cy="816090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29425" y="0"/>
            <a:ext cx="23145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7772400" cy="555625"/>
          </a:xfrm>
        </p:spPr>
        <p:txBody>
          <a:bodyPr/>
          <a:lstStyle/>
          <a:p>
            <a:pPr>
              <a:defRPr/>
            </a:pPr>
            <a:r>
              <a:rPr lang="cs-CZ" sz="3600" b="1" kern="1200" dirty="0" smtClean="0">
                <a:solidFill>
                  <a:srgbClr val="000080"/>
                </a:solidFill>
                <a:latin typeface="Arial" charset="0"/>
                <a:ea typeface="+mn-ea"/>
                <a:cs typeface="+mn-cs"/>
              </a:rPr>
              <a:t>O projektu: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683568" y="1268760"/>
            <a:ext cx="8208267" cy="3746500"/>
          </a:xfrm>
        </p:spPr>
        <p:txBody>
          <a:bodyPr/>
          <a:lstStyle/>
          <a:p>
            <a:pPr>
              <a:buFontTx/>
              <a:buNone/>
            </a:pPr>
            <a:r>
              <a:rPr lang="cs-CZ" sz="2400" u="sng" dirty="0" smtClean="0">
                <a:latin typeface="Arial" charset="0"/>
              </a:rPr>
              <a:t>Období:</a:t>
            </a:r>
            <a:r>
              <a:rPr lang="cs-CZ" sz="2400" b="1" dirty="0" smtClean="0">
                <a:latin typeface="Arial" charset="0"/>
              </a:rPr>
              <a:t> 2013-2014</a:t>
            </a:r>
          </a:p>
          <a:p>
            <a:pPr>
              <a:buFontTx/>
              <a:buNone/>
            </a:pPr>
            <a:endParaRPr lang="cs-CZ" sz="800" b="1" dirty="0" smtClean="0">
              <a:latin typeface="Arial" charset="0"/>
            </a:endParaRPr>
          </a:p>
          <a:p>
            <a:pPr>
              <a:buFontTx/>
              <a:buNone/>
            </a:pPr>
            <a:r>
              <a:rPr lang="cs-CZ" sz="2400" u="sng" dirty="0" smtClean="0">
                <a:latin typeface="Arial" charset="0"/>
              </a:rPr>
              <a:t>Podpora</a:t>
            </a:r>
            <a:r>
              <a:rPr lang="cs-CZ" sz="2400" dirty="0" smtClean="0">
                <a:latin typeface="Arial" charset="0"/>
              </a:rPr>
              <a:t>: Evropská komise, GŘ Humanitární pomoc a civilní ochrana</a:t>
            </a:r>
            <a:endParaRPr lang="cs-CZ" sz="2400" b="1" dirty="0" smtClean="0">
              <a:latin typeface="Arial" charset="0"/>
            </a:endParaRPr>
          </a:p>
          <a:p>
            <a:pPr>
              <a:buFontTx/>
              <a:buNone/>
            </a:pPr>
            <a:endParaRPr lang="cs-CZ" sz="800" b="1" dirty="0" smtClean="0">
              <a:latin typeface="Arial" charset="0"/>
            </a:endParaRPr>
          </a:p>
          <a:p>
            <a:pPr>
              <a:buFontTx/>
              <a:buNone/>
            </a:pPr>
            <a:r>
              <a:rPr lang="cs-CZ" sz="2400" u="sng" dirty="0" smtClean="0">
                <a:latin typeface="Arial" charset="0"/>
              </a:rPr>
              <a:t>Klíčová slova:</a:t>
            </a:r>
            <a:r>
              <a:rPr lang="cs-CZ" sz="2400" dirty="0" smtClean="0">
                <a:latin typeface="Arial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latin typeface="Arial" charset="0"/>
              </a:rPr>
              <a:t>Krizová připravenost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latin typeface="Arial" charset="0"/>
              </a:rPr>
              <a:t>Civilní ochrana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latin typeface="Arial" charset="0"/>
              </a:rPr>
              <a:t>Psychosociální pomoc při katastrofách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latin typeface="Arial" charset="0"/>
              </a:rPr>
              <a:t>Krizové řízení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latin typeface="Arial" charset="0"/>
              </a:rPr>
              <a:t>Lidé s </a:t>
            </a:r>
            <a:r>
              <a:rPr lang="cs-CZ" sz="2400" b="1" dirty="0" err="1" smtClean="0">
                <a:latin typeface="Arial" charset="0"/>
              </a:rPr>
              <a:t>disabilitou</a:t>
            </a:r>
            <a:r>
              <a:rPr lang="cs-CZ" sz="2400" b="1" dirty="0" smtClean="0">
                <a:latin typeface="Arial" charset="0"/>
              </a:rPr>
              <a:t> (sluchově a zrakově postižení)</a:t>
            </a:r>
            <a:endParaRPr lang="cs-CZ" sz="2400" dirty="0" smtClean="0">
              <a:latin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latin typeface="Arial" charset="0"/>
              </a:rPr>
              <a:t>Uniformované složky 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latin typeface="Arial" charset="0"/>
              </a:rPr>
              <a:t>Integrovaný záchranný systém</a:t>
            </a:r>
          </a:p>
          <a:p>
            <a:pPr>
              <a:buFontTx/>
              <a:buNone/>
            </a:pPr>
            <a:endParaRPr lang="cs-CZ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29425" y="0"/>
            <a:ext cx="23145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6"/>
          <p:cNvSpPr>
            <a:spLocks noGrp="1"/>
          </p:cNvSpPr>
          <p:nvPr>
            <p:ph type="title"/>
          </p:nvPr>
        </p:nvSpPr>
        <p:spPr>
          <a:xfrm>
            <a:off x="755650" y="549275"/>
            <a:ext cx="7772400" cy="555625"/>
          </a:xfrm>
        </p:spPr>
        <p:txBody>
          <a:bodyPr/>
          <a:lstStyle/>
          <a:p>
            <a:r>
              <a:rPr lang="cs-CZ" b="1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Řešitelé projektu</a:t>
            </a:r>
          </a:p>
        </p:txBody>
      </p:sp>
      <p:sp>
        <p:nvSpPr>
          <p:cNvPr id="5123" name="Zástupný symbol pro obsah 4"/>
          <p:cNvSpPr>
            <a:spLocks noGrp="1"/>
          </p:cNvSpPr>
          <p:nvPr>
            <p:ph idx="1"/>
          </p:nvPr>
        </p:nvSpPr>
        <p:spPr>
          <a:xfrm>
            <a:off x="611188" y="908050"/>
            <a:ext cx="5689600" cy="3744913"/>
          </a:xfrm>
        </p:spPr>
        <p:txBody>
          <a:bodyPr/>
          <a:lstStyle/>
          <a:p>
            <a:pPr>
              <a:buFontTx/>
              <a:buNone/>
            </a:pPr>
            <a:r>
              <a:rPr lang="cs-CZ" sz="2000" u="sng" dirty="0" smtClean="0">
                <a:latin typeface="Arial" charset="0"/>
              </a:rPr>
              <a:t>Koordinátor: </a:t>
            </a:r>
          </a:p>
          <a:p>
            <a:pPr>
              <a:buFont typeface="Wingdings" pitchFamily="2" charset="2"/>
              <a:buChar char="Ø"/>
            </a:pPr>
            <a:r>
              <a:rPr lang="de-DE" sz="2000" b="1" dirty="0" err="1" smtClean="0">
                <a:latin typeface="Arial" charset="0"/>
              </a:rPr>
              <a:t>Cen</a:t>
            </a:r>
            <a:r>
              <a:rPr lang="cs-CZ" sz="2000" b="1" dirty="0" err="1" smtClean="0">
                <a:latin typeface="Arial" charset="0"/>
              </a:rPr>
              <a:t>trum</a:t>
            </a:r>
            <a:r>
              <a:rPr lang="cs-CZ" sz="2000" b="1" dirty="0" smtClean="0">
                <a:latin typeface="Arial" charset="0"/>
              </a:rPr>
              <a:t> pro </a:t>
            </a:r>
            <a:r>
              <a:rPr lang="cs-CZ" sz="2000" b="1" dirty="0" err="1" smtClean="0">
                <a:latin typeface="Arial" charset="0"/>
              </a:rPr>
              <a:t>psychotraumatologii</a:t>
            </a:r>
            <a:r>
              <a:rPr lang="cs-CZ" sz="2000" b="1" dirty="0" smtClean="0">
                <a:latin typeface="Arial" charset="0"/>
              </a:rPr>
              <a:t>, </a:t>
            </a:r>
            <a:r>
              <a:rPr lang="cs-CZ" sz="2000" b="1" dirty="0" err="1" smtClean="0">
                <a:latin typeface="Arial" charset="0"/>
              </a:rPr>
              <a:t>Krefeld</a:t>
            </a:r>
            <a:r>
              <a:rPr lang="cs-CZ" sz="2000" b="1" dirty="0" smtClean="0">
                <a:latin typeface="Arial" charset="0"/>
              </a:rPr>
              <a:t>, Německo</a:t>
            </a:r>
          </a:p>
          <a:p>
            <a:pPr>
              <a:buFontTx/>
              <a:buNone/>
            </a:pPr>
            <a:endParaRPr lang="cs-CZ" sz="2000" dirty="0" smtClean="0">
              <a:latin typeface="Arial" charset="0"/>
            </a:endParaRPr>
          </a:p>
          <a:p>
            <a:pPr>
              <a:buFontTx/>
              <a:buNone/>
            </a:pPr>
            <a:r>
              <a:rPr lang="cs-CZ" sz="2000" u="sng" dirty="0" smtClean="0">
                <a:latin typeface="Arial" charset="0"/>
              </a:rPr>
              <a:t>Partneři: </a:t>
            </a:r>
          </a:p>
          <a:p>
            <a:pPr>
              <a:buFont typeface="Wingdings" pitchFamily="2" charset="2"/>
              <a:buChar char="Ø"/>
            </a:pPr>
            <a:r>
              <a:rPr lang="cs-CZ" sz="2000" b="1" dirty="0" smtClean="0">
                <a:latin typeface="Arial" charset="0"/>
              </a:rPr>
              <a:t>Karlova Univerzita v Praze (FF UK)</a:t>
            </a:r>
          </a:p>
          <a:p>
            <a:pPr>
              <a:buFont typeface="Wingdings" pitchFamily="2" charset="2"/>
              <a:buChar char="Ø"/>
            </a:pPr>
            <a:endParaRPr lang="en-GB" sz="2000" b="1" dirty="0" smtClean="0">
              <a:latin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000" b="1" dirty="0" smtClean="0">
                <a:latin typeface="Arial" charset="0"/>
              </a:rPr>
              <a:t>Federální úřad pro civilní ochranu a asistenci při katastrofách, </a:t>
            </a:r>
            <a:r>
              <a:rPr lang="en-US" sz="2000" b="1" dirty="0" smtClean="0">
                <a:latin typeface="Arial" charset="0"/>
              </a:rPr>
              <a:t>Bonn</a:t>
            </a:r>
            <a:r>
              <a:rPr lang="cs-CZ" sz="2000" b="1" dirty="0" smtClean="0">
                <a:latin typeface="Arial" charset="0"/>
              </a:rPr>
              <a:t>, Německo</a:t>
            </a:r>
          </a:p>
          <a:p>
            <a:pPr>
              <a:buFont typeface="Wingdings" pitchFamily="2" charset="2"/>
              <a:buChar char="Ø"/>
            </a:pPr>
            <a:endParaRPr lang="cs-CZ" sz="2000" b="1" dirty="0" smtClean="0">
              <a:latin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000" b="1" dirty="0" smtClean="0">
                <a:latin typeface="Arial" charset="0"/>
              </a:rPr>
              <a:t>Norské centrum pro studium násilí a traumatického stresu, Oslo, Norsko </a:t>
            </a:r>
          </a:p>
          <a:p>
            <a:pPr>
              <a:buFont typeface="Wingdings" pitchFamily="2" charset="2"/>
              <a:buChar char="Ø"/>
            </a:pPr>
            <a:endParaRPr lang="cs-CZ" sz="2000" b="1" dirty="0" smtClean="0">
              <a:latin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sv-SE" sz="2000" b="1" dirty="0" smtClean="0">
                <a:latin typeface="Arial" charset="0"/>
              </a:rPr>
              <a:t>Univerzita jižního Dánska, Odense, Dánsko</a:t>
            </a:r>
            <a:r>
              <a:rPr lang="sv-SE" sz="2000" dirty="0" smtClean="0"/>
              <a:t> </a:t>
            </a:r>
          </a:p>
          <a:p>
            <a:pPr>
              <a:buNone/>
            </a:pPr>
            <a:endParaRPr lang="cs-CZ" sz="2000" b="1" dirty="0" smtClean="0">
              <a:latin typeface="Arial" charset="0"/>
            </a:endParaRPr>
          </a:p>
          <a:p>
            <a:pPr>
              <a:buFontTx/>
              <a:buNone/>
            </a:pPr>
            <a:endParaRPr lang="en-GB" sz="2000" b="1" dirty="0" smtClean="0">
              <a:latin typeface="Arial" charset="0"/>
            </a:endParaRPr>
          </a:p>
          <a:p>
            <a:pPr>
              <a:buFontTx/>
              <a:buNone/>
            </a:pPr>
            <a:endParaRPr lang="cs-CZ" sz="2400" b="1" dirty="0" smtClean="0">
              <a:latin typeface="Arial" charset="0"/>
            </a:endParaRPr>
          </a:p>
        </p:txBody>
      </p:sp>
      <p:pic>
        <p:nvPicPr>
          <p:cNvPr id="5124" name="Picture 9" descr="C:\Users\Stepan\Desktop\EUNAD -IL\759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025" y="5445125"/>
            <a:ext cx="1223963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10" descr="C:\Users\Stepan\Desktop\EUNAD -IL\imagesCAV2PBD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788" y="3429000"/>
            <a:ext cx="2349500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11" descr="C:\Users\Stepan\Desktop\EUNAD -IL\bez názvu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7763" y="4724400"/>
            <a:ext cx="2716212" cy="53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12" descr="C:\Users\Stepan\Desktop\EUNAD -IL\mariahilf_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7763" y="1125538"/>
            <a:ext cx="2082800" cy="846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8" descr="C:\Users\Stepan\Desktop\EUNAD -IL\logo_UK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588" y="2205038"/>
            <a:ext cx="1258887" cy="125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7772400" cy="1872208"/>
          </a:xfrm>
        </p:spPr>
        <p:txBody>
          <a:bodyPr/>
          <a:lstStyle/>
          <a:p>
            <a:r>
              <a:rPr lang="cs-CZ" b="1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Další podpora projektu: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b="1" dirty="0" smtClean="0">
              <a:solidFill>
                <a:srgbClr val="000080"/>
              </a:solidFill>
              <a:latin typeface="Arial" charset="0"/>
              <a:cs typeface="Arial" charset="0"/>
            </a:endParaRP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250824" y="1052736"/>
            <a:ext cx="7561535" cy="6337077"/>
          </a:xfrm>
        </p:spPr>
        <p:txBody>
          <a:bodyPr/>
          <a:lstStyle/>
          <a:p>
            <a:pPr>
              <a:buFontTx/>
              <a:buNone/>
            </a:pPr>
            <a:endParaRPr lang="cs-CZ" sz="2000" b="1" dirty="0" smtClean="0">
              <a:latin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000" b="1" dirty="0" smtClean="0">
                <a:latin typeface="Arial" charset="0"/>
              </a:rPr>
              <a:t>Ministerstvo vnitra ČR, odbor bezpečnostní politiky</a:t>
            </a:r>
          </a:p>
          <a:p>
            <a:pPr>
              <a:buNone/>
            </a:pPr>
            <a:endParaRPr lang="cs-CZ" sz="1100" b="1" dirty="0" smtClean="0">
              <a:latin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000" b="1" dirty="0" smtClean="0">
                <a:latin typeface="Arial" charset="0"/>
              </a:rPr>
              <a:t>Německá asociace pro rehabilitaci</a:t>
            </a:r>
          </a:p>
          <a:p>
            <a:pPr>
              <a:buNone/>
            </a:pPr>
            <a:endParaRPr lang="cs-CZ" sz="1100" b="1" dirty="0" smtClean="0">
              <a:latin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000" b="1" dirty="0" smtClean="0">
                <a:latin typeface="Arial" charset="0"/>
              </a:rPr>
              <a:t>Izraelská trauma koalice (ITC) </a:t>
            </a:r>
          </a:p>
          <a:p>
            <a:pPr>
              <a:buNone/>
            </a:pPr>
            <a:endParaRPr lang="cs-CZ" sz="1100" b="1" dirty="0" smtClean="0">
              <a:latin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000" b="1" dirty="0" smtClean="0">
                <a:latin typeface="Arial" charset="0"/>
              </a:rPr>
              <a:t>Španělská společnost pro traumatologii, traumatický stres a disociaci (SEPET+D)</a:t>
            </a:r>
          </a:p>
          <a:p>
            <a:pPr>
              <a:buNone/>
            </a:pPr>
            <a:endParaRPr lang="cs-CZ" sz="1100" b="1" dirty="0" smtClean="0">
              <a:latin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000" b="1" dirty="0" smtClean="0">
                <a:latin typeface="Arial" charset="0"/>
              </a:rPr>
              <a:t>Univerzita Oslo – Lékařská fakulta</a:t>
            </a:r>
          </a:p>
          <a:p>
            <a:pPr>
              <a:buNone/>
            </a:pPr>
            <a:endParaRPr lang="cs-CZ" sz="2400" b="1" dirty="0" smtClean="0">
              <a:latin typeface="Arial" charset="0"/>
            </a:endParaRPr>
          </a:p>
          <a:p>
            <a:pPr>
              <a:buNone/>
            </a:pPr>
            <a:r>
              <a:rPr lang="cs-CZ" sz="2400" b="1" dirty="0" smtClean="0">
                <a:latin typeface="Arial" charset="0"/>
              </a:rPr>
              <a:t>+</a:t>
            </a:r>
          </a:p>
          <a:p>
            <a:pPr>
              <a:buNone/>
            </a:pPr>
            <a:r>
              <a:rPr lang="cs-CZ" sz="2000" b="1" dirty="0" smtClean="0">
                <a:latin typeface="Arial" charset="0"/>
              </a:rPr>
              <a:t>Příslušné organizace sdružující občany s </a:t>
            </a:r>
            <a:r>
              <a:rPr lang="cs-CZ" sz="2000" b="1" dirty="0" err="1" smtClean="0">
                <a:latin typeface="Arial" charset="0"/>
              </a:rPr>
              <a:t>disabilitou</a:t>
            </a:r>
            <a:endParaRPr lang="cs-CZ" sz="2000" b="1" dirty="0" smtClean="0">
              <a:latin typeface="Arial" charset="0"/>
            </a:endParaRPr>
          </a:p>
        </p:txBody>
      </p:sp>
      <p:pic>
        <p:nvPicPr>
          <p:cNvPr id="6148" name="Picture 2" descr="C:\Users\Stepan\Desktop\EUNAD -IL\uni osl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4221088"/>
            <a:ext cx="1152525" cy="1141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3" descr="C:\Users\Stepan\Desktop\EUNAD -IL\imagesCASLRBCX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3717032"/>
            <a:ext cx="1368425" cy="43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4" descr="C:\Users\Stepan\Desktop\EUNAD -IL\ger reh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2060848"/>
            <a:ext cx="1831975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5" descr="C:\Users\Stepan\Desktop\EUNAD -IL\imagesCA1Q7DO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2280" y="2636912"/>
            <a:ext cx="1177355" cy="970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6" descr="C:\Users\Stepan\Desktop\EUNAD -IL\00024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92950" y="1412776"/>
            <a:ext cx="20510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827584" y="764704"/>
            <a:ext cx="7772400" cy="555625"/>
          </a:xfrm>
        </p:spPr>
        <p:txBody>
          <a:bodyPr/>
          <a:lstStyle/>
          <a:p>
            <a:r>
              <a:rPr lang="cs-CZ" b="1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Základ projektu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8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/>
            </a:r>
            <a:br>
              <a:rPr lang="cs-CZ" sz="28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en-US" sz="28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Evropská síť psychosociální následné péče při katastrofách (předchozí projekty)</a:t>
            </a:r>
            <a:r>
              <a:rPr lang="en-US" sz="28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endParaRPr lang="cs-CZ" sz="2800" b="1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0" y="2060848"/>
            <a:ext cx="7988300" cy="4395515"/>
          </a:xfrm>
        </p:spPr>
        <p:txBody>
          <a:bodyPr/>
          <a:lstStyle/>
          <a:p>
            <a:pPr marL="457200" indent="-457200">
              <a:buFontTx/>
              <a:buAutoNum type="arabicParenR"/>
              <a:defRPr/>
            </a:pPr>
            <a:r>
              <a:rPr lang="cs-CZ" sz="2000" b="1" dirty="0" smtClean="0">
                <a:latin typeface="Arial" charset="0"/>
              </a:rPr>
              <a:t>Projekt                                  (2007-2009):</a:t>
            </a:r>
          </a:p>
          <a:p>
            <a:pPr marL="457200" indent="-457200">
              <a:buFont typeface="Wingdings" pitchFamily="2" charset="2"/>
              <a:buChar char="Ø"/>
              <a:defRPr/>
            </a:pPr>
            <a:r>
              <a:rPr lang="cs-CZ" sz="2000" b="1" dirty="0" smtClean="0">
                <a:latin typeface="Arial" charset="0"/>
              </a:rPr>
              <a:t>Program orientovaný na cílové skupiny </a:t>
            </a:r>
            <a:r>
              <a:rPr lang="cs-CZ" sz="2000" dirty="0" smtClean="0">
                <a:latin typeface="Arial" charset="0"/>
              </a:rPr>
              <a:t>(TGIP)</a:t>
            </a:r>
          </a:p>
          <a:p>
            <a:pPr marL="457200" indent="-457200">
              <a:buFont typeface="Wingdings" pitchFamily="2" charset="2"/>
              <a:buChar char="Ø"/>
              <a:defRPr/>
            </a:pPr>
            <a:r>
              <a:rPr lang="cs-CZ" sz="2000" b="1" dirty="0" smtClean="0">
                <a:latin typeface="Arial" charset="0"/>
              </a:rPr>
              <a:t>nástroj </a:t>
            </a:r>
            <a:r>
              <a:rPr lang="en-US" sz="2000" b="1" dirty="0" smtClean="0">
                <a:latin typeface="Arial" charset="0"/>
              </a:rPr>
              <a:t>Cologne Risk Index-Disaster</a:t>
            </a:r>
            <a:r>
              <a:rPr lang="en-US" sz="2000" dirty="0" smtClean="0">
                <a:latin typeface="Arial" charset="0"/>
              </a:rPr>
              <a:t> </a:t>
            </a:r>
            <a:r>
              <a:rPr lang="cs-CZ" sz="2000" dirty="0" smtClean="0">
                <a:latin typeface="Arial" charset="0"/>
              </a:rPr>
              <a:t>(kontext=rozsáhlé mimořádné události)</a:t>
            </a:r>
          </a:p>
          <a:p>
            <a:pPr marL="457200" indent="-457200">
              <a:buFont typeface="Wingdings" pitchFamily="2" charset="2"/>
              <a:buChar char="Ø"/>
              <a:defRPr/>
            </a:pPr>
            <a:r>
              <a:rPr lang="cs-CZ" sz="2000" b="1" dirty="0" err="1" smtClean="0">
                <a:latin typeface="Arial" charset="0"/>
              </a:rPr>
              <a:t>Psychoedukace</a:t>
            </a:r>
            <a:r>
              <a:rPr lang="cs-CZ" sz="2000" b="1" dirty="0" smtClean="0">
                <a:latin typeface="Arial" charset="0"/>
              </a:rPr>
              <a:t> (pro lidi zasažené katastrofami)</a:t>
            </a:r>
            <a:endParaRPr lang="cs-CZ" sz="2000" dirty="0" smtClean="0">
              <a:latin typeface="Arial" charset="0"/>
            </a:endParaRPr>
          </a:p>
          <a:p>
            <a:pPr marL="457200" indent="-457200">
              <a:buFontTx/>
              <a:buNone/>
              <a:defRPr/>
            </a:pPr>
            <a:endParaRPr lang="cs-CZ" sz="2000" dirty="0" smtClean="0">
              <a:latin typeface="Arial" charset="0"/>
            </a:endParaRPr>
          </a:p>
          <a:p>
            <a:pPr>
              <a:buFontTx/>
              <a:buNone/>
              <a:defRPr/>
            </a:pPr>
            <a:endParaRPr lang="cs-CZ" sz="800" dirty="0" smtClean="0"/>
          </a:p>
          <a:p>
            <a:pPr>
              <a:buFontTx/>
              <a:buNone/>
              <a:defRPr/>
            </a:pPr>
            <a:r>
              <a:rPr lang="cs-CZ" sz="2000" b="1" dirty="0" smtClean="0">
                <a:latin typeface="Arial" charset="0"/>
              </a:rPr>
              <a:t>2) Projekt                                   (2009-2011):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cs-CZ" sz="2000" b="1" dirty="0" smtClean="0">
                <a:latin typeface="Arial" charset="0"/>
              </a:rPr>
              <a:t>Implementace projektu EUTOPA </a:t>
            </a:r>
            <a:br>
              <a:rPr lang="cs-CZ" sz="2000" b="1" dirty="0" smtClean="0">
                <a:latin typeface="Arial" charset="0"/>
              </a:rPr>
            </a:br>
            <a:r>
              <a:rPr lang="cs-CZ" sz="2000" dirty="0" smtClean="0">
                <a:latin typeface="Arial" charset="0"/>
              </a:rPr>
              <a:t>(kontext=uniformované složky)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cs-CZ" sz="2000" b="1" dirty="0" smtClean="0">
                <a:latin typeface="Arial" charset="0"/>
              </a:rPr>
              <a:t>Vodítka – psychosociální podpora pro uniformované složky</a:t>
            </a:r>
          </a:p>
          <a:p>
            <a:pPr>
              <a:buFontTx/>
              <a:buNone/>
              <a:defRPr/>
            </a:pPr>
            <a:endParaRPr lang="cs-CZ" sz="2000" b="1" dirty="0" smtClean="0">
              <a:latin typeface="Arial" charset="0"/>
            </a:endParaRPr>
          </a:p>
          <a:p>
            <a:pPr>
              <a:buFontTx/>
              <a:buNone/>
              <a:defRPr/>
            </a:pPr>
            <a:r>
              <a:rPr lang="cs-CZ" sz="2000" dirty="0" smtClean="0">
                <a:latin typeface="Arial" charset="0"/>
              </a:rPr>
              <a:t>Podporováno: </a:t>
            </a:r>
            <a:r>
              <a:rPr lang="cs-CZ" sz="2000" b="1" dirty="0" smtClean="0">
                <a:latin typeface="Arial" charset="0"/>
              </a:rPr>
              <a:t>Evropskou komisí, GŘ Prostředí</a:t>
            </a:r>
          </a:p>
          <a:p>
            <a:pPr>
              <a:defRPr/>
            </a:pPr>
            <a:endParaRPr lang="cs-CZ" dirty="0" smtClean="0"/>
          </a:p>
        </p:txBody>
      </p:sp>
      <p:sp>
        <p:nvSpPr>
          <p:cNvPr id="7172" name="Obdélník 4"/>
          <p:cNvSpPr>
            <a:spLocks noChangeArrowheads="1"/>
          </p:cNvSpPr>
          <p:nvPr/>
        </p:nvSpPr>
        <p:spPr bwMode="auto">
          <a:xfrm>
            <a:off x="1331640" y="5349895"/>
            <a:ext cx="781236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endParaRPr lang="cs-CZ" b="1" dirty="0">
              <a:cs typeface="Arial" charset="0"/>
            </a:endParaRPr>
          </a:p>
          <a:p>
            <a:pPr algn="r"/>
            <a:endParaRPr lang="cs-CZ" b="1" dirty="0">
              <a:cs typeface="Arial" charset="0"/>
            </a:endParaRPr>
          </a:p>
          <a:p>
            <a:pPr algn="ctr"/>
            <a:r>
              <a:rPr lang="cs-CZ" b="1" dirty="0">
                <a:cs typeface="Arial" charset="0"/>
              </a:rPr>
              <a:t/>
            </a:r>
            <a:br>
              <a:rPr lang="cs-CZ" b="1" dirty="0">
                <a:cs typeface="Arial" charset="0"/>
              </a:rPr>
            </a:br>
            <a:r>
              <a:rPr lang="cs-CZ" sz="1800" b="1" dirty="0" smtClean="0">
                <a:solidFill>
                  <a:srgbClr val="FF0000"/>
                </a:solidFill>
                <a:cs typeface="Arial" charset="0"/>
              </a:rPr>
              <a:t>http</a:t>
            </a:r>
            <a:r>
              <a:rPr lang="cs-CZ" sz="1800" b="1" dirty="0">
                <a:solidFill>
                  <a:srgbClr val="FF0000"/>
                </a:solidFill>
                <a:cs typeface="Arial" charset="0"/>
              </a:rPr>
              <a:t>://www.</a:t>
            </a:r>
            <a:r>
              <a:rPr lang="cs-CZ" sz="1800" b="1" dirty="0" err="1">
                <a:solidFill>
                  <a:srgbClr val="FF0000"/>
                </a:solidFill>
                <a:cs typeface="Arial" charset="0"/>
              </a:rPr>
              <a:t>eutopa</a:t>
            </a:r>
            <a:r>
              <a:rPr lang="cs-CZ" sz="1800" b="1" dirty="0">
                <a:solidFill>
                  <a:srgbClr val="FF0000"/>
                </a:solidFill>
                <a:cs typeface="Arial" charset="0"/>
              </a:rPr>
              <a:t>-</a:t>
            </a:r>
            <a:r>
              <a:rPr lang="cs-CZ" sz="1800" b="1" dirty="0" err="1">
                <a:solidFill>
                  <a:srgbClr val="FF0000"/>
                </a:solidFill>
                <a:cs typeface="Arial" charset="0"/>
              </a:rPr>
              <a:t>info.eu</a:t>
            </a:r>
            <a:r>
              <a:rPr lang="cs-CZ" sz="1800" b="1" dirty="0">
                <a:solidFill>
                  <a:srgbClr val="FF0000"/>
                </a:solidFill>
                <a:cs typeface="Arial" charset="0"/>
              </a:rPr>
              <a:t>/</a:t>
            </a:r>
          </a:p>
        </p:txBody>
      </p:sp>
      <p:pic>
        <p:nvPicPr>
          <p:cNvPr id="717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916832"/>
            <a:ext cx="33718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4149080"/>
            <a:ext cx="2160588" cy="59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2"/>
          <p:cNvPicPr>
            <a:picLocks noChangeAspect="1" noChangeArrowheads="1"/>
          </p:cNvPicPr>
          <p:nvPr/>
        </p:nvPicPr>
        <p:blipFill>
          <a:blip r:embed="rId5" cstate="print"/>
          <a:srcRect l="51016" t="8195" r="1801" b="8195"/>
          <a:stretch>
            <a:fillRect/>
          </a:stretch>
        </p:blipFill>
        <p:spPr bwMode="auto">
          <a:xfrm>
            <a:off x="7618413" y="4077072"/>
            <a:ext cx="1525587" cy="21621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647700"/>
          </a:xfrm>
          <a:noFill/>
        </p:spPr>
        <p:txBody>
          <a:bodyPr/>
          <a:lstStyle/>
          <a:p>
            <a:r>
              <a:rPr lang="cs-CZ" b="1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Problém </a:t>
            </a:r>
            <a:r>
              <a:rPr lang="cs-CZ" b="1" dirty="0" err="1" smtClean="0">
                <a:solidFill>
                  <a:srgbClr val="000080"/>
                </a:solidFill>
                <a:latin typeface="Arial" charset="0"/>
                <a:cs typeface="Arial" charset="0"/>
              </a:rPr>
              <a:t>screeningu</a:t>
            </a:r>
            <a:endParaRPr lang="de-DE" b="1" dirty="0" smtClean="0">
              <a:solidFill>
                <a:srgbClr val="000080"/>
              </a:solidFill>
              <a:latin typeface="Arial" charset="0"/>
              <a:cs typeface="Arial" charset="0"/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71550" y="6092825"/>
            <a:ext cx="7704138" cy="3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 dirty="0" smtClean="0"/>
              <a:t>Dle</a:t>
            </a:r>
            <a:r>
              <a:rPr lang="de-DE" sz="1400" dirty="0" smtClean="0"/>
              <a:t> </a:t>
            </a:r>
            <a:r>
              <a:rPr lang="de-DE" sz="1400" dirty="0"/>
              <a:t>R. Williams R &amp; V. Kemp after </a:t>
            </a:r>
            <a:r>
              <a:rPr lang="de-DE" sz="1400" dirty="0" err="1"/>
              <a:t>Layne</a:t>
            </a:r>
            <a:r>
              <a:rPr lang="de-DE" sz="1400" dirty="0"/>
              <a:t> CM et al. (2008</a:t>
            </a:r>
            <a:r>
              <a:rPr lang="de-DE" sz="1400" dirty="0" smtClean="0"/>
              <a:t>)</a:t>
            </a:r>
            <a:r>
              <a:rPr lang="cs-CZ" sz="1400" dirty="0" smtClean="0"/>
              <a:t> upravil </a:t>
            </a:r>
            <a:r>
              <a:rPr lang="cs-CZ" sz="1400" dirty="0" err="1" smtClean="0"/>
              <a:t>Vymětal</a:t>
            </a:r>
            <a:r>
              <a:rPr lang="cs-CZ" sz="1400" dirty="0" smtClean="0"/>
              <a:t> (2013)</a:t>
            </a:r>
            <a:r>
              <a:rPr lang="de-DE" sz="1800" dirty="0" smtClean="0"/>
              <a:t> </a:t>
            </a:r>
            <a:endParaRPr lang="de-DE" sz="18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graf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450" y="1196975"/>
            <a:ext cx="6827838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052736"/>
            <a:ext cx="8229600" cy="647700"/>
          </a:xfrm>
          <a:noFill/>
        </p:spPr>
        <p:txBody>
          <a:bodyPr/>
          <a:lstStyle/>
          <a:p>
            <a:r>
              <a:rPr lang="cs-CZ" sz="2800" b="1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Intervence zaměřené na cílové skupiny (TGIP)</a:t>
            </a:r>
            <a:endParaRPr lang="de-DE" sz="2800" b="1" dirty="0" smtClean="0">
              <a:solidFill>
                <a:srgbClr val="000080"/>
              </a:solidFill>
              <a:latin typeface="Arial" charset="0"/>
              <a:cs typeface="Arial" charset="0"/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5291931" y="6486487"/>
            <a:ext cx="7704138" cy="3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 dirty="0" smtClean="0"/>
              <a:t>Dle projektu EUTOPA</a:t>
            </a:r>
            <a:r>
              <a:rPr lang="de-DE" sz="1800" dirty="0" smtClean="0"/>
              <a:t> </a:t>
            </a:r>
            <a:endParaRPr lang="de-DE" sz="18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260648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50" name="Object 1"/>
          <p:cNvGraphicFramePr>
            <a:graphicFrameLocks noChangeAspect="1"/>
          </p:cNvGraphicFramePr>
          <p:nvPr/>
        </p:nvGraphicFramePr>
        <p:xfrm>
          <a:off x="1187624" y="1844824"/>
          <a:ext cx="7128445" cy="4709041"/>
        </p:xfrm>
        <a:graphic>
          <a:graphicData uri="http://schemas.openxmlformats.org/presentationml/2006/ole">
            <p:oleObj spid="_x0000_s2050" name="Snímek" r:id="rId5" imgW="4418091" imgH="3322622" progId="PowerPoint.Slide.12">
              <p:embed/>
            </p:oleObj>
          </a:graphicData>
        </a:graphic>
      </p:graphicFrame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ChangeArrowheads="1"/>
          </p:cNvSpPr>
          <p:nvPr/>
        </p:nvSpPr>
        <p:spPr bwMode="auto">
          <a:xfrm>
            <a:off x="250825" y="2565400"/>
            <a:ext cx="5545138" cy="4318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/>
          <a:p>
            <a:endParaRPr lang="de-CH" sz="1600">
              <a:solidFill>
                <a:srgbClr val="000000"/>
              </a:solidFill>
              <a:latin typeface="Verdana" pitchFamily="34" charset="0"/>
            </a:endParaRPr>
          </a:p>
        </p:txBody>
      </p:sp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1340768"/>
            <a:ext cx="2943891" cy="18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8" descr="2009-03-22-xxl--20090306080721_DEU_NRW_Haus_Einsturz_MME117_0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850" y="3860800"/>
            <a:ext cx="3240088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1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788" y="1341438"/>
            <a:ext cx="2473325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7" name="Text Box 14"/>
          <p:cNvSpPr txBox="1">
            <a:spLocks noChangeArrowheads="1"/>
          </p:cNvSpPr>
          <p:nvPr/>
        </p:nvSpPr>
        <p:spPr bwMode="auto">
          <a:xfrm>
            <a:off x="3132138" y="3357563"/>
            <a:ext cx="29527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400" b="1" dirty="0"/>
              <a:t>Love </a:t>
            </a:r>
            <a:r>
              <a:rPr lang="de-DE" sz="1400" b="1" dirty="0" err="1" smtClean="0"/>
              <a:t>parade</a:t>
            </a:r>
            <a:r>
              <a:rPr lang="de-DE" sz="1400" b="1" dirty="0" smtClean="0"/>
              <a:t>,</a:t>
            </a:r>
            <a:r>
              <a:rPr lang="cs-CZ" sz="1400" b="1" dirty="0" smtClean="0"/>
              <a:t> Německo</a:t>
            </a:r>
            <a:r>
              <a:rPr lang="de-DE" sz="1400" b="1" dirty="0" smtClean="0"/>
              <a:t> </a:t>
            </a:r>
            <a:r>
              <a:rPr lang="de-DE" sz="1400" b="1" dirty="0"/>
              <a:t>2010</a:t>
            </a:r>
          </a:p>
        </p:txBody>
      </p:sp>
      <p:sp>
        <p:nvSpPr>
          <p:cNvPr id="10248" name="Text Box 15"/>
          <p:cNvSpPr txBox="1">
            <a:spLocks noChangeArrowheads="1"/>
          </p:cNvSpPr>
          <p:nvPr/>
        </p:nvSpPr>
        <p:spPr bwMode="auto">
          <a:xfrm>
            <a:off x="684213" y="3429000"/>
            <a:ext cx="20177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400" b="1"/>
              <a:t>Tsunami</a:t>
            </a:r>
            <a:r>
              <a:rPr lang="cs-CZ" sz="1400" b="1"/>
              <a:t> 2004</a:t>
            </a:r>
            <a:endParaRPr lang="de-DE" sz="1400" b="1"/>
          </a:p>
        </p:txBody>
      </p:sp>
      <p:sp>
        <p:nvSpPr>
          <p:cNvPr id="10249" name="Text Box 16"/>
          <p:cNvSpPr txBox="1">
            <a:spLocks noChangeArrowheads="1"/>
          </p:cNvSpPr>
          <p:nvPr/>
        </p:nvSpPr>
        <p:spPr bwMode="auto">
          <a:xfrm>
            <a:off x="6407150" y="3284538"/>
            <a:ext cx="27368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400" b="1" dirty="0"/>
              <a:t>CBRN </a:t>
            </a:r>
            <a:r>
              <a:rPr lang="cs-CZ" sz="1400" b="1" dirty="0" smtClean="0"/>
              <a:t>nehody – cvičení, Německo 2011-2012</a:t>
            </a:r>
            <a:endParaRPr lang="de-DE" sz="1400" b="1" dirty="0"/>
          </a:p>
        </p:txBody>
      </p:sp>
      <p:sp>
        <p:nvSpPr>
          <p:cNvPr id="10250" name="Text Box 18"/>
          <p:cNvSpPr txBox="1">
            <a:spLocks noChangeArrowheads="1"/>
          </p:cNvSpPr>
          <p:nvPr/>
        </p:nvSpPr>
        <p:spPr bwMode="auto">
          <a:xfrm>
            <a:off x="468313" y="6165850"/>
            <a:ext cx="30956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 b="1" dirty="0" smtClean="0"/>
              <a:t>Zřícení historického archívu, Kolín nad Rýnem, Německo 2009</a:t>
            </a:r>
            <a:endParaRPr lang="de-DE" sz="1400" b="1" dirty="0"/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611188" y="549275"/>
            <a:ext cx="7772400" cy="555625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cs-CZ" sz="3200" b="1" dirty="0" smtClean="0">
                <a:solidFill>
                  <a:srgbClr val="000080"/>
                </a:solidFill>
                <a:ea typeface="+mj-ea"/>
                <a:cs typeface="Arial" charset="0"/>
              </a:rPr>
              <a:t>Zkušenosti/TGIP</a:t>
            </a:r>
            <a:endParaRPr lang="cs-CZ" sz="3200" b="1" dirty="0">
              <a:solidFill>
                <a:srgbClr val="000080"/>
              </a:solidFill>
              <a:ea typeface="+mj-ea"/>
              <a:cs typeface="Arial" charset="0"/>
            </a:endParaRPr>
          </a:p>
        </p:txBody>
      </p:sp>
      <p:pic>
        <p:nvPicPr>
          <p:cNvPr id="10252" name="Picture 13" descr="DNzeleznicniStudenka (1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08400" y="3860800"/>
            <a:ext cx="3384550" cy="232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3" name="Text Box 18"/>
          <p:cNvSpPr txBox="1">
            <a:spLocks noChangeArrowheads="1"/>
          </p:cNvSpPr>
          <p:nvPr/>
        </p:nvSpPr>
        <p:spPr bwMode="auto">
          <a:xfrm>
            <a:off x="5003800" y="6237288"/>
            <a:ext cx="367265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 b="1" dirty="0" smtClean="0"/>
              <a:t>Nehoda vlaku ve </a:t>
            </a:r>
            <a:r>
              <a:rPr lang="cs-CZ" sz="1400" b="1" dirty="0" err="1" smtClean="0"/>
              <a:t>Srudénce</a:t>
            </a:r>
            <a:r>
              <a:rPr lang="cs-CZ" sz="1400" b="1" dirty="0" smtClean="0"/>
              <a:t>, ČR, 2008</a:t>
            </a:r>
            <a:r>
              <a:rPr lang="de-DE" sz="1400" b="1" dirty="0" smtClean="0"/>
              <a:t> </a:t>
            </a:r>
            <a:endParaRPr lang="de-DE" sz="1400" b="1" dirty="0"/>
          </a:p>
        </p:txBody>
      </p:sp>
      <p:pic>
        <p:nvPicPr>
          <p:cNvPr id="10254" name="obrázek 7" descr="studénka 2 jícha pčr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64388" y="3860800"/>
            <a:ext cx="179070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Obrázek 14" descr="Indian-Ocean-Tsunami-2004--300x192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23528" y="1340768"/>
            <a:ext cx="2748980" cy="1872208"/>
          </a:xfrm>
          <a:prstGeom prst="rect">
            <a:avLst/>
          </a:prstGeom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1412875"/>
            <a:ext cx="7772400" cy="555625"/>
          </a:xfrm>
        </p:spPr>
        <p:txBody>
          <a:bodyPr/>
          <a:lstStyle/>
          <a:p>
            <a:pPr>
              <a:defRPr/>
            </a:pPr>
            <a:r>
              <a:rPr lang="cs-CZ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Vztah projektu EUNAD </a:t>
            </a:r>
            <a:br>
              <a:rPr lang="cs-CZ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</a:br>
            <a:r>
              <a:rPr lang="cs-CZ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k dokumentům EU a UN: </a:t>
            </a:r>
            <a:endParaRPr lang="de-DE" b="1" kern="1200" dirty="0" smtClean="0">
              <a:solidFill>
                <a:srgbClr val="000080"/>
              </a:solidFill>
              <a:latin typeface="Arial" charset="0"/>
              <a:cs typeface="Arial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2420938"/>
            <a:ext cx="8496944" cy="208915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GB" sz="2400" dirty="0" smtClean="0">
                <a:latin typeface="Arial" charset="0"/>
              </a:rPr>
              <a:t>EUNAD </a:t>
            </a:r>
            <a:r>
              <a:rPr lang="cs-CZ" sz="2400" dirty="0" smtClean="0">
                <a:latin typeface="Arial" charset="0"/>
              </a:rPr>
              <a:t>má za cíl implementaci a přípravu </a:t>
            </a:r>
            <a:r>
              <a:rPr lang="cs-CZ" sz="2400" b="1" dirty="0" smtClean="0">
                <a:latin typeface="Arial" charset="0"/>
              </a:rPr>
              <a:t>asistenčních programů pro občany s </a:t>
            </a:r>
            <a:r>
              <a:rPr lang="cs-CZ" sz="2400" b="1" dirty="0" err="1" smtClean="0">
                <a:latin typeface="Arial" charset="0"/>
              </a:rPr>
              <a:t>disabilitou</a:t>
            </a:r>
            <a:r>
              <a:rPr lang="cs-CZ" sz="2400" dirty="0" smtClean="0">
                <a:latin typeface="Arial" charset="0"/>
              </a:rPr>
              <a:t> (osoby ve vysokém riziku) </a:t>
            </a:r>
            <a:r>
              <a:rPr lang="cs-CZ" sz="2400" b="1" dirty="0" smtClean="0">
                <a:latin typeface="Arial" charset="0"/>
              </a:rPr>
              <a:t>při katastrofách</a:t>
            </a:r>
            <a:r>
              <a:rPr lang="cs-CZ" sz="2400" dirty="0" smtClean="0">
                <a:latin typeface="Arial" charset="0"/>
              </a:rPr>
              <a:t>, které respektují </a:t>
            </a:r>
            <a:r>
              <a:rPr lang="cs-CZ" sz="2400" b="1" dirty="0" smtClean="0">
                <a:latin typeface="Arial" charset="0"/>
              </a:rPr>
              <a:t>lidská práva EU</a:t>
            </a:r>
            <a:r>
              <a:rPr lang="en-GB" sz="2400" dirty="0" smtClean="0">
                <a:latin typeface="Arial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Arial" charset="0"/>
              </a:rPr>
              <a:t>Další krok k implementaci</a:t>
            </a:r>
            <a:r>
              <a:rPr lang="cs-CZ" sz="2400" b="1" dirty="0" smtClean="0">
                <a:latin typeface="Arial" charset="0"/>
              </a:rPr>
              <a:t> Konvence práv osob s </a:t>
            </a:r>
            <a:r>
              <a:rPr lang="cs-CZ" sz="2400" b="1" dirty="0" err="1" smtClean="0">
                <a:latin typeface="Arial" charset="0"/>
              </a:rPr>
              <a:t>disabilitou</a:t>
            </a:r>
            <a:r>
              <a:rPr lang="cs-CZ" sz="2400" b="1" dirty="0" smtClean="0">
                <a:latin typeface="Arial" charset="0"/>
              </a:rPr>
              <a:t> (UN).</a:t>
            </a:r>
            <a:r>
              <a:rPr lang="en-GB" sz="2800" b="1" dirty="0" smtClean="0"/>
              <a:t> </a:t>
            </a:r>
            <a:endParaRPr lang="de-DE" sz="2800" b="1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684213" y="981075"/>
            <a:ext cx="7772400" cy="722313"/>
          </a:xfrm>
        </p:spPr>
        <p:txBody>
          <a:bodyPr/>
          <a:lstStyle/>
          <a:p>
            <a:pPr>
              <a:defRPr/>
            </a:pPr>
            <a:r>
              <a:rPr lang="cs-CZ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Úkoly</a:t>
            </a:r>
            <a:r>
              <a:rPr lang="de-DE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/>
            </a:r>
            <a:br>
              <a:rPr lang="de-DE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</a:br>
            <a:endParaRPr lang="cs-CZ" b="1" kern="1200" dirty="0" smtClean="0">
              <a:solidFill>
                <a:srgbClr val="000080"/>
              </a:solidFill>
              <a:latin typeface="Arial" charset="0"/>
              <a:cs typeface="Arial" charset="0"/>
            </a:endParaRPr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196752"/>
            <a:ext cx="8964488" cy="3289300"/>
          </a:xfrm>
        </p:spPr>
        <p:txBody>
          <a:bodyPr/>
          <a:lstStyle/>
          <a:p>
            <a:pPr algn="l"/>
            <a:endParaRPr lang="en-GB" sz="2400" dirty="0" smtClean="0">
              <a:latin typeface="Arial" charset="0"/>
            </a:endParaRPr>
          </a:p>
          <a:p>
            <a:pPr marL="457200" indent="-457200" algn="l">
              <a:buFont typeface="+mj-lt"/>
              <a:buAutoNum type="arabicPeriod"/>
            </a:pPr>
            <a:r>
              <a:rPr lang="cs-CZ" sz="2400" b="1" dirty="0" smtClean="0">
                <a:latin typeface="Arial" charset="0"/>
              </a:rPr>
              <a:t>Výzkum </a:t>
            </a:r>
            <a:r>
              <a:rPr lang="cs-CZ" sz="2400" dirty="0" smtClean="0">
                <a:latin typeface="Arial" charset="0"/>
              </a:rPr>
              <a:t>(Dvě kvalitativní výzkumné studie–u sluchově/zrakově postižených, Výzkum odborné literatury, Analýza relevantních národních a EU projektů)</a:t>
            </a:r>
            <a:endParaRPr lang="en-GB" sz="2400" dirty="0" smtClean="0">
              <a:latin typeface="Arial" charset="0"/>
            </a:endParaRPr>
          </a:p>
          <a:p>
            <a:pPr marL="457200" indent="-457200" algn="l">
              <a:buFont typeface="+mj-lt"/>
              <a:buAutoNum type="arabicPeriod"/>
            </a:pPr>
            <a:r>
              <a:rPr lang="cs-CZ" sz="2400" b="1" dirty="0" smtClean="0">
                <a:latin typeface="Arial" charset="0"/>
              </a:rPr>
              <a:t>Vstupní odborná konference </a:t>
            </a:r>
            <a:r>
              <a:rPr lang="cs-CZ" sz="2400" dirty="0" smtClean="0">
                <a:latin typeface="Arial" charset="0"/>
              </a:rPr>
              <a:t>(Izrael 02/2013)</a:t>
            </a:r>
          </a:p>
          <a:p>
            <a:pPr marL="457200" indent="-457200" algn="l">
              <a:buFont typeface="+mj-lt"/>
              <a:buAutoNum type="arabicPeriod"/>
            </a:pPr>
            <a:r>
              <a:rPr lang="cs-CZ" sz="2400" b="1" dirty="0" smtClean="0">
                <a:latin typeface="Arial" charset="0"/>
              </a:rPr>
              <a:t>Místní tvorba sítě s organizacemi sluchově/zrakově postižených</a:t>
            </a:r>
            <a:r>
              <a:rPr lang="cs-CZ" sz="2400" dirty="0" smtClean="0">
                <a:latin typeface="Arial" charset="0"/>
              </a:rPr>
              <a:t> (2013 - Něm, CZ, DK, Nor)</a:t>
            </a:r>
          </a:p>
          <a:p>
            <a:pPr marL="457200" indent="-457200" algn="l">
              <a:buFont typeface="+mj-lt"/>
              <a:buAutoNum type="arabicPeriod"/>
            </a:pPr>
            <a:r>
              <a:rPr lang="cs-CZ" sz="2400" b="1" dirty="0" smtClean="0">
                <a:latin typeface="Arial" charset="0"/>
              </a:rPr>
              <a:t>Místní workshopy </a:t>
            </a:r>
            <a:r>
              <a:rPr lang="cs-CZ" sz="2400" dirty="0" smtClean="0">
                <a:latin typeface="Arial" charset="0"/>
              </a:rPr>
              <a:t>(2013 - Něm, CZ, DK, Nor)</a:t>
            </a:r>
          </a:p>
          <a:p>
            <a:pPr marL="457200" indent="-457200" algn="l">
              <a:buFont typeface="+mj-lt"/>
              <a:buAutoNum type="arabicPeriod"/>
            </a:pPr>
            <a:r>
              <a:rPr lang="cs-CZ" sz="2400" b="1" dirty="0" smtClean="0">
                <a:latin typeface="Arial" charset="0"/>
              </a:rPr>
              <a:t>2 odborné evropské konference </a:t>
            </a:r>
            <a:r>
              <a:rPr lang="cs-CZ" sz="2400" dirty="0" smtClean="0">
                <a:latin typeface="Arial" charset="0"/>
              </a:rPr>
              <a:t>(Praha 10/2013, Kolín </a:t>
            </a:r>
            <a:r>
              <a:rPr lang="cs-CZ" sz="2400" dirty="0" err="1" smtClean="0">
                <a:latin typeface="Arial" charset="0"/>
              </a:rPr>
              <a:t>n.R</a:t>
            </a:r>
            <a:r>
              <a:rPr lang="cs-CZ" sz="2400" dirty="0" smtClean="0">
                <a:latin typeface="Arial" charset="0"/>
              </a:rPr>
              <a:t>. 2014)</a:t>
            </a:r>
            <a:endParaRPr lang="en-GB" sz="2400" dirty="0" smtClean="0">
              <a:latin typeface="Arial" charset="0"/>
            </a:endParaRPr>
          </a:p>
          <a:p>
            <a:pPr marL="457200" indent="-457200" algn="l">
              <a:buFont typeface="+mj-lt"/>
              <a:buAutoNum type="arabicPeriod"/>
            </a:pPr>
            <a:r>
              <a:rPr lang="en-GB" sz="2400" b="1" dirty="0" smtClean="0">
                <a:latin typeface="Arial" charset="0"/>
              </a:rPr>
              <a:t>EUNAD </a:t>
            </a:r>
            <a:r>
              <a:rPr lang="cs-CZ" sz="2400" b="1" dirty="0" smtClean="0">
                <a:latin typeface="Arial" charset="0"/>
              </a:rPr>
              <a:t>doporučení-vodítka/</a:t>
            </a:r>
            <a:r>
              <a:rPr lang="en-GB" sz="2400" b="1" dirty="0" smtClean="0">
                <a:latin typeface="Arial" charset="0"/>
              </a:rPr>
              <a:t>EUNAD </a:t>
            </a:r>
            <a:r>
              <a:rPr lang="cs-CZ" sz="2400" b="1" dirty="0" smtClean="0">
                <a:latin typeface="Arial" charset="0"/>
              </a:rPr>
              <a:t>mezinárodní pracovní skupina</a:t>
            </a:r>
            <a:endParaRPr lang="en-GB" sz="2400" b="1" dirty="0" smtClean="0">
              <a:latin typeface="Arial" charset="0"/>
            </a:endParaRPr>
          </a:p>
          <a:p>
            <a:pPr marL="457200" indent="-457200" algn="l">
              <a:buFont typeface="+mj-lt"/>
              <a:buAutoNum type="arabicPeriod"/>
            </a:pPr>
            <a:r>
              <a:rPr lang="en-GB" sz="2400" b="1" dirty="0" smtClean="0">
                <a:latin typeface="Arial" charset="0"/>
              </a:rPr>
              <a:t>Pilot</a:t>
            </a:r>
            <a:r>
              <a:rPr lang="cs-CZ" sz="2400" b="1" dirty="0" smtClean="0">
                <a:latin typeface="Arial" charset="0"/>
              </a:rPr>
              <a:t>ní výcvik </a:t>
            </a:r>
            <a:r>
              <a:rPr lang="cs-CZ" sz="2400" dirty="0" smtClean="0">
                <a:latin typeface="Arial" charset="0"/>
              </a:rPr>
              <a:t>(2013 - Něm, CZ, DK, Nor)</a:t>
            </a:r>
            <a:endParaRPr lang="de-DE" sz="2400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C:\Users\Stepan\Desktop\ISR 2 2013\ISRAEL 2013\P10100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2138" y="2349500"/>
            <a:ext cx="6011862" cy="450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2" descr="C:\Users\Stepan\Desktop\ISR 2 2013\ISRAEL 2013\P101006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2349500"/>
            <a:ext cx="3168650" cy="213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5" descr="C:\Users\Stepan\Desktop\ISR 2 2013\ISRAEL 2013\P101006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" y="4581525"/>
            <a:ext cx="3132138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899593" y="908050"/>
            <a:ext cx="74888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cs-CZ" sz="2800" b="1" dirty="0" smtClean="0">
                <a:solidFill>
                  <a:srgbClr val="000080"/>
                </a:solidFill>
                <a:ea typeface="+mj-ea"/>
                <a:cs typeface="Arial" charset="0"/>
              </a:rPr>
              <a:t>Vstupní odborná konference v Izraeli</a:t>
            </a:r>
            <a:endParaRPr lang="cs-CZ" sz="2800" b="1" dirty="0">
              <a:solidFill>
                <a:srgbClr val="000080"/>
              </a:solidFill>
              <a:ea typeface="+mj-ea"/>
              <a:cs typeface="Arial" charset="0"/>
            </a:endParaRPr>
          </a:p>
        </p:txBody>
      </p:sp>
      <p:sp>
        <p:nvSpPr>
          <p:cNvPr id="16390" name="Obdélník 6"/>
          <p:cNvSpPr>
            <a:spLocks noChangeArrowheads="1"/>
          </p:cNvSpPr>
          <p:nvPr/>
        </p:nvSpPr>
        <p:spPr bwMode="auto">
          <a:xfrm>
            <a:off x="0" y="1844675"/>
            <a:ext cx="9144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cs-CZ" sz="2000" dirty="0" smtClean="0"/>
              <a:t>Odborné setkání organizovala Izraelská trauma koalice (Jeruzalém, 02/2013) </a:t>
            </a:r>
            <a:endParaRPr lang="en-GB" sz="20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765175"/>
            <a:ext cx="7772400" cy="555625"/>
          </a:xfrm>
        </p:spPr>
        <p:txBody>
          <a:bodyPr/>
          <a:lstStyle/>
          <a:p>
            <a:pPr>
              <a:defRPr/>
            </a:pPr>
            <a:r>
              <a:rPr lang="cs-CZ" sz="2800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Výzkum</a:t>
            </a:r>
            <a:r>
              <a:rPr lang="en-GB" sz="2800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:</a:t>
            </a:r>
            <a:r>
              <a:rPr lang="cs-CZ" sz="2800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/>
            </a:r>
            <a:br>
              <a:rPr lang="cs-CZ" sz="2800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</a:br>
            <a:endParaRPr lang="de-DE" sz="2800" b="1" kern="1200" dirty="0" smtClean="0">
              <a:solidFill>
                <a:srgbClr val="000080"/>
              </a:solidFill>
              <a:latin typeface="Arial" charset="0"/>
              <a:cs typeface="Arial" charset="0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1124744"/>
            <a:ext cx="8064500" cy="107950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Arial" charset="0"/>
              </a:rPr>
              <a:t>Realizace 2 kvalitativních studií, které se týkají specifického vnímání psychického </a:t>
            </a:r>
            <a:r>
              <a:rPr lang="cs-CZ" sz="2400" dirty="0" err="1" smtClean="0">
                <a:latin typeface="Arial" charset="0"/>
              </a:rPr>
              <a:t>trumatu</a:t>
            </a:r>
            <a:r>
              <a:rPr lang="cs-CZ" sz="2400" dirty="0" smtClean="0">
                <a:latin typeface="Arial" charset="0"/>
              </a:rPr>
              <a:t> u lidí sluchově a zrakově postižených (Nor)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Arial" charset="0"/>
              </a:rPr>
              <a:t>Analýza projektů (DK)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Arial" charset="0"/>
              </a:rPr>
              <a:t>Výzkum literatury (CZ)</a:t>
            </a:r>
            <a:endParaRPr lang="en-GB" sz="2400" i="1" dirty="0" smtClean="0">
              <a:latin typeface="Arial" charset="0"/>
            </a:endParaRPr>
          </a:p>
          <a:p>
            <a:pPr>
              <a:buFontTx/>
              <a:buNone/>
            </a:pPr>
            <a:endParaRPr lang="de-DE" sz="2400" dirty="0" smtClean="0">
              <a:latin typeface="Arial" charset="0"/>
            </a:endParaRPr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356992"/>
            <a:ext cx="2608262" cy="331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3491880" y="4221088"/>
            <a:ext cx="496887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 dirty="0" smtClean="0"/>
              <a:t>Výsledky </a:t>
            </a:r>
            <a:r>
              <a:rPr lang="cs-CZ" dirty="0" smtClean="0"/>
              <a:t>budou hlavním podkladem pro tvorbu </a:t>
            </a:r>
            <a:r>
              <a:rPr lang="cs-CZ" b="1" dirty="0" smtClean="0"/>
              <a:t>doporučení a výcvikový materiál</a:t>
            </a:r>
            <a:r>
              <a:rPr lang="cs-CZ" dirty="0" smtClean="0"/>
              <a:t>.</a:t>
            </a:r>
            <a:r>
              <a:rPr lang="de-DE" dirty="0" smtClean="0"/>
              <a:t> </a:t>
            </a:r>
            <a:endParaRPr lang="de-DE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1052513"/>
            <a:ext cx="7772400" cy="1008062"/>
          </a:xfrm>
        </p:spPr>
        <p:txBody>
          <a:bodyPr/>
          <a:lstStyle/>
          <a:p>
            <a:pPr>
              <a:defRPr/>
            </a:pPr>
            <a:r>
              <a:rPr lang="cs-CZ" sz="2800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Místní workshopy a mezinárodní konference:</a:t>
            </a:r>
            <a:endParaRPr lang="de-DE" sz="2800" b="1" kern="1200" dirty="0" smtClean="0">
              <a:solidFill>
                <a:srgbClr val="000080"/>
              </a:solidFill>
              <a:latin typeface="Arial" charset="0"/>
              <a:cs typeface="Arial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2060575"/>
            <a:ext cx="7772400" cy="4248150"/>
          </a:xfrm>
        </p:spPr>
        <p:txBody>
          <a:bodyPr/>
          <a:lstStyle/>
          <a:p>
            <a:pPr>
              <a:buFontTx/>
              <a:buNone/>
            </a:pPr>
            <a:r>
              <a:rPr lang="cs-CZ" sz="2000" b="1" dirty="0" smtClean="0">
                <a:latin typeface="Arial" charset="0"/>
              </a:rPr>
              <a:t>Úkoly</a:t>
            </a:r>
            <a:r>
              <a:rPr lang="en-GB" sz="2000" b="1" dirty="0" smtClean="0">
                <a:latin typeface="Arial" charset="0"/>
              </a:rPr>
              <a:t>: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charset="0"/>
              </a:rPr>
              <a:t>Místní workshopy (každá země, účastnící: odborníci IZS, zástupci organizací sluchově/zrakově postižených)</a:t>
            </a:r>
            <a:endParaRPr lang="en-GB" sz="2000" dirty="0" smtClean="0">
              <a:latin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charset="0"/>
              </a:rPr>
              <a:t>Mezinárodní konference I (Praha, 10/2013, cca 25 EU expertů)</a:t>
            </a:r>
            <a:endParaRPr lang="en-GB" sz="2000" dirty="0" smtClean="0">
              <a:latin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sz="2000" dirty="0" smtClean="0">
                <a:latin typeface="Arial" charset="0"/>
              </a:rPr>
              <a:t>International workshop II</a:t>
            </a:r>
            <a:r>
              <a:rPr lang="cs-CZ" sz="2000" dirty="0" smtClean="0">
                <a:latin typeface="Arial" charset="0"/>
              </a:rPr>
              <a:t> (Kolín n. R., 2014, cca 25 EU expertů)</a:t>
            </a:r>
            <a:endParaRPr lang="en-GB" sz="2000" dirty="0" smtClean="0">
              <a:latin typeface="Arial" charset="0"/>
            </a:endParaRPr>
          </a:p>
          <a:p>
            <a:endParaRPr lang="en-GB" sz="2000" dirty="0" smtClean="0">
              <a:latin typeface="Arial" charset="0"/>
            </a:endParaRPr>
          </a:p>
          <a:p>
            <a:pPr>
              <a:buFontTx/>
              <a:buNone/>
            </a:pPr>
            <a:r>
              <a:rPr lang="cs-CZ" sz="2000" b="1" dirty="0" smtClean="0">
                <a:latin typeface="Arial" charset="0"/>
              </a:rPr>
              <a:t>Očekávané výsledky</a:t>
            </a:r>
            <a:r>
              <a:rPr lang="en-GB" sz="2000" b="1" dirty="0" smtClean="0">
                <a:latin typeface="Arial" charset="0"/>
              </a:rPr>
              <a:t>:</a:t>
            </a:r>
          </a:p>
          <a:p>
            <a:pPr>
              <a:buFont typeface="Wingdings" pitchFamily="2" charset="2"/>
              <a:buChar char="ü"/>
            </a:pPr>
            <a:r>
              <a:rPr lang="cs-CZ" sz="2000" dirty="0" smtClean="0">
                <a:latin typeface="Arial" charset="0"/>
              </a:rPr>
              <a:t>Doporučení/vodítka (konsensuálně přijatá)</a:t>
            </a:r>
            <a:endParaRPr lang="en-GB" sz="2000" dirty="0" smtClean="0">
              <a:latin typeface="Arial" charset="0"/>
            </a:endParaRPr>
          </a:p>
          <a:p>
            <a:pPr>
              <a:buFont typeface="Wingdings" pitchFamily="2" charset="2"/>
              <a:buChar char="ü"/>
            </a:pPr>
            <a:r>
              <a:rPr lang="cs-CZ" sz="2000" dirty="0" smtClean="0">
                <a:latin typeface="Arial" charset="0"/>
              </a:rPr>
              <a:t>Ustanovení mezinárodní pracovní skupiny (a místních pracovních skupin)</a:t>
            </a:r>
            <a:endParaRPr lang="en-GB" sz="2000" dirty="0" smtClean="0">
              <a:latin typeface="Arial" charset="0"/>
            </a:endParaRPr>
          </a:p>
          <a:p>
            <a:pPr>
              <a:buFont typeface="Wingdings" pitchFamily="2" charset="2"/>
              <a:buChar char="ü"/>
            </a:pPr>
            <a:r>
              <a:rPr lang="cs-CZ" sz="2000" dirty="0" smtClean="0">
                <a:latin typeface="Arial" charset="0"/>
              </a:rPr>
              <a:t>Tvorba sítě IZS a organizací osob s </a:t>
            </a:r>
            <a:r>
              <a:rPr lang="cs-CZ" sz="2000" dirty="0" err="1" smtClean="0">
                <a:latin typeface="Arial" charset="0"/>
              </a:rPr>
              <a:t>disabilitou</a:t>
            </a:r>
            <a:r>
              <a:rPr lang="en-GB" sz="2000" dirty="0" smtClean="0">
                <a:latin typeface="Arial" charset="0"/>
              </a:rPr>
              <a:t> </a:t>
            </a:r>
          </a:p>
          <a:p>
            <a:pPr>
              <a:buFont typeface="Wingdings" pitchFamily="2" charset="2"/>
              <a:buChar char="ü"/>
            </a:pPr>
            <a:r>
              <a:rPr lang="cs-CZ" sz="2000" dirty="0" smtClean="0">
                <a:latin typeface="Arial" charset="0"/>
              </a:rPr>
              <a:t>Výcvik pro pracovníky</a:t>
            </a:r>
            <a:endParaRPr lang="en-GB" sz="2000" dirty="0" smtClean="0">
              <a:latin typeface="Arial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042988" y="1125538"/>
            <a:ext cx="7127875" cy="555625"/>
          </a:xfrm>
        </p:spPr>
        <p:txBody>
          <a:bodyPr/>
          <a:lstStyle/>
          <a:p>
            <a:pPr>
              <a:defRPr/>
            </a:pPr>
            <a:r>
              <a:rPr lang="en-GB" sz="2800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Pilot</a:t>
            </a:r>
            <a:r>
              <a:rPr lang="cs-CZ" sz="2800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ní výcvik</a:t>
            </a:r>
            <a:endParaRPr lang="de-DE" sz="2800" b="1" kern="1200" dirty="0" smtClean="0">
              <a:solidFill>
                <a:srgbClr val="000080"/>
              </a:solidFill>
              <a:latin typeface="Arial" charset="0"/>
              <a:cs typeface="Arial" charset="0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773238"/>
            <a:ext cx="7772400" cy="424815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GB" sz="2200" dirty="0" smtClean="0"/>
              <a:t>	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sz="2200" b="1" dirty="0" smtClean="0">
                <a:latin typeface="Arial" charset="0"/>
              </a:rPr>
              <a:t>	</a:t>
            </a:r>
            <a:r>
              <a:rPr lang="cs-CZ" sz="2200" b="1" dirty="0" smtClean="0">
                <a:latin typeface="Arial" charset="0"/>
              </a:rPr>
              <a:t>Úkol</a:t>
            </a:r>
            <a:r>
              <a:rPr lang="en-GB" sz="2200" b="1" dirty="0" smtClean="0">
                <a:latin typeface="Arial" charset="0"/>
              </a:rPr>
              <a:t>:</a:t>
            </a:r>
            <a:r>
              <a:rPr lang="en-GB" sz="2200" dirty="0" smtClean="0">
                <a:latin typeface="Arial" charset="0"/>
              </a:rPr>
              <a:t> </a:t>
            </a:r>
            <a:r>
              <a:rPr lang="cs-CZ" sz="2200" dirty="0" smtClean="0">
                <a:latin typeface="Arial" charset="0"/>
              </a:rPr>
              <a:t>Různé profesní skupiny (</a:t>
            </a:r>
            <a:r>
              <a:rPr lang="cs-CZ" sz="2200" dirty="0" err="1" smtClean="0">
                <a:latin typeface="Arial" charset="0"/>
              </a:rPr>
              <a:t>odbornící</a:t>
            </a:r>
            <a:r>
              <a:rPr lang="cs-CZ" sz="2200" dirty="0" smtClean="0">
                <a:latin typeface="Arial" charset="0"/>
              </a:rPr>
              <a:t> na duševní zdraví, hasiči, policie, sociální pracovníci, </a:t>
            </a:r>
            <a:r>
              <a:rPr lang="cs-CZ" sz="2200" dirty="0" err="1" smtClean="0">
                <a:latin typeface="Arial" charset="0"/>
              </a:rPr>
              <a:t>pracovníci</a:t>
            </a:r>
            <a:r>
              <a:rPr lang="cs-CZ" sz="2200" dirty="0" smtClean="0">
                <a:latin typeface="Arial" charset="0"/>
              </a:rPr>
              <a:t> krizového řízení apod.) budou vycvičeni v základech </a:t>
            </a:r>
            <a:r>
              <a:rPr lang="cs-CZ" sz="2200" dirty="0" err="1" smtClean="0">
                <a:latin typeface="Arial" charset="0"/>
              </a:rPr>
              <a:t>psychotraumatologie</a:t>
            </a:r>
            <a:r>
              <a:rPr lang="cs-CZ" sz="2200" dirty="0" smtClean="0">
                <a:latin typeface="Arial" charset="0"/>
              </a:rPr>
              <a:t> a doporučeních EUNAD – se zvláštním důrazem na oblast sluchově a zrakově postižených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sz="2200" i="1" dirty="0" smtClean="0">
              <a:latin typeface="Arial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GB" sz="2200" i="1" dirty="0" smtClean="0">
                <a:latin typeface="Arial" charset="0"/>
              </a:rPr>
              <a:t>	</a:t>
            </a:r>
            <a:r>
              <a:rPr lang="cs-CZ" sz="2200" b="1" dirty="0" smtClean="0">
                <a:latin typeface="Arial" charset="0"/>
              </a:rPr>
              <a:t>Očekávané výsledky:</a:t>
            </a:r>
            <a:r>
              <a:rPr lang="en-GB" sz="2200" i="1" dirty="0" smtClean="0">
                <a:latin typeface="Arial" charset="0"/>
              </a:rPr>
              <a:t> </a:t>
            </a:r>
            <a:r>
              <a:rPr lang="cs-CZ" sz="2200" dirty="0" smtClean="0">
                <a:latin typeface="Arial" charset="0"/>
              </a:rPr>
              <a:t>Výcvikový manuál, vyhodnocení pilotního výcviku, zpráva popisující zkušenosti s výcvikem v evropských zemích.</a:t>
            </a:r>
          </a:p>
          <a:p>
            <a:pPr>
              <a:lnSpc>
                <a:spcPct val="90000"/>
              </a:lnSpc>
              <a:buFontTx/>
              <a:buNone/>
            </a:pPr>
            <a:endParaRPr lang="cs-CZ" sz="2200" dirty="0" smtClean="0">
              <a:latin typeface="Arial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GB" sz="2200" dirty="0" smtClean="0">
                <a:latin typeface="Arial" charset="0"/>
              </a:rPr>
              <a:t>.</a:t>
            </a:r>
            <a:endParaRPr lang="de-DE" sz="2200" dirty="0" smtClean="0">
              <a:latin typeface="Arial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1125538"/>
            <a:ext cx="7772400" cy="555625"/>
          </a:xfrm>
        </p:spPr>
        <p:txBody>
          <a:bodyPr/>
          <a:lstStyle/>
          <a:p>
            <a:pPr>
              <a:defRPr/>
            </a:pPr>
            <a:r>
              <a:rPr lang="cs-CZ" sz="2800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Výsledky celého projektu</a:t>
            </a:r>
            <a:endParaRPr lang="de-DE" sz="2800" b="1" kern="1200" dirty="0" smtClean="0">
              <a:solidFill>
                <a:srgbClr val="000080"/>
              </a:solidFill>
              <a:latin typeface="Arial" charset="0"/>
              <a:cs typeface="Arial" charset="0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2205038"/>
            <a:ext cx="7772400" cy="4076700"/>
          </a:xfrm>
        </p:spPr>
        <p:txBody>
          <a:bodyPr/>
          <a:lstStyle/>
          <a:p>
            <a:pPr algn="just">
              <a:buFontTx/>
              <a:buNone/>
            </a:pPr>
            <a:r>
              <a:rPr lang="cs-CZ" sz="2400" dirty="0" smtClean="0">
                <a:latin typeface="Arial" charset="0"/>
              </a:rPr>
              <a:t>	</a:t>
            </a:r>
          </a:p>
          <a:p>
            <a:pPr algn="just">
              <a:buFont typeface="Wingdings" pitchFamily="2" charset="2"/>
              <a:buChar char="Ø"/>
            </a:pPr>
            <a:r>
              <a:rPr lang="cs-CZ" sz="2400" dirty="0" smtClean="0">
                <a:latin typeface="Arial" charset="0"/>
              </a:rPr>
              <a:t>Vodítka pro pracovníky (IZS a další organizace) </a:t>
            </a:r>
          </a:p>
          <a:p>
            <a:pPr algn="just">
              <a:buFont typeface="Wingdings" pitchFamily="2" charset="2"/>
              <a:buChar char="Ø"/>
            </a:pPr>
            <a:r>
              <a:rPr lang="cs-CZ" sz="2400" dirty="0" smtClean="0">
                <a:latin typeface="Arial" charset="0"/>
              </a:rPr>
              <a:t>Intervenční program</a:t>
            </a:r>
          </a:p>
          <a:p>
            <a:pPr algn="just">
              <a:buFont typeface="Wingdings" pitchFamily="2" charset="2"/>
              <a:buChar char="Ø"/>
            </a:pPr>
            <a:r>
              <a:rPr lang="cs-CZ" sz="2400" dirty="0" smtClean="0">
                <a:latin typeface="Arial" charset="0"/>
              </a:rPr>
              <a:t>Evropská odborná síť v oblasti psychosociálního krizového řízení u lidí s </a:t>
            </a:r>
            <a:r>
              <a:rPr lang="cs-CZ" sz="2400" dirty="0" err="1" smtClean="0">
                <a:latin typeface="Arial" charset="0"/>
              </a:rPr>
              <a:t>disabilitou</a:t>
            </a:r>
            <a:endParaRPr lang="cs-CZ" sz="2400" dirty="0" smtClean="0"/>
          </a:p>
          <a:p>
            <a:endParaRPr lang="cs-CZ" sz="2400" dirty="0" smtClean="0"/>
          </a:p>
          <a:p>
            <a:pPr>
              <a:buFontTx/>
              <a:buNone/>
            </a:pPr>
            <a:endParaRPr lang="de-DE" sz="2400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043608" y="1988840"/>
            <a:ext cx="7772400" cy="3097063"/>
          </a:xfrm>
        </p:spPr>
        <p:txBody>
          <a:bodyPr/>
          <a:lstStyle/>
          <a:p>
            <a:pPr algn="ctr">
              <a:buFontTx/>
              <a:buNone/>
              <a:defRPr/>
            </a:pPr>
            <a:r>
              <a:rPr lang="cs-CZ" sz="2400" b="1" u="sng" kern="1200" dirty="0" smtClean="0">
                <a:solidFill>
                  <a:srgbClr val="000080"/>
                </a:solidFill>
                <a:latin typeface="Arial" charset="0"/>
                <a:ea typeface="+mj-ea"/>
                <a:cs typeface="Arial" charset="0"/>
              </a:rPr>
              <a:t>Výsledky projektu budou publikovány na: </a:t>
            </a:r>
          </a:p>
          <a:p>
            <a:pPr>
              <a:buFontTx/>
              <a:buNone/>
              <a:defRPr/>
            </a:pPr>
            <a:endParaRPr lang="cs-CZ" sz="2400" b="1" kern="1200" dirty="0" smtClean="0">
              <a:solidFill>
                <a:srgbClr val="000080"/>
              </a:solidFill>
              <a:latin typeface="Arial" charset="0"/>
              <a:ea typeface="+mj-ea"/>
              <a:cs typeface="Arial" charset="0"/>
            </a:endParaRPr>
          </a:p>
          <a:p>
            <a:pPr>
              <a:buFontTx/>
              <a:buNone/>
              <a:defRPr/>
            </a:pPr>
            <a:r>
              <a:rPr lang="cs-CZ" sz="2400" b="1" kern="1200" dirty="0" smtClean="0">
                <a:solidFill>
                  <a:srgbClr val="000080"/>
                </a:solidFill>
                <a:latin typeface="Arial" charset="0"/>
                <a:ea typeface="+mj-ea"/>
                <a:cs typeface="Arial" charset="0"/>
              </a:rPr>
              <a:t>www.</a:t>
            </a:r>
            <a:r>
              <a:rPr lang="cs-CZ" sz="2400" b="1" kern="1200" dirty="0" err="1" smtClean="0">
                <a:solidFill>
                  <a:srgbClr val="000080"/>
                </a:solidFill>
                <a:latin typeface="Arial" charset="0"/>
                <a:ea typeface="+mj-ea"/>
                <a:cs typeface="Arial" charset="0"/>
              </a:rPr>
              <a:t>eutopa</a:t>
            </a:r>
            <a:r>
              <a:rPr lang="cs-CZ" sz="2400" b="1" kern="1200" dirty="0" smtClean="0">
                <a:solidFill>
                  <a:srgbClr val="000080"/>
                </a:solidFill>
                <a:latin typeface="Arial" charset="0"/>
                <a:ea typeface="+mj-ea"/>
                <a:cs typeface="Arial" charset="0"/>
              </a:rPr>
              <a:t>-</a:t>
            </a:r>
            <a:r>
              <a:rPr lang="cs-CZ" sz="2400" b="1" kern="1200" dirty="0" err="1" smtClean="0">
                <a:solidFill>
                  <a:srgbClr val="000080"/>
                </a:solidFill>
                <a:latin typeface="Arial" charset="0"/>
                <a:ea typeface="+mj-ea"/>
                <a:cs typeface="Arial" charset="0"/>
              </a:rPr>
              <a:t>info.eu</a:t>
            </a:r>
            <a:endParaRPr lang="cs-CZ" sz="2400" b="1" kern="1200" dirty="0" smtClean="0">
              <a:solidFill>
                <a:srgbClr val="000080"/>
              </a:solidFill>
              <a:latin typeface="Arial" charset="0"/>
              <a:ea typeface="+mj-ea"/>
              <a:cs typeface="Arial" charset="0"/>
            </a:endParaRPr>
          </a:p>
          <a:p>
            <a:pPr>
              <a:buFontTx/>
              <a:buNone/>
              <a:defRPr/>
            </a:pPr>
            <a:endParaRPr lang="cs-CZ" sz="2400" b="1" kern="1200" dirty="0" smtClean="0">
              <a:solidFill>
                <a:srgbClr val="000080"/>
              </a:solidFill>
              <a:latin typeface="Arial" charset="0"/>
              <a:ea typeface="+mj-ea"/>
              <a:cs typeface="Arial" charset="0"/>
            </a:endParaRPr>
          </a:p>
          <a:p>
            <a:pPr>
              <a:buFontTx/>
              <a:buNone/>
              <a:defRPr/>
            </a:pPr>
            <a:r>
              <a:rPr lang="cs-CZ" sz="2400" b="1" kern="1200" dirty="0" err="1" smtClean="0">
                <a:solidFill>
                  <a:srgbClr val="000080"/>
                </a:solidFill>
                <a:latin typeface="Arial" charset="0"/>
                <a:ea typeface="+mj-ea"/>
                <a:cs typeface="Arial" charset="0"/>
              </a:rPr>
              <a:t>mvcr.cz</a:t>
            </a:r>
            <a:r>
              <a:rPr lang="cs-CZ" sz="2400" b="1" kern="1200" dirty="0" smtClean="0">
                <a:solidFill>
                  <a:srgbClr val="000080"/>
                </a:solidFill>
                <a:latin typeface="Arial" charset="0"/>
                <a:ea typeface="+mj-ea"/>
                <a:cs typeface="Arial" charset="0"/>
              </a:rPr>
              <a:t>/psychologie (mezinárodní projekty)</a:t>
            </a:r>
          </a:p>
          <a:p>
            <a:pPr algn="ctr">
              <a:buFontTx/>
              <a:buNone/>
              <a:defRPr/>
            </a:pPr>
            <a:endParaRPr lang="cs-CZ" sz="2400" b="1" kern="1200" dirty="0" smtClean="0">
              <a:solidFill>
                <a:srgbClr val="000080"/>
              </a:solidFill>
              <a:latin typeface="Arial" charset="0"/>
              <a:ea typeface="+mj-ea"/>
              <a:cs typeface="Arial" charset="0"/>
            </a:endParaRPr>
          </a:p>
          <a:p>
            <a:pPr algn="ctr">
              <a:buFontTx/>
              <a:buNone/>
              <a:defRPr/>
            </a:pPr>
            <a:endParaRPr lang="cs-CZ" sz="2400" b="1" kern="1200" dirty="0" smtClean="0">
              <a:solidFill>
                <a:srgbClr val="000080"/>
              </a:solidFill>
              <a:latin typeface="Arial" charset="0"/>
              <a:ea typeface="+mj-ea"/>
              <a:cs typeface="Arial" charset="0"/>
            </a:endParaRPr>
          </a:p>
          <a:p>
            <a:pPr algn="ctr">
              <a:buFontTx/>
              <a:buNone/>
              <a:defRPr/>
            </a:pPr>
            <a:endParaRPr lang="cs-CZ" sz="2400" b="1" kern="1200" dirty="0" smtClean="0">
              <a:solidFill>
                <a:srgbClr val="000080"/>
              </a:solidFill>
              <a:latin typeface="Arial" charset="0"/>
              <a:ea typeface="+mj-ea"/>
              <a:cs typeface="Arial" charset="0"/>
            </a:endParaRPr>
          </a:p>
          <a:p>
            <a:pPr algn="ctr">
              <a:buFontTx/>
              <a:buNone/>
              <a:defRPr/>
            </a:pPr>
            <a:endParaRPr lang="cs-CZ" sz="2400" dirty="0"/>
          </a:p>
          <a:p>
            <a:pPr algn="ctr">
              <a:buFontTx/>
              <a:buNone/>
              <a:defRPr/>
            </a:pPr>
            <a:endParaRPr lang="cs-CZ" sz="2400" b="1" kern="1200" dirty="0" smtClean="0">
              <a:solidFill>
                <a:srgbClr val="000080"/>
              </a:solidFill>
              <a:latin typeface="Arial" charset="0"/>
              <a:ea typeface="+mj-ea"/>
              <a:cs typeface="Arial" charset="0"/>
            </a:endParaRPr>
          </a:p>
          <a:p>
            <a:pPr algn="ctr">
              <a:buFontTx/>
              <a:buNone/>
              <a:defRPr/>
            </a:pPr>
            <a:endParaRPr lang="cs-CZ" sz="2400" b="1" kern="1200" dirty="0" smtClean="0">
              <a:solidFill>
                <a:srgbClr val="000080"/>
              </a:solidFill>
              <a:latin typeface="Arial" charset="0"/>
              <a:ea typeface="+mj-ea"/>
              <a:cs typeface="Arial" charset="0"/>
            </a:endParaRPr>
          </a:p>
          <a:p>
            <a:pPr algn="ctr">
              <a:buFontTx/>
              <a:buNone/>
              <a:defRPr/>
            </a:pPr>
            <a:endParaRPr lang="cs-CZ" sz="2400" b="1" kern="1200" dirty="0" smtClean="0">
              <a:solidFill>
                <a:srgbClr val="000080"/>
              </a:solidFill>
              <a:latin typeface="Arial" charset="0"/>
              <a:ea typeface="+mj-ea"/>
              <a:cs typeface="Arial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1125538"/>
            <a:ext cx="7772400" cy="555625"/>
          </a:xfrm>
        </p:spPr>
        <p:txBody>
          <a:bodyPr/>
          <a:lstStyle/>
          <a:p>
            <a:pPr>
              <a:defRPr/>
            </a:pPr>
            <a:r>
              <a:rPr lang="cs-CZ" sz="2800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Program workshopu</a:t>
            </a:r>
            <a:endParaRPr lang="de-DE" sz="2800" b="1" kern="1200" dirty="0" smtClean="0">
              <a:solidFill>
                <a:srgbClr val="000080"/>
              </a:solidFill>
              <a:latin typeface="Arial" charset="0"/>
              <a:cs typeface="Arial" charset="0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2060848"/>
            <a:ext cx="7772400" cy="4076700"/>
          </a:xfrm>
        </p:spPr>
        <p:txBody>
          <a:bodyPr/>
          <a:lstStyle/>
          <a:p>
            <a:pPr algn="just">
              <a:buFontTx/>
              <a:buNone/>
            </a:pPr>
            <a:r>
              <a:rPr lang="cs-CZ" sz="2400" dirty="0" smtClean="0">
                <a:latin typeface="Arial" charset="0"/>
              </a:rPr>
              <a:t>	</a:t>
            </a:r>
          </a:p>
          <a:p>
            <a:pPr algn="just">
              <a:buFont typeface="Wingdings" pitchFamily="2" charset="2"/>
              <a:buChar char="Ø"/>
            </a:pPr>
            <a:r>
              <a:rPr lang="cs-CZ" sz="2400" dirty="0" smtClean="0">
                <a:latin typeface="Arial" charset="0"/>
              </a:rPr>
              <a:t>Informace o projektu EUNAD</a:t>
            </a:r>
          </a:p>
          <a:p>
            <a:pPr algn="just">
              <a:buFont typeface="Wingdings" pitchFamily="2" charset="2"/>
              <a:buChar char="Ø"/>
            </a:pPr>
            <a:r>
              <a:rPr lang="cs-CZ" sz="2400" dirty="0" smtClean="0">
                <a:latin typeface="Arial" charset="0"/>
              </a:rPr>
              <a:t>Krátké představení účastníků</a:t>
            </a:r>
          </a:p>
          <a:p>
            <a:pPr algn="just">
              <a:buFont typeface="Wingdings" pitchFamily="2" charset="2"/>
              <a:buChar char="Ø"/>
            </a:pPr>
            <a:r>
              <a:rPr lang="cs-CZ" sz="2400" dirty="0" smtClean="0">
                <a:latin typeface="Arial" charset="0"/>
              </a:rPr>
              <a:t>Zjišťování potřeb a zkušeností osob s </a:t>
            </a:r>
            <a:r>
              <a:rPr lang="cs-CZ" sz="2400" dirty="0" err="1" smtClean="0">
                <a:latin typeface="Arial" charset="0"/>
              </a:rPr>
              <a:t>disabilitou</a:t>
            </a:r>
            <a:endParaRPr lang="cs-CZ" sz="2400" dirty="0" smtClean="0">
              <a:latin typeface="Arial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cs-CZ" sz="2400" dirty="0" smtClean="0">
                <a:latin typeface="Arial" charset="0"/>
              </a:rPr>
              <a:t>Společná tvorba mentální mapy pomoci v krizi</a:t>
            </a:r>
          </a:p>
          <a:p>
            <a:pPr algn="just">
              <a:buFont typeface="Wingdings" pitchFamily="2" charset="2"/>
              <a:buChar char="Ø"/>
            </a:pPr>
            <a:r>
              <a:rPr lang="cs-CZ" sz="2400" dirty="0" smtClean="0">
                <a:latin typeface="Arial" charset="0"/>
              </a:rPr>
              <a:t>Připomínkování existujících doporučení </a:t>
            </a:r>
          </a:p>
          <a:p>
            <a:endParaRPr lang="cs-CZ" sz="2400" dirty="0" smtClean="0"/>
          </a:p>
          <a:p>
            <a:pPr>
              <a:buFontTx/>
              <a:buNone/>
            </a:pPr>
            <a:endParaRPr lang="de-DE" sz="2400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8|8.4|19.3"/>
</p:tagLst>
</file>

<file path=ppt/theme/theme1.xml><?xml version="1.0" encoding="utf-8"?>
<a:theme xmlns:a="http://schemas.openxmlformats.org/drawingml/2006/main" name="Standarddesign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715</TotalTime>
  <Words>611</Words>
  <Application>Microsoft Office PowerPoint</Application>
  <PresentationFormat>Předvádění na obrazovce (4:3)</PresentationFormat>
  <Paragraphs>156</Paragraphs>
  <Slides>19</Slides>
  <Notes>19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1" baseType="lpstr">
      <vt:lpstr>Standarddesign</vt:lpstr>
      <vt:lpstr>Snímek</vt:lpstr>
      <vt:lpstr>Snímek 1</vt:lpstr>
      <vt:lpstr>O co jde?</vt:lpstr>
      <vt:lpstr>Hlavní otázka</vt:lpstr>
      <vt:lpstr>O projektu:</vt:lpstr>
      <vt:lpstr>Řešitelé projektu</vt:lpstr>
      <vt:lpstr>Další podpora projektu: </vt:lpstr>
      <vt:lpstr>Základ projektu    Evropská síť psychosociální následné péče při katastrofách (předchozí projekty) </vt:lpstr>
      <vt:lpstr>Problém screeningu</vt:lpstr>
      <vt:lpstr>Intervence zaměřené na cílové skupiny (TGIP)</vt:lpstr>
      <vt:lpstr>Snímek 10</vt:lpstr>
      <vt:lpstr>Vztah projektu EUNAD  k dokumentům EU a UN: </vt:lpstr>
      <vt:lpstr>Úkoly </vt:lpstr>
      <vt:lpstr>Snímek 13</vt:lpstr>
      <vt:lpstr>Výzkum: </vt:lpstr>
      <vt:lpstr>Místní workshopy a mezinárodní konference:</vt:lpstr>
      <vt:lpstr>Pilotní výcvik</vt:lpstr>
      <vt:lpstr>Výsledky celého projektu</vt:lpstr>
      <vt:lpstr>Snímek 18</vt:lpstr>
      <vt:lpstr>Program workshopu</vt:lpstr>
    </vt:vector>
  </TitlesOfParts>
  <Company>BA THW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Gordon Niederdellmann</dc:creator>
  <cp:lastModifiedBy>Stepan</cp:lastModifiedBy>
  <cp:revision>207</cp:revision>
  <dcterms:created xsi:type="dcterms:W3CDTF">2011-09-23T13:23:55Z</dcterms:created>
  <dcterms:modified xsi:type="dcterms:W3CDTF">2013-06-03T22:37:09Z</dcterms:modified>
</cp:coreProperties>
</file>