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804" r:id="rId2"/>
  </p:sldMasterIdLst>
  <p:notesMasterIdLst>
    <p:notesMasterId r:id="rId12"/>
  </p:notesMasterIdLst>
  <p:handoutMasterIdLst>
    <p:handoutMasterId r:id="rId13"/>
  </p:handoutMasterIdLst>
  <p:sldIdLst>
    <p:sldId id="434" r:id="rId3"/>
    <p:sldId id="533" r:id="rId4"/>
    <p:sldId id="528" r:id="rId5"/>
    <p:sldId id="530" r:id="rId6"/>
    <p:sldId id="529" r:id="rId7"/>
    <p:sldId id="487" r:id="rId8"/>
    <p:sldId id="532" r:id="rId9"/>
    <p:sldId id="531" r:id="rId10"/>
    <p:sldId id="527" r:id="rId11"/>
  </p:sldIdLst>
  <p:sldSz cx="9144000" cy="6858000" type="screen4x3"/>
  <p:notesSz cx="6858000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362BC5"/>
    <a:srgbClr val="AFD2EF"/>
    <a:srgbClr val="A1FDF4"/>
    <a:srgbClr val="A5D1F9"/>
    <a:srgbClr val="A5F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58" autoAdjust="0"/>
    <p:restoredTop sz="86403" autoAdjust="0"/>
  </p:normalViewPr>
  <p:slideViewPr>
    <p:cSldViewPr>
      <p:cViewPr>
        <p:scale>
          <a:sx n="80" d="100"/>
          <a:sy n="80" d="100"/>
        </p:scale>
        <p:origin x="-1114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928" y="-108"/>
      </p:cViewPr>
      <p:guideLst>
        <p:guide orient="horz" pos="3128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106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t" anchorCtr="0" compatLnSpc="1">
            <a:prstTxWarp prst="textNoShape">
              <a:avLst/>
            </a:prstTxWarp>
          </a:bodyPr>
          <a:lstStyle>
            <a:lvl1pPr defTabSz="959396"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701" y="0"/>
            <a:ext cx="2972202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t" anchorCtr="0" compatLnSpc="1">
            <a:prstTxWarp prst="textNoShape">
              <a:avLst/>
            </a:prstTxWarp>
          </a:bodyPr>
          <a:lstStyle>
            <a:lvl1pPr algn="r" defTabSz="959396"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009"/>
            <a:ext cx="2971106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b" anchorCtr="0" compatLnSpc="1">
            <a:prstTxWarp prst="textNoShape">
              <a:avLst/>
            </a:prstTxWarp>
          </a:bodyPr>
          <a:lstStyle>
            <a:lvl1pPr defTabSz="959396"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701" y="9428009"/>
            <a:ext cx="2972202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b" anchorCtr="0" compatLnSpc="1">
            <a:prstTxWarp prst="textNoShape">
              <a:avLst/>
            </a:prstTxWarp>
          </a:bodyPr>
          <a:lstStyle>
            <a:lvl1pPr algn="r" defTabSz="959396">
              <a:defRPr sz="1300">
                <a:cs typeface="+mn-cs"/>
              </a:defRPr>
            </a:lvl1pPr>
          </a:lstStyle>
          <a:p>
            <a:pPr>
              <a:defRPr/>
            </a:pPr>
            <a:fld id="{B9474A39-DDAD-48C7-9A3B-5DF13686C3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781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106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t" anchorCtr="0" compatLnSpc="1">
            <a:prstTxWarp prst="textNoShape">
              <a:avLst/>
            </a:prstTxWarp>
          </a:bodyPr>
          <a:lstStyle>
            <a:lvl1pPr defTabSz="959396"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701" y="0"/>
            <a:ext cx="2972202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t" anchorCtr="0" compatLnSpc="1">
            <a:prstTxWarp prst="textNoShape">
              <a:avLst/>
            </a:prstTxWarp>
          </a:bodyPr>
          <a:lstStyle>
            <a:lvl1pPr algn="r" defTabSz="959396"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7738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6568" y="4715153"/>
            <a:ext cx="5484865" cy="44669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009"/>
            <a:ext cx="2971106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b" anchorCtr="0" compatLnSpc="1">
            <a:prstTxWarp prst="textNoShape">
              <a:avLst/>
            </a:prstTxWarp>
          </a:bodyPr>
          <a:lstStyle>
            <a:lvl1pPr defTabSz="959396"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701" y="9428009"/>
            <a:ext cx="2972202" cy="496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929" tIns="47964" rIns="95929" bIns="47964" numCol="1" anchor="b" anchorCtr="0" compatLnSpc="1">
            <a:prstTxWarp prst="textNoShape">
              <a:avLst/>
            </a:prstTxWarp>
          </a:bodyPr>
          <a:lstStyle>
            <a:lvl1pPr algn="r" defTabSz="959396">
              <a:defRPr sz="1300">
                <a:cs typeface="+mn-cs"/>
              </a:defRPr>
            </a:lvl1pPr>
          </a:lstStyle>
          <a:p>
            <a:pPr>
              <a:defRPr/>
            </a:pPr>
            <a:fld id="{B574CAA9-7E58-4592-8426-5507DED465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2508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9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58850">
              <a:tabLst>
                <a:tab pos="0" algn="l"/>
                <a:tab pos="463550" algn="l"/>
                <a:tab pos="927100" algn="l"/>
                <a:tab pos="1390650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5500" algn="l"/>
                <a:tab pos="5099050" algn="l"/>
                <a:tab pos="5562600" algn="l"/>
                <a:tab pos="6026150" algn="l"/>
                <a:tab pos="6489700" algn="l"/>
                <a:tab pos="6953250" algn="l"/>
                <a:tab pos="7416800" algn="l"/>
                <a:tab pos="7880350" algn="l"/>
                <a:tab pos="8343900" algn="l"/>
                <a:tab pos="8807450" algn="l"/>
                <a:tab pos="9271000" algn="l"/>
              </a:tabLst>
            </a:pPr>
            <a:fld id="{04946A83-9282-40E4-8646-B447467BEB78}" type="slidenum">
              <a:rPr lang="cs-CZ" sz="1200" smtClean="0">
                <a:solidFill>
                  <a:srgbClr val="000000"/>
                </a:solidFill>
                <a:latin typeface="Times New Roman" pitchFamily="18" charset="0"/>
                <a:ea typeface="DejaVu Sans"/>
                <a:cs typeface="DejaVu Sans"/>
              </a:rPr>
              <a:pPr defTabSz="958850">
                <a:tabLst>
                  <a:tab pos="0" algn="l"/>
                  <a:tab pos="463550" algn="l"/>
                  <a:tab pos="927100" algn="l"/>
                  <a:tab pos="1390650" algn="l"/>
                  <a:tab pos="1854200" algn="l"/>
                  <a:tab pos="2317750" algn="l"/>
                  <a:tab pos="2781300" algn="l"/>
                  <a:tab pos="3244850" algn="l"/>
                  <a:tab pos="3708400" algn="l"/>
                  <a:tab pos="4171950" algn="l"/>
                  <a:tab pos="4635500" algn="l"/>
                  <a:tab pos="5099050" algn="l"/>
                  <a:tab pos="5562600" algn="l"/>
                  <a:tab pos="6026150" algn="l"/>
                  <a:tab pos="6489700" algn="l"/>
                  <a:tab pos="6953250" algn="l"/>
                  <a:tab pos="7416800" algn="l"/>
                  <a:tab pos="7880350" algn="l"/>
                  <a:tab pos="8343900" algn="l"/>
                  <a:tab pos="8807450" algn="l"/>
                  <a:tab pos="9271000" algn="l"/>
                </a:tabLst>
              </a:pPr>
              <a:t>1</a:t>
            </a:fld>
            <a:endParaRPr lang="cs-CZ" sz="1200" smtClean="0">
              <a:solidFill>
                <a:srgbClr val="000000"/>
              </a:solidFill>
              <a:latin typeface="Times New Roman" pitchFamily="18" charset="0"/>
              <a:ea typeface="DejaVu Sans"/>
              <a:cs typeface="DejaVu Sans"/>
            </a:endParaRPr>
          </a:p>
        </p:txBody>
      </p:sp>
      <p:sp>
        <p:nvSpPr>
          <p:cNvPr id="409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0913" y="744538"/>
            <a:ext cx="4960937" cy="3722687"/>
          </a:xfrm>
          <a:solidFill>
            <a:srgbClr val="FFFFFF"/>
          </a:solidFill>
          <a:ln/>
        </p:spPr>
      </p:sp>
      <p:sp>
        <p:nvSpPr>
          <p:cNvPr id="409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6568" y="4712856"/>
            <a:ext cx="5487058" cy="4466987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056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0567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056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C3D39-7FCD-40AE-BE9F-8FC37F950A0E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193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8553DE4A-E28F-421E-B442-DC2CAB967F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AEFDD9BC-1ADB-462E-8A3E-A0BCAF34FD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384828B4-E3D0-400B-A544-B967FCD15E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6825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08413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5878C621-AE1A-4DAF-A752-BBC18EFBC8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687013E5-C525-40DB-A91D-E467B34938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46E791BC-8C3B-435B-81BD-9B6A1C78D3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745D2AF1-BA27-4D6A-AF78-48BCC62F62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95AFCCA9-C4A5-4814-B6DE-475C19F3D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B35554B7-EBC5-405B-B5EB-33B89B7FCB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023D3DB7-7047-45AB-832A-CA621822AC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1925" y="609600"/>
            <a:ext cx="1941513" cy="54848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3725" cy="54848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buSzTx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800">
                <a:cs typeface="+mn-cs"/>
              </a:defRPr>
            </a:lvl1pPr>
          </a:lstStyle>
          <a:p>
            <a:pPr>
              <a:defRPr/>
            </a:pPr>
            <a:fld id="{A7DA2B90-ECA3-4298-B322-6588143861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63B58-2072-43B5-9401-7021F3638C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CC5D8-A7D4-40E4-81AC-44738673D6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BC416-D8EB-4EE8-BEB1-5628639406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7E830-C18B-488D-9563-6D43C8C1E3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C8FD8-C3C3-49D1-AE17-523C5B8950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020DE-301D-47DC-A5EE-6C19E7C70C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31F32-709B-4EE7-8475-E6F9683875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8D89F-44A1-403D-84BA-A39D08F971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BBF41-A0C5-4EAA-A478-163F24097A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A4D13-8D8D-459E-9555-641BFDC12C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C7A6D-A285-4A3C-91EE-CE900B8748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67638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7638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685800" y="6248400"/>
            <a:ext cx="1905000" cy="4603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defTabSz="45720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cs-CZ" sz="2400">
              <a:solidFill>
                <a:srgbClr val="FFFFFF"/>
              </a:solidFill>
              <a:cs typeface="+mn-cs"/>
            </a:endParaRPr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defTabSz="45720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cs-CZ" sz="2400">
              <a:solidFill>
                <a:srgbClr val="FFFFFF"/>
              </a:solidFill>
              <a:cs typeface="+mn-cs"/>
            </a:endParaRPr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0238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SzPct val="100000"/>
              <a:defRPr sz="2400">
                <a:solidFill>
                  <a:srgbClr val="000000"/>
                </a:solidFill>
                <a:cs typeface="DejaVu Sans"/>
              </a:defRPr>
            </a:lvl1pPr>
          </a:lstStyle>
          <a:p>
            <a:fld id="{4FC21626-089A-4E9D-9547-E883A3872BC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5pPr>
      <a:lvl6pPr marL="25146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6pPr>
      <a:lvl7pPr marL="29718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7pPr>
      <a:lvl8pPr marL="34290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8pPr>
      <a:lvl9pPr marL="3886200" indent="-228600"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ejaVu Sans" charset="0"/>
          <a:cs typeface="DejaVu Sans" charset="0"/>
        </a:defRPr>
      </a:lvl9pPr>
    </p:titleStyle>
    <p:bodyStyle>
      <a:lvl1pPr marL="342900" indent="-342900" algn="l" defTabSz="457200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00909D15-85A9-43FB-8117-6D678D4C6A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6" r:id="rId2"/>
    <p:sldLayoutId id="2147483835" r:id="rId3"/>
    <p:sldLayoutId id="2147483834" r:id="rId4"/>
    <p:sldLayoutId id="2147483833" r:id="rId5"/>
    <p:sldLayoutId id="2147483832" r:id="rId6"/>
    <p:sldLayoutId id="2147483831" r:id="rId7"/>
    <p:sldLayoutId id="2147483830" r:id="rId8"/>
    <p:sldLayoutId id="2147483829" r:id="rId9"/>
    <p:sldLayoutId id="2147483828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hyperlink" Target="file:///C:\Users\umpod32\AppData\Local\Microsoft\Windows\Temporary%20Internet%20Files\Content.MSO\A5F61B99.xlsx#RANGE!C102" TargetMode="External"/><Relationship Id="rId5" Type="http://schemas.openxmlformats.org/officeDocument/2006/relationships/hyperlink" Target="file:///C:\Users\umpod32\AppData\Local\Microsoft\Windows\Temporary%20Internet%20Files\Content.MSO\A5F61B99.xlsx#RANGE!C83" TargetMode="External"/><Relationship Id="rId4" Type="http://schemas.openxmlformats.org/officeDocument/2006/relationships/hyperlink" Target="file:///C:\Users\umpod32\AppData\Local\Microsoft\Windows\Temporary%20Internet%20Files\Content.MSO\A5F61B99.xlsx#RANGE!C26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hyperlink" Target="file:///C:\Users\umpod32\AppData\Local\Microsoft\Windows\Temporary%20Internet%20Files\Content.MSO\4779E5A9.xlsx#RANGE!L26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2411413" y="1341438"/>
            <a:ext cx="6408737" cy="4034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57200">
              <a:buSzPct val="10000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cs-CZ" sz="2400" b="1" dirty="0">
              <a:solidFill>
                <a:srgbClr val="000000"/>
              </a:solidFill>
              <a:cs typeface="DejaVu Sans"/>
            </a:endParaRPr>
          </a:p>
          <a:p>
            <a:pPr algn="ctr" defTabSz="457200">
              <a:lnSpc>
                <a:spcPct val="150000"/>
              </a:lnSpc>
              <a:buSzPct val="10000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cs-CZ" sz="3200" b="1" dirty="0" smtClean="0">
                <a:solidFill>
                  <a:srgbClr val="2D2DB9"/>
                </a:solidFill>
                <a:cs typeface="DejaVu Sans"/>
              </a:rPr>
              <a:t>Problematika nezletilých cizinců bez doprovodu</a:t>
            </a:r>
            <a:endParaRPr lang="cs-CZ" sz="2800" b="1" dirty="0">
              <a:solidFill>
                <a:srgbClr val="000000"/>
              </a:solidFill>
              <a:cs typeface="DejaVu Sans"/>
            </a:endParaRPr>
          </a:p>
          <a:p>
            <a:pPr algn="ctr" defTabSz="457200">
              <a:buSzPct val="10000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cs-CZ" sz="2400" b="1" dirty="0">
              <a:solidFill>
                <a:srgbClr val="000000"/>
              </a:solidFill>
              <a:cs typeface="DejaVu Sans"/>
            </a:endParaRPr>
          </a:p>
          <a:p>
            <a:pPr algn="ctr" defTabSz="457200">
              <a:buSzPct val="10000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cs-CZ" sz="2000" b="1" dirty="0">
              <a:solidFill>
                <a:srgbClr val="808080"/>
              </a:solidFill>
              <a:cs typeface="DejaVu Sans"/>
            </a:endParaRPr>
          </a:p>
          <a:p>
            <a:pPr algn="ctr" defTabSz="457200">
              <a:buSzPct val="100000"/>
              <a:buFont typeface="Times New Roman" pitchFamily="18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cs-CZ" sz="2400" dirty="0" smtClean="0">
                <a:solidFill>
                  <a:srgbClr val="2D2DB9"/>
                </a:solidFill>
                <a:cs typeface="DejaVu Sans"/>
              </a:rPr>
              <a:t>Hana Jamrichová,</a:t>
            </a:r>
          </a:p>
          <a:p>
            <a:pPr algn="ctr" defTabSz="457200">
              <a:buSzPct val="100000"/>
              <a:buFont typeface="Times New Roman" pitchFamily="18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cs-CZ" sz="2400" dirty="0" smtClean="0">
                <a:solidFill>
                  <a:srgbClr val="2D2DB9"/>
                </a:solidFill>
                <a:cs typeface="DejaVu Sans"/>
              </a:rPr>
              <a:t>odbor ochrany práv dětí MPSV</a:t>
            </a:r>
          </a:p>
          <a:p>
            <a:pPr algn="ctr" defTabSz="457200">
              <a:buSzPct val="100000"/>
              <a:buFont typeface="Times New Roman" pitchFamily="18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cs-CZ" sz="2400" dirty="0" smtClean="0">
                <a:solidFill>
                  <a:srgbClr val="2D2DB9"/>
                </a:solidFill>
                <a:cs typeface="DejaVu Sans"/>
              </a:rPr>
              <a:t>Praha</a:t>
            </a:r>
            <a:r>
              <a:rPr lang="cs-CZ" sz="2400" dirty="0" smtClean="0">
                <a:solidFill>
                  <a:srgbClr val="2D2DB9"/>
                </a:solidFill>
                <a:cs typeface="DejaVu Sans"/>
              </a:rPr>
              <a:t>, </a:t>
            </a:r>
            <a:r>
              <a:rPr lang="cs-CZ" sz="2400" dirty="0" smtClean="0">
                <a:solidFill>
                  <a:srgbClr val="2D2DB9"/>
                </a:solidFill>
                <a:cs typeface="DejaVu Sans"/>
              </a:rPr>
              <a:t>31</a:t>
            </a:r>
            <a:r>
              <a:rPr lang="cs-CZ" sz="2400" dirty="0" smtClean="0">
                <a:solidFill>
                  <a:srgbClr val="2D2DB9"/>
                </a:solidFill>
                <a:cs typeface="DejaVu Sans"/>
              </a:rPr>
              <a:t>. března </a:t>
            </a:r>
            <a:r>
              <a:rPr lang="cs-CZ" sz="2400" dirty="0" smtClean="0">
                <a:solidFill>
                  <a:srgbClr val="2D2DB9"/>
                </a:solidFill>
                <a:cs typeface="DejaVu Sans"/>
              </a:rPr>
              <a:t>2016</a:t>
            </a:r>
            <a:endParaRPr lang="cs-CZ" sz="2400" dirty="0">
              <a:solidFill>
                <a:srgbClr val="2D2DB9"/>
              </a:solidFill>
              <a:cs typeface="DejaVu Sans"/>
            </a:endParaRPr>
          </a:p>
          <a:p>
            <a:pPr algn="ctr" defTabSz="457200">
              <a:buSzPct val="10000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cs-CZ" sz="2000" b="1" dirty="0">
              <a:solidFill>
                <a:srgbClr val="808080"/>
              </a:solidFill>
              <a:cs typeface="DejaVu San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Nezletilý bez doprovodu (NBD)</a:t>
            </a: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467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endParaRPr lang="cs-CZ" sz="2400" b="1" i="1" dirty="0" smtClean="0"/>
          </a:p>
          <a:p>
            <a:pPr>
              <a:spcAft>
                <a:spcPts val="1200"/>
              </a:spcAft>
            </a:pPr>
            <a:endParaRPr lang="cs-CZ" sz="2400" b="1" i="1" dirty="0" smtClean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1043609" y="1772816"/>
            <a:ext cx="7409830" cy="4321597"/>
          </a:xfrm>
        </p:spPr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 zákona č. 325/1999 Sb., o azylu se za NBD považuje osoba mladší 18 let, která přicestuje na území bez doprovodu zletilé osoby mající ji v péči, a po takovou dobu, po kterou se skutečně nenachází v péči takovéto osoby, NBD se rozumí i osoba mladší 18 let, která byla ponechána bez doprovodu poté, co přicestovala na území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063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 idx="4294967295"/>
          </p:nvPr>
        </p:nvSpPr>
        <p:spPr>
          <a:xfrm>
            <a:off x="971600" y="116632"/>
            <a:ext cx="8013576" cy="1440160"/>
          </a:xfrm>
        </p:spPr>
        <p:txBody>
          <a:bodyPr/>
          <a:lstStyle/>
          <a:p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Statistické </a:t>
            </a:r>
            <a:r>
              <a:rPr lang="cs-CZ" sz="2000" b="1" dirty="0"/>
              <a:t>údaje Úřad pro mezinárodněprávní ochranu dětí </a:t>
            </a:r>
            <a:br>
              <a:rPr lang="cs-CZ" sz="2000" b="1" dirty="0"/>
            </a:br>
            <a:r>
              <a:rPr lang="cs-CZ" sz="2000" b="1" dirty="0"/>
              <a:t>k 22. 3. 2016 (případy evidované v roce 2015</a:t>
            </a:r>
            <a:r>
              <a:rPr lang="cs-CZ" sz="2000" b="1" dirty="0" smtClean="0"/>
              <a:t>)</a:t>
            </a:r>
            <a:br>
              <a:rPr lang="cs-CZ" sz="2000" b="1" dirty="0" smtClean="0"/>
            </a:b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1200" b="1" dirty="0" smtClean="0"/>
              <a:t/>
            </a:r>
            <a:br>
              <a:rPr lang="cs-CZ" sz="1200" b="1" dirty="0" smtClean="0"/>
            </a:br>
            <a:r>
              <a:rPr lang="cs-CZ" sz="1200" b="1" dirty="0" smtClean="0"/>
              <a:t>Tabulka: Celkový počet NBD zjištěných na území ČR</a:t>
            </a:r>
            <a:r>
              <a:rPr lang="cs-CZ" sz="1100" dirty="0"/>
              <a:t/>
            </a:r>
            <a:br>
              <a:rPr lang="cs-CZ" sz="1100" dirty="0"/>
            </a:br>
            <a:endParaRPr lang="cs-CZ" sz="1100" b="1" dirty="0" smtClean="0"/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009569"/>
              </p:ext>
            </p:extLst>
          </p:nvPr>
        </p:nvGraphicFramePr>
        <p:xfrm>
          <a:off x="2195736" y="1628792"/>
          <a:ext cx="5688632" cy="46805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5049"/>
                <a:gridCol w="2253583"/>
              </a:tblGrid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Afgánistán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81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Alžírsko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Bangladéš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Benin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Bosna a Hercegovina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Egypt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Chorvatsko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Irák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Irán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Kosovo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Mongolsko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Myanmar (Barma)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neznámé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Nigérie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Pákistán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Somálsko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7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47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Sýrie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42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69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Celkový součet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153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901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 idx="4294967295"/>
          </p:nvPr>
        </p:nvSpPr>
        <p:spPr>
          <a:xfrm>
            <a:off x="899592" y="476672"/>
            <a:ext cx="8085584" cy="648072"/>
          </a:xfrm>
        </p:spPr>
        <p:txBody>
          <a:bodyPr/>
          <a:lstStyle/>
          <a:p>
            <a:r>
              <a:rPr lang="cs-CZ" sz="1600" b="1" dirty="0" smtClean="0"/>
              <a:t>Další údaje </a:t>
            </a:r>
            <a:endParaRPr lang="cs-CZ" sz="1600" b="1" dirty="0" smtClean="0"/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082521"/>
              </p:ext>
            </p:extLst>
          </p:nvPr>
        </p:nvGraphicFramePr>
        <p:xfrm>
          <a:off x="1907704" y="1556792"/>
          <a:ext cx="5976663" cy="45365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88322"/>
                <a:gridCol w="2788322"/>
                <a:gridCol w="400019"/>
              </a:tblGrid>
              <a:tr h="53790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u="none" strike="noStrike" dirty="0">
                          <a:effectLst/>
                          <a:hlinkClick r:id="rId4"/>
                        </a:rPr>
                        <a:t>Pohlaví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Muž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146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7410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Žena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7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537901">
                <a:tc row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u="none" strike="noStrike">
                          <a:effectLst/>
                          <a:hlinkClick r:id="rId5"/>
                        </a:rPr>
                        <a:t>Umístění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Diag. ústav Lublaňská, Praha 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53790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Dětský diag. ústav, U Michelského lesa, Praha 4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7457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VÚSŠŠJ Višňové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53790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VÚ Klíčov, Čakovická 51, Praha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7457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ZDC Radlická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70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7457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ZDVOP Robinson Stod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7457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ZDVOP Senožaty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74579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u="none" strike="noStrike">
                          <a:effectLst/>
                          <a:hlinkClick r:id="rId6"/>
                        </a:rPr>
                        <a:t>Žádost o mezinárodní ochranu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ano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53790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110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311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 idx="4294967295"/>
          </p:nvPr>
        </p:nvSpPr>
        <p:spPr>
          <a:xfrm>
            <a:off x="827584" y="116632"/>
            <a:ext cx="8157592" cy="1368152"/>
          </a:xfrm>
        </p:spPr>
        <p:txBody>
          <a:bodyPr/>
          <a:lstStyle/>
          <a:p>
            <a:r>
              <a:rPr lang="cs-CZ" sz="2800" b="1" dirty="0" smtClean="0"/>
              <a:t>Věk NBD</a:t>
            </a:r>
            <a:br>
              <a:rPr lang="cs-CZ" sz="2800" b="1" dirty="0" smtClean="0"/>
            </a:br>
            <a:r>
              <a:rPr lang="cs-CZ" sz="2800" b="1" dirty="0"/>
              <a:t/>
            </a:r>
            <a:br>
              <a:rPr lang="cs-CZ" sz="2800" b="1" dirty="0"/>
            </a:br>
            <a:r>
              <a:rPr lang="cs-CZ" sz="1100" b="1" dirty="0" smtClean="0"/>
              <a:t>Poznámka: u 13 osob bylo dodatečně zjištěno, že se nejedná o NBD, v tabulce je uveden věk uveden na začátku případu </a:t>
            </a:r>
            <a:endParaRPr lang="cs-CZ" sz="1100" b="1" dirty="0" smtClean="0"/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632429"/>
              </p:ext>
            </p:extLst>
          </p:nvPr>
        </p:nvGraphicFramePr>
        <p:xfrm>
          <a:off x="2267744" y="1556791"/>
          <a:ext cx="4104456" cy="41478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66257"/>
                <a:gridCol w="1007587"/>
                <a:gridCol w="2130612"/>
              </a:tblGrid>
              <a:tr h="19615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Věk k datu nápadu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615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u="sng">
                          <a:effectLst/>
                          <a:hlinkClick r:id="rId4"/>
                        </a:rPr>
                        <a:t>Věk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Počet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4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043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7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8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043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9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8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09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49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17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37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61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18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657600" y="1836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11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 idx="4294967295"/>
          </p:nvPr>
        </p:nvSpPr>
        <p:spPr>
          <a:xfrm>
            <a:off x="673062" y="1628800"/>
            <a:ext cx="8229600" cy="4608512"/>
          </a:xfrm>
        </p:spPr>
        <p:txBody>
          <a:bodyPr/>
          <a:lstStyle/>
          <a:p>
            <a:pPr algn="l"/>
            <a:r>
              <a:rPr lang="cs-CZ" sz="2800" dirty="0"/>
              <a:t> </a:t>
            </a:r>
            <a:r>
              <a:rPr lang="cs-CZ" sz="2800" dirty="0" smtClean="0"/>
              <a:t>    </a:t>
            </a:r>
            <a:r>
              <a:rPr lang="cs-CZ" sz="2000" b="1" u="sng" dirty="0" smtClean="0"/>
              <a:t>Určování místní příslušnosti OSPOD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dirty="0" smtClean="0"/>
              <a:t>        - dle služebny cizinecké policie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    </a:t>
            </a:r>
            <a:r>
              <a:rPr lang="cs-CZ" sz="2000" b="1" u="sng" dirty="0" smtClean="0"/>
              <a:t>Problematika ověření věku </a:t>
            </a:r>
            <a:r>
              <a:rPr lang="cs-CZ" sz="2000" u="sng" dirty="0" smtClean="0"/>
              <a:t/>
            </a:r>
            <a:br>
              <a:rPr lang="cs-CZ" sz="2000" u="sng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- stanovení kostního věku metodou TW3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- pouze specializovaná pracoviště </a:t>
            </a:r>
            <a:br>
              <a:rPr lang="cs-CZ" sz="2000" dirty="0" smtClean="0"/>
            </a:br>
            <a:r>
              <a:rPr lang="cs-CZ" sz="2000" dirty="0" smtClean="0"/>
              <a:t>        - určení biologického věku nikoliv kalendářního 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/>
              <a:t> </a:t>
            </a:r>
            <a:r>
              <a:rPr lang="cs-CZ" sz="2000" b="1" dirty="0" smtClean="0"/>
              <a:t>      </a:t>
            </a:r>
            <a:r>
              <a:rPr lang="cs-CZ" sz="2000" b="1" u="sng" dirty="0" smtClean="0"/>
              <a:t>Lékařská vyšetření </a:t>
            </a:r>
            <a:r>
              <a:rPr lang="cs-CZ" sz="2000" u="sng" dirty="0" smtClean="0"/>
              <a:t/>
            </a:r>
            <a:br>
              <a:rPr lang="cs-CZ" sz="2000" u="sng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- písemné vyjádření lékaře o aktuálním zdravotním stavu NBD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</a:t>
            </a:r>
            <a:endParaRPr lang="cs-CZ" sz="2400" dirty="0" smtClean="0"/>
          </a:p>
        </p:txBody>
      </p:sp>
      <p:sp>
        <p:nvSpPr>
          <p:cNvPr id="62467" name="Zástupný symbol pro obsah 2"/>
          <p:cNvSpPr>
            <a:spLocks noGrp="1"/>
          </p:cNvSpPr>
          <p:nvPr>
            <p:ph idx="4294967295"/>
          </p:nvPr>
        </p:nvSpPr>
        <p:spPr>
          <a:xfrm>
            <a:off x="1115616" y="332657"/>
            <a:ext cx="7571184" cy="720079"/>
          </a:xfrm>
        </p:spPr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cs-CZ" sz="2400" b="1" dirty="0" smtClean="0"/>
              <a:t>Problémové oblasti z hlediska orgánů sociálně-právní ochrany dětí (OSPOD)</a:t>
            </a:r>
          </a:p>
          <a:p>
            <a:pPr marL="0" indent="0">
              <a:spcAft>
                <a:spcPts val="1200"/>
              </a:spcAft>
              <a:buNone/>
            </a:pPr>
            <a:endParaRPr lang="cs-CZ" sz="2400" b="1" dirty="0" smtClean="0"/>
          </a:p>
          <a:p>
            <a:pPr marL="0" indent="0">
              <a:spcAft>
                <a:spcPts val="1200"/>
              </a:spcAft>
              <a:buNone/>
            </a:pPr>
            <a:endParaRPr lang="cs-CZ" sz="2400" b="1" i="1" dirty="0" smtClean="0"/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2316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Umísťování NBD v rámci školské sítě </a:t>
            </a:r>
            <a:endParaRPr lang="cs-CZ" sz="2400" b="1" dirty="0" smtClean="0"/>
          </a:p>
        </p:txBody>
      </p:sp>
      <p:sp>
        <p:nvSpPr>
          <p:cNvPr id="624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sz="2400" dirty="0" smtClean="0"/>
              <a:t>- MŠMT: specializovaná zařízení pro výkon ústavní výchovy: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         - Zařízení pro děti cizince - Radlická, Praha 5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         - Výchovný ústav, Praha 9 – </a:t>
            </a:r>
            <a:r>
              <a:rPr lang="cs-CZ" sz="2400" dirty="0" err="1" smtClean="0"/>
              <a:t>Klíčov</a:t>
            </a:r>
            <a:endParaRPr lang="cs-CZ" sz="2400" dirty="0" smtClean="0"/>
          </a:p>
          <a:p>
            <a:pPr>
              <a:spcAft>
                <a:spcPts val="1200"/>
              </a:spcAft>
            </a:pPr>
            <a:r>
              <a:rPr lang="cs-CZ" sz="2400" dirty="0" smtClean="0"/>
              <a:t>         - Výchovný ústav, Višňové</a:t>
            </a:r>
          </a:p>
          <a:p>
            <a:pPr>
              <a:spcAft>
                <a:spcPts val="1200"/>
              </a:spcAft>
            </a:pPr>
            <a:endParaRPr lang="cs-CZ" sz="2400" dirty="0"/>
          </a:p>
          <a:p>
            <a:pPr>
              <a:spcAft>
                <a:spcPts val="1200"/>
              </a:spcAft>
            </a:pPr>
            <a:r>
              <a:rPr lang="cs-CZ" sz="2400" dirty="0" smtClean="0"/>
              <a:t>- Koncepce ochrany a péče o NBD: umísťování v rámci   celé školské sítě</a:t>
            </a:r>
            <a:endParaRPr lang="cs-CZ" sz="2400" dirty="0" smtClean="0"/>
          </a:p>
          <a:p>
            <a:pPr>
              <a:spcAft>
                <a:spcPts val="1200"/>
              </a:spcAft>
            </a:pPr>
            <a:endParaRPr lang="cs-CZ" sz="2400" b="1" i="1" dirty="0" smtClean="0"/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393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b="1" dirty="0" smtClean="0"/>
              <a:t>Další aktivity</a:t>
            </a:r>
            <a:endParaRPr lang="cs-CZ" sz="2800" b="1" dirty="0" smtClean="0"/>
          </a:p>
        </p:txBody>
      </p:sp>
      <p:sp>
        <p:nvSpPr>
          <p:cNvPr id="624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endParaRPr lang="cs-CZ" sz="2400" b="1" i="1" dirty="0" smtClean="0"/>
          </a:p>
          <a:p>
            <a:pPr>
              <a:spcAft>
                <a:spcPts val="1200"/>
              </a:spcAft>
            </a:pPr>
            <a:r>
              <a:rPr lang="cs-CZ" sz="2400" b="1" i="1" dirty="0" smtClean="0"/>
              <a:t>- </a:t>
            </a:r>
            <a:r>
              <a:rPr lang="cs-CZ" sz="2400" dirty="0" smtClean="0"/>
              <a:t>meziresortní spolupráce: MPSV, MV, MŠMT, MZ, ÚMPOD, 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- vzdělávání pracovníků OSPOD</a:t>
            </a:r>
          </a:p>
          <a:p>
            <a:pPr>
              <a:spcAft>
                <a:spcPts val="1200"/>
              </a:spcAft>
            </a:pPr>
            <a:r>
              <a:rPr lang="cs-CZ" sz="2400" dirty="0" smtClean="0"/>
              <a:t>- Metodické doporučení MPSV k postupu obecních úřadů obcí s rozšířenou působností při poskytování sociálně-právní ochrany NBD</a:t>
            </a:r>
            <a:endParaRPr lang="cs-CZ" sz="2400" dirty="0" smtClean="0"/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393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Nadpis 1"/>
          <p:cNvSpPr>
            <a:spLocks noGrp="1"/>
          </p:cNvSpPr>
          <p:nvPr>
            <p:ph type="title" idx="4294967295"/>
          </p:nvPr>
        </p:nvSpPr>
        <p:spPr>
          <a:xfrm>
            <a:off x="539552" y="1628800"/>
            <a:ext cx="8229600" cy="1143000"/>
          </a:xfrm>
        </p:spPr>
        <p:txBody>
          <a:bodyPr/>
          <a:lstStyle/>
          <a:p>
            <a:r>
              <a:rPr lang="cs-CZ" sz="3200" b="1" dirty="0" smtClean="0"/>
              <a:t>Děkuji </a:t>
            </a:r>
            <a:r>
              <a:rPr lang="cs-CZ" sz="3200" b="1" dirty="0" smtClean="0"/>
              <a:t>za pozornost.</a:t>
            </a:r>
          </a:p>
        </p:txBody>
      </p:sp>
      <p:pic>
        <p:nvPicPr>
          <p:cNvPr id="62468" name="Picture 14" descr="pru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26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8_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Times New Roman"/>
        <a:ea typeface="DejaVu Sans"/>
        <a:cs typeface="DejaVu Sans"/>
      </a:majorFont>
      <a:minorFont>
        <a:latin typeface="Times New Roman"/>
        <a:ea typeface="DejaVu Sans"/>
        <a:cs typeface="DejaVu San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10326</TotalTime>
  <Words>377</Words>
  <Application>Microsoft Office PowerPoint</Application>
  <PresentationFormat>Předvádění na obrazovce (4:3)</PresentationFormat>
  <Paragraphs>157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8_Motiv systému Office</vt:lpstr>
      <vt:lpstr>4_Výchozí návrh</vt:lpstr>
      <vt:lpstr>Prezentace aplikace PowerPoint</vt:lpstr>
      <vt:lpstr>Nezletilý bez doprovodu (NBD)</vt:lpstr>
      <vt:lpstr> Statistické údaje Úřad pro mezinárodněprávní ochranu dětí  k 22. 3. 2016 (případy evidované v roce 2015)   Tabulka: Celkový počet NBD zjištěných na území ČR </vt:lpstr>
      <vt:lpstr>Další údaje </vt:lpstr>
      <vt:lpstr>Věk NBD  Poznámka: u 13 osob bylo dodatečně zjištěno, že se nejedná o NBD, v tabulce je uveden věk uveden na začátku případu </vt:lpstr>
      <vt:lpstr>     Určování místní příslušnosti OSPOD         - dle služebny cizinecké policie          Problematika ověření věku          - stanovení kostního věku metodou TW3         - pouze specializovaná pracoviště          - určení biologického věku nikoliv kalendářního                Lékařská vyšetření          - písemné vyjádření lékaře o aktuálním zdravotním stavu NBD         </vt:lpstr>
      <vt:lpstr>Umísťování NBD v rámci školské sítě </vt:lpstr>
      <vt:lpstr>Další aktivity</vt:lpstr>
      <vt:lpstr>Děkuji za pozornost.</vt:lpstr>
    </vt:vector>
  </TitlesOfParts>
  <Company>mpsv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ResnerovaB</dc:creator>
  <cp:lastModifiedBy>Jamrichová Hana Mgr. (MPSV)</cp:lastModifiedBy>
  <cp:revision>328</cp:revision>
  <cp:lastPrinted>2015-09-30T12:03:57Z</cp:lastPrinted>
  <dcterms:created xsi:type="dcterms:W3CDTF">2009-09-17T08:30:01Z</dcterms:created>
  <dcterms:modified xsi:type="dcterms:W3CDTF">2016-03-30T22:25:36Z</dcterms:modified>
</cp:coreProperties>
</file>