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4"/>
  </p:notesMasterIdLst>
  <p:handoutMasterIdLst>
    <p:handoutMasterId r:id="rId15"/>
  </p:handoutMasterIdLst>
  <p:sldIdLst>
    <p:sldId id="256" r:id="rId2"/>
    <p:sldId id="284" r:id="rId3"/>
    <p:sldId id="303" r:id="rId4"/>
    <p:sldId id="312" r:id="rId5"/>
    <p:sldId id="305" r:id="rId6"/>
    <p:sldId id="296" r:id="rId7"/>
    <p:sldId id="297" r:id="rId8"/>
    <p:sldId id="298" r:id="rId9"/>
    <p:sldId id="301" r:id="rId10"/>
    <p:sldId id="307" r:id="rId11"/>
    <p:sldId id="309" r:id="rId12"/>
    <p:sldId id="276" r:id="rId13"/>
  </p:sldIdLst>
  <p:sldSz cx="9144000" cy="6858000" type="screen4x3"/>
  <p:notesSz cx="6797675" cy="9926638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18E9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0EB3BDD-6DDC-4F23-ACD9-BF3BDBF79688}" type="datetimeFigureOut">
              <a:rPr lang="cs-CZ" smtClean="0"/>
              <a:pPr/>
              <a:t>20.9.2016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8664188-5167-4BFE-B79F-98EE9828D3C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3335445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0683C53-209C-40A5-8BC7-2A222E9E8B5F}" type="datetimeFigureOut">
              <a:rPr lang="cs-CZ" smtClean="0"/>
              <a:pPr/>
              <a:t>20.9.2016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0AC157-68E0-4F13-9BFD-18D668B6640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047203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1"/>
          <p:cNvSpPr>
            <a:spLocks noGrp="1"/>
          </p:cNvSpPr>
          <p:nvPr>
            <p:ph type="ctrTitle"/>
          </p:nvPr>
        </p:nvSpPr>
        <p:spPr>
          <a:xfrm>
            <a:off x="2987824" y="3356992"/>
            <a:ext cx="5470376" cy="1944216"/>
          </a:xfrm>
          <a:prstGeom prst="rect">
            <a:avLst/>
          </a:prstGeom>
        </p:spPr>
        <p:txBody>
          <a:bodyPr>
            <a:noAutofit/>
          </a:bodyPr>
          <a:lstStyle/>
          <a:p>
            <a:pPr algn="l"/>
            <a:r>
              <a:rPr lang="pl-PL" b="1" dirty="0" smtClean="0">
                <a:latin typeface="+mn-lt"/>
              </a:rPr>
              <a:t>Státní podpora sportu </a:t>
            </a:r>
            <a:br>
              <a:rPr lang="pl-PL" b="1" dirty="0" smtClean="0">
                <a:latin typeface="+mn-lt"/>
              </a:rPr>
            </a:br>
            <a:r>
              <a:rPr lang="pl-PL" b="1" dirty="0" smtClean="0">
                <a:latin typeface="+mn-lt"/>
              </a:rPr>
              <a:t>pro rok 2013</a:t>
            </a:r>
            <a:endParaRPr lang="cs-CZ" b="1" dirty="0">
              <a:latin typeface="+mn-lt"/>
            </a:endParaRPr>
          </a:p>
        </p:txBody>
      </p:sp>
      <p:sp>
        <p:nvSpPr>
          <p:cNvPr id="8" name="Podnadpis 2"/>
          <p:cNvSpPr>
            <a:spLocks noGrp="1"/>
          </p:cNvSpPr>
          <p:nvPr>
            <p:ph type="subTitle" idx="1"/>
          </p:nvPr>
        </p:nvSpPr>
        <p:spPr>
          <a:xfrm>
            <a:off x="2987824" y="5949280"/>
            <a:ext cx="4784576" cy="432048"/>
          </a:xfrm>
        </p:spPr>
        <p:txBody>
          <a:bodyPr>
            <a:normAutofit fontScale="77500" lnSpcReduction="20000"/>
          </a:bodyPr>
          <a:lstStyle>
            <a:lvl1pPr marL="0" indent="0">
              <a:buNone/>
              <a:defRPr/>
            </a:lvl1pPr>
          </a:lstStyle>
          <a:p>
            <a:pPr algn="l"/>
            <a:r>
              <a:rPr lang="cs-CZ" sz="900" dirty="0" smtClean="0"/>
              <a:t>Ministerstvo školství, mládeže a tělovýchovy</a:t>
            </a:r>
          </a:p>
          <a:p>
            <a:pPr algn="l"/>
            <a:r>
              <a:rPr lang="cs-CZ" sz="900" dirty="0" smtClean="0"/>
              <a:t>Karmelitská 7, 118 12 Praha 1 • tel.:: +420 234 811 111</a:t>
            </a:r>
          </a:p>
          <a:p>
            <a:pPr algn="l"/>
            <a:r>
              <a:rPr lang="cs-CZ" sz="900" dirty="0" smtClean="0"/>
              <a:t>msmt@msmt.cz • www.msmt.cz</a:t>
            </a:r>
            <a:endParaRPr lang="cs-CZ" sz="900" dirty="0"/>
          </a:p>
        </p:txBody>
      </p:sp>
      <p:sp>
        <p:nvSpPr>
          <p:cNvPr id="9" name="TextovéPole 8"/>
          <p:cNvSpPr txBox="1"/>
          <p:nvPr userDrawn="1"/>
        </p:nvSpPr>
        <p:spPr>
          <a:xfrm>
            <a:off x="323528" y="6093296"/>
            <a:ext cx="1872208" cy="64807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51074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ablony MSM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ástupný symbol pro obsah 2"/>
          <p:cNvSpPr>
            <a:spLocks noGrp="1"/>
          </p:cNvSpPr>
          <p:nvPr>
            <p:ph idx="1"/>
          </p:nvPr>
        </p:nvSpPr>
        <p:spPr>
          <a:xfrm>
            <a:off x="1115616" y="1556792"/>
            <a:ext cx="7571184" cy="504056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500" b="1" dirty="0" smtClean="0">
                <a:solidFill>
                  <a:srgbClr val="418E96"/>
                </a:solidFill>
              </a:rPr>
              <a:t>Státní podpora sportu pro rok 2013</a:t>
            </a:r>
          </a:p>
          <a:p>
            <a:pPr marL="0" indent="0">
              <a:buNone/>
            </a:pPr>
            <a:r>
              <a:rPr lang="cs-CZ" sz="2000" b="1" dirty="0" smtClean="0"/>
              <a:t>Státní podpora sportu pro rok 2013 byla projednána poradou vedení MŠMT dne 19. června 2012. </a:t>
            </a:r>
            <a:r>
              <a:rPr lang="cs-CZ" sz="2000" dirty="0" smtClean="0"/>
              <a:t>Jedná se o veřejné vyhlášení programů neinvestičního charakteru a charakteru programového financování reprodukce majetku v oblasti sportu. </a:t>
            </a:r>
          </a:p>
          <a:p>
            <a:pPr marL="0" indent="0">
              <a:buNone/>
            </a:pPr>
            <a:r>
              <a:rPr lang="cs-CZ" sz="2000" dirty="0" smtClean="0"/>
              <a:t>Státní finanční prostředky pro oblast sportu jsou z pozice státního rozpočtu vedeny ve dvou závazných ukazatelích, které pro rok 2013 jsou navrhovány s označením: </a:t>
            </a:r>
          </a:p>
          <a:p>
            <a:endParaRPr lang="cs-CZ" sz="2000" dirty="0" smtClean="0"/>
          </a:p>
          <a:p>
            <a:r>
              <a:rPr lang="cs-CZ" sz="2000" dirty="0" smtClean="0"/>
              <a:t>a) výdajový okruh: „Sportovní reprezentace“ </a:t>
            </a:r>
          </a:p>
          <a:p>
            <a:r>
              <a:rPr lang="cs-CZ" sz="2000" dirty="0" smtClean="0"/>
              <a:t>b) výdajový okruh: „Všeobecná sportovní činnost“ 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3693081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9B32F09-55A8-4CD1-800E-DE1F37E16F05}" type="datetime1">
              <a:rPr lang="cs-CZ" smtClean="0"/>
              <a:pPr/>
              <a:t>20.9.2016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07FF043-C0B2-4D5E-9D2E-6F925F59FAF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4127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C4738B8-AF64-4FE4-B405-ED8BCA522024}" type="datetime1">
              <a:rPr lang="cs-CZ" smtClean="0"/>
              <a:pPr/>
              <a:t>20.9.2016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07FF043-C0B2-4D5E-9D2E-6F925F59FAF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29242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9CD8058-F576-4074-B136-4DCC072DDC84}" type="datetime1">
              <a:rPr lang="cs-CZ" smtClean="0"/>
              <a:pPr/>
              <a:t>20.9.2016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07FF043-C0B2-4D5E-9D2E-6F925F59FAF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435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C822AEC-62FD-44ED-A00D-A24AEE9FD083}" type="datetime1">
              <a:rPr lang="cs-CZ" smtClean="0"/>
              <a:pPr/>
              <a:t>20.9.2016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07FF043-C0B2-4D5E-9D2E-6F925F59FAF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27763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8011B5A-1E28-4D66-A5E1-E485A822FC52}" type="datetime1">
              <a:rPr lang="cs-CZ" smtClean="0"/>
              <a:pPr/>
              <a:t>20.9.2016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07FF043-C0B2-4D5E-9D2E-6F925F59FAF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56041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9BBC10FC-2AAA-47B9-B9B2-B0B97568D014}" type="datetime1">
              <a:rPr lang="cs-CZ" smtClean="0"/>
              <a:pPr/>
              <a:t>20.9.2016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07FF043-C0B2-4D5E-9D2E-6F925F59FAF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42929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6BDB8E4B-2AB7-4C74-93BC-179C3E3648DF}" type="datetime1">
              <a:rPr lang="cs-CZ" smtClean="0"/>
              <a:pPr/>
              <a:t>20.9.2016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07FF043-C0B2-4D5E-9D2E-6F925F59FAF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97184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42B30BC-CCD8-4378-88BC-430872E484EC}" type="datetime1">
              <a:rPr lang="cs-CZ" smtClean="0"/>
              <a:pPr/>
              <a:t>20.9.2016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07FF043-C0B2-4D5E-9D2E-6F925F59FAF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15594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60CB82B-603D-4E52-A075-E2D552D01AC5}" type="datetime1">
              <a:rPr lang="cs-CZ" smtClean="0"/>
              <a:pPr/>
              <a:t>20.9.2016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07FF043-C0B2-4D5E-9D2E-6F925F59FAF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66005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115616" y="1628800"/>
            <a:ext cx="7571184" cy="44973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7" name="Zástupný symbol pro číslo snímku 5"/>
          <p:cNvSpPr txBox="1">
            <a:spLocks/>
          </p:cNvSpPr>
          <p:nvPr userDrawn="1"/>
        </p:nvSpPr>
        <p:spPr>
          <a:xfrm>
            <a:off x="251520" y="6356350"/>
            <a:ext cx="648072" cy="365125"/>
          </a:xfrm>
          <a:prstGeom prst="rect">
            <a:avLst/>
          </a:prstGeom>
        </p:spPr>
        <p:txBody>
          <a:bodyPr/>
          <a:lstStyle>
            <a:defPPr>
              <a:defRPr lang="cs-CZ"/>
            </a:defPPr>
            <a:lvl1pPr marL="0" algn="l" defTabSz="914400" rtl="0" eaLnBrk="1" latinLnBrk="0" hangingPunct="1"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D07FF043-C0B2-4D5E-9D2E-6F925F59FAFC}" type="slidenum">
              <a:rPr lang="cs-CZ" smtClean="0"/>
              <a:pPr algn="r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91227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b="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500" b="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://is-prevence.msmt.cz/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mailto:matous.korbel@msmt.cz" TargetMode="External"/><Relationship Id="rId2" Type="http://schemas.openxmlformats.org/officeDocument/2006/relationships/hyperlink" Target="mailto:radka.hermankova@msmt.cz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51520" y="2924944"/>
            <a:ext cx="8892480" cy="3600400"/>
          </a:xfrm>
          <a:prstGeom prst="rect">
            <a:avLst/>
          </a:prstGeom>
        </p:spPr>
        <p:txBody>
          <a:bodyPr>
            <a:noAutofit/>
          </a:bodyPr>
          <a:lstStyle/>
          <a:p>
            <a:r>
              <a:rPr lang="cs-CZ" sz="3600" b="1" dirty="0" smtClean="0">
                <a:solidFill>
                  <a:schemeClr val="tx2"/>
                </a:solidFill>
              </a:rPr>
              <a:t>			Dotační </a:t>
            </a:r>
            <a:r>
              <a:rPr lang="cs-CZ" sz="3600" b="1" dirty="0" smtClean="0">
                <a:solidFill>
                  <a:schemeClr val="tx2"/>
                </a:solidFill>
              </a:rPr>
              <a:t>řízení </a:t>
            </a:r>
            <a:r>
              <a:rPr lang="cs-CZ" sz="3600" b="1" dirty="0">
                <a:solidFill>
                  <a:schemeClr val="tx2"/>
                </a:solidFill>
              </a:rPr>
              <a:t>na realizaci </a:t>
            </a:r>
            <a:r>
              <a:rPr lang="cs-CZ" sz="3600" b="1" dirty="0" smtClean="0">
                <a:solidFill>
                  <a:schemeClr val="tx2"/>
                </a:solidFill>
              </a:rPr>
              <a:t>				aktivit </a:t>
            </a:r>
            <a:r>
              <a:rPr lang="cs-CZ" sz="3600" b="1" dirty="0">
                <a:solidFill>
                  <a:schemeClr val="tx2"/>
                </a:solidFill>
              </a:rPr>
              <a:t>v oblasti primární </a:t>
            </a:r>
            <a:r>
              <a:rPr lang="cs-CZ" sz="3600" b="1" dirty="0" smtClean="0">
                <a:solidFill>
                  <a:schemeClr val="tx2"/>
                </a:solidFill>
              </a:rPr>
              <a:t>				prevence </a:t>
            </a:r>
            <a:r>
              <a:rPr lang="cs-CZ" sz="3600" b="1" dirty="0">
                <a:solidFill>
                  <a:schemeClr val="tx2"/>
                </a:solidFill>
              </a:rPr>
              <a:t>rizikového </a:t>
            </a:r>
            <a:r>
              <a:rPr lang="cs-CZ" sz="3600" b="1" dirty="0" smtClean="0">
                <a:solidFill>
                  <a:schemeClr val="tx2"/>
                </a:solidFill>
              </a:rPr>
              <a:t>chování</a:t>
            </a:r>
            <a:r>
              <a:rPr lang="cs-CZ" sz="4000" b="1" dirty="0" smtClean="0">
                <a:solidFill>
                  <a:schemeClr val="tx2"/>
                </a:solidFill>
              </a:rPr>
              <a:t/>
            </a:r>
            <a:br>
              <a:rPr lang="cs-CZ" sz="4000" b="1" dirty="0" smtClean="0">
                <a:solidFill>
                  <a:schemeClr val="tx2"/>
                </a:solidFill>
              </a:rPr>
            </a:br>
            <a:r>
              <a:rPr lang="cs-CZ" sz="4000" b="1" dirty="0" smtClean="0"/>
              <a:t/>
            </a:r>
            <a:br>
              <a:rPr lang="cs-CZ" sz="4000" b="1" dirty="0" smtClean="0"/>
            </a:br>
            <a:r>
              <a:rPr lang="cs-CZ" sz="1600" b="1" dirty="0" smtClean="0">
                <a:solidFill>
                  <a:schemeClr val="tx2"/>
                </a:solidFill>
              </a:rPr>
              <a:t>RVPPK</a:t>
            </a:r>
            <a:r>
              <a:rPr lang="cs-CZ" sz="1600" b="1" dirty="0" smtClean="0"/>
              <a:t/>
            </a:r>
            <a:br>
              <a:rPr lang="cs-CZ" sz="1600" b="1" dirty="0" smtClean="0"/>
            </a:br>
            <a:r>
              <a:rPr lang="cs-CZ" sz="1600" b="1" dirty="0" smtClean="0">
                <a:solidFill>
                  <a:schemeClr val="tx2"/>
                </a:solidFill>
              </a:rPr>
              <a:t>Praha 29. 9. 2016</a:t>
            </a:r>
            <a:endParaRPr lang="cs-CZ" sz="1600" b="1" dirty="0" smtClean="0">
              <a:solidFill>
                <a:schemeClr val="tx2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4294967295"/>
          </p:nvPr>
        </p:nvSpPr>
        <p:spPr>
          <a:xfrm>
            <a:off x="2987824" y="5949280"/>
            <a:ext cx="4784576" cy="432048"/>
          </a:xfrm>
        </p:spPr>
        <p:txBody>
          <a:bodyPr>
            <a:noAutofit/>
          </a:bodyPr>
          <a:lstStyle/>
          <a:p>
            <a:pPr marL="0" indent="0" algn="l">
              <a:buNone/>
            </a:pPr>
            <a:r>
              <a:rPr lang="cs-CZ" sz="700" dirty="0" smtClean="0"/>
              <a:t>Ministerstvo školství, mládeže a tělovýchovy</a:t>
            </a:r>
          </a:p>
          <a:p>
            <a:pPr marL="0" indent="0" algn="l">
              <a:buNone/>
            </a:pPr>
            <a:r>
              <a:rPr lang="cs-CZ" sz="700" dirty="0" smtClean="0"/>
              <a:t>Karmelitská 7, 118 12 Praha 1 • tel.: +420 234 811 111</a:t>
            </a:r>
          </a:p>
          <a:p>
            <a:pPr marL="0" indent="0" algn="l">
              <a:buNone/>
            </a:pPr>
            <a:r>
              <a:rPr lang="cs-CZ" sz="700" dirty="0" smtClean="0"/>
              <a:t>msmt@msmt.cz • www.msmt.cz</a:t>
            </a:r>
            <a:endParaRPr lang="cs-CZ" sz="700" dirty="0"/>
          </a:p>
        </p:txBody>
      </p:sp>
    </p:spTree>
    <p:extLst>
      <p:ext uri="{BB962C8B-B14F-4D97-AF65-F5344CB8AC3E}">
        <p14:creationId xmlns:p14="http://schemas.microsoft.com/office/powerpoint/2010/main" val="940358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971600" y="1340768"/>
            <a:ext cx="8064896" cy="5400600"/>
          </a:xfrm>
        </p:spPr>
        <p:txBody>
          <a:bodyPr>
            <a:normAutofit fontScale="92500" lnSpcReduction="10000"/>
          </a:bodyPr>
          <a:lstStyle/>
          <a:p>
            <a:pPr algn="ctr">
              <a:buNone/>
            </a:pPr>
            <a:r>
              <a:rPr lang="cs-CZ" dirty="0" smtClean="0"/>
              <a:t> </a:t>
            </a:r>
            <a:r>
              <a:rPr lang="cs-CZ" b="1" dirty="0" smtClean="0"/>
              <a:t>  </a:t>
            </a:r>
            <a:r>
              <a:rPr lang="cs-CZ" sz="3000" b="1" dirty="0" smtClean="0">
                <a:solidFill>
                  <a:schemeClr val="tx2"/>
                </a:solidFill>
              </a:rPr>
              <a:t>Dotační řízení na podporu aktivit v oblasti primární prevence</a:t>
            </a:r>
          </a:p>
          <a:p>
            <a:endParaRPr lang="cs-CZ" dirty="0" smtClean="0">
              <a:solidFill>
                <a:srgbClr val="800000"/>
              </a:solidFill>
            </a:endParaRPr>
          </a:p>
          <a:p>
            <a:pPr>
              <a:lnSpc>
                <a:spcPct val="90000"/>
              </a:lnSpc>
              <a:defRPr/>
            </a:pPr>
            <a:r>
              <a:rPr lang="cs-CZ" sz="2400" b="1" dirty="0" smtClean="0"/>
              <a:t>V roce 2016 schválena nová metodika </a:t>
            </a:r>
            <a:r>
              <a:rPr lang="cs-CZ" sz="2400" b="1" dirty="0"/>
              <a:t>MŠMT pro poskytování dotací ze SR na realizaci aktivit </a:t>
            </a:r>
            <a:r>
              <a:rPr lang="cs-CZ" sz="2400" b="1" dirty="0" smtClean="0"/>
              <a:t>v </a:t>
            </a:r>
            <a:r>
              <a:rPr lang="cs-CZ" sz="2400" b="1" dirty="0"/>
              <a:t>oblasti </a:t>
            </a:r>
            <a:r>
              <a:rPr lang="cs-CZ" sz="2400" b="1" dirty="0" smtClean="0"/>
              <a:t>prevence </a:t>
            </a:r>
            <a:r>
              <a:rPr lang="cs-CZ" sz="2400" b="1" dirty="0"/>
              <a:t>rizikového chování v období </a:t>
            </a:r>
            <a:r>
              <a:rPr lang="cs-CZ" sz="2400" b="1" dirty="0" smtClean="0"/>
              <a:t>2017 </a:t>
            </a:r>
            <a:r>
              <a:rPr lang="cs-CZ" sz="2400" b="1" dirty="0"/>
              <a:t>– </a:t>
            </a:r>
            <a:r>
              <a:rPr lang="cs-CZ" sz="2400" b="1" dirty="0" smtClean="0"/>
              <a:t>2020 (n</a:t>
            </a:r>
            <a:r>
              <a:rPr lang="cs-CZ" sz="2400" b="1" i="1" dirty="0" smtClean="0"/>
              <a:t>a </a:t>
            </a:r>
            <a:r>
              <a:rPr lang="cs-CZ" sz="2400" b="1" i="1" dirty="0"/>
              <a:t>základě evaluace let 2013 </a:t>
            </a:r>
            <a:r>
              <a:rPr lang="cs-CZ" sz="2400" b="1" i="1" dirty="0" smtClean="0"/>
              <a:t>– 2016</a:t>
            </a:r>
            <a:r>
              <a:rPr lang="cs-CZ" sz="2400" b="1" i="1" dirty="0"/>
              <a:t>)</a:t>
            </a:r>
            <a:endParaRPr lang="cs-CZ" sz="2400" b="1" dirty="0" smtClean="0"/>
          </a:p>
          <a:p>
            <a:pPr>
              <a:lnSpc>
                <a:spcPct val="90000"/>
              </a:lnSpc>
              <a:defRPr/>
            </a:pPr>
            <a:r>
              <a:rPr lang="cs-CZ" sz="2400" dirty="0" smtClean="0"/>
              <a:t>MŠMT vyčleňuje ze svého rozpočtu průměrně ročně </a:t>
            </a:r>
            <a:br>
              <a:rPr lang="cs-CZ" sz="2400" dirty="0" smtClean="0"/>
            </a:br>
            <a:r>
              <a:rPr lang="cs-CZ" sz="2400" dirty="0" smtClean="0"/>
              <a:t>cca </a:t>
            </a:r>
            <a:r>
              <a:rPr lang="cs-CZ" sz="2400" dirty="0" smtClean="0">
                <a:solidFill>
                  <a:srgbClr val="FF0000"/>
                </a:solidFill>
              </a:rPr>
              <a:t>20 mil. Kč </a:t>
            </a:r>
            <a:r>
              <a:rPr lang="cs-CZ" sz="2400" dirty="0" smtClean="0"/>
              <a:t>na dotační program na realizaci aktivit v oblasti prevence rizikového chování</a:t>
            </a:r>
          </a:p>
          <a:p>
            <a:pPr>
              <a:lnSpc>
                <a:spcPct val="90000"/>
              </a:lnSpc>
              <a:defRPr/>
            </a:pPr>
            <a:r>
              <a:rPr lang="cs-CZ" sz="2400" dirty="0" smtClean="0"/>
              <a:t>Podpora programů dlouhodobé primární prevence rizikových projevů chování a projektů zaměřených na vzdělávání </a:t>
            </a:r>
            <a:br>
              <a:rPr lang="cs-CZ" sz="2400" dirty="0" smtClean="0"/>
            </a:br>
            <a:r>
              <a:rPr lang="cs-CZ" sz="2400" dirty="0" smtClean="0"/>
              <a:t>v oblasti primární prevence</a:t>
            </a:r>
          </a:p>
          <a:p>
            <a:pPr>
              <a:lnSpc>
                <a:spcPct val="90000"/>
              </a:lnSpc>
              <a:defRPr/>
            </a:pPr>
            <a:r>
              <a:rPr lang="cs-CZ" sz="2400" b="1" dirty="0"/>
              <a:t>Orientace na systémové projekty – dlouhodobé projekty řešící problematiku PPRCH komplexně a systémově</a:t>
            </a:r>
            <a:r>
              <a:rPr lang="cs-CZ" sz="2400" b="1" dirty="0" smtClean="0"/>
              <a:t>.</a:t>
            </a:r>
            <a:endParaRPr lang="cs-CZ" sz="2400" dirty="0" smtClean="0"/>
          </a:p>
          <a:p>
            <a:r>
              <a:rPr lang="cs-CZ" sz="2400" dirty="0" smtClean="0"/>
              <a:t>Elektronizace systému a zjednodušení systému                             </a:t>
            </a:r>
            <a:r>
              <a:rPr lang="cs-CZ" sz="2400" dirty="0" smtClean="0">
                <a:hlinkClick r:id="rId2"/>
              </a:rPr>
              <a:t>http</a:t>
            </a:r>
            <a:r>
              <a:rPr lang="cs-CZ" sz="2400" dirty="0">
                <a:hlinkClick r:id="rId2"/>
              </a:rPr>
              <a:t>://is-prevence.msmt.cz</a:t>
            </a:r>
            <a:endParaRPr lang="cs-CZ" sz="2400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12362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1043608" y="1196752"/>
            <a:ext cx="8100392" cy="566124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b="1" dirty="0" smtClean="0">
                <a:solidFill>
                  <a:schemeClr val="tx2"/>
                </a:solidFill>
              </a:rPr>
              <a:t>Přehled dotačního řízení MŠMT v letech 2013 – 2016</a:t>
            </a:r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endParaRPr lang="cs-CZ" sz="2400" dirty="0"/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80108236"/>
              </p:ext>
            </p:extLst>
          </p:nvPr>
        </p:nvGraphicFramePr>
        <p:xfrm>
          <a:off x="1187624" y="1988840"/>
          <a:ext cx="7560840" cy="3921236"/>
        </p:xfrm>
        <a:graphic>
          <a:graphicData uri="http://schemas.openxmlformats.org/drawingml/2006/table">
            <a:tbl>
              <a:tblPr/>
              <a:tblGrid>
                <a:gridCol w="720080"/>
                <a:gridCol w="1327990"/>
                <a:gridCol w="1656721"/>
                <a:gridCol w="1767817"/>
                <a:gridCol w="2088232"/>
              </a:tblGrid>
              <a:tr h="1242540"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Rok </a:t>
                      </a:r>
                    </a:p>
                  </a:txBody>
                  <a:tcPr marL="14970" marR="14970" marT="1497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Počet podaných projektů</a:t>
                      </a:r>
                    </a:p>
                  </a:txBody>
                  <a:tcPr marL="14970" marR="14970" marT="149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Počet projektů vyřazených z formálních důvodů</a:t>
                      </a:r>
                    </a:p>
                  </a:txBody>
                  <a:tcPr marL="14970" marR="14970" marT="149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Počet podpořených projektů</a:t>
                      </a:r>
                    </a:p>
                  </a:txBody>
                  <a:tcPr marL="14970" marR="14970" marT="149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20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Celková částka dotace v Kč</a:t>
                      </a:r>
                    </a:p>
                  </a:txBody>
                  <a:tcPr marL="14970" marR="14970" marT="149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498014">
                <a:tc>
                  <a:txBody>
                    <a:bodyPr/>
                    <a:lstStyle/>
                    <a:p>
                      <a:pPr algn="ctr" fontAlgn="b"/>
                      <a:r>
                        <a:rPr lang="cs-CZ" sz="17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2013</a:t>
                      </a:r>
                    </a:p>
                  </a:txBody>
                  <a:tcPr marL="14970" marR="14970" marT="1497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7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517</a:t>
                      </a:r>
                    </a:p>
                  </a:txBody>
                  <a:tcPr marL="14970" marR="14970" marT="149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7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12</a:t>
                      </a:r>
                    </a:p>
                  </a:txBody>
                  <a:tcPr marL="14970" marR="14970" marT="149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7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107</a:t>
                      </a:r>
                    </a:p>
                  </a:txBody>
                  <a:tcPr marL="14970" marR="14970" marT="149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7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18 543 300</a:t>
                      </a:r>
                    </a:p>
                  </a:txBody>
                  <a:tcPr marL="14970" marR="14970" marT="149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98014">
                <a:tc>
                  <a:txBody>
                    <a:bodyPr/>
                    <a:lstStyle/>
                    <a:p>
                      <a:pPr algn="ctr" fontAlgn="b"/>
                      <a:r>
                        <a:rPr lang="cs-CZ" sz="17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2014</a:t>
                      </a:r>
                    </a:p>
                  </a:txBody>
                  <a:tcPr marL="14970" marR="14970" marT="1497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7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344</a:t>
                      </a:r>
                    </a:p>
                  </a:txBody>
                  <a:tcPr marL="14970" marR="14970" marT="149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7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24</a:t>
                      </a:r>
                    </a:p>
                  </a:txBody>
                  <a:tcPr marL="14970" marR="14970" marT="149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7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160</a:t>
                      </a:r>
                    </a:p>
                  </a:txBody>
                  <a:tcPr marL="14970" marR="14970" marT="149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19 553 300</a:t>
                      </a:r>
                    </a:p>
                  </a:txBody>
                  <a:tcPr marL="14970" marR="14970" marT="149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1927">
                <a:tc>
                  <a:txBody>
                    <a:bodyPr/>
                    <a:lstStyle/>
                    <a:p>
                      <a:pPr algn="ctr" fontAlgn="b"/>
                      <a:r>
                        <a:rPr lang="cs-CZ" sz="17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2015</a:t>
                      </a:r>
                    </a:p>
                  </a:txBody>
                  <a:tcPr marL="14970" marR="14970" marT="1497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7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280</a:t>
                      </a:r>
                    </a:p>
                  </a:txBody>
                  <a:tcPr marL="14970" marR="14970" marT="149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7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20</a:t>
                      </a:r>
                    </a:p>
                  </a:txBody>
                  <a:tcPr marL="14970" marR="14970" marT="149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7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164    </a:t>
                      </a:r>
                      <a:endParaRPr lang="cs-CZ" sz="17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14970" marR="14970" marT="149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7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19 256 954     </a:t>
                      </a:r>
                      <a:endParaRPr lang="cs-CZ" sz="17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14970" marR="14970" marT="149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1927">
                <a:tc>
                  <a:txBody>
                    <a:bodyPr/>
                    <a:lstStyle/>
                    <a:p>
                      <a:pPr algn="ctr" fontAlgn="b"/>
                      <a:r>
                        <a:rPr lang="cs-CZ" sz="17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2016</a:t>
                      </a:r>
                      <a:endParaRPr lang="cs-CZ" sz="17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14970" marR="14970" marT="1497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7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306</a:t>
                      </a:r>
                      <a:endParaRPr lang="cs-CZ" sz="17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14970" marR="14970" marT="149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7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  <a:endParaRPr lang="cs-CZ" sz="17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14970" marR="14970" marT="149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7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191</a:t>
                      </a:r>
                      <a:endParaRPr lang="cs-CZ" sz="17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14970" marR="14970" marT="149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7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19 999 445</a:t>
                      </a:r>
                      <a:endParaRPr lang="cs-CZ" sz="17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14970" marR="14970" marT="149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9407">
                <a:tc>
                  <a:txBody>
                    <a:bodyPr/>
                    <a:lstStyle/>
                    <a:p>
                      <a:pPr algn="l" fontAlgn="b"/>
                      <a:endParaRPr lang="cs-CZ" sz="1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14970" marR="14970" marT="1497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14970" marR="14970" marT="1497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7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14970" marR="14970" marT="1497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14970" marR="14970" marT="1497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14970" marR="14970" marT="1497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99407">
                <a:tc gridSpan="4">
                  <a:txBody>
                    <a:bodyPr/>
                    <a:lstStyle/>
                    <a:p>
                      <a:pPr algn="l" fontAlgn="b"/>
                      <a:endParaRPr lang="cs-CZ" sz="17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14970" marR="14970" marT="1497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cs-CZ" sz="17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14970" marR="14970" marT="1497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38028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b="1" dirty="0"/>
              <a:t>Rok 2013:</a:t>
            </a:r>
          </a:p>
          <a:p>
            <a:pPr marL="0" indent="0">
              <a:buNone/>
            </a:pPr>
            <a:r>
              <a:rPr lang="cs-CZ" dirty="0"/>
              <a:t>V rámci dotačního řízení byly podpořeny projekty ve výši </a:t>
            </a:r>
            <a:r>
              <a:rPr lang="cs-CZ" b="1" dirty="0"/>
              <a:t>18 543 300 Kč</a:t>
            </a:r>
            <a:r>
              <a:rPr lang="cs-CZ" dirty="0"/>
              <a:t>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dirty="0"/>
              <a:t>protidrogová prevence:         celkem 10 548 900Kč,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dirty="0"/>
              <a:t>prevence kriminality:             </a:t>
            </a:r>
            <a:r>
              <a:rPr lang="cs-CZ" dirty="0" smtClean="0"/>
              <a:t>celkem </a:t>
            </a:r>
            <a:r>
              <a:rPr lang="cs-CZ" dirty="0"/>
              <a:t>7 994 400 Kč.</a:t>
            </a:r>
          </a:p>
          <a:p>
            <a:pPr marL="0" indent="0">
              <a:buNone/>
            </a:pPr>
            <a:r>
              <a:rPr lang="cs-CZ" b="1" dirty="0"/>
              <a:t>Rok 2014:</a:t>
            </a:r>
          </a:p>
          <a:p>
            <a:pPr marL="0" indent="0">
              <a:buNone/>
            </a:pPr>
            <a:r>
              <a:rPr lang="cs-CZ" dirty="0"/>
              <a:t>V rámci dotačního řízení byly podpořeny projekty ve výši </a:t>
            </a:r>
            <a:r>
              <a:rPr lang="cs-CZ" b="1" dirty="0"/>
              <a:t>19 553 300 Kč: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dirty="0"/>
              <a:t>protidrogová prevence:         celkem 10 778 000Kč,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dirty="0"/>
              <a:t>prevence kriminality:             </a:t>
            </a:r>
            <a:r>
              <a:rPr lang="cs-CZ" dirty="0" smtClean="0"/>
              <a:t>celkem </a:t>
            </a:r>
            <a:r>
              <a:rPr lang="cs-CZ" dirty="0"/>
              <a:t>8 765 300 Kč.</a:t>
            </a:r>
          </a:p>
          <a:p>
            <a:pPr marL="0" indent="0">
              <a:buNone/>
            </a:pPr>
            <a:r>
              <a:rPr lang="cs-CZ" b="1" dirty="0"/>
              <a:t>Rok 2015:</a:t>
            </a:r>
          </a:p>
          <a:p>
            <a:pPr marL="0" indent="0">
              <a:buNone/>
            </a:pPr>
            <a:r>
              <a:rPr lang="cs-CZ" dirty="0"/>
              <a:t>V rámci dotačního řízení byly podpořeny projekty ve výši </a:t>
            </a:r>
            <a:r>
              <a:rPr lang="cs-CZ" b="1" dirty="0"/>
              <a:t>19 </a:t>
            </a:r>
            <a:r>
              <a:rPr lang="cs-CZ" b="1" dirty="0" smtClean="0"/>
              <a:t>256 954 </a:t>
            </a:r>
            <a:r>
              <a:rPr lang="cs-CZ" b="1" dirty="0"/>
              <a:t>Kč: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dirty="0"/>
              <a:t>protidrogová prevence:         celkem 11 </a:t>
            </a:r>
            <a:r>
              <a:rPr lang="cs-CZ" dirty="0" smtClean="0"/>
              <a:t>140 936 </a:t>
            </a:r>
            <a:r>
              <a:rPr lang="cs-CZ" dirty="0"/>
              <a:t>Kč,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dirty="0"/>
              <a:t>prevence kriminality:             </a:t>
            </a:r>
            <a:r>
              <a:rPr lang="cs-CZ" dirty="0" smtClean="0"/>
              <a:t>celkem </a:t>
            </a:r>
            <a:r>
              <a:rPr lang="cs-CZ" dirty="0"/>
              <a:t>8 116 018 Kč.</a:t>
            </a:r>
          </a:p>
          <a:p>
            <a:pPr marL="0" indent="0">
              <a:buNone/>
            </a:pPr>
            <a:r>
              <a:rPr lang="cs-CZ" b="1" dirty="0"/>
              <a:t>Rok 2016:</a:t>
            </a:r>
          </a:p>
          <a:p>
            <a:pPr marL="0" indent="0">
              <a:buNone/>
            </a:pPr>
            <a:r>
              <a:rPr lang="cs-CZ" dirty="0"/>
              <a:t>V rámci dotačního řízení byly podpořeny projekty ve výši </a:t>
            </a:r>
            <a:r>
              <a:rPr lang="cs-CZ" b="1" dirty="0"/>
              <a:t>19 999 445 Kč: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dirty="0"/>
              <a:t>protidrogová prevence:         celkem 11 916 803 Kč,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dirty="0"/>
              <a:t>prevence kriminality:             </a:t>
            </a:r>
            <a:r>
              <a:rPr lang="cs-CZ" dirty="0" smtClean="0"/>
              <a:t>celkem </a:t>
            </a:r>
            <a:r>
              <a:rPr lang="cs-CZ" dirty="0"/>
              <a:t>8 082 642 Kč.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15192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Zástupný symbol pro obsah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60689574"/>
              </p:ext>
            </p:extLst>
          </p:nvPr>
        </p:nvGraphicFramePr>
        <p:xfrm>
          <a:off x="1619671" y="2780928"/>
          <a:ext cx="6624735" cy="3000175"/>
        </p:xfrm>
        <a:graphic>
          <a:graphicData uri="http://schemas.openxmlformats.org/drawingml/2006/table">
            <a:tbl>
              <a:tblPr/>
              <a:tblGrid>
                <a:gridCol w="2110959"/>
                <a:gridCol w="1128444"/>
                <a:gridCol w="1128444"/>
                <a:gridCol w="1128444"/>
                <a:gridCol w="1128444"/>
              </a:tblGrid>
              <a:tr h="559958"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Druh organizace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l-PL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Dotace celkem v Kč v roce 2013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l-PL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Dotace celkem v Kč v roce 2014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2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Dotace celkem v Kč v roce 2015</a:t>
                      </a:r>
                    </a:p>
                    <a:p>
                      <a:pPr algn="l" fontAlgn="b"/>
                      <a:endParaRPr lang="pl-PL" sz="1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2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Dotace celkem v Kč v roce 2016</a:t>
                      </a:r>
                    </a:p>
                    <a:p>
                      <a:pPr algn="l" fontAlgn="b"/>
                      <a:endParaRPr lang="pl-PL" sz="1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483211"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1" i="1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PO obce nebo kraje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3 936 600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4 349 900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3 998 525</a:t>
                      </a:r>
                      <a:endParaRPr lang="cs-CZ" sz="11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4 561</a:t>
                      </a:r>
                      <a:r>
                        <a:rPr lang="cs-CZ" sz="1100" b="1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792</a:t>
                      </a:r>
                      <a:endParaRPr lang="cs-CZ" sz="11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3211"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1" i="1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NNO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11 891 300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12 115 000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12 714 151</a:t>
                      </a:r>
                      <a:endParaRPr lang="cs-CZ" sz="11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12 867 380</a:t>
                      </a:r>
                      <a:endParaRPr lang="cs-CZ" sz="11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3211"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1" i="1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OPŘO a PŘO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236 500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399 483</a:t>
                      </a:r>
                      <a:endParaRPr lang="cs-CZ" sz="11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225 400</a:t>
                      </a:r>
                      <a:endParaRPr lang="cs-CZ" sz="11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3211"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1" i="1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Ostatní organizace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2 478 900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3 088 400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2 144 795</a:t>
                      </a:r>
                      <a:endParaRPr lang="cs-CZ" sz="11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2 344 873</a:t>
                      </a:r>
                      <a:endParaRPr lang="cs-CZ" sz="11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7373"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1" i="0" u="none" strike="noStrike" dirty="0">
                          <a:solidFill>
                            <a:srgbClr val="FF0000"/>
                          </a:solidFill>
                          <a:latin typeface="Arial"/>
                        </a:rPr>
                        <a:t>Celkový součet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1" i="0" u="none" strike="noStrike" dirty="0">
                          <a:solidFill>
                            <a:srgbClr val="FF0000"/>
                          </a:solidFill>
                          <a:latin typeface="Arial"/>
                        </a:rPr>
                        <a:t>18 543 300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1" i="0" u="none" strike="noStrike" dirty="0">
                          <a:solidFill>
                            <a:srgbClr val="FF0000"/>
                          </a:solidFill>
                          <a:latin typeface="Calibri"/>
                        </a:rPr>
                        <a:t>19 553 300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1" i="0" u="none" strike="noStrike" dirty="0" smtClean="0">
                          <a:solidFill>
                            <a:srgbClr val="FF0000"/>
                          </a:solidFill>
                          <a:latin typeface="Calibri"/>
                        </a:rPr>
                        <a:t>19 256 954</a:t>
                      </a:r>
                      <a:endParaRPr lang="cs-CZ" sz="1100" b="1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b="1" i="0" u="none" strike="noStrike" dirty="0" smtClean="0">
                          <a:solidFill>
                            <a:srgbClr val="FF0000"/>
                          </a:solidFill>
                          <a:latin typeface="Calibri"/>
                        </a:rPr>
                        <a:t>19 999 445</a:t>
                      </a:r>
                      <a:endParaRPr lang="cs-CZ" sz="1100" b="1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TextovéPole 3"/>
          <p:cNvSpPr txBox="1"/>
          <p:nvPr/>
        </p:nvSpPr>
        <p:spPr>
          <a:xfrm>
            <a:off x="1619672" y="1700808"/>
            <a:ext cx="6624736" cy="1661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chemeClr val="tx2"/>
                </a:solidFill>
              </a:rPr>
              <a:t>Rozdělení dotačních prostředků podle druhu organizací v letech 2013 – 2016</a:t>
            </a:r>
          </a:p>
          <a:p>
            <a:endParaRPr lang="cs-CZ" sz="2800" b="1" dirty="0" smtClean="0">
              <a:solidFill>
                <a:schemeClr val="tx2"/>
              </a:solidFill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55358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cs-CZ" b="1" dirty="0"/>
              <a:t> </a:t>
            </a:r>
            <a:r>
              <a:rPr lang="cs-CZ" sz="2800" b="1" dirty="0">
                <a:solidFill>
                  <a:schemeClr val="tx2"/>
                </a:solidFill>
              </a:rPr>
              <a:t>Dotační řízení na podporu aktivit v oblasti primární </a:t>
            </a:r>
            <a:r>
              <a:rPr lang="cs-CZ" sz="2800" b="1" dirty="0" smtClean="0">
                <a:solidFill>
                  <a:schemeClr val="tx2"/>
                </a:solidFill>
              </a:rPr>
              <a:t>prevence v letech 2017 - 2020</a:t>
            </a:r>
            <a:endParaRPr lang="cs-CZ" sz="2800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sz="2400" dirty="0" smtClean="0"/>
              <a:t>Dotace </a:t>
            </a:r>
            <a:r>
              <a:rPr lang="cs-CZ" sz="2400" dirty="0"/>
              <a:t>jsou poskytovány na: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2400" b="1" dirty="0" smtClean="0"/>
              <a:t>projekty </a:t>
            </a:r>
            <a:r>
              <a:rPr lang="cs-CZ" sz="2400" b="1" dirty="0"/>
              <a:t>individuální  </a:t>
            </a:r>
            <a:endParaRPr lang="cs-CZ" sz="2400" b="1" dirty="0" smtClean="0"/>
          </a:p>
          <a:p>
            <a:pPr>
              <a:buFont typeface="Wingdings" panose="05000000000000000000" pitchFamily="2" charset="2"/>
              <a:buChar char="§"/>
            </a:pPr>
            <a:r>
              <a:rPr lang="cs-CZ" sz="2400" dirty="0" smtClean="0"/>
              <a:t>na primární prevenci všech forem rizikového chování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sz="2400" dirty="0"/>
              <a:t>ž</a:t>
            </a:r>
            <a:r>
              <a:rPr lang="cs-CZ" sz="2400" dirty="0" smtClean="0"/>
              <a:t>adateli: školy, školská zařízení, VŠ, NNO a další</a:t>
            </a:r>
            <a:endParaRPr lang="cs-CZ" sz="2400" dirty="0"/>
          </a:p>
          <a:p>
            <a:pPr>
              <a:buFont typeface="Wingdings" panose="05000000000000000000" pitchFamily="2" charset="2"/>
              <a:buChar char="Ø"/>
            </a:pPr>
            <a:r>
              <a:rPr lang="cs-CZ" sz="2400" b="1" dirty="0" smtClean="0"/>
              <a:t>projekty krajské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sz="2400" dirty="0" smtClean="0"/>
              <a:t>pro rok 2017 na téma bezpečné klima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sz="2400" dirty="0" smtClean="0"/>
              <a:t>žadateli: kraje nebo kraji pověřené příspěvkové organizace kraje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4091237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cs-CZ" sz="2800" b="1" dirty="0">
                <a:solidFill>
                  <a:schemeClr val="tx2"/>
                </a:solidFill>
              </a:rPr>
              <a:t>Podporované aktivity</a:t>
            </a:r>
          </a:p>
          <a:p>
            <a:r>
              <a:rPr lang="cs-CZ" b="1" dirty="0"/>
              <a:t>Všeobecná primární prevence rizikového chování </a:t>
            </a:r>
            <a:r>
              <a:rPr lang="cs-CZ" dirty="0"/>
              <a:t>zaměřená na děti a mládež  (lze předložit pouze jeden projekt pro tuto aktivitu)</a:t>
            </a:r>
          </a:p>
          <a:p>
            <a:r>
              <a:rPr lang="cs-CZ" b="1" dirty="0"/>
              <a:t>Selektivní primární prevence rizikového chování </a:t>
            </a:r>
            <a:r>
              <a:rPr lang="cs-CZ" dirty="0"/>
              <a:t>zaměřená na děti a mládež  (lze předložit pouze jeden projekt pro tuto aktivitu)</a:t>
            </a:r>
          </a:p>
          <a:p>
            <a:r>
              <a:rPr lang="cs-CZ" b="1" dirty="0"/>
              <a:t>Indikovaná primární prevence rizikového chování </a:t>
            </a:r>
            <a:r>
              <a:rPr lang="cs-CZ" dirty="0"/>
              <a:t>zaměřená na děti a mládež  (lze předložit pouze jeden projekt pro tuto aktivitu)</a:t>
            </a:r>
          </a:p>
          <a:p>
            <a:r>
              <a:rPr lang="cs-CZ" b="1" dirty="0"/>
              <a:t>Projekty evaluace potřebnosti, dostupnosti a efektivnosti služeb </a:t>
            </a:r>
            <a:r>
              <a:rPr lang="cs-CZ" dirty="0"/>
              <a:t>např. výzkumy, sběr dat (lze předložit pouze jeden projekt pro tuto aktivitu)</a:t>
            </a:r>
          </a:p>
          <a:p>
            <a:r>
              <a:rPr lang="cs-CZ" b="1" dirty="0"/>
              <a:t>Projekty zaměřené na poskytování odborných a ověřených informací a vzdělávání odborné či laické veřejnosti</a:t>
            </a:r>
            <a:r>
              <a:rPr lang="cs-CZ" dirty="0"/>
              <a:t> např. vzdělávání pedagogů, konference, internetové stránky, jiné projekty (lze předložit pouze jeden projekt pro tuto aktivitu)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67650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cs-CZ" sz="2800" b="1" dirty="0">
                <a:solidFill>
                  <a:schemeClr val="tx2"/>
                </a:solidFill>
              </a:rPr>
              <a:t>Výše dotace</a:t>
            </a:r>
          </a:p>
          <a:p>
            <a:pPr marL="0" indent="0">
              <a:buNone/>
            </a:pPr>
            <a:endParaRPr lang="cs-CZ" sz="2800" dirty="0"/>
          </a:p>
          <a:p>
            <a:r>
              <a:rPr lang="cs-CZ" sz="2400" dirty="0"/>
              <a:t>Žádost může být podána v maximální </a:t>
            </a:r>
            <a:r>
              <a:rPr lang="cs-CZ" sz="2400" dirty="0" smtClean="0"/>
              <a:t>výši stanovené </a:t>
            </a:r>
            <a:br>
              <a:rPr lang="cs-CZ" sz="2400" dirty="0" smtClean="0"/>
            </a:br>
            <a:r>
              <a:rPr lang="cs-CZ" sz="2400" dirty="0" smtClean="0"/>
              <a:t>v metodice dle typu programu a velikosti cílové skupiny.</a:t>
            </a:r>
          </a:p>
          <a:p>
            <a:pPr marL="0" indent="0">
              <a:buNone/>
            </a:pPr>
            <a:endParaRPr lang="cs-CZ" sz="2400" dirty="0"/>
          </a:p>
          <a:p>
            <a:r>
              <a:rPr lang="cs-CZ" sz="2400" dirty="0"/>
              <a:t>Žádost může být podána v minimální výši </a:t>
            </a:r>
            <a:r>
              <a:rPr lang="cs-CZ" sz="2400" dirty="0" smtClean="0"/>
              <a:t>50.000 </a:t>
            </a:r>
            <a:r>
              <a:rPr lang="cs-CZ" sz="2400" dirty="0"/>
              <a:t>Kč.</a:t>
            </a:r>
          </a:p>
          <a:p>
            <a:pPr marL="0" indent="0">
              <a:buNone/>
            </a:pP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14476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Zástupný symbol pro obsah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01058757"/>
              </p:ext>
            </p:extLst>
          </p:nvPr>
        </p:nvGraphicFramePr>
        <p:xfrm>
          <a:off x="1708768" y="2557381"/>
          <a:ext cx="7039697" cy="396796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239937"/>
                <a:gridCol w="2399880"/>
                <a:gridCol w="2399880"/>
              </a:tblGrid>
              <a:tr h="499264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  <a:endParaRPr lang="cs-CZ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Počet tříd/skupin/jedinců</a:t>
                      </a:r>
                      <a:endParaRPr lang="cs-CZ" sz="1000">
                        <a:effectLst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(skupina= min. 10 jedinců)</a:t>
                      </a:r>
                      <a:endParaRPr lang="cs-CZ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Částka</a:t>
                      </a:r>
                      <a:endParaRPr lang="cs-CZ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63939">
                <a:tc rowSpan="4">
                  <a:txBody>
                    <a:bodyPr/>
                    <a:lstStyle/>
                    <a:p>
                      <a:pPr marL="0" lvl="0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cs-CZ" sz="1100" dirty="0" smtClean="0">
                          <a:effectLst/>
                        </a:rPr>
                        <a:t>  Všeobecná</a:t>
                      </a:r>
                      <a:endParaRPr lang="cs-CZ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0-19 tříd</a:t>
                      </a:r>
                      <a:endParaRPr lang="cs-CZ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0 Kč</a:t>
                      </a:r>
                      <a:endParaRPr lang="cs-CZ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63939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20-29 tříd</a:t>
                      </a:r>
                      <a:endParaRPr lang="cs-CZ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200.000 Kč</a:t>
                      </a:r>
                      <a:endParaRPr lang="cs-CZ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63939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30-39 tříd</a:t>
                      </a:r>
                      <a:endParaRPr lang="cs-CZ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250.000 Kč</a:t>
                      </a:r>
                      <a:endParaRPr lang="cs-CZ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49632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40 a více tříd</a:t>
                      </a:r>
                      <a:endParaRPr lang="cs-CZ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350.000 Kč</a:t>
                      </a:r>
                      <a:endParaRPr lang="cs-CZ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78739">
                <a:tc rowSpan="4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Selektivní</a:t>
                      </a:r>
                      <a:endParaRPr lang="cs-CZ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0-4 skupin</a:t>
                      </a:r>
                      <a:r>
                        <a:rPr lang="cs-CZ" sz="1000" dirty="0">
                          <a:effectLst/>
                        </a:rPr>
                        <a:t> </a:t>
                      </a:r>
                      <a:endParaRPr lang="cs-CZ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0 Kč</a:t>
                      </a:r>
                      <a:endParaRPr lang="cs-CZ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370008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5-10 skupin</a:t>
                      </a:r>
                      <a:r>
                        <a:rPr lang="cs-CZ" sz="1000" dirty="0">
                          <a:effectLst/>
                        </a:rPr>
                        <a:t> </a:t>
                      </a:r>
                      <a:endParaRPr lang="cs-CZ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150.000 Kč</a:t>
                      </a:r>
                      <a:endParaRPr lang="cs-CZ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350274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11-16 skupin</a:t>
                      </a:r>
                      <a:endParaRPr lang="cs-CZ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250.000 Kč</a:t>
                      </a:r>
                      <a:endParaRPr lang="cs-CZ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369186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17 a více skupin</a:t>
                      </a:r>
                      <a:endParaRPr lang="cs-CZ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350.000 Kč</a:t>
                      </a:r>
                      <a:endParaRPr lang="cs-CZ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59005">
                <a:tc rowSpan="4">
                  <a:txBody>
                    <a:bodyPr/>
                    <a:lstStyle/>
                    <a:p>
                      <a:pPr marL="0" lvl="0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cs-CZ" sz="1100" dirty="0" smtClean="0">
                          <a:effectLst/>
                        </a:rPr>
                        <a:t> Indikovaná</a:t>
                      </a:r>
                      <a:endParaRPr lang="cs-CZ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0-8 jedinců</a:t>
                      </a:r>
                      <a:endParaRPr lang="cs-CZ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0 Kč</a:t>
                      </a:r>
                      <a:endParaRPr lang="cs-CZ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59005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9-20 jedinců</a:t>
                      </a:r>
                      <a:endParaRPr lang="cs-CZ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150.000 Kč</a:t>
                      </a:r>
                      <a:endParaRPr lang="cs-CZ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63939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21-30 jedinců</a:t>
                      </a:r>
                      <a:endParaRPr lang="cs-CZ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250.000 Kč</a:t>
                      </a:r>
                      <a:endParaRPr lang="cs-CZ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77095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31 a více jedinců</a:t>
                      </a:r>
                      <a:endParaRPr lang="cs-CZ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350.000 Kč</a:t>
                      </a:r>
                      <a:endParaRPr lang="cs-CZ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1043608" y="1398064"/>
            <a:ext cx="8100392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228600" algn="l"/>
              </a:tabLst>
            </a:pPr>
            <a:r>
              <a:rPr lang="cs-CZ" altLang="cs-CZ" sz="2800" b="1" dirty="0">
                <a:solidFill>
                  <a:schemeClr val="tx2"/>
                </a:solidFill>
                <a:latin typeface="+mn-lt"/>
              </a:rPr>
              <a:t>Kritéria žádosti o podporu projektu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228600" algn="l"/>
              </a:tabLst>
            </a:pPr>
            <a:r>
              <a:rPr kumimoji="0" lang="cs-CZ" altLang="cs-CZ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Pro aktivity a, b, c platí: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28600" algn="l"/>
              </a:tabLst>
            </a:pPr>
            <a:r>
              <a:rPr kumimoji="0" lang="cs-CZ" altLang="cs-CZ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Maximální výši žádosti</a:t>
            </a:r>
            <a:endParaRPr kumimoji="0" lang="cs-CZ" alt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9" name="Rectangle 5"/>
          <p:cNvSpPr>
            <a:spLocks noChangeArrowheads="1"/>
          </p:cNvSpPr>
          <p:nvPr/>
        </p:nvSpPr>
        <p:spPr bwMode="auto">
          <a:xfrm>
            <a:off x="1043608" y="2334479"/>
            <a:ext cx="3017838" cy="6350"/>
          </a:xfrm>
          <a:prstGeom prst="rect">
            <a:avLst/>
          </a:prstGeom>
          <a:solidFill>
            <a:srgbClr val="000000"/>
          </a:solidFill>
          <a:ln w="9525">
            <a:solidFill>
              <a:schemeClr val="tx1"/>
            </a:solidFill>
            <a:prstDash val="solid"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0" name="Rectangle 6"/>
          <p:cNvSpPr>
            <a:spLocks noChangeArrowheads="1"/>
          </p:cNvSpPr>
          <p:nvPr/>
        </p:nvSpPr>
        <p:spPr bwMode="auto">
          <a:xfrm>
            <a:off x="1403648" y="2276872"/>
            <a:ext cx="285656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000" b="0" i="0" u="none" strike="noStrike" cap="none" normalizeH="0" baseline="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[</a:t>
            </a:r>
            <a:r>
              <a:rPr kumimoji="0" lang="cs-CZ" altLang="cs-CZ" sz="1000" b="0" i="0" u="none" strike="noStrike" cap="none" normalizeH="0" baseline="3000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1]</a:t>
            </a:r>
            <a:endParaRPr kumimoji="0" lang="cs-CZ" alt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948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1043608" y="1216192"/>
            <a:ext cx="8100392" cy="5661248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endParaRPr lang="cs-CZ" sz="2600" b="1" dirty="0" smtClean="0"/>
          </a:p>
          <a:p>
            <a:pPr marL="0" indent="0" algn="ctr">
              <a:buNone/>
            </a:pPr>
            <a:r>
              <a:rPr lang="cs-CZ" sz="3000" b="1" dirty="0">
                <a:solidFill>
                  <a:schemeClr val="tx2"/>
                </a:solidFill>
              </a:rPr>
              <a:t>Postup při rozhodování o poskytnutí dotace</a:t>
            </a:r>
          </a:p>
          <a:p>
            <a:pPr marL="0" indent="0">
              <a:buNone/>
            </a:pPr>
            <a:endParaRPr lang="cs-CZ" sz="2400" dirty="0"/>
          </a:p>
          <a:p>
            <a:r>
              <a:rPr lang="cs-CZ" sz="2200" b="1" dirty="0" smtClean="0"/>
              <a:t>Formální hodnocení </a:t>
            </a:r>
            <a:r>
              <a:rPr lang="cs-CZ" sz="2200" dirty="0" smtClean="0"/>
              <a:t>- hodnocení dodržení </a:t>
            </a:r>
            <a:r>
              <a:rPr lang="cs-CZ" sz="2200" dirty="0"/>
              <a:t>formálních náležitostí stanovených touto Metodikou. </a:t>
            </a:r>
          </a:p>
          <a:p>
            <a:r>
              <a:rPr lang="cs-CZ" sz="2200" b="1" dirty="0" smtClean="0"/>
              <a:t>Odborné hodnocení </a:t>
            </a:r>
            <a:r>
              <a:rPr lang="cs-CZ" sz="2200" dirty="0" smtClean="0"/>
              <a:t>– hodnocení kvality a efektivity projektu</a:t>
            </a:r>
            <a:endParaRPr lang="cs-CZ" sz="2200" dirty="0"/>
          </a:p>
          <a:p>
            <a:r>
              <a:rPr lang="cs-CZ" sz="2200" dirty="0" smtClean="0"/>
              <a:t>Výši </a:t>
            </a:r>
            <a:r>
              <a:rPr lang="cs-CZ" sz="2200" dirty="0"/>
              <a:t>dotace navrženou na spolufinancování jednotlivých žádostí v oblasti prevence rizikového chování projedná </a:t>
            </a:r>
            <a:r>
              <a:rPr lang="cs-CZ" sz="2200" b="1" dirty="0"/>
              <a:t>porada vedení MŠMT</a:t>
            </a:r>
            <a:r>
              <a:rPr lang="cs-CZ" sz="2200" dirty="0"/>
              <a:t>, a to na základě návrhu </a:t>
            </a:r>
            <a:r>
              <a:rPr lang="cs-CZ" sz="2200" b="1" dirty="0"/>
              <a:t>dotační komise </a:t>
            </a:r>
            <a:r>
              <a:rPr lang="cs-CZ" sz="2200" b="1" dirty="0" smtClean="0"/>
              <a:t>MŠMT</a:t>
            </a:r>
            <a:endParaRPr lang="cs-CZ" sz="2200" b="1" dirty="0"/>
          </a:p>
          <a:p>
            <a:r>
              <a:rPr lang="cs-CZ" sz="2200" dirty="0" smtClean="0"/>
              <a:t>MŠMT </a:t>
            </a:r>
            <a:r>
              <a:rPr lang="cs-CZ" sz="2200" dirty="0"/>
              <a:t>zveřejní do konce kalendářního roku, který předchází rozpočtovému roku, na který </a:t>
            </a:r>
            <a:r>
              <a:rPr lang="cs-CZ" sz="2200" dirty="0" smtClean="0"/>
              <a:t>je </a:t>
            </a:r>
            <a:r>
              <a:rPr lang="cs-CZ" sz="2200" dirty="0"/>
              <a:t>dotace poskytována, na základě schválení poradou vedení MŠMT a paní ministryní </a:t>
            </a:r>
            <a:r>
              <a:rPr lang="cs-CZ" sz="2200" b="1" dirty="0"/>
              <a:t>výsledek dotačního </a:t>
            </a:r>
            <a:r>
              <a:rPr lang="cs-CZ" sz="2200" b="1" dirty="0" smtClean="0"/>
              <a:t>řízení</a:t>
            </a:r>
            <a:r>
              <a:rPr lang="cs-CZ" sz="2200" dirty="0" smtClean="0"/>
              <a:t>.</a:t>
            </a:r>
            <a:endParaRPr lang="cs-CZ" sz="2200" dirty="0"/>
          </a:p>
          <a:p>
            <a:r>
              <a:rPr lang="cs-CZ" sz="2200" dirty="0" smtClean="0"/>
              <a:t>Úspěšným </a:t>
            </a:r>
            <a:r>
              <a:rPr lang="cs-CZ" sz="2200" dirty="0"/>
              <a:t>žadatelům bude doručeno </a:t>
            </a:r>
            <a:r>
              <a:rPr lang="cs-CZ" sz="2200" b="1" dirty="0"/>
              <a:t>Rozhodnutí </a:t>
            </a:r>
            <a:r>
              <a:rPr lang="cs-CZ" sz="2200" dirty="0"/>
              <a:t>podle § 14 odst. 4 rozpočtových pravidel. Nedílnou součástí Rozhodnutí bude příloha „Konečná podoba projektu a celkového rozpočtu projektu“.</a:t>
            </a:r>
          </a:p>
          <a:p>
            <a:pPr marL="0" indent="0">
              <a:buNone/>
            </a:pPr>
            <a:r>
              <a:rPr lang="cs-CZ" sz="2400" dirty="0"/>
              <a:t>	</a:t>
            </a:r>
          </a:p>
        </p:txBody>
      </p:sp>
    </p:spTree>
    <p:extLst>
      <p:ext uri="{BB962C8B-B14F-4D97-AF65-F5344CB8AC3E}">
        <p14:creationId xmlns:p14="http://schemas.microsoft.com/office/powerpoint/2010/main" val="2009899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1043608" y="1196752"/>
            <a:ext cx="7992888" cy="5544616"/>
          </a:xfrm>
        </p:spPr>
        <p:txBody>
          <a:bodyPr>
            <a:normAutofit/>
          </a:bodyPr>
          <a:lstStyle/>
          <a:p>
            <a:pPr>
              <a:buNone/>
            </a:pPr>
            <a:endParaRPr lang="cs-CZ" sz="2800" dirty="0" smtClean="0"/>
          </a:p>
          <a:p>
            <a:pPr>
              <a:buNone/>
            </a:pPr>
            <a:endParaRPr lang="cs-CZ" sz="2800" dirty="0" smtClean="0"/>
          </a:p>
          <a:p>
            <a:pPr>
              <a:buNone/>
            </a:pPr>
            <a:endParaRPr lang="cs-CZ" sz="2800" dirty="0"/>
          </a:p>
          <a:p>
            <a:pPr>
              <a:buNone/>
            </a:pPr>
            <a:endParaRPr lang="cs-CZ" sz="2800" dirty="0" smtClean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3" name="Obdélník 2"/>
          <p:cNvSpPr/>
          <p:nvPr/>
        </p:nvSpPr>
        <p:spPr>
          <a:xfrm>
            <a:off x="971600" y="1166842"/>
            <a:ext cx="8172400" cy="65987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cs-CZ" sz="2800" b="1" dirty="0" smtClean="0">
                <a:solidFill>
                  <a:schemeClr val="tx2"/>
                </a:solidFill>
              </a:rPr>
              <a:t>Průběh dotačního řízení</a:t>
            </a:r>
          </a:p>
          <a:p>
            <a:endParaRPr lang="cs-CZ" sz="2400" dirty="0" smtClean="0">
              <a:solidFill>
                <a:srgbClr val="800000"/>
              </a:solidFill>
            </a:endParaRPr>
          </a:p>
          <a:p>
            <a:pPr>
              <a:lnSpc>
                <a:spcPct val="80000"/>
              </a:lnSpc>
              <a:defRPr/>
            </a:pPr>
            <a:r>
              <a:rPr lang="cs-CZ" sz="2400" b="1" dirty="0" smtClean="0"/>
              <a:t>do 30. září 2016 (15.října 2016) </a:t>
            </a:r>
            <a:r>
              <a:rPr lang="cs-CZ" sz="2400" dirty="0" smtClean="0"/>
              <a:t>– konečný termín pro podávání žádostí o dotaci</a:t>
            </a:r>
          </a:p>
          <a:p>
            <a:pPr>
              <a:lnSpc>
                <a:spcPct val="80000"/>
              </a:lnSpc>
              <a:defRPr/>
            </a:pPr>
            <a:r>
              <a:rPr lang="cs-CZ" sz="2400" b="1" dirty="0"/>
              <a:t>ř</a:t>
            </a:r>
            <a:r>
              <a:rPr lang="cs-CZ" sz="2400" b="1" dirty="0" smtClean="0"/>
              <a:t>íjen 2016  </a:t>
            </a:r>
            <a:r>
              <a:rPr lang="cs-CZ" sz="2400" dirty="0" smtClean="0"/>
              <a:t>– formální hodnocení úplnosti a správností žádostí 	          o dotace </a:t>
            </a:r>
            <a:endParaRPr lang="cs-CZ" sz="2400" b="1" dirty="0" smtClean="0"/>
          </a:p>
          <a:p>
            <a:pPr>
              <a:lnSpc>
                <a:spcPct val="80000"/>
              </a:lnSpc>
              <a:defRPr/>
            </a:pPr>
            <a:r>
              <a:rPr lang="cs-CZ" sz="2400" b="1" dirty="0" smtClean="0"/>
              <a:t>listopad 2016 </a:t>
            </a:r>
            <a:r>
              <a:rPr lang="cs-CZ" sz="2400" dirty="0" smtClean="0"/>
              <a:t>– odborné (věcné) hodnocení žádostí odbornými 		  hodnotiteli</a:t>
            </a:r>
            <a:endParaRPr lang="cs-CZ" sz="2400" b="1" i="1" dirty="0" smtClean="0"/>
          </a:p>
          <a:p>
            <a:pPr>
              <a:lnSpc>
                <a:spcPct val="80000"/>
              </a:lnSpc>
              <a:defRPr/>
            </a:pPr>
            <a:r>
              <a:rPr lang="cs-CZ" sz="2400" b="1" dirty="0" smtClean="0"/>
              <a:t>listopad 2016 </a:t>
            </a:r>
            <a:r>
              <a:rPr lang="cs-CZ" sz="2400" dirty="0" smtClean="0"/>
              <a:t>– jednání Dotační komise MŠMT</a:t>
            </a:r>
            <a:endParaRPr lang="cs-CZ" sz="2400" b="1" dirty="0" smtClean="0"/>
          </a:p>
          <a:p>
            <a:pPr>
              <a:lnSpc>
                <a:spcPct val="80000"/>
              </a:lnSpc>
              <a:defRPr/>
            </a:pPr>
            <a:r>
              <a:rPr lang="cs-CZ" sz="2400" b="1" dirty="0"/>
              <a:t>p</a:t>
            </a:r>
            <a:r>
              <a:rPr lang="cs-CZ" sz="2400" b="1" dirty="0" smtClean="0"/>
              <a:t>rosinec 2016 </a:t>
            </a:r>
            <a:r>
              <a:rPr lang="cs-CZ" sz="2400" dirty="0" smtClean="0"/>
              <a:t>– jednání MŠMT o udělení dotací – schválení 		   výsledků dotačního řízení</a:t>
            </a:r>
          </a:p>
          <a:p>
            <a:pPr>
              <a:lnSpc>
                <a:spcPct val="80000"/>
              </a:lnSpc>
              <a:defRPr/>
            </a:pPr>
            <a:r>
              <a:rPr lang="cs-CZ" sz="2400" b="1" dirty="0"/>
              <a:t>l</a:t>
            </a:r>
            <a:r>
              <a:rPr lang="cs-CZ" sz="2400" b="1" dirty="0" smtClean="0"/>
              <a:t>eden – únor  2017 </a:t>
            </a:r>
            <a:r>
              <a:rPr lang="cs-CZ" sz="2400" dirty="0" smtClean="0"/>
              <a:t>– vystavení a odeslání rozhodnutí o 				poskytnutí dotace</a:t>
            </a:r>
          </a:p>
          <a:p>
            <a:pPr>
              <a:lnSpc>
                <a:spcPct val="80000"/>
              </a:lnSpc>
              <a:defRPr/>
            </a:pPr>
            <a:r>
              <a:rPr lang="cs-CZ" sz="2400" b="1" dirty="0" smtClean="0"/>
              <a:t>únor – březen 2017 </a:t>
            </a:r>
            <a:r>
              <a:rPr lang="cs-CZ" sz="2400" dirty="0" smtClean="0"/>
              <a:t>– uvolnění finančních prostředků z účtu 			MŠMT</a:t>
            </a:r>
          </a:p>
          <a:p>
            <a:pPr>
              <a:lnSpc>
                <a:spcPct val="80000"/>
              </a:lnSpc>
              <a:defRPr/>
            </a:pPr>
            <a:r>
              <a:rPr lang="cs-CZ" sz="2400" b="1" dirty="0" smtClean="0"/>
              <a:t>do 15. února  2017 – </a:t>
            </a:r>
            <a:r>
              <a:rPr lang="cs-CZ" sz="2400" dirty="0" smtClean="0"/>
              <a:t>vyúčtování dotace za minulý rok</a:t>
            </a:r>
          </a:p>
          <a:p>
            <a:pPr marL="342900" indent="-342900">
              <a:buFont typeface="+mj-lt"/>
              <a:buAutoNum type="arabicPeriod"/>
            </a:pPr>
            <a:endParaRPr lang="cs-CZ" sz="2400" dirty="0" smtClean="0"/>
          </a:p>
          <a:p>
            <a:endParaRPr lang="cs-CZ" sz="2400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65398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1043608" y="1268760"/>
            <a:ext cx="7992888" cy="5589240"/>
          </a:xfrm>
        </p:spPr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 marL="0" indent="0" algn="ctr">
              <a:buNone/>
            </a:pPr>
            <a:endParaRPr lang="cs-CZ" dirty="0" smtClean="0"/>
          </a:p>
          <a:p>
            <a:pPr algn="ctr">
              <a:buNone/>
            </a:pPr>
            <a:r>
              <a:rPr lang="cs-CZ" sz="2800" b="1" dirty="0" smtClean="0">
                <a:solidFill>
                  <a:schemeClr val="tx2"/>
                </a:solidFill>
              </a:rPr>
              <a:t>Děkuji za pozornost.</a:t>
            </a:r>
          </a:p>
          <a:p>
            <a:pPr algn="ctr">
              <a:buNone/>
            </a:pPr>
            <a:endParaRPr lang="cs-CZ" sz="4000" dirty="0" smtClean="0">
              <a:solidFill>
                <a:schemeClr val="tx2"/>
              </a:solidFill>
            </a:endParaRPr>
          </a:p>
          <a:p>
            <a:pPr algn="ctr">
              <a:buNone/>
            </a:pPr>
            <a:r>
              <a:rPr lang="cs-CZ" b="1" dirty="0" smtClean="0">
                <a:solidFill>
                  <a:schemeClr val="tx2"/>
                </a:solidFill>
              </a:rPr>
              <a:t>Ing. Radka Heřmánková, </a:t>
            </a:r>
          </a:p>
          <a:p>
            <a:pPr algn="ctr">
              <a:buNone/>
            </a:pPr>
            <a:r>
              <a:rPr lang="cs-CZ" b="1" dirty="0" smtClean="0">
                <a:solidFill>
                  <a:schemeClr val="tx2"/>
                </a:solidFill>
              </a:rPr>
              <a:t>Bc. Matouš Korbel</a:t>
            </a:r>
          </a:p>
          <a:p>
            <a:pPr algn="ctr">
              <a:buNone/>
            </a:pPr>
            <a:r>
              <a:rPr lang="cs-CZ" b="1" dirty="0" smtClean="0">
                <a:solidFill>
                  <a:schemeClr val="tx2"/>
                </a:solidFill>
              </a:rPr>
              <a:t>oddělení prevence</a:t>
            </a:r>
          </a:p>
          <a:p>
            <a:pPr algn="ctr">
              <a:buNone/>
            </a:pPr>
            <a:r>
              <a:rPr lang="cs-CZ" b="1" dirty="0" smtClean="0">
                <a:solidFill>
                  <a:schemeClr val="tx2"/>
                </a:solidFill>
              </a:rPr>
              <a:t>Ministerstvo školství, mládeže a tělovýchovy</a:t>
            </a:r>
          </a:p>
          <a:p>
            <a:pPr algn="ctr">
              <a:buNone/>
            </a:pPr>
            <a:endParaRPr lang="cs-CZ" b="1" dirty="0" smtClean="0">
              <a:solidFill>
                <a:schemeClr val="tx2"/>
              </a:solidFill>
            </a:endParaRPr>
          </a:p>
          <a:p>
            <a:pPr algn="ctr">
              <a:buNone/>
            </a:pPr>
            <a:r>
              <a:rPr lang="cs-CZ" b="1" dirty="0" smtClean="0">
                <a:solidFill>
                  <a:schemeClr val="tx2"/>
                </a:solidFill>
                <a:hlinkClick r:id="rId2"/>
              </a:rPr>
              <a:t>radka.hermankova@msmt.cz</a:t>
            </a:r>
            <a:endParaRPr lang="cs-CZ" b="1" dirty="0" smtClean="0">
              <a:solidFill>
                <a:schemeClr val="tx2"/>
              </a:solidFill>
            </a:endParaRPr>
          </a:p>
          <a:p>
            <a:pPr algn="ctr">
              <a:buNone/>
            </a:pPr>
            <a:r>
              <a:rPr lang="cs-CZ" b="1" dirty="0" smtClean="0">
                <a:solidFill>
                  <a:schemeClr val="tx2"/>
                </a:solidFill>
                <a:hlinkClick r:id="rId3"/>
              </a:rPr>
              <a:t>matous.korbel@msmt.cz</a:t>
            </a:r>
            <a:endParaRPr lang="cs-CZ" b="1" dirty="0" smtClean="0">
              <a:solidFill>
                <a:schemeClr val="tx2"/>
              </a:solidFill>
            </a:endParaRPr>
          </a:p>
          <a:p>
            <a:pPr algn="ctr">
              <a:buNone/>
            </a:pPr>
            <a:endParaRPr lang="cs-CZ" b="1" dirty="0" smtClean="0">
              <a:solidFill>
                <a:schemeClr val="tx2"/>
              </a:solidFill>
            </a:endParaRPr>
          </a:p>
          <a:p>
            <a:pPr algn="ctr">
              <a:buNone/>
            </a:pPr>
            <a:endParaRPr lang="cs-CZ" b="1" dirty="0" smtClean="0">
              <a:solidFill>
                <a:schemeClr val="tx2"/>
              </a:solidFill>
            </a:endParaRPr>
          </a:p>
          <a:p>
            <a:pPr marL="0" indent="0" algn="ctr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48044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MSMT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18E96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Nadpis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1074</TotalTime>
  <Words>695</Words>
  <Application>Microsoft Office PowerPoint</Application>
  <PresentationFormat>Předvádění na obrazovce (4:3)</PresentationFormat>
  <Paragraphs>177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systému Office</vt:lpstr>
      <vt:lpstr>   Dotační řízení na realizaci     aktivit v oblasti primární     prevence rizikového chování  RVPPK Praha 29. 9. 2016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Státní podpora sportu  pro rok 2013</dc:title>
  <dc:creator>User</dc:creator>
  <cp:lastModifiedBy>Korbel Matouš</cp:lastModifiedBy>
  <cp:revision>136</cp:revision>
  <cp:lastPrinted>2016-02-08T16:01:12Z</cp:lastPrinted>
  <dcterms:created xsi:type="dcterms:W3CDTF">2013-10-09T10:41:53Z</dcterms:created>
  <dcterms:modified xsi:type="dcterms:W3CDTF">2016-09-20T12:51:22Z</dcterms:modified>
</cp:coreProperties>
</file>