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handoutMasterIdLst>
    <p:handoutMasterId r:id="rId22"/>
  </p:handoutMasterIdLst>
  <p:sldIdLst>
    <p:sldId id="363" r:id="rId2"/>
    <p:sldId id="364" r:id="rId3"/>
    <p:sldId id="352" r:id="rId4"/>
    <p:sldId id="351" r:id="rId5"/>
    <p:sldId id="353" r:id="rId6"/>
    <p:sldId id="354" r:id="rId7"/>
    <p:sldId id="355" r:id="rId8"/>
    <p:sldId id="359" r:id="rId9"/>
    <p:sldId id="356" r:id="rId10"/>
    <p:sldId id="358" r:id="rId11"/>
    <p:sldId id="360" r:id="rId12"/>
    <p:sldId id="361" r:id="rId13"/>
    <p:sldId id="362" r:id="rId14"/>
    <p:sldId id="365" r:id="rId15"/>
    <p:sldId id="366" r:id="rId16"/>
    <p:sldId id="367" r:id="rId17"/>
    <p:sldId id="368" r:id="rId18"/>
    <p:sldId id="369" r:id="rId19"/>
    <p:sldId id="370" r:id="rId20"/>
  </p:sldIdLst>
  <p:sldSz cx="9144000" cy="6858000" type="screen4x3"/>
  <p:notesSz cx="6797675" cy="992822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67" autoAdjust="0"/>
    <p:restoredTop sz="86448" autoAdjust="0"/>
  </p:normalViewPr>
  <p:slideViewPr>
    <p:cSldViewPr>
      <p:cViewPr varScale="1">
        <p:scale>
          <a:sx n="77" d="100"/>
          <a:sy n="77" d="100"/>
        </p:scale>
        <p:origin x="259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11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0FF93A-954B-4316-8A8C-B9687ED833EC}" type="doc">
      <dgm:prSet loTypeId="urn:microsoft.com/office/officeart/2005/8/layout/funnel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E6A5650-995C-45C0-B75D-CA81D014A657}">
      <dgm:prSet phldrT="[Text]"/>
      <dgm:spPr/>
      <dgm:t>
        <a:bodyPr/>
        <a:lstStyle/>
        <a:p>
          <a:r>
            <a:rPr lang="cs-CZ" b="1" dirty="0" smtClean="0">
              <a:solidFill>
                <a:srgbClr val="FFFF00"/>
              </a:solidFill>
            </a:rPr>
            <a:t>Očekávání společnosti</a:t>
          </a:r>
          <a:endParaRPr lang="cs-CZ" b="1" dirty="0">
            <a:solidFill>
              <a:srgbClr val="FFFF00"/>
            </a:solidFill>
          </a:endParaRPr>
        </a:p>
      </dgm:t>
    </dgm:pt>
    <dgm:pt modelId="{C7C8EB9E-71A0-4673-9303-4AC02696BA83}" type="parTrans" cxnId="{D2F32F8A-853B-4568-897F-5FD825DF7383}">
      <dgm:prSet/>
      <dgm:spPr/>
      <dgm:t>
        <a:bodyPr/>
        <a:lstStyle/>
        <a:p>
          <a:endParaRPr lang="cs-CZ"/>
        </a:p>
      </dgm:t>
    </dgm:pt>
    <dgm:pt modelId="{DEA0408B-1B1D-49F3-9953-34BDBBEA7E9B}" type="sibTrans" cxnId="{D2F32F8A-853B-4568-897F-5FD825DF7383}">
      <dgm:prSet/>
      <dgm:spPr/>
      <dgm:t>
        <a:bodyPr/>
        <a:lstStyle/>
        <a:p>
          <a:endParaRPr lang="cs-CZ"/>
        </a:p>
      </dgm:t>
    </dgm:pt>
    <dgm:pt modelId="{466E6E1F-BF48-4C3E-9518-DA0EFB706E21}">
      <dgm:prSet phldrT="[Text]" custT="1"/>
      <dgm:spPr/>
      <dgm:t>
        <a:bodyPr/>
        <a:lstStyle/>
        <a:p>
          <a:r>
            <a:rPr lang="cs-CZ" sz="1600" b="1" dirty="0" smtClean="0">
              <a:solidFill>
                <a:srgbClr val="FFFF00"/>
              </a:solidFill>
            </a:rPr>
            <a:t>Potřeby pachatele</a:t>
          </a:r>
          <a:endParaRPr lang="cs-CZ" sz="1600" b="1" dirty="0">
            <a:solidFill>
              <a:srgbClr val="FFFF00"/>
            </a:solidFill>
          </a:endParaRPr>
        </a:p>
      </dgm:t>
    </dgm:pt>
    <dgm:pt modelId="{6F19B3E8-AF0F-4123-9D61-D8A8F6A02BCE}" type="parTrans" cxnId="{7681CB40-902B-4D6F-8DFE-555D320CB3AF}">
      <dgm:prSet/>
      <dgm:spPr/>
      <dgm:t>
        <a:bodyPr/>
        <a:lstStyle/>
        <a:p>
          <a:endParaRPr lang="cs-CZ"/>
        </a:p>
      </dgm:t>
    </dgm:pt>
    <dgm:pt modelId="{460F5FF1-6265-4179-973D-662CFA375514}" type="sibTrans" cxnId="{7681CB40-902B-4D6F-8DFE-555D320CB3AF}">
      <dgm:prSet/>
      <dgm:spPr/>
      <dgm:t>
        <a:bodyPr/>
        <a:lstStyle/>
        <a:p>
          <a:endParaRPr lang="cs-CZ"/>
        </a:p>
      </dgm:t>
    </dgm:pt>
    <dgm:pt modelId="{4AB82595-19E7-44B0-9298-92410B3B37AE}">
      <dgm:prSet phldrT="[Text]"/>
      <dgm:spPr/>
      <dgm:t>
        <a:bodyPr/>
        <a:lstStyle/>
        <a:p>
          <a:r>
            <a:rPr lang="cs-CZ" b="1" dirty="0" smtClean="0">
              <a:solidFill>
                <a:srgbClr val="FFFF00"/>
              </a:solidFill>
            </a:rPr>
            <a:t>Zájmy obětí</a:t>
          </a:r>
          <a:endParaRPr lang="cs-CZ" b="1" dirty="0">
            <a:solidFill>
              <a:srgbClr val="FFFF00"/>
            </a:solidFill>
          </a:endParaRPr>
        </a:p>
      </dgm:t>
    </dgm:pt>
    <dgm:pt modelId="{4A756D33-6201-41CC-BB0B-AEFF5D5749A0}" type="parTrans" cxnId="{ED230C6E-BFE9-48EF-8192-141C2BC4547B}">
      <dgm:prSet/>
      <dgm:spPr/>
      <dgm:t>
        <a:bodyPr/>
        <a:lstStyle/>
        <a:p>
          <a:endParaRPr lang="cs-CZ"/>
        </a:p>
      </dgm:t>
    </dgm:pt>
    <dgm:pt modelId="{B3C27156-ACBB-4648-BBBC-ABD5A99DD88C}" type="sibTrans" cxnId="{ED230C6E-BFE9-48EF-8192-141C2BC4547B}">
      <dgm:prSet/>
      <dgm:spPr/>
      <dgm:t>
        <a:bodyPr/>
        <a:lstStyle/>
        <a:p>
          <a:endParaRPr lang="cs-CZ"/>
        </a:p>
      </dgm:t>
    </dgm:pt>
    <dgm:pt modelId="{037E9F9F-F466-49C1-8AF7-E1A98B54D0DA}">
      <dgm:prSet phldrT="[Text]" custT="1"/>
      <dgm:spPr/>
      <dgm:t>
        <a:bodyPr/>
        <a:lstStyle/>
        <a:p>
          <a:r>
            <a:rPr lang="cs-CZ" sz="2800" b="1" dirty="0" smtClean="0">
              <a:solidFill>
                <a:schemeClr val="accent1">
                  <a:lumMod val="75000"/>
                </a:schemeClr>
              </a:solidFill>
            </a:rPr>
            <a:t>Programový koncept</a:t>
          </a:r>
          <a:endParaRPr lang="cs-CZ" sz="2800" b="1" dirty="0">
            <a:solidFill>
              <a:schemeClr val="accent1">
                <a:lumMod val="75000"/>
              </a:schemeClr>
            </a:solidFill>
          </a:endParaRPr>
        </a:p>
      </dgm:t>
    </dgm:pt>
    <dgm:pt modelId="{D2A6A7CC-4887-49E3-B21D-9B0369511910}" type="parTrans" cxnId="{40914015-DDFE-4B79-8633-DB7A7BC9DC0B}">
      <dgm:prSet/>
      <dgm:spPr/>
      <dgm:t>
        <a:bodyPr/>
        <a:lstStyle/>
        <a:p>
          <a:endParaRPr lang="cs-CZ"/>
        </a:p>
      </dgm:t>
    </dgm:pt>
    <dgm:pt modelId="{435480CB-DA8B-4F43-80BB-5E75AC5FDB94}" type="sibTrans" cxnId="{40914015-DDFE-4B79-8633-DB7A7BC9DC0B}">
      <dgm:prSet/>
      <dgm:spPr/>
      <dgm:t>
        <a:bodyPr/>
        <a:lstStyle/>
        <a:p>
          <a:endParaRPr lang="cs-CZ"/>
        </a:p>
      </dgm:t>
    </dgm:pt>
    <dgm:pt modelId="{3CA545DA-5D66-4CEF-A49F-AA2EA483E95E}" type="pres">
      <dgm:prSet presAssocID="{5E0FF93A-954B-4316-8A8C-B9687ED833EC}" presName="Name0" presStyleCnt="0">
        <dgm:presLayoutVars>
          <dgm:chMax val="4"/>
          <dgm:resizeHandles val="exact"/>
        </dgm:presLayoutVars>
      </dgm:prSet>
      <dgm:spPr/>
    </dgm:pt>
    <dgm:pt modelId="{D836F697-93F9-4AAB-95F2-0F9733452A0F}" type="pres">
      <dgm:prSet presAssocID="{5E0FF93A-954B-4316-8A8C-B9687ED833EC}" presName="ellipse" presStyleLbl="trBgShp" presStyleIdx="0" presStyleCnt="1"/>
      <dgm:spPr/>
    </dgm:pt>
    <dgm:pt modelId="{C36F5A2B-E935-448A-ABAE-E63D5119BBE8}" type="pres">
      <dgm:prSet presAssocID="{5E0FF93A-954B-4316-8A8C-B9687ED833EC}" presName="arrow1" presStyleLbl="fgShp" presStyleIdx="0" presStyleCnt="1"/>
      <dgm:spPr/>
    </dgm:pt>
    <dgm:pt modelId="{D1478298-120E-4BB6-B101-AAB1F523B49A}" type="pres">
      <dgm:prSet presAssocID="{5E0FF93A-954B-4316-8A8C-B9687ED833EC}" presName="rectangle" presStyleLbl="revTx" presStyleIdx="0" presStyleCnt="1" custScaleX="15416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BEC66FE-D4AF-4E09-AB24-DF8873356B03}" type="pres">
      <dgm:prSet presAssocID="{466E6E1F-BF48-4C3E-9518-DA0EFB706E21}" presName="item1" presStyleLbl="node1" presStyleIdx="0" presStyleCnt="3">
        <dgm:presLayoutVars>
          <dgm:bulletEnabled val="1"/>
        </dgm:presLayoutVars>
      </dgm:prSet>
      <dgm:spPr/>
    </dgm:pt>
    <dgm:pt modelId="{549593F0-615F-4F3B-93E8-BA42FB7D8A30}" type="pres">
      <dgm:prSet presAssocID="{4AB82595-19E7-44B0-9298-92410B3B37AE}" presName="item2" presStyleLbl="node1" presStyleIdx="1" presStyleCnt="3" custScaleX="142517">
        <dgm:presLayoutVars>
          <dgm:bulletEnabled val="1"/>
        </dgm:presLayoutVars>
      </dgm:prSet>
      <dgm:spPr/>
    </dgm:pt>
    <dgm:pt modelId="{379DAED9-DA4F-4729-A5E0-0712A18F3D1D}" type="pres">
      <dgm:prSet presAssocID="{037E9F9F-F466-49C1-8AF7-E1A98B54D0DA}" presName="item3" presStyleLbl="node1" presStyleIdx="2" presStyleCnt="3" custScaleX="147944" custLinFactNeighborX="25519" custLinFactNeighborY="-5060">
        <dgm:presLayoutVars>
          <dgm:bulletEnabled val="1"/>
        </dgm:presLayoutVars>
      </dgm:prSet>
      <dgm:spPr/>
    </dgm:pt>
    <dgm:pt modelId="{BFD60AD3-CA45-4596-AC13-9B8284A54AFF}" type="pres">
      <dgm:prSet presAssocID="{5E0FF93A-954B-4316-8A8C-B9687ED833EC}" presName="funnel" presStyleLbl="trAlignAcc1" presStyleIdx="0" presStyleCnt="1" custLinFactNeighborX="2668" custLinFactNeighborY="1425"/>
      <dgm:spPr/>
    </dgm:pt>
  </dgm:ptLst>
  <dgm:cxnLst>
    <dgm:cxn modelId="{ED230C6E-BFE9-48EF-8192-141C2BC4547B}" srcId="{5E0FF93A-954B-4316-8A8C-B9687ED833EC}" destId="{4AB82595-19E7-44B0-9298-92410B3B37AE}" srcOrd="2" destOrd="0" parTransId="{4A756D33-6201-41CC-BB0B-AEFF5D5749A0}" sibTransId="{B3C27156-ACBB-4648-BBBC-ABD5A99DD88C}"/>
    <dgm:cxn modelId="{91345768-B345-418B-BBA7-0C8C5820ABE3}" type="presOf" srcId="{466E6E1F-BF48-4C3E-9518-DA0EFB706E21}" destId="{549593F0-615F-4F3B-93E8-BA42FB7D8A30}" srcOrd="0" destOrd="0" presId="urn:microsoft.com/office/officeart/2005/8/layout/funnel1"/>
    <dgm:cxn modelId="{8D27AF8A-BF21-4C53-9658-8BC74849237D}" type="presOf" srcId="{5E0FF93A-954B-4316-8A8C-B9687ED833EC}" destId="{3CA545DA-5D66-4CEF-A49F-AA2EA483E95E}" srcOrd="0" destOrd="0" presId="urn:microsoft.com/office/officeart/2005/8/layout/funnel1"/>
    <dgm:cxn modelId="{CB37EBDD-1E89-4BAD-A59C-4878D7106435}" type="presOf" srcId="{9E6A5650-995C-45C0-B75D-CA81D014A657}" destId="{379DAED9-DA4F-4729-A5E0-0712A18F3D1D}" srcOrd="0" destOrd="0" presId="urn:microsoft.com/office/officeart/2005/8/layout/funnel1"/>
    <dgm:cxn modelId="{7681CB40-902B-4D6F-8DFE-555D320CB3AF}" srcId="{5E0FF93A-954B-4316-8A8C-B9687ED833EC}" destId="{466E6E1F-BF48-4C3E-9518-DA0EFB706E21}" srcOrd="1" destOrd="0" parTransId="{6F19B3E8-AF0F-4123-9D61-D8A8F6A02BCE}" sibTransId="{460F5FF1-6265-4179-973D-662CFA375514}"/>
    <dgm:cxn modelId="{40914015-DDFE-4B79-8633-DB7A7BC9DC0B}" srcId="{5E0FF93A-954B-4316-8A8C-B9687ED833EC}" destId="{037E9F9F-F466-49C1-8AF7-E1A98B54D0DA}" srcOrd="3" destOrd="0" parTransId="{D2A6A7CC-4887-49E3-B21D-9B0369511910}" sibTransId="{435480CB-DA8B-4F43-80BB-5E75AC5FDB94}"/>
    <dgm:cxn modelId="{EB6FC868-678E-45F7-99AF-F4FF17CF21E9}" type="presOf" srcId="{037E9F9F-F466-49C1-8AF7-E1A98B54D0DA}" destId="{D1478298-120E-4BB6-B101-AAB1F523B49A}" srcOrd="0" destOrd="0" presId="urn:microsoft.com/office/officeart/2005/8/layout/funnel1"/>
    <dgm:cxn modelId="{B84D234D-6AA0-41CE-8C00-1174403E58C7}" type="presOf" srcId="{4AB82595-19E7-44B0-9298-92410B3B37AE}" destId="{5BEC66FE-D4AF-4E09-AB24-DF8873356B03}" srcOrd="0" destOrd="0" presId="urn:microsoft.com/office/officeart/2005/8/layout/funnel1"/>
    <dgm:cxn modelId="{D2F32F8A-853B-4568-897F-5FD825DF7383}" srcId="{5E0FF93A-954B-4316-8A8C-B9687ED833EC}" destId="{9E6A5650-995C-45C0-B75D-CA81D014A657}" srcOrd="0" destOrd="0" parTransId="{C7C8EB9E-71A0-4673-9303-4AC02696BA83}" sibTransId="{DEA0408B-1B1D-49F3-9953-34BDBBEA7E9B}"/>
    <dgm:cxn modelId="{505BB4C5-D767-407A-B824-9DE81DA6969B}" type="presParOf" srcId="{3CA545DA-5D66-4CEF-A49F-AA2EA483E95E}" destId="{D836F697-93F9-4AAB-95F2-0F9733452A0F}" srcOrd="0" destOrd="0" presId="urn:microsoft.com/office/officeart/2005/8/layout/funnel1"/>
    <dgm:cxn modelId="{58418C94-C822-40F4-A8CE-7BB0434A5142}" type="presParOf" srcId="{3CA545DA-5D66-4CEF-A49F-AA2EA483E95E}" destId="{C36F5A2B-E935-448A-ABAE-E63D5119BBE8}" srcOrd="1" destOrd="0" presId="urn:microsoft.com/office/officeart/2005/8/layout/funnel1"/>
    <dgm:cxn modelId="{26125C5C-AD7E-43CB-BA2F-DBE8DF443AE8}" type="presParOf" srcId="{3CA545DA-5D66-4CEF-A49F-AA2EA483E95E}" destId="{D1478298-120E-4BB6-B101-AAB1F523B49A}" srcOrd="2" destOrd="0" presId="urn:microsoft.com/office/officeart/2005/8/layout/funnel1"/>
    <dgm:cxn modelId="{DDEAFE6B-57D4-45D0-912A-B706224946DF}" type="presParOf" srcId="{3CA545DA-5D66-4CEF-A49F-AA2EA483E95E}" destId="{5BEC66FE-D4AF-4E09-AB24-DF8873356B03}" srcOrd="3" destOrd="0" presId="urn:microsoft.com/office/officeart/2005/8/layout/funnel1"/>
    <dgm:cxn modelId="{2409221B-9EE4-431F-A1E5-2CAF9BD8EB2C}" type="presParOf" srcId="{3CA545DA-5D66-4CEF-A49F-AA2EA483E95E}" destId="{549593F0-615F-4F3B-93E8-BA42FB7D8A30}" srcOrd="4" destOrd="0" presId="urn:microsoft.com/office/officeart/2005/8/layout/funnel1"/>
    <dgm:cxn modelId="{066FDB0A-6A62-4D7F-944C-F8F404744953}" type="presParOf" srcId="{3CA545DA-5D66-4CEF-A49F-AA2EA483E95E}" destId="{379DAED9-DA4F-4729-A5E0-0712A18F3D1D}" srcOrd="5" destOrd="0" presId="urn:microsoft.com/office/officeart/2005/8/layout/funnel1"/>
    <dgm:cxn modelId="{FCF5AC78-AF97-41CB-A284-3341C45C83A5}" type="presParOf" srcId="{3CA545DA-5D66-4CEF-A49F-AA2EA483E95E}" destId="{BFD60AD3-CA45-4596-AC13-9B8284A54AFF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36F697-93F9-4AAB-95F2-0F9733452A0F}">
      <dsp:nvSpPr>
        <dsp:cNvPr id="0" name=""/>
        <dsp:cNvSpPr/>
      </dsp:nvSpPr>
      <dsp:spPr>
        <a:xfrm>
          <a:off x="1519738" y="178414"/>
          <a:ext cx="3540843" cy="1229688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6F5A2B-E935-448A-ABAE-E63D5119BBE8}">
      <dsp:nvSpPr>
        <dsp:cNvPr id="0" name=""/>
        <dsp:cNvSpPr/>
      </dsp:nvSpPr>
      <dsp:spPr>
        <a:xfrm>
          <a:off x="2952545" y="3189504"/>
          <a:ext cx="686210" cy="439174"/>
        </a:xfrm>
        <a:prstGeom prst="down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478298-120E-4BB6-B101-AAB1F523B49A}">
      <dsp:nvSpPr>
        <dsp:cNvPr id="0" name=""/>
        <dsp:cNvSpPr/>
      </dsp:nvSpPr>
      <dsp:spPr>
        <a:xfrm>
          <a:off x="756700" y="3540843"/>
          <a:ext cx="5077899" cy="8234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solidFill>
                <a:schemeClr val="accent1">
                  <a:lumMod val="75000"/>
                </a:schemeClr>
              </a:solidFill>
            </a:rPr>
            <a:t>Programový koncept</a:t>
          </a:r>
          <a:endParaRPr lang="cs-CZ" sz="2800" b="1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756700" y="3540843"/>
        <a:ext cx="5077899" cy="823452"/>
      </dsp:txXfrm>
    </dsp:sp>
    <dsp:sp modelId="{5BEC66FE-D4AF-4E09-AB24-DF8873356B03}">
      <dsp:nvSpPr>
        <dsp:cNvPr id="0" name=""/>
        <dsp:cNvSpPr/>
      </dsp:nvSpPr>
      <dsp:spPr>
        <a:xfrm>
          <a:off x="2807068" y="1503074"/>
          <a:ext cx="1235178" cy="123517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>
              <a:solidFill>
                <a:srgbClr val="FFFF00"/>
              </a:solidFill>
            </a:rPr>
            <a:t>Zájmy obětí</a:t>
          </a:r>
          <a:endParaRPr lang="cs-CZ" sz="1600" b="1" kern="1200" dirty="0">
            <a:solidFill>
              <a:srgbClr val="FFFF00"/>
            </a:solidFill>
          </a:endParaRPr>
        </a:p>
      </dsp:txBody>
      <dsp:txXfrm>
        <a:off x="2987956" y="1683962"/>
        <a:ext cx="873402" cy="873402"/>
      </dsp:txXfrm>
    </dsp:sp>
    <dsp:sp modelId="{549593F0-615F-4F3B-93E8-BA42FB7D8A30}">
      <dsp:nvSpPr>
        <dsp:cNvPr id="0" name=""/>
        <dsp:cNvSpPr/>
      </dsp:nvSpPr>
      <dsp:spPr>
        <a:xfrm>
          <a:off x="1660649" y="576416"/>
          <a:ext cx="1760338" cy="123517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>
              <a:solidFill>
                <a:srgbClr val="FFFF00"/>
              </a:solidFill>
            </a:rPr>
            <a:t>Potřeby pachatele</a:t>
          </a:r>
          <a:endParaRPr lang="cs-CZ" sz="1600" b="1" kern="1200" dirty="0">
            <a:solidFill>
              <a:srgbClr val="FFFF00"/>
            </a:solidFill>
          </a:endParaRPr>
        </a:p>
      </dsp:txBody>
      <dsp:txXfrm>
        <a:off x="1918445" y="757304"/>
        <a:ext cx="1244746" cy="873402"/>
      </dsp:txXfrm>
    </dsp:sp>
    <dsp:sp modelId="{379DAED9-DA4F-4729-A5E0-0712A18F3D1D}">
      <dsp:nvSpPr>
        <dsp:cNvPr id="0" name=""/>
        <dsp:cNvSpPr/>
      </dsp:nvSpPr>
      <dsp:spPr>
        <a:xfrm>
          <a:off x="3204964" y="215277"/>
          <a:ext cx="1827371" cy="123517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>
              <a:solidFill>
                <a:srgbClr val="FFFF00"/>
              </a:solidFill>
            </a:rPr>
            <a:t>Očekávání společnosti</a:t>
          </a:r>
          <a:endParaRPr lang="cs-CZ" sz="1600" b="1" kern="1200" dirty="0">
            <a:solidFill>
              <a:srgbClr val="FFFF00"/>
            </a:solidFill>
          </a:endParaRPr>
        </a:p>
      </dsp:txBody>
      <dsp:txXfrm>
        <a:off x="3472576" y="396165"/>
        <a:ext cx="1292147" cy="873402"/>
      </dsp:txXfrm>
    </dsp:sp>
    <dsp:sp modelId="{BFD60AD3-CA45-4596-AC13-9B8284A54AFF}">
      <dsp:nvSpPr>
        <dsp:cNvPr id="0" name=""/>
        <dsp:cNvSpPr/>
      </dsp:nvSpPr>
      <dsp:spPr>
        <a:xfrm>
          <a:off x="1476787" y="71256"/>
          <a:ext cx="3842776" cy="3074220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05D10D-BCAE-4C66-86DD-812BC87A4872}" type="datetimeFigureOut">
              <a:rPr lang="cs-CZ" smtClean="0"/>
              <a:t>24.2.2016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511C83-545E-421E-9542-95789E36D5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77115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AE67A6-8A0C-41D0-BB2E-72B4A2C70674}" type="datetimeFigureOut">
              <a:rPr lang="cs-CZ" smtClean="0"/>
              <a:t>24.2.2016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018EB9-7A5A-489E-AE3C-B8DF301676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0025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018EB9-7A5A-489E-AE3C-B8DF3016764E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00159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018EB9-7A5A-489E-AE3C-B8DF3016764E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2185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018EB9-7A5A-489E-AE3C-B8DF3016764E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28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2D6C2-2F52-42A1-8DFA-FFB7D13E58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24.2.2016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497B77CB-AA95-4F0C-8C27-3F186F0B732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852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2D6C2-2F52-42A1-8DFA-FFB7D13E58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24.2.2016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B77CB-AA95-4F0C-8C27-3F186F0B732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708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2D6C2-2F52-42A1-8DFA-FFB7D13E58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24.2.2016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497B77CB-AA95-4F0C-8C27-3F186F0B732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400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2D6C2-2F52-42A1-8DFA-FFB7D13E58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24.2.2016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497B77CB-AA95-4F0C-8C27-3F186F0B732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930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2D6C2-2F52-42A1-8DFA-FFB7D13E58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24.2.2016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497B77CB-AA95-4F0C-8C27-3F186F0B732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679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2D6C2-2F52-42A1-8DFA-FFB7D13E58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24.2.2016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B77CB-AA95-4F0C-8C27-3F186F0B732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08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2D6C2-2F52-42A1-8DFA-FFB7D13E58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24.2.2016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B77CB-AA95-4F0C-8C27-3F186F0B732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271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2D6C2-2F52-42A1-8DFA-FFB7D13E58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24.2.2016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B77CB-AA95-4F0C-8C27-3F186F0B732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948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2D6C2-2F52-42A1-8DFA-FFB7D13E58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24.2.2016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497B77CB-AA95-4F0C-8C27-3F186F0B732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408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2D6C2-2F52-42A1-8DFA-FFB7D13E58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24.2.2016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497B77CB-AA95-4F0C-8C27-3F186F0B732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36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2D6C2-2F52-42A1-8DFA-FFB7D13E58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24.2.2016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497B77CB-AA95-4F0C-8C27-3F186F0B732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16253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2D6C2-2F52-42A1-8DFA-FFB7D13E58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24.2.2016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497B77CB-AA95-4F0C-8C27-3F186F0B732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755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2D6C2-2F52-42A1-8DFA-FFB7D13E58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24.2.2016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497B77CB-AA95-4F0C-8C27-3F186F0B732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25846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2D6C2-2F52-42A1-8DFA-FFB7D13E58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24.2.2016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497B77CB-AA95-4F0C-8C27-3F186F0B732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2010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2D6C2-2F52-42A1-8DFA-FFB7D13E58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24.2.2016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B77CB-AA95-4F0C-8C27-3F186F0B732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575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2D6C2-2F52-42A1-8DFA-FFB7D13E58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24.2.2016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B77CB-AA95-4F0C-8C27-3F186F0B732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066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02D6C2-2F52-42A1-8DFA-FFB7D13E58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24.2.2016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97B77CB-AA95-4F0C-8C27-3F186F0B732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990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4176464"/>
          </a:xfrm>
        </p:spPr>
        <p:txBody>
          <a:bodyPr>
            <a:noAutofit/>
          </a:bodyPr>
          <a:lstStyle/>
          <a:p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/>
              <a:t/>
            </a:r>
            <a:br>
              <a:rPr lang="cs-CZ" sz="3200" dirty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/>
              <a:t/>
            </a:r>
            <a:br>
              <a:rPr lang="cs-CZ" sz="3200" dirty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b="1" dirty="0" smtClean="0">
                <a:solidFill>
                  <a:srgbClr val="0070C0"/>
                </a:solidFill>
              </a:rPr>
              <a:t>Možnosti </a:t>
            </a:r>
            <a:r>
              <a:rPr lang="cs-CZ" sz="3200" b="1" dirty="0">
                <a:solidFill>
                  <a:srgbClr val="0070C0"/>
                </a:solidFill>
              </a:rPr>
              <a:t>systémového řešení </a:t>
            </a:r>
            <a:r>
              <a:rPr lang="cs-CZ" sz="3200" b="1" dirty="0" smtClean="0">
                <a:solidFill>
                  <a:srgbClr val="0070C0"/>
                </a:solidFill>
              </a:rPr>
              <a:t/>
            </a:r>
            <a:br>
              <a:rPr lang="cs-CZ" sz="3200" b="1" dirty="0" smtClean="0">
                <a:solidFill>
                  <a:srgbClr val="0070C0"/>
                </a:solidFill>
              </a:rPr>
            </a:br>
            <a:r>
              <a:rPr lang="cs-CZ" sz="3200" b="1" dirty="0" smtClean="0">
                <a:solidFill>
                  <a:srgbClr val="0070C0"/>
                </a:solidFill>
              </a:rPr>
              <a:t/>
            </a:r>
            <a:br>
              <a:rPr lang="cs-CZ" sz="3200" b="1" dirty="0" smtClean="0">
                <a:solidFill>
                  <a:srgbClr val="0070C0"/>
                </a:solidFill>
              </a:rPr>
            </a:br>
            <a:r>
              <a:rPr lang="cs-CZ" sz="3200" b="1" dirty="0" smtClean="0">
                <a:solidFill>
                  <a:srgbClr val="0070C0"/>
                </a:solidFill>
              </a:rPr>
              <a:t>vývoj </a:t>
            </a:r>
            <a:r>
              <a:rPr lang="cs-CZ" sz="3200" b="1" dirty="0">
                <a:solidFill>
                  <a:srgbClr val="0070C0"/>
                </a:solidFill>
              </a:rPr>
              <a:t>a </a:t>
            </a:r>
            <a:r>
              <a:rPr lang="cs-CZ" sz="3200" b="1" dirty="0" smtClean="0">
                <a:solidFill>
                  <a:srgbClr val="0070C0"/>
                </a:solidFill>
              </a:rPr>
              <a:t>implementace </a:t>
            </a:r>
            <a:r>
              <a:rPr lang="cs-CZ" sz="3200" b="1" dirty="0">
                <a:solidFill>
                  <a:srgbClr val="0070C0"/>
                </a:solidFill>
              </a:rPr>
              <a:t>resocializačních programů pro pachatele trestných činů s cílem snížit rizika </a:t>
            </a:r>
            <a:r>
              <a:rPr lang="cs-CZ" sz="3200" b="1" dirty="0" smtClean="0">
                <a:solidFill>
                  <a:srgbClr val="0070C0"/>
                </a:solidFill>
              </a:rPr>
              <a:t>recidivy</a:t>
            </a:r>
            <a:r>
              <a:rPr lang="cs-CZ" sz="3200" b="1" dirty="0">
                <a:solidFill>
                  <a:srgbClr val="0070C0"/>
                </a:solidFill>
              </a:rPr>
              <a:t/>
            </a:r>
            <a:br>
              <a:rPr lang="cs-CZ" sz="3200" b="1" dirty="0">
                <a:solidFill>
                  <a:srgbClr val="0070C0"/>
                </a:solidFill>
              </a:rPr>
            </a:br>
            <a:r>
              <a:rPr lang="cs-CZ" sz="3200" b="1" dirty="0"/>
              <a:t> </a:t>
            </a:r>
            <a:r>
              <a:rPr lang="cs-CZ" sz="3200" dirty="0"/>
              <a:t/>
            </a:r>
            <a:br>
              <a:rPr lang="cs-CZ" sz="3200" dirty="0"/>
            </a:b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3886200"/>
            <a:ext cx="7772400" cy="2495128"/>
          </a:xfrm>
        </p:spPr>
        <p:txBody>
          <a:bodyPr>
            <a:normAutofit/>
          </a:bodyPr>
          <a:lstStyle/>
          <a:p>
            <a:pPr algn="r"/>
            <a:r>
              <a:rPr lang="cs-CZ" sz="2800" b="1" dirty="0" smtClean="0">
                <a:solidFill>
                  <a:schemeClr val="tx1"/>
                </a:solidFill>
              </a:rPr>
              <a:t>Probační a mediační služby</a:t>
            </a:r>
          </a:p>
          <a:p>
            <a:pPr algn="r"/>
            <a:endParaRPr lang="cs-CZ" sz="2800" b="1" dirty="0">
              <a:solidFill>
                <a:schemeClr val="tx1"/>
              </a:solidFill>
            </a:endParaRPr>
          </a:p>
          <a:p>
            <a:pPr algn="r"/>
            <a:r>
              <a:rPr lang="cs-CZ" sz="2800" b="1" dirty="0" smtClean="0">
                <a:solidFill>
                  <a:schemeClr val="tx1"/>
                </a:solidFill>
              </a:rPr>
              <a:t>výjezdní zasedání RVPK - 25.2.2016</a:t>
            </a:r>
          </a:p>
          <a:p>
            <a:pPr algn="r"/>
            <a:r>
              <a:rPr lang="cs-CZ" sz="2800" dirty="0" smtClean="0">
                <a:solidFill>
                  <a:schemeClr val="tx1"/>
                </a:solidFill>
              </a:rPr>
              <a:t>Příbram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893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3312368"/>
          </a:xfrm>
        </p:spPr>
        <p:txBody>
          <a:bodyPr>
            <a:normAutofit fontScale="90000"/>
          </a:bodyPr>
          <a:lstStyle/>
          <a:p>
            <a:pPr algn="r"/>
            <a:r>
              <a:rPr lang="cs-CZ" b="1" dirty="0" smtClean="0">
                <a:solidFill>
                  <a:srgbClr val="0070C0"/>
                </a:solidFill>
              </a:rPr>
              <a:t>Programy </a:t>
            </a:r>
            <a:br>
              <a:rPr lang="cs-CZ" b="1" dirty="0" smtClean="0">
                <a:solidFill>
                  <a:srgbClr val="0070C0"/>
                </a:solidFill>
              </a:rPr>
            </a:br>
            <a:r>
              <a:rPr lang="cs-CZ" b="1" dirty="0" smtClean="0">
                <a:solidFill>
                  <a:srgbClr val="0070C0"/>
                </a:solidFill>
              </a:rPr>
              <a:t>z pohledu obsahu a dostupnosti</a:t>
            </a:r>
            <a:br>
              <a:rPr lang="cs-CZ" b="1" dirty="0" smtClean="0">
                <a:solidFill>
                  <a:srgbClr val="0070C0"/>
                </a:solidFill>
              </a:rPr>
            </a:br>
            <a:r>
              <a:rPr lang="cs-CZ" b="1" dirty="0" smtClean="0">
                <a:solidFill>
                  <a:srgbClr val="0070C0"/>
                </a:solidFill>
              </a:rPr>
              <a:t>(?) 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293096"/>
            <a:ext cx="7592888" cy="2160240"/>
          </a:xfrm>
        </p:spPr>
        <p:txBody>
          <a:bodyPr>
            <a:normAutofit/>
          </a:bodyPr>
          <a:lstStyle/>
          <a:p>
            <a:endParaRPr lang="cs-CZ" b="1" dirty="0" smtClean="0">
              <a:solidFill>
                <a:schemeClr val="tx1"/>
              </a:solidFill>
            </a:endParaRPr>
          </a:p>
          <a:p>
            <a:r>
              <a:rPr lang="cs-CZ" sz="2400" b="1" dirty="0" smtClean="0">
                <a:solidFill>
                  <a:schemeClr val="tx1"/>
                </a:solidFill>
              </a:rPr>
              <a:t>Inspirace systémem provádění probačních programů pro mladistvé pachatele (ZSVM)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4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Počet akreditovaných PP realizovaných v ČR 2011-2013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57200" y="2060848"/>
            <a:ext cx="8363272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Rok 	 Počet PP	    	Počet </a:t>
            </a:r>
            <a:r>
              <a:rPr lang="cs-CZ" sz="2800" dirty="0">
                <a:solidFill>
                  <a:schemeClr val="accent6">
                    <a:lumMod val="75000"/>
                  </a:schemeClr>
                </a:solidFill>
              </a:rPr>
              <a:t>soudních </a:t>
            </a: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okresů </a:t>
            </a:r>
          </a:p>
          <a:p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2011 </a:t>
            </a:r>
            <a:r>
              <a:rPr lang="cs-CZ" sz="2800" dirty="0" smtClean="0"/>
              <a:t>		</a:t>
            </a:r>
            <a:r>
              <a:rPr lang="cs-CZ" sz="2800" b="1" dirty="0" smtClean="0"/>
              <a:t>15 				39</a:t>
            </a:r>
            <a:endParaRPr lang="cs-CZ" sz="2800" b="1" dirty="0"/>
          </a:p>
          <a:p>
            <a:endParaRPr lang="cs-CZ" sz="2800" dirty="0" smtClean="0"/>
          </a:p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2012 	</a:t>
            </a:r>
            <a:r>
              <a:rPr lang="cs-CZ" sz="2800" dirty="0" smtClean="0"/>
              <a:t>	</a:t>
            </a:r>
            <a:r>
              <a:rPr lang="cs-CZ" sz="2800" b="1" dirty="0" smtClean="0"/>
              <a:t>11 				33</a:t>
            </a:r>
            <a:endParaRPr lang="cs-CZ" sz="2800" b="1" dirty="0"/>
          </a:p>
          <a:p>
            <a:endParaRPr lang="cs-CZ" sz="2800" dirty="0" smtClean="0"/>
          </a:p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2013</a:t>
            </a:r>
            <a:r>
              <a:rPr lang="cs-CZ" sz="2800" dirty="0" smtClean="0"/>
              <a:t> 		</a:t>
            </a:r>
            <a:r>
              <a:rPr lang="cs-CZ" sz="2800" b="1" dirty="0" smtClean="0"/>
              <a:t>13 				31</a:t>
            </a:r>
            <a:endParaRPr lang="cs-CZ" sz="2800" b="1" dirty="0"/>
          </a:p>
          <a:p>
            <a:endParaRPr lang="cs-CZ" dirty="0" smtClean="0"/>
          </a:p>
          <a:p>
            <a:pPr algn="r"/>
            <a:endParaRPr lang="cs-CZ" i="1" dirty="0" smtClean="0"/>
          </a:p>
          <a:p>
            <a:pPr algn="r"/>
            <a:endParaRPr lang="cs-CZ" i="1" dirty="0"/>
          </a:p>
          <a:p>
            <a:pPr algn="r"/>
            <a:r>
              <a:rPr lang="cs-CZ" i="1" dirty="0" smtClean="0"/>
              <a:t>Zdroj </a:t>
            </a:r>
            <a:r>
              <a:rPr lang="cs-CZ" i="1" dirty="0"/>
              <a:t>dat: </a:t>
            </a:r>
            <a:r>
              <a:rPr lang="cs-CZ" i="1" dirty="0" smtClean="0"/>
              <a:t>PMS - MRAPP </a:t>
            </a:r>
            <a:r>
              <a:rPr lang="cs-CZ" i="1" dirty="0"/>
              <a:t>2011 </a:t>
            </a:r>
            <a:r>
              <a:rPr lang="cs-CZ" i="1" dirty="0" smtClean="0"/>
              <a:t>až 2013</a:t>
            </a:r>
          </a:p>
          <a:p>
            <a:pPr algn="r"/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68634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89" y="764704"/>
            <a:ext cx="9087711" cy="5081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80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91264" cy="1393700"/>
          </a:xfrm>
        </p:spPr>
        <p:txBody>
          <a:bodyPr>
            <a:normAutofit fontScale="90000"/>
          </a:bodyPr>
          <a:lstStyle/>
          <a:p>
            <a:pPr algn="r"/>
            <a:r>
              <a:rPr lang="cs-CZ" sz="3200" dirty="0" smtClean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cs-CZ" sz="3200" dirty="0" smtClean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cs-CZ" sz="32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Počet ml. pachatelů </a:t>
            </a:r>
            <a:r>
              <a:rPr lang="cs-CZ" sz="3200" b="1" dirty="0">
                <a:solidFill>
                  <a:schemeClr val="tx1"/>
                </a:solidFill>
                <a:latin typeface="Arial" panose="020B0604020202020204" pitchFamily="34" charset="0"/>
              </a:rPr>
              <a:t>zařazených </a:t>
            </a:r>
            <a:r>
              <a:rPr lang="cs-CZ" sz="32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do </a:t>
            </a:r>
            <a:r>
              <a:rPr lang="cs-CZ" sz="3200" b="1" dirty="0">
                <a:solidFill>
                  <a:schemeClr val="tx1"/>
                </a:solidFill>
                <a:latin typeface="Arial" panose="020B0604020202020204" pitchFamily="34" charset="0"/>
              </a:rPr>
              <a:t>probačního </a:t>
            </a:r>
            <a:r>
              <a:rPr lang="cs-CZ" sz="32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programu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39552" y="1582340"/>
            <a:ext cx="8424936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t>Rok 		Zařazeno </a:t>
            </a:r>
            <a:r>
              <a:rPr lang="cs-CZ" sz="20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t>do PP </a:t>
            </a: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t>	PČR 			SZ </a:t>
            </a:r>
          </a:p>
          <a:p>
            <a:endParaRPr lang="cs-CZ" sz="2000" dirty="0" smtClean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marL="342900" indent="-342900">
              <a:buAutoNum type="arabicPlain" startAt="2011"/>
            </a:pP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t>                 	</a:t>
            </a:r>
            <a:r>
              <a:rPr lang="cs-CZ" sz="2000" b="1" dirty="0" smtClean="0">
                <a:latin typeface="Arial" panose="020B0604020202020204" pitchFamily="34" charset="0"/>
              </a:rPr>
              <a:t>464 			5606 			3256 </a:t>
            </a:r>
          </a:p>
          <a:p>
            <a:pPr marL="342900" indent="-342900">
              <a:buAutoNum type="arabicPlain" startAt="2011"/>
            </a:pPr>
            <a:endParaRPr lang="cs-CZ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342900" indent="-342900">
              <a:buAutoNum type="arabicPlain" startAt="2011"/>
            </a:pP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t> 		</a:t>
            </a:r>
            <a:r>
              <a:rPr lang="cs-CZ" sz="2000" b="1" dirty="0" smtClean="0">
                <a:latin typeface="Arial" panose="020B0604020202020204" pitchFamily="34" charset="0"/>
              </a:rPr>
              <a:t>404 			4857 			3078</a:t>
            </a:r>
          </a:p>
          <a:p>
            <a:pPr marL="342900" indent="-342900">
              <a:buAutoNum type="arabicPlain" startAt="2011"/>
            </a:pPr>
            <a:endParaRPr lang="cs-CZ" sz="20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342900" indent="-342900">
              <a:buAutoNum type="arabicPlain" startAt="2011"/>
            </a:pP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t> 		</a:t>
            </a:r>
            <a:r>
              <a:rPr lang="cs-CZ" sz="2000" b="1" dirty="0" smtClean="0">
                <a:latin typeface="Arial" panose="020B0604020202020204" pitchFamily="34" charset="0"/>
              </a:rPr>
              <a:t>245 			4190 			2392 </a:t>
            </a:r>
            <a:endParaRPr lang="cs-CZ" sz="2000" b="1" dirty="0">
              <a:latin typeface="Arial" panose="020B0604020202020204" pitchFamily="34" charset="0"/>
            </a:endParaRPr>
          </a:p>
          <a:p>
            <a:endParaRPr lang="cs-CZ" sz="2000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r"/>
            <a:r>
              <a:rPr lang="cs-CZ" sz="1600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Zdroj </a:t>
            </a:r>
            <a:r>
              <a:rPr lang="cs-CZ" sz="1600" i="1" dirty="0">
                <a:solidFill>
                  <a:srgbClr val="000000"/>
                </a:solidFill>
                <a:latin typeface="Arial" panose="020B0604020202020204" pitchFamily="34" charset="0"/>
              </a:rPr>
              <a:t>dat: </a:t>
            </a:r>
            <a:endParaRPr lang="cs-CZ" sz="1600" i="1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r"/>
            <a:r>
              <a:rPr lang="cs-CZ" sz="1600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PMS - MRAPP </a:t>
            </a:r>
            <a:r>
              <a:rPr lang="cs-CZ" sz="1600" i="1" dirty="0">
                <a:solidFill>
                  <a:srgbClr val="000000"/>
                </a:solidFill>
                <a:latin typeface="Arial" panose="020B0604020202020204" pitchFamily="34" charset="0"/>
              </a:rPr>
              <a:t>2011 </a:t>
            </a:r>
            <a:r>
              <a:rPr lang="cs-CZ" sz="1600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až </a:t>
            </a:r>
            <a:r>
              <a:rPr lang="cs-CZ" sz="1600" i="1" dirty="0">
                <a:solidFill>
                  <a:srgbClr val="000000"/>
                </a:solidFill>
                <a:latin typeface="Arial" panose="020B0604020202020204" pitchFamily="34" charset="0"/>
              </a:rPr>
              <a:t>2013, Celková kriminalita za období 2011; 2012; 2013 / PČR, Statistické listy 2011; 2012; 2013 / CSLAV - </a:t>
            </a:r>
            <a:r>
              <a:rPr lang="cs-CZ" sz="1600" i="1" dirty="0" err="1">
                <a:solidFill>
                  <a:srgbClr val="000000"/>
                </a:solidFill>
                <a:latin typeface="Arial" panose="020B0604020202020204" pitchFamily="34" charset="0"/>
              </a:rPr>
              <a:t>MSp</a:t>
            </a:r>
            <a:r>
              <a:rPr lang="cs-CZ" sz="1600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cs-CZ" sz="1600" i="1" dirty="0"/>
          </a:p>
        </p:txBody>
      </p:sp>
    </p:spTree>
    <p:extLst>
      <p:ext uri="{BB962C8B-B14F-4D97-AF65-F5344CB8AC3E}">
        <p14:creationId xmlns:p14="http://schemas.microsoft.com/office/powerpoint/2010/main" val="92489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64631" y="148512"/>
            <a:ext cx="6589200" cy="1280890"/>
          </a:xfrm>
        </p:spPr>
        <p:txBody>
          <a:bodyPr>
            <a:normAutofit/>
          </a:bodyPr>
          <a:lstStyle/>
          <a:p>
            <a:pPr algn="r"/>
            <a:r>
              <a:rPr lang="cs-CZ" sz="2400" b="1" dirty="0" smtClean="0">
                <a:solidFill>
                  <a:schemeClr val="tx1"/>
                </a:solidFill>
              </a:rPr>
              <a:t>Zařazení mladistvých do probačních programů – podíl přípravného a vykonávacího řízení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800" y="1405062"/>
            <a:ext cx="8296636" cy="5373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22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cs-CZ" b="1" dirty="0" smtClean="0">
                <a:solidFill>
                  <a:schemeClr val="tx1"/>
                </a:solidFill>
              </a:rPr>
              <a:t>Rok 2013 - rozhodování OČTŘ o zařazení mladistvého do PP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1520" y="1859340"/>
            <a:ext cx="86409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Celkem bylo do PP zařazeno 245 mladistvých pachatelů, z toho většina v rámci přípravného řízení (165) – ve vykonávacím řízení pak 80.</a:t>
            </a:r>
            <a:endParaRPr lang="cs-CZ" sz="2800" i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sz="2800" b="1" i="1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sz="2800" b="1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Z </a:t>
            </a:r>
            <a:r>
              <a:rPr lang="cs-CZ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rozhodnutí státního zástupce, či soudce </a:t>
            </a:r>
            <a:endParaRPr lang="cs-CZ" sz="2800" b="1" i="1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sz="2800" dirty="0" smtClean="0">
                <a:solidFill>
                  <a:srgbClr val="000000"/>
                </a:solidFill>
                <a:latin typeface="Arial" panose="020B0604020202020204" pitchFamily="34" charset="0"/>
              </a:rPr>
              <a:t>bylo </a:t>
            </a:r>
            <a:r>
              <a:rPr lang="cs-CZ" sz="2800" dirty="0">
                <a:solidFill>
                  <a:srgbClr val="000000"/>
                </a:solidFill>
                <a:latin typeface="Arial" panose="020B0604020202020204" pitchFamily="34" charset="0"/>
              </a:rPr>
              <a:t>do probačních programů v roce 2013 zařazeno 136 klientů, </a:t>
            </a:r>
            <a:r>
              <a:rPr lang="cs-CZ" sz="2800" dirty="0" smtClean="0">
                <a:solidFill>
                  <a:srgbClr val="000000"/>
                </a:solidFill>
                <a:latin typeface="Arial" panose="020B0604020202020204" pitchFamily="34" charset="0"/>
              </a:rPr>
              <a:t>což tvořilo 55,5 % podílu všech klientů. </a:t>
            </a:r>
            <a:endParaRPr lang="cs-CZ" sz="2800" b="1" i="1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sz="2800" b="1" i="1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sz="2800" b="1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Bez </a:t>
            </a:r>
            <a:r>
              <a:rPr lang="cs-CZ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rozhodnutí soudce či státního zástupce </a:t>
            </a:r>
            <a:endParaRPr lang="cs-CZ" sz="2800" b="1" i="1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sz="2800" dirty="0" smtClean="0">
                <a:solidFill>
                  <a:srgbClr val="000000"/>
                </a:solidFill>
                <a:latin typeface="Arial" panose="020B0604020202020204" pitchFamily="34" charset="0"/>
              </a:rPr>
              <a:t>bylo </a:t>
            </a:r>
            <a:r>
              <a:rPr lang="cs-CZ" sz="2800" dirty="0">
                <a:solidFill>
                  <a:srgbClr val="000000"/>
                </a:solidFill>
                <a:latin typeface="Arial" panose="020B0604020202020204" pitchFamily="34" charset="0"/>
              </a:rPr>
              <a:t>zařazeno 109 klientů, tj. 44,5 % všech klientů.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093282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8309"/>
            <a:ext cx="9116145" cy="5903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74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45200" y="260648"/>
            <a:ext cx="6947280" cy="1044694"/>
          </a:xfrm>
        </p:spPr>
        <p:txBody>
          <a:bodyPr>
            <a:normAutofit fontScale="90000"/>
          </a:bodyPr>
          <a:lstStyle/>
          <a:p>
            <a:pPr algn="r"/>
            <a:r>
              <a:rPr lang="cs-CZ" sz="3600" b="1" dirty="0" smtClean="0">
                <a:solidFill>
                  <a:schemeClr val="tx1"/>
                </a:solidFill>
              </a:rPr>
              <a:t>Dokončení PP z pohledu jeho účastníků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57200" y="1305342"/>
            <a:ext cx="836327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rgbClr val="000000"/>
                </a:solidFill>
                <a:latin typeface="Arial" panose="020B0604020202020204" pitchFamily="34" charset="0"/>
              </a:rPr>
              <a:t>V </a:t>
            </a:r>
            <a:r>
              <a:rPr lang="cs-CZ" sz="2400" dirty="0">
                <a:solidFill>
                  <a:srgbClr val="000000"/>
                </a:solidFill>
                <a:latin typeface="Arial" panose="020B0604020202020204" pitchFamily="34" charset="0"/>
              </a:rPr>
              <a:t>roce 2013 řádně ukončilo některý z probačních programů </a:t>
            </a:r>
            <a:r>
              <a:rPr lang="cs-CZ" sz="2400" dirty="0" smtClean="0">
                <a:solidFill>
                  <a:srgbClr val="000000"/>
                </a:solidFill>
                <a:latin typeface="Arial" panose="020B0604020202020204" pitchFamily="34" charset="0"/>
              </a:rPr>
              <a:t>z celkového počtu 245 zařazených 139 mladistvých pachatelů.</a:t>
            </a:r>
          </a:p>
          <a:p>
            <a:endParaRPr lang="cs-CZ" sz="2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sz="2400" dirty="0" smtClean="0">
                <a:solidFill>
                  <a:srgbClr val="000000"/>
                </a:solidFill>
                <a:latin typeface="Arial" panose="020B0604020202020204" pitchFamily="34" charset="0"/>
              </a:rPr>
              <a:t>Porovnáním </a:t>
            </a:r>
            <a:r>
              <a:rPr lang="cs-CZ" sz="2400" dirty="0">
                <a:solidFill>
                  <a:srgbClr val="000000"/>
                </a:solidFill>
                <a:latin typeface="Arial" panose="020B0604020202020204" pitchFamily="34" charset="0"/>
              </a:rPr>
              <a:t>vstupu a pozitivního výstupu klienta z probačního programu (řádně ukončení probačního programu) lze zkonstruovat tzv. </a:t>
            </a:r>
            <a:r>
              <a:rPr lang="cs-CZ" sz="2400" b="1" dirty="0">
                <a:solidFill>
                  <a:srgbClr val="000000"/>
                </a:solidFill>
                <a:latin typeface="Arial" panose="020B0604020202020204" pitchFamily="34" charset="0"/>
              </a:rPr>
              <a:t>„Index řádného ukončení probačního programu“</a:t>
            </a:r>
            <a:r>
              <a:rPr lang="cs-CZ" sz="24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cs-CZ" sz="240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</a:rPr>
              <a:t>který ale nelze považovat za ukazatel kvality poskytovaného programu. </a:t>
            </a:r>
            <a:endParaRPr lang="cs-CZ" sz="2400" dirty="0" smtClean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</a:endParaRPr>
          </a:p>
          <a:p>
            <a:pPr algn="r"/>
            <a:r>
              <a:rPr lang="cs-CZ" sz="2400" dirty="0" smtClean="0">
                <a:solidFill>
                  <a:srgbClr val="000000"/>
                </a:solidFill>
                <a:latin typeface="Arial" panose="020B0604020202020204" pitchFamily="34" charset="0"/>
              </a:rPr>
              <a:t>Tento </a:t>
            </a:r>
            <a:r>
              <a:rPr lang="cs-CZ" sz="2400" b="1" dirty="0">
                <a:solidFill>
                  <a:srgbClr val="000000"/>
                </a:solidFill>
                <a:latin typeface="Arial" panose="020B0604020202020204" pitchFamily="34" charset="0"/>
              </a:rPr>
              <a:t>index činil </a:t>
            </a:r>
            <a:endParaRPr lang="cs-CZ" sz="2400" b="1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r"/>
            <a:r>
              <a:rPr lang="cs-CZ" sz="24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v </a:t>
            </a:r>
            <a:r>
              <a:rPr lang="cs-CZ" sz="2400" b="1" dirty="0">
                <a:solidFill>
                  <a:srgbClr val="000000"/>
                </a:solidFill>
                <a:latin typeface="Arial" panose="020B0604020202020204" pitchFamily="34" charset="0"/>
              </a:rPr>
              <a:t>roce 2011 </a:t>
            </a:r>
            <a:r>
              <a:rPr lang="cs-CZ" sz="2400" b="1" dirty="0" smtClean="0">
                <a:solidFill>
                  <a:srgbClr val="0070C0"/>
                </a:solidFill>
                <a:latin typeface="Arial" panose="020B0604020202020204" pitchFamily="34" charset="0"/>
              </a:rPr>
              <a:t>63,4</a:t>
            </a:r>
            <a:endParaRPr lang="cs-CZ" sz="2400" b="1" dirty="0">
              <a:solidFill>
                <a:srgbClr val="0070C0"/>
              </a:solidFill>
            </a:endParaRPr>
          </a:p>
          <a:p>
            <a:pPr algn="r"/>
            <a:r>
              <a:rPr lang="cs-CZ" sz="2400" b="1" dirty="0">
                <a:solidFill>
                  <a:srgbClr val="000000"/>
                </a:solidFill>
                <a:latin typeface="Arial" panose="020B0604020202020204" pitchFamily="34" charset="0"/>
              </a:rPr>
              <a:t>v roce 2012 </a:t>
            </a:r>
            <a:r>
              <a:rPr lang="cs-CZ" sz="2400" b="1" dirty="0" smtClean="0">
                <a:solidFill>
                  <a:srgbClr val="0070C0"/>
                </a:solidFill>
                <a:latin typeface="Arial" panose="020B0604020202020204" pitchFamily="34" charset="0"/>
              </a:rPr>
              <a:t>66,8 </a:t>
            </a:r>
          </a:p>
          <a:p>
            <a:pPr algn="r"/>
            <a:r>
              <a:rPr lang="cs-CZ" sz="2400" b="1" dirty="0" smtClean="0">
                <a:latin typeface="Arial" panose="020B0604020202020204" pitchFamily="34" charset="0"/>
              </a:rPr>
              <a:t>v </a:t>
            </a:r>
            <a:r>
              <a:rPr lang="cs-CZ" sz="2400" b="1" dirty="0">
                <a:latin typeface="Arial" panose="020B0604020202020204" pitchFamily="34" charset="0"/>
              </a:rPr>
              <a:t>roce 2013 </a:t>
            </a:r>
            <a:r>
              <a:rPr lang="cs-CZ" sz="2400" b="1" dirty="0" smtClean="0">
                <a:solidFill>
                  <a:srgbClr val="0070C0"/>
                </a:solidFill>
                <a:latin typeface="Arial" panose="020B0604020202020204" pitchFamily="34" charset="0"/>
              </a:rPr>
              <a:t>56,8 </a:t>
            </a:r>
          </a:p>
          <a:p>
            <a:pPr algn="r"/>
            <a:r>
              <a:rPr lang="cs-CZ" sz="2400" b="1" dirty="0" smtClean="0">
                <a:solidFill>
                  <a:srgbClr val="0070C0"/>
                </a:solidFill>
                <a:latin typeface="Arial" panose="020B0604020202020204" pitchFamily="34" charset="0"/>
              </a:rPr>
              <a:t>mladistvých </a:t>
            </a:r>
            <a:r>
              <a:rPr lang="cs-CZ" sz="2400" b="1" dirty="0">
                <a:solidFill>
                  <a:srgbClr val="0070C0"/>
                </a:solidFill>
                <a:latin typeface="Arial" panose="020B0604020202020204" pitchFamily="34" charset="0"/>
              </a:rPr>
              <a:t>pachatelů </a:t>
            </a:r>
            <a:r>
              <a:rPr lang="cs-CZ" sz="2400" dirty="0" smtClean="0">
                <a:solidFill>
                  <a:srgbClr val="000000"/>
                </a:solidFill>
                <a:latin typeface="Arial" panose="020B0604020202020204" pitchFamily="34" charset="0"/>
              </a:rPr>
              <a:t>kteří </a:t>
            </a:r>
            <a:r>
              <a:rPr lang="cs-CZ" sz="2400" dirty="0">
                <a:solidFill>
                  <a:srgbClr val="000000"/>
                </a:solidFill>
                <a:latin typeface="Arial" panose="020B0604020202020204" pitchFamily="34" charset="0"/>
              </a:rPr>
              <a:t>řádně ukončili některý </a:t>
            </a:r>
            <a:r>
              <a:rPr lang="cs-CZ" sz="2400" dirty="0" smtClean="0">
                <a:solidFill>
                  <a:srgbClr val="000000"/>
                </a:solidFill>
                <a:latin typeface="Arial" panose="020B0604020202020204" pitchFamily="34" charset="0"/>
              </a:rPr>
              <a:t>PP na 100 mladistvých, kterých do něj nastoupilo. </a:t>
            </a:r>
          </a:p>
          <a:p>
            <a:endParaRPr lang="cs-CZ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00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08" y="188640"/>
            <a:ext cx="8922184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444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9712" y="188640"/>
            <a:ext cx="6589200" cy="1132091"/>
          </a:xfrm>
        </p:spPr>
        <p:txBody>
          <a:bodyPr>
            <a:normAutofit fontScale="90000"/>
          </a:bodyPr>
          <a:lstStyle/>
          <a:p>
            <a:pPr algn="r"/>
            <a:r>
              <a:rPr lang="cs-CZ" b="1" dirty="0" smtClean="0">
                <a:solidFill>
                  <a:schemeClr val="tx1"/>
                </a:solidFill>
              </a:rPr>
              <a:t>Obsahové zaměření progr</a:t>
            </a:r>
            <a:r>
              <a:rPr lang="cs-CZ" b="1" dirty="0" smtClean="0"/>
              <a:t>amů</a:t>
            </a:r>
            <a:endParaRPr lang="cs-CZ" b="1" dirty="0"/>
          </a:p>
        </p:txBody>
      </p:sp>
      <p:sp>
        <p:nvSpPr>
          <p:cNvPr id="3" name="Obdélník 2"/>
          <p:cNvSpPr/>
          <p:nvPr/>
        </p:nvSpPr>
        <p:spPr>
          <a:xfrm>
            <a:off x="251520" y="1320731"/>
            <a:ext cx="8435280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  <a:latin typeface="Arial" panose="020B0604020202020204" pitchFamily="34" charset="0"/>
              </a:rPr>
              <a:t>Zvyšování </a:t>
            </a:r>
            <a:r>
              <a:rPr lang="cs-CZ" dirty="0">
                <a:solidFill>
                  <a:srgbClr val="000000"/>
                </a:solidFill>
                <a:latin typeface="Arial" panose="020B0604020202020204" pitchFamily="34" charset="0"/>
              </a:rPr>
              <a:t>právního vědomí </a:t>
            </a:r>
            <a:r>
              <a:rPr lang="cs-CZ" dirty="0" smtClean="0">
                <a:solidFill>
                  <a:srgbClr val="000000"/>
                </a:solidFill>
                <a:latin typeface="Arial" panose="020B0604020202020204" pitchFamily="34" charset="0"/>
              </a:rPr>
              <a:t>					83,3 %</a:t>
            </a:r>
          </a:p>
          <a:p>
            <a:endParaRPr lang="cs-CZ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dirty="0" smtClean="0">
                <a:solidFill>
                  <a:srgbClr val="000000"/>
                </a:solidFill>
                <a:latin typeface="Arial" panose="020B0604020202020204" pitchFamily="34" charset="0"/>
              </a:rPr>
              <a:t>Uvědomění </a:t>
            </a:r>
            <a:r>
              <a:rPr lang="cs-CZ" dirty="0">
                <a:solidFill>
                  <a:srgbClr val="000000"/>
                </a:solidFill>
                <a:latin typeface="Arial" panose="020B0604020202020204" pitchFamily="34" charset="0"/>
              </a:rPr>
              <a:t>si dopadu provinění na život oběti </a:t>
            </a:r>
            <a:r>
              <a:rPr lang="cs-CZ" dirty="0" smtClean="0">
                <a:solidFill>
                  <a:srgbClr val="000000"/>
                </a:solidFill>
                <a:latin typeface="Arial" panose="020B0604020202020204" pitchFamily="34" charset="0"/>
              </a:rPr>
              <a:t>			77,8 </a:t>
            </a:r>
          </a:p>
          <a:p>
            <a:endParaRPr lang="cs-CZ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dirty="0" smtClean="0">
                <a:solidFill>
                  <a:srgbClr val="000000"/>
                </a:solidFill>
                <a:latin typeface="Arial" panose="020B0604020202020204" pitchFamily="34" charset="0"/>
              </a:rPr>
              <a:t>Zvládání </a:t>
            </a:r>
            <a:r>
              <a:rPr lang="cs-CZ" dirty="0">
                <a:solidFill>
                  <a:srgbClr val="000000"/>
                </a:solidFill>
                <a:latin typeface="Arial" panose="020B0604020202020204" pitchFamily="34" charset="0"/>
              </a:rPr>
              <a:t>agrese a násilí </a:t>
            </a:r>
            <a:r>
              <a:rPr lang="cs-CZ" dirty="0" smtClean="0">
                <a:solidFill>
                  <a:srgbClr val="000000"/>
                </a:solidFill>
                <a:latin typeface="Arial" panose="020B0604020202020204" pitchFamily="34" charset="0"/>
              </a:rPr>
              <a:t>						69,4 </a:t>
            </a:r>
          </a:p>
          <a:p>
            <a:endParaRPr lang="cs-CZ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dirty="0" smtClean="0">
                <a:solidFill>
                  <a:srgbClr val="000000"/>
                </a:solidFill>
                <a:latin typeface="Arial" panose="020B0604020202020204" pitchFamily="34" charset="0"/>
              </a:rPr>
              <a:t>Zvyšování </a:t>
            </a:r>
            <a:r>
              <a:rPr lang="cs-CZ" dirty="0">
                <a:solidFill>
                  <a:srgbClr val="000000"/>
                </a:solidFill>
                <a:latin typeface="Arial" panose="020B0604020202020204" pitchFamily="34" charset="0"/>
              </a:rPr>
              <a:t>finanční gramotnosti a řešení předluženosti </a:t>
            </a:r>
            <a:r>
              <a:rPr lang="cs-CZ" dirty="0" smtClean="0">
                <a:solidFill>
                  <a:srgbClr val="000000"/>
                </a:solidFill>
                <a:latin typeface="Arial" panose="020B0604020202020204" pitchFamily="34" charset="0"/>
              </a:rPr>
              <a:t>		69,4 </a:t>
            </a:r>
          </a:p>
          <a:p>
            <a:endParaRPr lang="cs-CZ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dirty="0" smtClean="0">
                <a:solidFill>
                  <a:srgbClr val="000000"/>
                </a:solidFill>
                <a:latin typeface="Arial" panose="020B0604020202020204" pitchFamily="34" charset="0"/>
              </a:rPr>
              <a:t>Rozvoj </a:t>
            </a:r>
            <a:r>
              <a:rPr lang="cs-CZ" dirty="0">
                <a:solidFill>
                  <a:srgbClr val="000000"/>
                </a:solidFill>
                <a:latin typeface="Arial" panose="020B0604020202020204" pitchFamily="34" charset="0"/>
              </a:rPr>
              <a:t>pozitivních rodinných vztahů </a:t>
            </a:r>
            <a:r>
              <a:rPr lang="cs-CZ" dirty="0" smtClean="0">
                <a:solidFill>
                  <a:srgbClr val="000000"/>
                </a:solidFill>
                <a:latin typeface="Arial" panose="020B0604020202020204" pitchFamily="34" charset="0"/>
              </a:rPr>
              <a:t>				61,1 </a:t>
            </a:r>
          </a:p>
          <a:p>
            <a:endParaRPr lang="cs-CZ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dirty="0" smtClean="0">
                <a:solidFill>
                  <a:srgbClr val="000000"/>
                </a:solidFill>
                <a:latin typeface="Arial" panose="020B0604020202020204" pitchFamily="34" charset="0"/>
              </a:rPr>
              <a:t>Rozvoj </a:t>
            </a:r>
            <a:r>
              <a:rPr lang="cs-CZ" dirty="0">
                <a:solidFill>
                  <a:srgbClr val="000000"/>
                </a:solidFill>
                <a:latin typeface="Arial" panose="020B0604020202020204" pitchFamily="34" charset="0"/>
              </a:rPr>
              <a:t>pracovních dovedností a vzdělávání </a:t>
            </a:r>
            <a:r>
              <a:rPr lang="cs-CZ" dirty="0" smtClean="0">
                <a:solidFill>
                  <a:srgbClr val="000000"/>
                </a:solidFill>
                <a:latin typeface="Arial" panose="020B0604020202020204" pitchFamily="34" charset="0"/>
              </a:rPr>
              <a:t>				47,2 </a:t>
            </a:r>
          </a:p>
          <a:p>
            <a:endParaRPr lang="cs-CZ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dirty="0" smtClean="0">
                <a:solidFill>
                  <a:srgbClr val="000000"/>
                </a:solidFill>
                <a:latin typeface="Arial" panose="020B0604020202020204" pitchFamily="34" charset="0"/>
              </a:rPr>
              <a:t>Zvládání </a:t>
            </a:r>
            <a:r>
              <a:rPr lang="cs-CZ" dirty="0">
                <a:solidFill>
                  <a:srgbClr val="000000"/>
                </a:solidFill>
                <a:latin typeface="Arial" panose="020B0604020202020204" pitchFamily="34" charset="0"/>
              </a:rPr>
              <a:t>závislostí </a:t>
            </a:r>
            <a:r>
              <a:rPr lang="cs-CZ" dirty="0" smtClean="0">
                <a:solidFill>
                  <a:srgbClr val="000000"/>
                </a:solidFill>
                <a:latin typeface="Arial" panose="020B0604020202020204" pitchFamily="34" charset="0"/>
              </a:rPr>
              <a:t>						36,1 </a:t>
            </a:r>
          </a:p>
          <a:p>
            <a:endParaRPr lang="cs-CZ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dirty="0" smtClean="0">
                <a:solidFill>
                  <a:srgbClr val="000000"/>
                </a:solidFill>
                <a:latin typeface="Arial" panose="020B0604020202020204" pitchFamily="34" charset="0"/>
              </a:rPr>
              <a:t>Rozvoj </a:t>
            </a:r>
            <a:r>
              <a:rPr lang="cs-CZ" dirty="0">
                <a:solidFill>
                  <a:srgbClr val="000000"/>
                </a:solidFill>
                <a:latin typeface="Arial" panose="020B0604020202020204" pitchFamily="34" charset="0"/>
              </a:rPr>
              <a:t>měkkých dovedností </a:t>
            </a:r>
            <a:r>
              <a:rPr lang="cs-CZ" dirty="0" smtClean="0">
                <a:solidFill>
                  <a:srgbClr val="000000"/>
                </a:solidFill>
                <a:latin typeface="Arial" panose="020B0604020202020204" pitchFamily="34" charset="0"/>
              </a:rPr>
              <a:t>					30,6 </a:t>
            </a:r>
          </a:p>
          <a:p>
            <a:endParaRPr lang="cs-CZ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dirty="0" smtClean="0">
                <a:solidFill>
                  <a:srgbClr val="000000"/>
                </a:solidFill>
                <a:latin typeface="Arial" panose="020B0604020202020204" pitchFamily="34" charset="0"/>
              </a:rPr>
              <a:t>Jiné </a:t>
            </a:r>
            <a:r>
              <a:rPr lang="cs-CZ" dirty="0">
                <a:solidFill>
                  <a:srgbClr val="000000"/>
                </a:solidFill>
                <a:latin typeface="Arial" panose="020B0604020202020204" pitchFamily="34" charset="0"/>
              </a:rPr>
              <a:t>zaměření </a:t>
            </a:r>
            <a:r>
              <a:rPr lang="cs-CZ" dirty="0" smtClean="0">
                <a:solidFill>
                  <a:srgbClr val="000000"/>
                </a:solidFill>
                <a:latin typeface="Arial" panose="020B0604020202020204" pitchFamily="34" charset="0"/>
              </a:rPr>
              <a:t>							22,2 </a:t>
            </a:r>
            <a:endParaRPr lang="cs-CZ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sz="1600" i="1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r"/>
            <a:r>
              <a:rPr lang="cs-CZ" sz="1600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Zdroj </a:t>
            </a:r>
            <a:r>
              <a:rPr lang="cs-CZ" sz="1600" i="1" dirty="0">
                <a:solidFill>
                  <a:srgbClr val="000000"/>
                </a:solidFill>
                <a:latin typeface="Arial" panose="020B0604020202020204" pitchFamily="34" charset="0"/>
              </a:rPr>
              <a:t>dat: MRAPP 2013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441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25" y="453897"/>
            <a:ext cx="9046075" cy="5950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6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644650"/>
          </a:xfrm>
        </p:spPr>
        <p:txBody>
          <a:bodyPr/>
          <a:lstStyle/>
          <a:p>
            <a:pPr algn="r"/>
            <a:r>
              <a:rPr lang="cs-CZ" b="1" dirty="0" smtClean="0"/>
              <a:t>Výzvy k řešení</a:t>
            </a:r>
            <a:endParaRPr lang="cs-CZ" b="1" dirty="0"/>
          </a:p>
        </p:txBody>
      </p:sp>
      <p:sp>
        <p:nvSpPr>
          <p:cNvPr id="3" name="Obdélník 2"/>
          <p:cNvSpPr/>
          <p:nvPr/>
        </p:nvSpPr>
        <p:spPr>
          <a:xfrm>
            <a:off x="498376" y="1340768"/>
            <a:ext cx="814724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lphaLcParenR"/>
            </a:pPr>
            <a:r>
              <a:rPr lang="cs-CZ" sz="2000" b="1" i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udržitelnost programů</a:t>
            </a:r>
          </a:p>
          <a:p>
            <a:pPr marL="342900" indent="-342900">
              <a:buAutoNum type="alphaLcParenR"/>
            </a:pPr>
            <a:endParaRPr lang="cs-CZ" sz="20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b) </a:t>
            </a:r>
            <a:r>
              <a:rPr lang="cs-CZ" sz="2000" b="1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rozšíření programů </a:t>
            </a:r>
            <a:r>
              <a:rPr lang="cs-CZ" sz="2000" dirty="0" smtClean="0">
                <a:solidFill>
                  <a:srgbClr val="000000"/>
                </a:solidFill>
                <a:latin typeface="Arial" panose="020B0604020202020204" pitchFamily="34" charset="0"/>
              </a:rPr>
              <a:t>- </a:t>
            </a:r>
            <a:r>
              <a:rPr lang="cs-CZ" sz="2000" dirty="0">
                <a:solidFill>
                  <a:srgbClr val="000000"/>
                </a:solidFill>
                <a:latin typeface="Arial" panose="020B0604020202020204" pitchFamily="34" charset="0"/>
              </a:rPr>
              <a:t>zajištění dostupnosti </a:t>
            </a:r>
            <a:r>
              <a:rPr lang="cs-CZ" sz="2000" dirty="0" smtClean="0">
                <a:solidFill>
                  <a:srgbClr val="000000"/>
                </a:solidFill>
                <a:latin typeface="Arial" panose="020B0604020202020204" pitchFamily="34" charset="0"/>
              </a:rPr>
              <a:t>pro </a:t>
            </a:r>
            <a:r>
              <a:rPr lang="cs-CZ" sz="2000" dirty="0">
                <a:solidFill>
                  <a:srgbClr val="000000"/>
                </a:solidFill>
                <a:latin typeface="Arial" panose="020B0604020202020204" pitchFamily="34" charset="0"/>
              </a:rPr>
              <a:t>všechny soudní okresy </a:t>
            </a:r>
            <a:r>
              <a:rPr lang="cs-CZ" sz="2000" dirty="0" smtClean="0">
                <a:solidFill>
                  <a:srgbClr val="000000"/>
                </a:solidFill>
                <a:latin typeface="Arial" panose="020B0604020202020204" pitchFamily="34" charset="0"/>
              </a:rPr>
              <a:t>ČR</a:t>
            </a:r>
          </a:p>
          <a:p>
            <a:endParaRPr lang="cs-CZ" sz="20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c) </a:t>
            </a:r>
            <a:r>
              <a:rPr lang="cs-CZ" sz="2000" b="1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vývoj nových přístupů a forem </a:t>
            </a:r>
            <a:r>
              <a:rPr lang="cs-CZ" sz="2000" dirty="0">
                <a:solidFill>
                  <a:srgbClr val="000000"/>
                </a:solidFill>
                <a:latin typeface="Arial" panose="020B0604020202020204" pitchFamily="34" charset="0"/>
              </a:rPr>
              <a:t>- inovativní postupy a </a:t>
            </a:r>
            <a:r>
              <a:rPr lang="cs-CZ" sz="2000" dirty="0" smtClean="0">
                <a:solidFill>
                  <a:srgbClr val="000000"/>
                </a:solidFill>
                <a:latin typeface="Arial" panose="020B0604020202020204" pitchFamily="34" charset="0"/>
              </a:rPr>
              <a:t>programy, </a:t>
            </a:r>
            <a:r>
              <a:rPr lang="cs-CZ" sz="2000" dirty="0">
                <a:solidFill>
                  <a:srgbClr val="000000"/>
                </a:solidFill>
                <a:latin typeface="Arial" panose="020B0604020202020204" pitchFamily="34" charset="0"/>
              </a:rPr>
              <a:t>rozvoj a prohloubení odborné diskuse a vzdělávání poskytovatelů </a:t>
            </a:r>
            <a:endParaRPr lang="cs-CZ" sz="2000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sz="20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sz="2000" b="1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d) dlouhodobé vyhodnocování účinnosti probačních </a:t>
            </a:r>
            <a:r>
              <a:rPr lang="cs-CZ" sz="2000" b="1" i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programů </a:t>
            </a:r>
            <a:r>
              <a:rPr lang="cs-CZ" sz="2000" i="1" dirty="0" smtClean="0">
                <a:latin typeface="Arial" panose="020B0604020202020204" pitchFamily="34" charset="0"/>
              </a:rPr>
              <a:t>– spolupráce s výzkumnými pracovišti a akademickou půdou</a:t>
            </a:r>
            <a:endParaRPr lang="cs-CZ" sz="2000" b="1" i="1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endParaRPr lang="cs-CZ" sz="20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sz="2000" b="1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e) zvýšení povědomí OČTŘ </a:t>
            </a:r>
            <a:r>
              <a:rPr lang="cs-CZ" sz="2000" i="1" dirty="0">
                <a:solidFill>
                  <a:srgbClr val="000000"/>
                </a:solidFill>
                <a:latin typeface="Arial" panose="020B0604020202020204" pitchFamily="34" charset="0"/>
              </a:rPr>
              <a:t>o </a:t>
            </a:r>
            <a:r>
              <a:rPr lang="cs-CZ" sz="2000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probačních programech a jejich možnostech </a:t>
            </a:r>
          </a:p>
          <a:p>
            <a:endParaRPr lang="cs-CZ" sz="2000" i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sz="2000" i="1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sz="20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48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OTÁZKA KONCEPCE …</a:t>
            </a:r>
            <a:endParaRPr lang="cs-CZ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00" y="2203252"/>
            <a:ext cx="6591300" cy="3638946"/>
          </a:xfrm>
        </p:spPr>
      </p:pic>
    </p:spTree>
    <p:extLst>
      <p:ext uri="{BB962C8B-B14F-4D97-AF65-F5344CB8AC3E}">
        <p14:creationId xmlns:p14="http://schemas.microsoft.com/office/powerpoint/2010/main" val="186818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547664" y="624110"/>
            <a:ext cx="7416823" cy="1280890"/>
          </a:xfrm>
        </p:spPr>
        <p:txBody>
          <a:bodyPr/>
          <a:lstStyle/>
          <a:p>
            <a:r>
              <a:rPr lang="cs-CZ" b="1" dirty="0" smtClean="0"/>
              <a:t>Úvaha o konceptu programu </a:t>
            </a:r>
            <a:endParaRPr lang="cs-CZ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7344884"/>
              </p:ext>
            </p:extLst>
          </p:nvPr>
        </p:nvGraphicFramePr>
        <p:xfrm>
          <a:off x="1943100" y="2133600"/>
          <a:ext cx="6591300" cy="4391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98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42416" y="260649"/>
            <a:ext cx="6600451" cy="3168351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Teoretická východiska, přístupy se mohou lišit …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42416" y="4149080"/>
            <a:ext cx="6600451" cy="2592288"/>
          </a:xfrm>
        </p:spPr>
        <p:txBody>
          <a:bodyPr>
            <a:normAutofit/>
          </a:bodyPr>
          <a:lstStyle/>
          <a:p>
            <a:endParaRPr lang="cs-CZ" sz="2400" b="1" dirty="0" smtClean="0"/>
          </a:p>
          <a:p>
            <a:pPr algn="r"/>
            <a:r>
              <a:rPr lang="cs-CZ" sz="2400" b="1" dirty="0" smtClean="0"/>
              <a:t>Důležitý je sledovat stejné cíle = </a:t>
            </a:r>
          </a:p>
          <a:p>
            <a:pPr algn="r"/>
            <a:r>
              <a:rPr lang="cs-CZ" sz="2400" b="1" dirty="0" smtClean="0">
                <a:solidFill>
                  <a:srgbClr val="0033CC"/>
                </a:solidFill>
              </a:rPr>
              <a:t>snížení recidivy (</a:t>
            </a:r>
            <a:r>
              <a:rPr lang="cs-CZ" sz="2400" b="1" dirty="0" err="1" smtClean="0">
                <a:solidFill>
                  <a:srgbClr val="0033CC"/>
                </a:solidFill>
              </a:rPr>
              <a:t>desistence</a:t>
            </a:r>
            <a:r>
              <a:rPr lang="cs-CZ" sz="2400" b="1" dirty="0" smtClean="0">
                <a:solidFill>
                  <a:srgbClr val="0033CC"/>
                </a:solidFill>
              </a:rPr>
              <a:t>) </a:t>
            </a:r>
          </a:p>
          <a:p>
            <a:pPr algn="r"/>
            <a:r>
              <a:rPr lang="cs-CZ" sz="2400" b="1" dirty="0" smtClean="0">
                <a:solidFill>
                  <a:srgbClr val="0033CC"/>
                </a:solidFill>
              </a:rPr>
              <a:t>posílení pozitivních zdrojů </a:t>
            </a:r>
          </a:p>
          <a:p>
            <a:pPr algn="r"/>
            <a:r>
              <a:rPr lang="cs-CZ" sz="2400" b="1" dirty="0" smtClean="0">
                <a:solidFill>
                  <a:srgbClr val="0033CC"/>
                </a:solidFill>
              </a:rPr>
              <a:t>ošetření rizik</a:t>
            </a:r>
            <a:endParaRPr lang="cs-CZ" sz="2400" b="1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057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90667" y="188640"/>
            <a:ext cx="6589200" cy="864096"/>
          </a:xfrm>
        </p:spPr>
        <p:txBody>
          <a:bodyPr>
            <a:normAutofit/>
          </a:bodyPr>
          <a:lstStyle/>
          <a:p>
            <a:pPr algn="r"/>
            <a:r>
              <a:rPr lang="cs-CZ" sz="4400" b="1" dirty="0" smtClean="0"/>
              <a:t>Jaká bude koncepce ?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835696" y="1443456"/>
            <a:ext cx="3197531" cy="5297911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rgbClr val="0033CC"/>
                </a:solidFill>
              </a:rPr>
              <a:t>Základ systému </a:t>
            </a:r>
            <a:r>
              <a:rPr lang="cs-CZ" dirty="0" smtClean="0"/>
              <a:t>=  </a:t>
            </a:r>
            <a:r>
              <a:rPr lang="cs-CZ" b="1" dirty="0" smtClean="0">
                <a:solidFill>
                  <a:srgbClr val="0033CC"/>
                </a:solidFill>
              </a:rPr>
              <a:t>akreditované programy </a:t>
            </a:r>
            <a:r>
              <a:rPr lang="cs-CZ" dirty="0" smtClean="0"/>
              <a:t>reagující na univerzální potřeby pachatelů</a:t>
            </a:r>
          </a:p>
          <a:p>
            <a:endParaRPr lang="cs-CZ" dirty="0"/>
          </a:p>
          <a:p>
            <a:r>
              <a:rPr lang="cs-CZ" b="1" dirty="0" smtClean="0">
                <a:solidFill>
                  <a:srgbClr val="0033CC"/>
                </a:solidFill>
              </a:rPr>
              <a:t>Programová centra </a:t>
            </a:r>
            <a:r>
              <a:rPr lang="cs-CZ" dirty="0" smtClean="0"/>
              <a:t>zajišťující provádění programů pro pachatele podle potřebnosti a s dostupností </a:t>
            </a:r>
            <a:r>
              <a:rPr lang="cs-CZ" b="1" dirty="0" smtClean="0">
                <a:solidFill>
                  <a:srgbClr val="0033CC"/>
                </a:solidFill>
              </a:rPr>
              <a:t>ve všech soudních okresech</a:t>
            </a:r>
          </a:p>
          <a:p>
            <a:endParaRPr lang="cs-CZ" b="1" dirty="0"/>
          </a:p>
          <a:p>
            <a:r>
              <a:rPr lang="cs-CZ" b="1" dirty="0" smtClean="0">
                <a:solidFill>
                  <a:srgbClr val="0033CC"/>
                </a:solidFill>
              </a:rPr>
              <a:t>Systémově zajištěné,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rgbClr val="0033CC"/>
                </a:solidFill>
              </a:rPr>
              <a:t>průběžně financování, vyhodnocování účinnosti </a:t>
            </a:r>
            <a:r>
              <a:rPr lang="cs-CZ" dirty="0" smtClean="0">
                <a:solidFill>
                  <a:schemeClr val="tx1"/>
                </a:solidFill>
              </a:rPr>
              <a:t>(VŠ atd.)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337307" y="1443456"/>
            <a:ext cx="3197093" cy="5297911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rgbClr val="0033CC"/>
                </a:solidFill>
              </a:rPr>
              <a:t>Doplnění systému </a:t>
            </a:r>
            <a:r>
              <a:rPr lang="cs-CZ" dirty="0" smtClean="0"/>
              <a:t>= programy nabízející rozmanité přístupy a formy práce s pachateli</a:t>
            </a:r>
          </a:p>
          <a:p>
            <a:endParaRPr lang="cs-CZ" dirty="0"/>
          </a:p>
          <a:p>
            <a:r>
              <a:rPr lang="cs-CZ" b="1" dirty="0" smtClean="0">
                <a:solidFill>
                  <a:srgbClr val="0033CC"/>
                </a:solidFill>
              </a:rPr>
              <a:t>Poskytovatelé programů </a:t>
            </a:r>
            <a:r>
              <a:rPr lang="cs-CZ" dirty="0" smtClean="0"/>
              <a:t>nabízející své programy práce s pachatelem </a:t>
            </a:r>
            <a:r>
              <a:rPr lang="cs-CZ" b="1" dirty="0" smtClean="0">
                <a:solidFill>
                  <a:srgbClr val="0033CC"/>
                </a:solidFill>
              </a:rPr>
              <a:t>podle svého zájmu a možností (potřeb) daného regionu</a:t>
            </a:r>
          </a:p>
          <a:p>
            <a:endParaRPr lang="cs-CZ" dirty="0"/>
          </a:p>
          <a:p>
            <a:r>
              <a:rPr lang="cs-CZ" b="1" dirty="0" smtClean="0">
                <a:solidFill>
                  <a:srgbClr val="0033CC"/>
                </a:solidFill>
              </a:rPr>
              <a:t>Průběžné financování prostřednictví dotačních titulů</a:t>
            </a:r>
            <a:endParaRPr lang="cs-CZ" b="1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5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188640"/>
            <a:ext cx="4104456" cy="936104"/>
          </a:xfrm>
        </p:spPr>
        <p:txBody>
          <a:bodyPr/>
          <a:lstStyle/>
          <a:p>
            <a:r>
              <a:rPr lang="cs-CZ" b="1" dirty="0" smtClean="0"/>
              <a:t>Standardizované programy ?</a:t>
            </a:r>
            <a:endParaRPr lang="cs-CZ" b="1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276872"/>
            <a:ext cx="3790950" cy="2843212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547664" y="1628800"/>
            <a:ext cx="3024335" cy="4998739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33CC"/>
                </a:solidFill>
              </a:rPr>
              <a:t>Na co se mají zaměřit ?</a:t>
            </a:r>
          </a:p>
          <a:p>
            <a:endParaRPr lang="cs-CZ" b="1" dirty="0">
              <a:solidFill>
                <a:srgbClr val="0033CC"/>
              </a:solidFill>
            </a:endParaRPr>
          </a:p>
          <a:p>
            <a:r>
              <a:rPr lang="cs-CZ" b="1" dirty="0" smtClean="0">
                <a:solidFill>
                  <a:srgbClr val="0033CC"/>
                </a:solidFill>
              </a:rPr>
              <a:t>Na jaké aktuální problémy pachatele mají reagovat ? </a:t>
            </a:r>
          </a:p>
          <a:p>
            <a:endParaRPr lang="cs-CZ" b="1" dirty="0">
              <a:solidFill>
                <a:srgbClr val="0033CC"/>
              </a:solidFill>
            </a:endParaRPr>
          </a:p>
          <a:p>
            <a:r>
              <a:rPr lang="cs-CZ" b="1" dirty="0" smtClean="0">
                <a:solidFill>
                  <a:srgbClr val="0033CC"/>
                </a:solidFill>
              </a:rPr>
              <a:t>Jak mají upoutat pozornost pachatele a motivovat ho k účasti?</a:t>
            </a:r>
          </a:p>
          <a:p>
            <a:endParaRPr lang="cs-CZ" b="1" dirty="0">
              <a:solidFill>
                <a:srgbClr val="0033CC"/>
              </a:solidFill>
            </a:endParaRPr>
          </a:p>
          <a:p>
            <a:r>
              <a:rPr lang="cs-CZ" b="1" dirty="0" smtClean="0">
                <a:solidFill>
                  <a:srgbClr val="0033CC"/>
                </a:solidFill>
              </a:rPr>
              <a:t>Čeho programy chtějí dosáhnout? </a:t>
            </a:r>
          </a:p>
          <a:p>
            <a:endParaRPr lang="cs-CZ" b="1" dirty="0">
              <a:solidFill>
                <a:srgbClr val="0033CC"/>
              </a:solidFill>
            </a:endParaRPr>
          </a:p>
          <a:p>
            <a:r>
              <a:rPr lang="cs-CZ" b="1" dirty="0" smtClean="0">
                <a:solidFill>
                  <a:srgbClr val="0033CC"/>
                </a:solidFill>
              </a:rPr>
              <a:t>Proč by pachatel měl chtít program absolvovat?</a:t>
            </a:r>
          </a:p>
          <a:p>
            <a:endParaRPr lang="cs-CZ" b="1" dirty="0">
              <a:solidFill>
                <a:srgbClr val="0033CC"/>
              </a:solidFill>
            </a:endParaRPr>
          </a:p>
          <a:p>
            <a:r>
              <a:rPr lang="cs-CZ" b="1" dirty="0" smtClean="0">
                <a:solidFill>
                  <a:srgbClr val="0033CC"/>
                </a:solidFill>
              </a:rPr>
              <a:t>Co se absolvováním programu konkrétně pro pachatele změní?</a:t>
            </a:r>
            <a:endParaRPr lang="cs-CZ" b="1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16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942415" y="188640"/>
            <a:ext cx="6591985" cy="1296144"/>
          </a:xfrm>
        </p:spPr>
        <p:txBody>
          <a:bodyPr>
            <a:normAutofit fontScale="90000"/>
          </a:bodyPr>
          <a:lstStyle/>
          <a:p>
            <a:pPr algn="r"/>
            <a:r>
              <a:rPr lang="cs-CZ" b="1" dirty="0" smtClean="0"/>
              <a:t>Jaké jsou české potřeby a  pro koho ?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idx="1"/>
          </p:nvPr>
        </p:nvSpPr>
        <p:spPr>
          <a:xfrm>
            <a:off x="1475656" y="1628800"/>
            <a:ext cx="7416823" cy="4896544"/>
          </a:xfrm>
        </p:spPr>
        <p:txBody>
          <a:bodyPr>
            <a:normAutofit fontScale="92500" lnSpcReduction="10000"/>
          </a:bodyPr>
          <a:lstStyle/>
          <a:p>
            <a:pPr lvl="1" indent="-457200">
              <a:buFont typeface="+mj-lt"/>
              <a:buAutoNum type="arabicPeriod"/>
            </a:pPr>
            <a:r>
              <a:rPr lang="cs-CZ" sz="2000" b="1" i="1" dirty="0" smtClean="0">
                <a:solidFill>
                  <a:srgbClr val="C00000"/>
                </a:solidFill>
              </a:rPr>
              <a:t>Programy zvyšující bezpečné chování (nezodpovědného) řidiče</a:t>
            </a:r>
          </a:p>
          <a:p>
            <a:pPr lvl="1" indent="-457200">
              <a:buFont typeface="+mj-lt"/>
              <a:buAutoNum type="arabicPeriod"/>
            </a:pPr>
            <a:r>
              <a:rPr lang="cs-CZ" sz="2000" b="1" i="1" dirty="0" smtClean="0">
                <a:solidFill>
                  <a:srgbClr val="0033CC"/>
                </a:solidFill>
              </a:rPr>
              <a:t>Programy zvyšující rodičovské zodpovědnosti </a:t>
            </a:r>
            <a:r>
              <a:rPr lang="cs-CZ" sz="2000" b="1" i="1" dirty="0">
                <a:solidFill>
                  <a:srgbClr val="0033CC"/>
                </a:solidFill>
              </a:rPr>
              <a:t>a </a:t>
            </a:r>
            <a:r>
              <a:rPr lang="cs-CZ" sz="2000" b="1" i="1" dirty="0" smtClean="0">
                <a:solidFill>
                  <a:srgbClr val="0033CC"/>
                </a:solidFill>
              </a:rPr>
              <a:t>výchovné kompetence</a:t>
            </a:r>
          </a:p>
          <a:p>
            <a:pPr lvl="1" indent="-457200">
              <a:buFont typeface="+mj-lt"/>
              <a:buAutoNum type="arabicPeriod"/>
            </a:pPr>
            <a:r>
              <a:rPr lang="cs-CZ" sz="2000" b="1" i="1" dirty="0" smtClean="0">
                <a:solidFill>
                  <a:srgbClr val="C00000"/>
                </a:solidFill>
              </a:rPr>
              <a:t>Programy snižující agresivní projevy v chování </a:t>
            </a:r>
            <a:r>
              <a:rPr lang="cs-CZ" sz="2000" b="1" i="1" dirty="0" smtClean="0">
                <a:solidFill>
                  <a:srgbClr val="0033CC"/>
                </a:solidFill>
              </a:rPr>
              <a:t>(vč. domácího násilí) </a:t>
            </a:r>
          </a:p>
          <a:p>
            <a:pPr lvl="1" indent="-457200">
              <a:buFont typeface="+mj-lt"/>
              <a:buAutoNum type="arabicPeriod"/>
            </a:pPr>
            <a:r>
              <a:rPr lang="cs-CZ" sz="2000" b="1" i="1" dirty="0" smtClean="0">
                <a:solidFill>
                  <a:srgbClr val="0033CC"/>
                </a:solidFill>
              </a:rPr>
              <a:t>(Motivační) Programy </a:t>
            </a:r>
            <a:r>
              <a:rPr lang="cs-CZ" sz="2000" b="1" i="1" dirty="0">
                <a:solidFill>
                  <a:srgbClr val="0033CC"/>
                </a:solidFill>
              </a:rPr>
              <a:t>podporující abstinenci a zdravý životní </a:t>
            </a:r>
            <a:r>
              <a:rPr lang="cs-CZ" sz="2000" b="1" i="1" dirty="0" smtClean="0">
                <a:solidFill>
                  <a:srgbClr val="0033CC"/>
                </a:solidFill>
              </a:rPr>
              <a:t>styl</a:t>
            </a:r>
          </a:p>
          <a:p>
            <a:pPr lvl="1" indent="-457200">
              <a:buFont typeface="+mj-lt"/>
              <a:buAutoNum type="arabicPeriod"/>
            </a:pPr>
            <a:r>
              <a:rPr lang="cs-CZ" sz="2000" b="1" i="1" dirty="0" smtClean="0">
                <a:solidFill>
                  <a:srgbClr val="0033CC"/>
                </a:solidFill>
              </a:rPr>
              <a:t>Programy snižující nebezpečí sexuálně motivovaného útoku</a:t>
            </a:r>
          </a:p>
          <a:p>
            <a:pPr lvl="1" indent="-457200">
              <a:buFont typeface="+mj-lt"/>
              <a:buAutoNum type="arabicPeriod"/>
            </a:pPr>
            <a:r>
              <a:rPr lang="cs-CZ" sz="2000" b="1" i="1" dirty="0" smtClean="0">
                <a:solidFill>
                  <a:srgbClr val="C00000"/>
                </a:solidFill>
              </a:rPr>
              <a:t>Programy zvyšující </a:t>
            </a:r>
            <a:r>
              <a:rPr lang="cs-CZ" sz="2000" b="1" i="1" dirty="0">
                <a:solidFill>
                  <a:srgbClr val="C00000"/>
                </a:solidFill>
              </a:rPr>
              <a:t>odpovědnost pachatelů vůči obětem </a:t>
            </a:r>
            <a:endParaRPr lang="cs-CZ" sz="2000" b="1" i="1" dirty="0" smtClean="0">
              <a:solidFill>
                <a:srgbClr val="C00000"/>
              </a:solidFill>
            </a:endParaRPr>
          </a:p>
          <a:p>
            <a:pPr lvl="1" indent="-457200">
              <a:buFont typeface="+mj-lt"/>
              <a:buAutoNum type="arabicPeriod"/>
            </a:pPr>
            <a:r>
              <a:rPr lang="cs-CZ" sz="2000" b="1" i="1" dirty="0" smtClean="0">
                <a:solidFill>
                  <a:srgbClr val="C00000"/>
                </a:solidFill>
              </a:rPr>
              <a:t>Programy zvyšující finanční gramotnost a přípravu na zaměstnání </a:t>
            </a:r>
          </a:p>
          <a:p>
            <a:pPr lvl="1" indent="-457200">
              <a:buFont typeface="+mj-lt"/>
              <a:buAutoNum type="arabicPeriod"/>
            </a:pPr>
            <a:r>
              <a:rPr lang="cs-CZ" sz="2000" b="1" i="1" dirty="0" smtClean="0">
                <a:solidFill>
                  <a:srgbClr val="0033CC"/>
                </a:solidFill>
              </a:rPr>
              <a:t>Programy vyžadující </a:t>
            </a:r>
            <a:r>
              <a:rPr lang="cs-CZ" sz="2000" b="1" i="1" dirty="0">
                <a:solidFill>
                  <a:srgbClr val="0033CC"/>
                </a:solidFill>
              </a:rPr>
              <a:t>specifický přístup </a:t>
            </a:r>
            <a:r>
              <a:rPr lang="cs-CZ" sz="2000" b="1" i="1" dirty="0" smtClean="0">
                <a:solidFill>
                  <a:srgbClr val="0033CC"/>
                </a:solidFill>
              </a:rPr>
              <a:t>(</a:t>
            </a:r>
            <a:r>
              <a:rPr lang="cs-CZ" sz="2000" b="1" i="1" dirty="0" err="1" smtClean="0">
                <a:solidFill>
                  <a:srgbClr val="C00000"/>
                </a:solidFill>
              </a:rPr>
              <a:t>mentoring</a:t>
            </a:r>
            <a:r>
              <a:rPr lang="cs-CZ" sz="2000" b="1" i="1" dirty="0" smtClean="0">
                <a:solidFill>
                  <a:srgbClr val="0033CC"/>
                </a:solidFill>
              </a:rPr>
              <a:t>)  </a:t>
            </a:r>
            <a:r>
              <a:rPr lang="cs-CZ" b="1" i="1" dirty="0">
                <a:solidFill>
                  <a:srgbClr val="0033CC"/>
                </a:solidFill>
              </a:rPr>
              <a:t> 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3120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ébla">
  <a:themeElements>
    <a:clrScheme name="Stébla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Stébl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tébla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6140</TotalTime>
  <Words>524</Words>
  <Application>Microsoft Office PowerPoint</Application>
  <PresentationFormat>Předvádění na obrazovce (4:3)</PresentationFormat>
  <Paragraphs>132</Paragraphs>
  <Slides>19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4" baseType="lpstr">
      <vt:lpstr>Arial</vt:lpstr>
      <vt:lpstr>Calibri</vt:lpstr>
      <vt:lpstr>Century Gothic</vt:lpstr>
      <vt:lpstr>Wingdings 3</vt:lpstr>
      <vt:lpstr>Stébla</vt:lpstr>
      <vt:lpstr>     Možnosti systémového řešení   vývoj a implementace resocializačních programů pro pachatele trestných činů s cílem snížit rizika recidivy   </vt:lpstr>
      <vt:lpstr>Programy  z pohledu obsahu a dostupnosti (?) </vt:lpstr>
      <vt:lpstr>Počet akreditovaných PP realizovaných v ČR 2011-2013</vt:lpstr>
      <vt:lpstr>Prezentace aplikace PowerPoint</vt:lpstr>
      <vt:lpstr> Počet ml. pachatelů zařazených do probačního programu</vt:lpstr>
      <vt:lpstr>Zařazení mladistvých do probačních programů – podíl přípravného a vykonávacího řízení</vt:lpstr>
      <vt:lpstr>Rok 2013 - rozhodování OČTŘ o zařazení mladistvého do PP</vt:lpstr>
      <vt:lpstr>Prezentace aplikace PowerPoint</vt:lpstr>
      <vt:lpstr>Dokončení PP z pohledu jeho účastníků</vt:lpstr>
      <vt:lpstr>Prezentace aplikace PowerPoint</vt:lpstr>
      <vt:lpstr>Obsahové zaměření programů</vt:lpstr>
      <vt:lpstr>Prezentace aplikace PowerPoint</vt:lpstr>
      <vt:lpstr>Výzvy k řešení</vt:lpstr>
      <vt:lpstr>OTÁZKA KONCEPCE …</vt:lpstr>
      <vt:lpstr>Úvaha o konceptu programu </vt:lpstr>
      <vt:lpstr>Teoretická východiska, přístupy se mohou lišit …</vt:lpstr>
      <vt:lpstr>Jaká bude koncepce ?</vt:lpstr>
      <vt:lpstr>Standardizované programy ?</vt:lpstr>
      <vt:lpstr>Jaké jsou české potřeby a  pro koho ? </vt:lpstr>
    </vt:vector>
  </TitlesOfParts>
  <Company>justice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Public punitivity in the Czech Republic on increase?</dc:title>
  <dc:creator>Tomášek Jan PhDr.</dc:creator>
  <cp:lastModifiedBy>pms</cp:lastModifiedBy>
  <cp:revision>328</cp:revision>
  <cp:lastPrinted>2014-11-03T10:02:38Z</cp:lastPrinted>
  <dcterms:created xsi:type="dcterms:W3CDTF">2012-07-18T11:11:07Z</dcterms:created>
  <dcterms:modified xsi:type="dcterms:W3CDTF">2016-02-24T23:13:54Z</dcterms:modified>
</cp:coreProperties>
</file>