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63" r:id="rId2"/>
    <p:sldId id="306" r:id="rId3"/>
    <p:sldId id="324" r:id="rId4"/>
    <p:sldId id="338" r:id="rId5"/>
    <p:sldId id="337" r:id="rId6"/>
    <p:sldId id="339" r:id="rId7"/>
    <p:sldId id="340" r:id="rId8"/>
    <p:sldId id="336" r:id="rId9"/>
    <p:sldId id="325" r:id="rId10"/>
    <p:sldId id="322" r:id="rId11"/>
  </p:sldIdLst>
  <p:sldSz cx="9144000" cy="6858000" type="screen4x3"/>
  <p:notesSz cx="6797675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72C2"/>
    <a:srgbClr val="BC026C"/>
    <a:srgbClr val="EAEAE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19" autoAdjust="0"/>
    <p:restoredTop sz="94660" autoAdjust="0"/>
  </p:normalViewPr>
  <p:slideViewPr>
    <p:cSldViewPr>
      <p:cViewPr>
        <p:scale>
          <a:sx n="80" d="100"/>
          <a:sy n="80" d="100"/>
        </p:scale>
        <p:origin x="-1584" y="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9" d="100"/>
          <a:sy n="49" d="100"/>
        </p:scale>
        <p:origin x="-1272" y="-90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72" tIns="47736" rIns="95472" bIns="47736" numCol="1" anchor="t" anchorCtr="0" compatLnSpc="1">
            <a:prstTxWarp prst="textNoShape">
              <a:avLst/>
            </a:prstTxWarp>
          </a:bodyPr>
          <a:lstStyle>
            <a:lvl1pPr defTabSz="954088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863" y="0"/>
            <a:ext cx="294481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72" tIns="47736" rIns="95472" bIns="47736" numCol="1" anchor="t" anchorCtr="0" compatLnSpc="1">
            <a:prstTxWarp prst="textNoShape">
              <a:avLst/>
            </a:prstTxWarp>
          </a:bodyPr>
          <a:lstStyle>
            <a:lvl1pPr algn="r" defTabSz="954088">
              <a:defRPr sz="1300"/>
            </a:lvl1pPr>
          </a:lstStyle>
          <a:p>
            <a:pPr>
              <a:defRPr/>
            </a:pPr>
            <a:r>
              <a:rPr lang="cs-CZ"/>
              <a:t>13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338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72" tIns="47736" rIns="95472" bIns="47736" numCol="1" anchor="b" anchorCtr="0" compatLnSpc="1">
            <a:prstTxWarp prst="textNoShape">
              <a:avLst/>
            </a:prstTxWarp>
          </a:bodyPr>
          <a:lstStyle>
            <a:lvl1pPr defTabSz="954088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863" y="9431338"/>
            <a:ext cx="294481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72" tIns="47736" rIns="95472" bIns="47736" numCol="1" anchor="b" anchorCtr="0" compatLnSpc="1">
            <a:prstTxWarp prst="textNoShape">
              <a:avLst/>
            </a:prstTxWarp>
          </a:bodyPr>
          <a:lstStyle>
            <a:lvl1pPr algn="r" defTabSz="954088">
              <a:defRPr sz="1300"/>
            </a:lvl1pPr>
          </a:lstStyle>
          <a:p>
            <a:pPr>
              <a:defRPr/>
            </a:pPr>
            <a:fld id="{E59A1174-2B8E-4E94-A989-FF3BC8ABF5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72" tIns="47736" rIns="95472" bIns="47736" numCol="1" anchor="t" anchorCtr="0" compatLnSpc="1">
            <a:prstTxWarp prst="textNoShape">
              <a:avLst/>
            </a:prstTxWarp>
          </a:bodyPr>
          <a:lstStyle>
            <a:lvl1pPr defTabSz="954088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863" y="0"/>
            <a:ext cx="294481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72" tIns="47736" rIns="95472" bIns="47736" numCol="1" anchor="t" anchorCtr="0" compatLnSpc="1">
            <a:prstTxWarp prst="textNoShape">
              <a:avLst/>
            </a:prstTxWarp>
          </a:bodyPr>
          <a:lstStyle>
            <a:lvl1pPr algn="r" defTabSz="954088">
              <a:defRPr sz="1300"/>
            </a:lvl1pPr>
          </a:lstStyle>
          <a:p>
            <a:pPr>
              <a:defRPr/>
            </a:pPr>
            <a:r>
              <a:rPr lang="cs-CZ"/>
              <a:t>13</a:t>
            </a:r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714875"/>
            <a:ext cx="498792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72" tIns="47736" rIns="95472" bIns="477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338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72" tIns="47736" rIns="95472" bIns="47736" numCol="1" anchor="b" anchorCtr="0" compatLnSpc="1">
            <a:prstTxWarp prst="textNoShape">
              <a:avLst/>
            </a:prstTxWarp>
          </a:bodyPr>
          <a:lstStyle>
            <a:lvl1pPr defTabSz="954088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863" y="9431338"/>
            <a:ext cx="294481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72" tIns="47736" rIns="95472" bIns="47736" numCol="1" anchor="b" anchorCtr="0" compatLnSpc="1">
            <a:prstTxWarp prst="textNoShape">
              <a:avLst/>
            </a:prstTxWarp>
          </a:bodyPr>
          <a:lstStyle>
            <a:lvl1pPr algn="r" defTabSz="954088">
              <a:defRPr sz="1300"/>
            </a:lvl1pPr>
          </a:lstStyle>
          <a:p>
            <a:pPr>
              <a:defRPr/>
            </a:pPr>
            <a:fld id="{D9DE1C74-DAEB-457F-B774-6005525133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cs-CZ" smtClean="0"/>
              <a:t>13</a:t>
            </a:r>
          </a:p>
        </p:txBody>
      </p:sp>
      <p:sp>
        <p:nvSpPr>
          <p:cNvPr id="1638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025311-D37C-4F61-8BA1-2CDB1BC8BC25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163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cs-CZ" smtClean="0"/>
              <a:t>13</a:t>
            </a:r>
          </a:p>
        </p:txBody>
      </p:sp>
      <p:sp>
        <p:nvSpPr>
          <p:cNvPr id="1741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22C10A-28DE-48DE-A053-5DBBBCA06BEC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174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CF5477-F8AF-4493-AEDC-86FC394EE60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F4BB88-D77D-41BE-9B6F-FC4C0187FDF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966A26-16A4-4B33-8970-35719C6351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5F4934-E64F-41C8-B2D2-BC40A85B381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54CA86-9CB7-468C-B4B7-CD2AE6E8956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12C8D1-BD2C-4778-B524-C8B6FE39B31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05152C-BB29-4A90-9BCB-24613D2203B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028107-5081-41B2-AB44-4FEC95CEAFD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8E063444-CEC8-44BA-B48F-D3672B4DE61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92383D-0E7B-432E-803A-92C9D99D844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413948-26C3-47EE-9A1A-4D5D92655E9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E625742F-FA37-4A25-8E61-F3DADFA8958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83568" y="2130425"/>
            <a:ext cx="7774632" cy="1470025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</a:pPr>
            <a:r>
              <a:rPr lang="en-GB" sz="4000" dirty="0" smtClean="0">
                <a:latin typeface="Arial" charset="0"/>
              </a:rPr>
              <a:t/>
            </a:r>
            <a:br>
              <a:rPr lang="en-GB" sz="4000" dirty="0" smtClean="0">
                <a:latin typeface="Arial" charset="0"/>
              </a:rPr>
            </a:br>
            <a:r>
              <a:rPr lang="cs-CZ" sz="4000" dirty="0" smtClean="0">
                <a:latin typeface="Arial" charset="0"/>
              </a:rPr>
              <a:t>Ochrana osobních údajů    „tváří v tvář“ kamerám v ulicích</a:t>
            </a:r>
            <a:endParaRPr lang="en-GB" dirty="0" smtClean="0">
              <a:latin typeface="Arial" charset="0"/>
            </a:endParaRPr>
          </a:p>
        </p:txBody>
      </p:sp>
      <p:sp>
        <p:nvSpPr>
          <p:cNvPr id="2051" name="Podnadpis 3"/>
          <p:cNvSpPr>
            <a:spLocks noGrp="1"/>
          </p:cNvSpPr>
          <p:nvPr>
            <p:ph type="subTitle" idx="1"/>
          </p:nvPr>
        </p:nvSpPr>
        <p:spPr>
          <a:xfrm>
            <a:off x="1691680" y="3933056"/>
            <a:ext cx="6080720" cy="1752600"/>
          </a:xfrm>
        </p:spPr>
        <p:txBody>
          <a:bodyPr/>
          <a:lstStyle/>
          <a:p>
            <a:pPr eaLnBrk="1" hangingPunct="1">
              <a:buClrTx/>
            </a:pPr>
            <a:r>
              <a:rPr lang="cs-CZ" sz="18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Konference Městské kamerové dohlížecí systémy</a:t>
            </a:r>
            <a:r>
              <a:rPr lang="cs-CZ" sz="1800" dirty="0" smtClean="0">
                <a:latin typeface="Arial" charset="0"/>
              </a:rPr>
              <a:t> </a:t>
            </a:r>
            <a:r>
              <a:rPr lang="cs-CZ" sz="1800" dirty="0" smtClean="0">
                <a:solidFill>
                  <a:schemeClr val="bg1"/>
                </a:solidFill>
                <a:latin typeface="Arial" charset="0"/>
              </a:rPr>
              <a:t>a ochrana osobních údajů</a:t>
            </a:r>
            <a:r>
              <a:rPr lang="cs-CZ" sz="1800" dirty="0" smtClean="0">
                <a:latin typeface="Arial" charset="0"/>
              </a:rPr>
              <a:t>, </a:t>
            </a:r>
          </a:p>
          <a:p>
            <a:pPr eaLnBrk="1" hangingPunct="1">
              <a:buClrTx/>
            </a:pPr>
            <a:r>
              <a:rPr lang="cs-CZ" sz="1800" dirty="0" smtClean="0">
                <a:latin typeface="Arial" charset="0"/>
              </a:rPr>
              <a:t>Praha 18. února 2011</a:t>
            </a:r>
            <a:endParaRPr lang="cs-CZ" sz="18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>
              <a:buClrTx/>
              <a:buFontTx/>
              <a:buNone/>
            </a:pPr>
            <a:r>
              <a:rPr lang="cs-CZ" sz="18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PhDr. Miroslava Matoušová</a:t>
            </a:r>
          </a:p>
          <a:p>
            <a:pPr eaLnBrk="1" hangingPunct="1">
              <a:buClrTx/>
              <a:buFontTx/>
              <a:buNone/>
            </a:pPr>
            <a:r>
              <a:rPr lang="cs-CZ" sz="18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Úřad pro ochranu osobních údajů</a:t>
            </a:r>
            <a:endParaRPr lang="en-GB" sz="18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052" name="Zástupný symbol pro číslo snímku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0BABC9-C3CA-4007-BC98-1E10AF6DE160}" type="slidenum">
              <a:rPr lang="cs-CZ" smtClean="0"/>
              <a:pPr/>
              <a:t>1</a:t>
            </a:fld>
            <a:endParaRPr lang="cs-CZ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sz="4000" b="1" dirty="0" smtClean="0"/>
              <a:t> </a:t>
            </a:r>
            <a:r>
              <a:rPr lang="cs-CZ" sz="4000" b="1" dirty="0" smtClean="0"/>
              <a:t>Právní východiska</a:t>
            </a:r>
            <a:endParaRPr lang="en-GB" sz="4000" b="1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631825" algn="just">
              <a:lnSpc>
                <a:spcPct val="80000"/>
              </a:lnSpc>
              <a:spcAft>
                <a:spcPct val="50000"/>
              </a:spcAft>
              <a:buSzPct val="120000"/>
              <a:buFont typeface="Wingdings" pitchFamily="2" charset="2"/>
              <a:buNone/>
              <a:defRPr/>
            </a:pPr>
            <a:r>
              <a:rPr lang="cs-CZ" sz="2800" dirty="0" smtClean="0"/>
              <a:t>Úmluva o ochraně osob č. 108 z roku 1981 + doporučení</a:t>
            </a:r>
          </a:p>
          <a:p>
            <a:pPr marL="631825" algn="just">
              <a:lnSpc>
                <a:spcPct val="80000"/>
              </a:lnSpc>
              <a:spcAft>
                <a:spcPct val="50000"/>
              </a:spcAft>
              <a:buSzPct val="120000"/>
              <a:buFont typeface="Wingdings" pitchFamily="2" charset="2"/>
              <a:buNone/>
              <a:defRPr/>
            </a:pPr>
            <a:r>
              <a:rPr lang="cs-CZ" sz="2800" dirty="0" smtClean="0"/>
              <a:t>Směrnice EU a Rady 95/46/ES z roku 1995</a:t>
            </a:r>
          </a:p>
          <a:p>
            <a:pPr marL="631825" algn="just">
              <a:lnSpc>
                <a:spcPct val="80000"/>
              </a:lnSpc>
              <a:spcAft>
                <a:spcPct val="50000"/>
              </a:spcAft>
              <a:buSzPct val="120000"/>
              <a:buFont typeface="Wingdings" pitchFamily="2" charset="2"/>
              <a:buNone/>
              <a:defRPr/>
            </a:pPr>
            <a:r>
              <a:rPr lang="cs-CZ" sz="2800" dirty="0" smtClean="0"/>
              <a:t>Lisabonská smlouva/ Listina základních práv (2000)</a:t>
            </a:r>
          </a:p>
          <a:p>
            <a:pPr marL="358775" indent="-358775" eaLnBrk="1" hangingPunct="1">
              <a:lnSpc>
                <a:spcPct val="130000"/>
              </a:lnSpc>
              <a:buSzPct val="120000"/>
              <a:buFont typeface="Wingdings" pitchFamily="2" charset="2"/>
              <a:buNone/>
              <a:defRPr/>
            </a:pPr>
            <a:endParaRPr lang="en-US" dirty="0" smtClean="0">
              <a:latin typeface="Arial" charset="0"/>
              <a:cs typeface="Arial" charset="0"/>
            </a:endParaRPr>
          </a:p>
          <a:p>
            <a:pPr marL="358775" indent="-358775" eaLnBrk="1" hangingPunct="1">
              <a:lnSpc>
                <a:spcPct val="130000"/>
              </a:lnSpc>
              <a:buSzPct val="120000"/>
              <a:defRPr/>
            </a:pP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631825" algn="just">
              <a:lnSpc>
                <a:spcPct val="80000"/>
              </a:lnSpc>
              <a:spcAft>
                <a:spcPct val="50000"/>
              </a:spcAft>
              <a:buSzPct val="120000"/>
              <a:buFont typeface="Wingdings" pitchFamily="2" charset="2"/>
              <a:buNone/>
              <a:defRPr/>
            </a:pPr>
            <a:r>
              <a:rPr lang="cs-CZ" sz="2400" dirty="0" smtClean="0"/>
              <a:t>Listina základních práv a svobod</a:t>
            </a:r>
          </a:p>
          <a:p>
            <a:pPr marL="631825" algn="just">
              <a:lnSpc>
                <a:spcPct val="80000"/>
              </a:lnSpc>
              <a:spcAft>
                <a:spcPct val="50000"/>
              </a:spcAft>
              <a:buSzPct val="120000"/>
              <a:buFont typeface="Wingdings" pitchFamily="2" charset="2"/>
              <a:buNone/>
              <a:defRPr/>
            </a:pPr>
            <a:r>
              <a:rPr lang="cs-CZ" sz="2400" dirty="0" smtClean="0"/>
              <a:t>Zákon č. 101/2000 Sb., o ochraně  osobních údajů</a:t>
            </a:r>
          </a:p>
          <a:p>
            <a:pPr>
              <a:buNone/>
            </a:pPr>
            <a:r>
              <a:rPr lang="cs-CZ" sz="2400" dirty="0" smtClean="0"/>
              <a:t>    Zákon č. 40/1964 Sb., občanský zákoník (§12 odst. 1 a 2)</a:t>
            </a:r>
          </a:p>
          <a:p>
            <a:pPr marL="631825" algn="just">
              <a:lnSpc>
                <a:spcPct val="80000"/>
              </a:lnSpc>
              <a:spcAft>
                <a:spcPct val="50000"/>
              </a:spcAft>
              <a:buSzPct val="120000"/>
              <a:buFont typeface="Wingdings" pitchFamily="2" charset="2"/>
              <a:buNone/>
              <a:defRPr/>
            </a:pPr>
            <a:r>
              <a:rPr lang="cs-CZ" sz="2400" dirty="0" smtClean="0"/>
              <a:t> </a:t>
            </a:r>
          </a:p>
        </p:txBody>
      </p:sp>
      <p:sp>
        <p:nvSpPr>
          <p:cNvPr id="307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EFB5886-66D3-438F-A322-B12C252A712A}" type="slidenum">
              <a:rPr lang="cs-CZ" smtClean="0"/>
              <a:pPr/>
              <a:t>2</a:t>
            </a:fld>
            <a:endParaRPr lang="cs-CZ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b="1" dirty="0" smtClean="0"/>
              <a:t>Právní východiska (2)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cs-CZ" sz="2800" b="1" dirty="0" smtClean="0"/>
              <a:t>Každý má právo na respektování svého soukromého a rodinného života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cs-CZ" dirty="0" smtClean="0"/>
              <a:t>Právo na ochranu soukromí není absolutní a může být omezeno, vyžaduje-li to konkrétní veřejný zájem. </a:t>
            </a:r>
          </a:p>
          <a:p>
            <a:pPr lvl="1">
              <a:lnSpc>
                <a:spcPct val="90000"/>
              </a:lnSpc>
            </a:pPr>
            <a:r>
              <a:rPr lang="cs-CZ" b="1" dirty="0" smtClean="0"/>
              <a:t>Státní orgán</a:t>
            </a:r>
            <a:r>
              <a:rPr lang="cs-CZ" dirty="0" smtClean="0"/>
              <a:t> může do výkonu tohoto práva zasahovat v případě, jen je-li to </a:t>
            </a:r>
            <a:r>
              <a:rPr lang="cs-CZ" b="1" dirty="0" smtClean="0"/>
              <a:t>v souladu se zákonem</a:t>
            </a:r>
            <a:r>
              <a:rPr lang="cs-CZ" dirty="0" smtClean="0"/>
              <a:t> nezbytné (např. národní bezpečnost, ochrana života a zdraví, práv a svobod jiných)</a:t>
            </a:r>
          </a:p>
          <a:p>
            <a:pPr lvl="2">
              <a:lnSpc>
                <a:spcPct val="90000"/>
              </a:lnSpc>
              <a:buFontTx/>
              <a:buNone/>
            </a:pPr>
            <a:r>
              <a:rPr lang="cs-CZ" sz="2800" dirty="0" smtClean="0"/>
              <a:t> </a:t>
            </a:r>
          </a:p>
          <a:p>
            <a:pPr>
              <a:lnSpc>
                <a:spcPct val="90000"/>
              </a:lnSpc>
            </a:pPr>
            <a:endParaRPr lang="cs-CZ" sz="24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/>
              <a:t>Základ stanoviska ÚOOÚ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Vnímání reality </a:t>
            </a:r>
          </a:p>
          <a:p>
            <a:r>
              <a:rPr lang="cs-CZ" dirty="0" smtClean="0"/>
              <a:t>Působnost ÚOOÚ daná zákonem – dozorový úřad pro oblast ochrany osobních údajů, konající na základě podnětu i z úřední povinnosti </a:t>
            </a:r>
          </a:p>
          <a:p>
            <a:r>
              <a:rPr lang="cs-CZ" dirty="0" smtClean="0"/>
              <a:t>Působnost omezena na „zpracování osobních údajů“ (systémy „se záznamem“)</a:t>
            </a:r>
          </a:p>
          <a:p>
            <a:r>
              <a:rPr lang="cs-CZ" dirty="0" smtClean="0"/>
              <a:t>Požadavek proporcionality každého zásahu do individuálních práv</a:t>
            </a:r>
          </a:p>
          <a:p>
            <a:r>
              <a:rPr lang="cs-CZ" sz="2400" dirty="0" smtClean="0"/>
              <a:t>Stanovisko č. 1/2006  Provozování kamerového systému      z hlediska zákona o ochraně osobních údajů 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F4BB88-D77D-41BE-9B6F-FC4C0187FDF7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b="1" dirty="0" smtClean="0"/>
              <a:t>Zásady zpracování osobních údajů při vynucování práva</a:t>
            </a:r>
            <a:endParaRPr lang="cs-CZ" sz="36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z="2400" i="1" dirty="0" smtClean="0"/>
              <a:t>Zásady omezeně nebo odchylně použitelné: </a:t>
            </a:r>
          </a:p>
          <a:p>
            <a:r>
              <a:rPr lang="cs-CZ" sz="2800" dirty="0" smtClean="0"/>
              <a:t>specifický účel</a:t>
            </a:r>
          </a:p>
          <a:p>
            <a:r>
              <a:rPr lang="cs-CZ" sz="2800" dirty="0" smtClean="0"/>
              <a:t>kvalita osobních údajů</a:t>
            </a:r>
          </a:p>
          <a:p>
            <a:r>
              <a:rPr lang="cs-CZ" sz="2800" dirty="0" smtClean="0"/>
              <a:t>práva subjektu údajů</a:t>
            </a:r>
          </a:p>
          <a:p>
            <a:pPr>
              <a:buClr>
                <a:schemeClr val="accent2"/>
              </a:buClr>
              <a:buFont typeface="Wingdings" pitchFamily="2" charset="2"/>
              <a:buChar char="ð"/>
            </a:pPr>
            <a:r>
              <a:rPr lang="cs-CZ" sz="2800" i="1" dirty="0" smtClean="0"/>
              <a:t>Modifikace se uplatňují jako výjimky nebo zvláštní úprava</a:t>
            </a:r>
          </a:p>
          <a:p>
            <a:pPr>
              <a:buFont typeface="Wingdings" pitchFamily="2" charset="2"/>
              <a:buNone/>
            </a:pPr>
            <a:endParaRPr lang="cs-CZ" sz="2800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F4BB88-D77D-41BE-9B6F-FC4C0187FDF7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2400" i="1" dirty="0"/>
              <a:t>Všeobecné zásady</a:t>
            </a:r>
          </a:p>
          <a:p>
            <a:r>
              <a:rPr lang="cs-CZ" sz="2400" dirty="0"/>
              <a:t>zákonnost a poctivost</a:t>
            </a:r>
            <a:endParaRPr lang="en-US" sz="2400" dirty="0"/>
          </a:p>
          <a:p>
            <a:r>
              <a:rPr lang="cs-CZ" sz="2400" dirty="0"/>
              <a:t>přiměřenost (specifický účel)</a:t>
            </a:r>
            <a:endParaRPr lang="en-US" sz="2400" dirty="0"/>
          </a:p>
          <a:p>
            <a:r>
              <a:rPr lang="cs-CZ" sz="2400" dirty="0"/>
              <a:t>kvalita osobních údajů</a:t>
            </a:r>
          </a:p>
          <a:p>
            <a:r>
              <a:rPr lang="cs-CZ" sz="2400" dirty="0" smtClean="0"/>
              <a:t>transparentnost</a:t>
            </a:r>
            <a:endParaRPr lang="cs-CZ" sz="2400" dirty="0">
              <a:sym typeface="Wingdings" pitchFamily="2" charset="2"/>
            </a:endParaRPr>
          </a:p>
          <a:p>
            <a:pPr>
              <a:buFont typeface="Wingdings" pitchFamily="2" charset="2"/>
              <a:buNone/>
            </a:pPr>
            <a:r>
              <a:rPr lang="cs-CZ" sz="2400" dirty="0"/>
              <a:t>    (otevřenost)</a:t>
            </a:r>
          </a:p>
          <a:p>
            <a:r>
              <a:rPr lang="cs-CZ" sz="2400" dirty="0" smtClean="0">
                <a:sym typeface="Wingdings" pitchFamily="2" charset="2"/>
              </a:rPr>
              <a:t>zabezpečení </a:t>
            </a:r>
            <a:endParaRPr lang="cs-CZ" sz="2400" dirty="0">
              <a:sym typeface="Wingdings" pitchFamily="2" charset="2"/>
            </a:endParaRPr>
          </a:p>
          <a:p>
            <a:r>
              <a:rPr lang="cs-CZ" sz="2400" dirty="0"/>
              <a:t>práva subjektu údajů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b="1" dirty="0" smtClean="0"/>
              <a:t>Zásady zpracování osobních údajů při provozování MK(D)S</a:t>
            </a:r>
            <a:endParaRPr lang="cs-CZ" sz="36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z="2400" i="1" dirty="0" smtClean="0"/>
              <a:t>Zásady omezeně nebo odchylně použitelné: </a:t>
            </a:r>
          </a:p>
          <a:p>
            <a:r>
              <a:rPr lang="cs-CZ" sz="2800" dirty="0" smtClean="0"/>
              <a:t>specifický účel</a:t>
            </a:r>
          </a:p>
          <a:p>
            <a:r>
              <a:rPr lang="cs-CZ" sz="2800" dirty="0" smtClean="0"/>
              <a:t>kvalita osobních údajů</a:t>
            </a:r>
          </a:p>
          <a:p>
            <a:pPr lvl="1"/>
            <a:r>
              <a:rPr lang="cs-CZ" dirty="0" smtClean="0"/>
              <a:t>rozsah shromažďování os. údajů </a:t>
            </a:r>
          </a:p>
          <a:p>
            <a:r>
              <a:rPr lang="cs-CZ" sz="2800" dirty="0" smtClean="0"/>
              <a:t>práva subjektu údajů</a:t>
            </a:r>
          </a:p>
          <a:p>
            <a:pPr>
              <a:buClr>
                <a:schemeClr val="accent2"/>
              </a:buClr>
              <a:buFont typeface="Wingdings" pitchFamily="2" charset="2"/>
              <a:buChar char="ð"/>
            </a:pPr>
            <a:r>
              <a:rPr lang="cs-CZ" sz="2800" i="1" dirty="0" smtClean="0"/>
              <a:t>Modifikace se uplatňují jako?</a:t>
            </a:r>
          </a:p>
          <a:p>
            <a:pPr>
              <a:buFont typeface="Wingdings" pitchFamily="2" charset="2"/>
              <a:buNone/>
            </a:pPr>
            <a:endParaRPr lang="cs-CZ" sz="2800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F4BB88-D77D-41BE-9B6F-FC4C0187FDF7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2400" i="1" dirty="0"/>
              <a:t>Všeobecné zásady</a:t>
            </a:r>
          </a:p>
          <a:p>
            <a:r>
              <a:rPr lang="cs-CZ" sz="2400" dirty="0"/>
              <a:t>zákonnost a poctivost</a:t>
            </a:r>
            <a:endParaRPr lang="en-US" sz="2400" dirty="0"/>
          </a:p>
          <a:p>
            <a:r>
              <a:rPr lang="cs-CZ" sz="2400" dirty="0"/>
              <a:t>přiměřenost (specifický účel)</a:t>
            </a:r>
            <a:endParaRPr lang="en-US" sz="2400" dirty="0"/>
          </a:p>
          <a:p>
            <a:r>
              <a:rPr lang="cs-CZ" sz="2400" dirty="0"/>
              <a:t>kvalita osobních údajů</a:t>
            </a:r>
          </a:p>
          <a:p>
            <a:r>
              <a:rPr lang="cs-CZ" sz="2400" dirty="0" smtClean="0"/>
              <a:t>transparentnost</a:t>
            </a:r>
            <a:endParaRPr lang="cs-CZ" sz="2400" dirty="0">
              <a:sym typeface="Wingdings" pitchFamily="2" charset="2"/>
            </a:endParaRPr>
          </a:p>
          <a:p>
            <a:pPr>
              <a:buFont typeface="Wingdings" pitchFamily="2" charset="2"/>
              <a:buNone/>
            </a:pPr>
            <a:r>
              <a:rPr lang="cs-CZ" sz="2400" dirty="0"/>
              <a:t>    (otevřenost)</a:t>
            </a:r>
          </a:p>
          <a:p>
            <a:r>
              <a:rPr lang="cs-CZ" sz="2400" dirty="0" smtClean="0">
                <a:sym typeface="Wingdings" pitchFamily="2" charset="2"/>
              </a:rPr>
              <a:t>zabezpečení </a:t>
            </a:r>
            <a:endParaRPr lang="cs-CZ" sz="2400" dirty="0">
              <a:sym typeface="Wingdings" pitchFamily="2" charset="2"/>
            </a:endParaRPr>
          </a:p>
          <a:p>
            <a:r>
              <a:rPr lang="cs-CZ" sz="2400" dirty="0"/>
              <a:t>práva subjektu údajů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b="1" dirty="0" smtClean="0"/>
              <a:t>Zásady zpracování osobních údajů při provozování MK(D)S</a:t>
            </a:r>
            <a:endParaRPr lang="cs-CZ" sz="3600" b="1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smtClean="0"/>
              <a:t>specifický účel:</a:t>
            </a:r>
          </a:p>
          <a:p>
            <a:pPr lvl="1"/>
            <a:r>
              <a:rPr lang="cs-CZ" dirty="0" smtClean="0"/>
              <a:t> právní titul § 5 odst. 2 písm. a) </a:t>
            </a:r>
            <a:r>
              <a:rPr lang="cs-CZ" dirty="0" err="1" smtClean="0"/>
              <a:t>a</a:t>
            </a:r>
            <a:r>
              <a:rPr lang="cs-CZ" dirty="0" smtClean="0"/>
              <a:t> e) + ZP</a:t>
            </a:r>
          </a:p>
          <a:p>
            <a:r>
              <a:rPr lang="cs-CZ" sz="2800" dirty="0" smtClean="0"/>
              <a:t>kvalita osobních údajů:</a:t>
            </a:r>
          </a:p>
          <a:p>
            <a:pPr lvl="1"/>
            <a:r>
              <a:rPr lang="cs-CZ" dirty="0" smtClean="0"/>
              <a:t>rozsah shromažďování os. údajů:  umístění/nastavení kamer </a:t>
            </a:r>
          </a:p>
          <a:p>
            <a:pPr lvl="1"/>
            <a:r>
              <a:rPr lang="cs-CZ" dirty="0" smtClean="0"/>
              <a:t>doba uchování</a:t>
            </a:r>
          </a:p>
          <a:p>
            <a:r>
              <a:rPr lang="cs-CZ" sz="2800" dirty="0" smtClean="0"/>
              <a:t>práva subjektu údajů:</a:t>
            </a:r>
          </a:p>
          <a:p>
            <a:pPr lvl="1"/>
            <a:r>
              <a:rPr lang="cs-CZ" dirty="0" smtClean="0"/>
              <a:t>Právo přístupu k osobním údajům: problematičnost přímého přístupu (§ 12)</a:t>
            </a:r>
          </a:p>
          <a:p>
            <a:pPr lvl="1"/>
            <a:r>
              <a:rPr lang="cs-CZ" dirty="0" smtClean="0"/>
              <a:t>Rozsah a forma informování podle § 11 </a:t>
            </a:r>
          </a:p>
          <a:p>
            <a:pPr>
              <a:buNone/>
            </a:pPr>
            <a:endParaRPr lang="cs-CZ" sz="24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F4BB88-D77D-41BE-9B6F-FC4C0187FDF7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4294967295"/>
          </p:nvPr>
        </p:nvSpPr>
        <p:spPr>
          <a:xfrm>
            <a:off x="5105400" y="1920875"/>
            <a:ext cx="4038600" cy="443388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cs-CZ" sz="28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b="1" dirty="0" smtClean="0"/>
              <a:t>Postoj ÚOOÚ ke kamerám na veřejných prostranstvích</a:t>
            </a:r>
            <a:endParaRPr lang="cs-CZ" sz="4000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i="1" smtClean="0"/>
              <a:t>názor </a:t>
            </a:r>
            <a:r>
              <a:rPr lang="cs-CZ" i="1" dirty="0" smtClean="0"/>
              <a:t>(Věstník </a:t>
            </a:r>
            <a:r>
              <a:rPr lang="cs-CZ" i="1" dirty="0" err="1" smtClean="0"/>
              <a:t>Úř</a:t>
            </a:r>
            <a:r>
              <a:rPr lang="cs-CZ" i="1" dirty="0" smtClean="0"/>
              <a:t>. 49/2008)</a:t>
            </a:r>
            <a:endParaRPr lang="cs-CZ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i="1" dirty="0" smtClean="0"/>
              <a:t>právní základ</a:t>
            </a:r>
            <a:endParaRPr lang="cs-CZ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Provozovat kamerové systémy sledující veřejná prostranství  mohou jen Policie České republiky nebo obecní policie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Je třeba přijmout a provést všechna přiměřená a účinná opatření k zabezpečení prostředků a záznamů MK(D)S  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Výslovné vymezení působnosti PČR a obecní policie pro MK(D)S zákonem</a:t>
            </a:r>
          </a:p>
          <a:p>
            <a:r>
              <a:rPr lang="cs-CZ" dirty="0" smtClean="0"/>
              <a:t>Odpovědným subjektem je orgán státní/ veřejné moci</a:t>
            </a:r>
          </a:p>
          <a:p>
            <a:r>
              <a:rPr lang="cs-CZ" dirty="0" smtClean="0"/>
              <a:t>(Zvláštní) zákon obsahuje i dodatečné specifické záruky</a:t>
            </a:r>
          </a:p>
          <a:p>
            <a:r>
              <a:rPr lang="cs-CZ" dirty="0" smtClean="0"/>
              <a:t>Požadavky na zabezpečení stanoví § 13 odst. 1, 3 a 4 zákona  č. 101/2000 Sb.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54CA86-9CB7-468C-B4B7-CD2AE6E89561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b="1" dirty="0" smtClean="0"/>
              <a:t>Poznatky z dozorové činnosti ÚOOÚ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Zneužívání shromážděných záběrů MKS k jiným, než deklarovaným účelům</a:t>
            </a:r>
          </a:p>
          <a:p>
            <a:r>
              <a:rPr lang="cs-CZ" sz="2800" dirty="0" smtClean="0"/>
              <a:t>Zpřístupňování či zveřejňování kamerových záběrů neoprávněným osobám</a:t>
            </a:r>
          </a:p>
          <a:p>
            <a:r>
              <a:rPr lang="cs-CZ" sz="2800" dirty="0" smtClean="0"/>
              <a:t>Nepřijetí technicko-organizačních opatření </a:t>
            </a:r>
            <a:r>
              <a:rPr lang="cs-CZ" sz="2400" dirty="0" smtClean="0"/>
              <a:t>(…, </a:t>
            </a:r>
            <a:r>
              <a:rPr lang="cs-CZ" sz="2400" dirty="0" err="1" smtClean="0"/>
              <a:t>auditní</a:t>
            </a:r>
            <a:r>
              <a:rPr lang="cs-CZ" sz="2400" dirty="0" smtClean="0"/>
              <a:t> záznamy)</a:t>
            </a:r>
            <a:endParaRPr lang="cs-CZ" sz="2800" dirty="0" smtClean="0"/>
          </a:p>
          <a:p>
            <a:r>
              <a:rPr lang="cs-CZ" sz="2800" dirty="0" smtClean="0"/>
              <a:t>Překračování principů proporcionality mezi chráněným zájmem (účelem) a zasahováním do soukromí fyzických osob</a:t>
            </a:r>
          </a:p>
          <a:p>
            <a:pPr>
              <a:buFont typeface="Wingdings" pitchFamily="2" charset="2"/>
              <a:buNone/>
            </a:pPr>
            <a:endParaRPr lang="cs-CZ" sz="2800" dirty="0" smtClean="0"/>
          </a:p>
          <a:p>
            <a:pPr>
              <a:buFont typeface="Wingdings" pitchFamily="2" charset="2"/>
              <a:buNone/>
            </a:pPr>
            <a:endParaRPr lang="cs-CZ" sz="2800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/>
          <p:cNvSpPr>
            <a:spLocks noGrp="1" noChangeArrowheads="1"/>
          </p:cNvSpPr>
          <p:nvPr>
            <p:ph type="title"/>
          </p:nvPr>
        </p:nvSpPr>
        <p:spPr>
          <a:xfrm>
            <a:off x="1692275" y="2852738"/>
            <a:ext cx="6934200" cy="1143000"/>
          </a:xfrm>
        </p:spPr>
        <p:txBody>
          <a:bodyPr>
            <a:normAutofit fontScale="90000"/>
          </a:bodyPr>
          <a:lstStyle/>
          <a:p>
            <a:r>
              <a:rPr lang="cs-CZ" sz="4000" dirty="0" smtClean="0"/>
              <a:t>Děkuji za spolupráci</a:t>
            </a:r>
            <a:br>
              <a:rPr lang="cs-CZ" sz="4000" dirty="0" smtClean="0"/>
            </a:br>
            <a:r>
              <a:rPr lang="cs-CZ" sz="4000" dirty="0" smtClean="0"/>
              <a:t>miroslava.matousova@uoou.cz</a:t>
            </a:r>
            <a:endParaRPr lang="en-GB" sz="4000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ěstské kamerové systémy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Městské kamerové systémy</Template>
  <TotalTime>2</TotalTime>
  <Words>536</Words>
  <Application>Microsoft Office PowerPoint</Application>
  <PresentationFormat>Předvádění na obrazovce (4:3)</PresentationFormat>
  <Paragraphs>90</Paragraphs>
  <Slides>10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Městské kamerové systémy</vt:lpstr>
      <vt:lpstr> Ochrana osobních údajů    „tváří v tvář“ kamerám v ulicích</vt:lpstr>
      <vt:lpstr> Právní východiska</vt:lpstr>
      <vt:lpstr>Právní východiska (2)</vt:lpstr>
      <vt:lpstr>Základ stanoviska ÚOOÚ</vt:lpstr>
      <vt:lpstr>Zásady zpracování osobních údajů při vynucování práva</vt:lpstr>
      <vt:lpstr>Zásady zpracování osobních údajů při provozování MK(D)S</vt:lpstr>
      <vt:lpstr>Zásady zpracování osobních údajů při provozování MK(D)S</vt:lpstr>
      <vt:lpstr>Postoj ÚOOÚ ke kamerám na veřejných prostranstvích</vt:lpstr>
      <vt:lpstr>Poznatky z dozorové činnosti ÚOOÚ</vt:lpstr>
      <vt:lpstr>Děkuji za spolupráci miroslava.matousova@uoou.cz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Ochrana osobních údajů    „tváří v tvář“ kamerám v ulicích</dc:title>
  <dc:creator>Tomáš</dc:creator>
  <cp:lastModifiedBy>Tomáš</cp:lastModifiedBy>
  <cp:revision>1</cp:revision>
  <dcterms:created xsi:type="dcterms:W3CDTF">2011-02-16T17:33:05Z</dcterms:created>
  <dcterms:modified xsi:type="dcterms:W3CDTF">2011-02-16T17:36:04Z</dcterms:modified>
  <cp:category>prezentace na akci</cp:category>
</cp:coreProperties>
</file>