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4" r:id="rId2"/>
    <p:sldId id="288" r:id="rId3"/>
    <p:sldId id="297" r:id="rId4"/>
    <p:sldId id="298" r:id="rId5"/>
    <p:sldId id="287" r:id="rId6"/>
    <p:sldId id="283" r:id="rId7"/>
    <p:sldId id="299" r:id="rId8"/>
    <p:sldId id="293" r:id="rId9"/>
    <p:sldId id="285" r:id="rId10"/>
    <p:sldId id="290" r:id="rId11"/>
    <p:sldId id="291" r:id="rId12"/>
  </p:sldIdLst>
  <p:sldSz cx="9144000" cy="6858000" type="screen4x3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6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57" autoAdjust="0"/>
    <p:restoredTop sz="95621" autoAdjust="0"/>
  </p:normalViewPr>
  <p:slideViewPr>
    <p:cSldViewPr>
      <p:cViewPr varScale="1">
        <p:scale>
          <a:sx n="113" d="100"/>
          <a:sy n="113" d="100"/>
        </p:scale>
        <p:origin x="98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7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'nápad TČ'!$A$2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'nápad TČ'!$B$1:$F$1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'nápad TČ'!$B$2:$F$2</c:f>
              <c:numCache>
                <c:formatCode>General</c:formatCode>
                <c:ptCount val="5"/>
                <c:pt idx="0">
                  <c:v>1502</c:v>
                </c:pt>
                <c:pt idx="1">
                  <c:v>2195</c:v>
                </c:pt>
                <c:pt idx="2">
                  <c:v>3108</c:v>
                </c:pt>
                <c:pt idx="3">
                  <c:v>4348</c:v>
                </c:pt>
                <c:pt idx="4">
                  <c:v>5023</c:v>
                </c:pt>
              </c:numCache>
            </c:numRef>
          </c:val>
        </c:ser>
        <c:ser>
          <c:idx val="1"/>
          <c:order val="1"/>
          <c:tx>
            <c:strRef>
              <c:f>'nápad TČ'!$A$3</c:f>
              <c:strCache>
                <c:ptCount val="1"/>
                <c:pt idx="0">
                  <c:v>zjištěn pachatel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'nápad TČ'!$B$1:$F$1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'nápad TČ'!$B$3:$F$3</c:f>
              <c:numCache>
                <c:formatCode>General</c:formatCode>
                <c:ptCount val="5"/>
                <c:pt idx="0">
                  <c:v>752</c:v>
                </c:pt>
                <c:pt idx="1">
                  <c:v>1122</c:v>
                </c:pt>
                <c:pt idx="2">
                  <c:v>1495</c:v>
                </c:pt>
                <c:pt idx="3">
                  <c:v>2091</c:v>
                </c:pt>
                <c:pt idx="4">
                  <c:v>2342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817176"/>
        <c:axId val="165118912"/>
      </c:barChart>
      <c:catAx>
        <c:axId val="145817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165118912"/>
        <c:crosses val="autoZero"/>
        <c:auto val="1"/>
        <c:lblAlgn val="ctr"/>
        <c:lblOffset val="100"/>
        <c:noMultiLvlLbl val="0"/>
      </c:catAx>
      <c:valAx>
        <c:axId val="16511891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5817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4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424421182433033"/>
          <c:y val="9.3936804499688165E-2"/>
          <c:w val="0.72298547074797426"/>
          <c:h val="0.69514385267241396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5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dLbl>
              <c:idx val="4"/>
              <c:layout>
                <c:manualLayout>
                  <c:x val="0.11248227626799659"/>
                  <c:y val="2.855706661248802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('Struktura nápadu'!$A$3,'Struktura nápadu'!$A$5,'Struktura nápadu'!$A$7,'Struktura nápadu'!$A$9,'Struktura nápadu'!$A$11,'Struktura nápadu'!$A$13)</c:f>
              <c:strCache>
                <c:ptCount val="6"/>
                <c:pt idx="0">
                  <c:v>Podvodná jednání</c:v>
                </c:pt>
                <c:pt idx="1">
                  <c:v>hacking</c:v>
                </c:pt>
                <c:pt idx="2">
                  <c:v>mravnostní delikty</c:v>
                </c:pt>
                <c:pt idx="3">
                  <c:v>autorskoprávní delikty</c:v>
                </c:pt>
                <c:pt idx="4">
                  <c:v>násilné projevy+hate crime</c:v>
                </c:pt>
                <c:pt idx="5">
                  <c:v>ostatní</c:v>
                </c:pt>
              </c:strCache>
            </c:strRef>
          </c:cat>
          <c:val>
            <c:numRef>
              <c:f>('Struktura nápadu'!$F$3,'Struktura nápadu'!$F$5,'Struktura nápadu'!$F$7,'Struktura nápadu'!$F$9,'Struktura nápadu'!$F$11,'Struktura nápadu'!$F$13)</c:f>
              <c:numCache>
                <c:formatCode>General</c:formatCode>
                <c:ptCount val="6"/>
                <c:pt idx="0">
                  <c:v>2932</c:v>
                </c:pt>
                <c:pt idx="1">
                  <c:v>592</c:v>
                </c:pt>
                <c:pt idx="2">
                  <c:v>355</c:v>
                </c:pt>
                <c:pt idx="3">
                  <c:v>315</c:v>
                </c:pt>
                <c:pt idx="4">
                  <c:v>229</c:v>
                </c:pt>
                <c:pt idx="5">
                  <c:v>600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062672852405046E-2"/>
          <c:y val="0.89680298074090725"/>
          <c:w val="0.84987452388975415"/>
          <c:h val="8.6849027584125105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 algn="just"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4BF229A5-C0A9-4222-A9EB-6FDB5AE15F74}" type="datetimeFigureOut">
              <a:rPr lang="cs-CZ"/>
              <a:pPr>
                <a:defRPr/>
              </a:pPr>
              <a:t>25.1.2016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EA43DB3-6A12-479C-955F-9E7D2258BF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328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492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980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3077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429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909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164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206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81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solidFill>
                  <a:prstClr val="black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cs-CZ" altLang="cs-CZ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8564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Náměstek ředitele útvaru plk. Ing. Ivan Černík (dále jen „náměstek ředitele“) odpovídá za zajištění jednotného postupu na úseku trestního řízení, v jeho nepřítomnosti tato odpovědnost přechází na koordinátory trestního řízení útvaru.</a:t>
            </a:r>
          </a:p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4E99D-A360-479D-B32A-5B966D540A28}" type="slidenum">
              <a:rPr lang="cs-CZ" altLang="cs-CZ" smtClean="0">
                <a:solidFill>
                  <a:prstClr val="black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cs-CZ" altLang="cs-CZ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44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B73F6-0DF4-4D2A-B542-1E0A2E5F9B4E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1555A-6384-478D-82BF-AD4F3379E8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72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59146-6333-4A51-942D-B825610F85FA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4A67D-6038-43F9-89F7-45C8A132A8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311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47ECB-98B3-457E-BDDE-B2D2DA48E701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46971-47E0-433D-AFD0-BAF1679AE5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094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6CA40-B452-4606-B4EC-316D9B6BB0E5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BB793-5187-4CD8-ADBD-DE343A2F26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390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75B28-10E5-4411-86C9-EF99D266D4D8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C30BF-BC35-42B3-A30F-C82DE9B74C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037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782CB-EB56-4200-8CF8-35B81B2B6006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0913A-243F-4493-8E36-8EAE36A700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37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8C9A-F55E-499B-8015-8C82B91CD3E7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3958-E4D1-454D-B4EC-4691D68FF1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57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EA2C9-439D-4CC5-AC25-B0ADB99358C4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939C5-D897-44FC-8F73-F3EC3EFD98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973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F9810-64F5-44B5-A5AB-C1A4216A4E29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B008A-09F9-4321-BB9D-F370926C65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069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0519C-792C-44CE-AFF0-A0C43CFD0DE3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AF36D-3E1E-47F5-B800-9661FDCBD8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2330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F1C60-D556-432B-B76B-451C83F4C30F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302CE-C5BE-41C5-8FA0-6148C17B0B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301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ývojový diagram: dokument 11"/>
          <p:cNvSpPr/>
          <p:nvPr userDrawn="1"/>
        </p:nvSpPr>
        <p:spPr>
          <a:xfrm rot="10800000">
            <a:off x="0" y="5857875"/>
            <a:ext cx="9144000" cy="1000125"/>
          </a:xfrm>
          <a:prstGeom prst="flowChartDocument">
            <a:avLst/>
          </a:prstGeom>
          <a:gradFill flip="none" rotWithShape="1">
            <a:gsLst>
              <a:gs pos="40000">
                <a:schemeClr val="bg1"/>
              </a:gs>
              <a:gs pos="67000">
                <a:schemeClr val="accent1"/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8286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5B7041-BCFC-4F2A-96A5-00CFCBDC3A19}" type="datetimeFigureOut">
              <a:rPr lang="cs-CZ"/>
              <a:pPr>
                <a:defRPr/>
              </a:pPr>
              <a:t>25.1.2016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1357313" y="6357938"/>
            <a:ext cx="3357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786313" y="6357938"/>
            <a:ext cx="5191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60DC4A2-A51F-4515-9268-B84636EAAD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pic>
        <p:nvPicPr>
          <p:cNvPr id="9" name="Obrázek 8" descr="Znak ÚOOZ_trans.pn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072438" y="6000750"/>
            <a:ext cx="585787" cy="75882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3" name="TextovéPole 12"/>
          <p:cNvSpPr txBox="1"/>
          <p:nvPr userDrawn="1"/>
        </p:nvSpPr>
        <p:spPr>
          <a:xfrm>
            <a:off x="5357813" y="6215063"/>
            <a:ext cx="2714625" cy="400050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1000" smtClean="0">
                <a:latin typeface="Tahoma" pitchFamily="34" charset="0"/>
              </a:rPr>
              <a:t>Útvar pro odhalování organizovaného zločinu</a:t>
            </a:r>
          </a:p>
          <a:p>
            <a:pPr algn="r" eaLnBrk="1" hangingPunct="1">
              <a:defRPr/>
            </a:pPr>
            <a:r>
              <a:rPr lang="cs-CZ" sz="1000" smtClean="0">
                <a:latin typeface="Tahoma" pitchFamily="34" charset="0"/>
              </a:rPr>
              <a:t>služby kriminální policie a vyšetřování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722313" y="1520999"/>
            <a:ext cx="7772400" cy="1362075"/>
          </a:xfrm>
        </p:spPr>
        <p:txBody>
          <a:bodyPr/>
          <a:lstStyle/>
          <a:p>
            <a:r>
              <a:rPr lang="cs-CZ" alt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alt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Kybernetická kriminalita</a:t>
            </a:r>
            <a:br>
              <a:rPr lang="cs-CZ" alt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altLang="cs-CZ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3347864" y="3933056"/>
            <a:ext cx="5036096" cy="1500187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Republikový výbor pro prevenci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kriminality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MV ČR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Praha, 28.1.2016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46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Definice kybernetické kriminality</a:t>
            </a:r>
          </a:p>
        </p:txBody>
      </p:sp>
      <p:sp>
        <p:nvSpPr>
          <p:cNvPr id="54275" name="Zástupný symbol pro obsah 2"/>
          <p:cNvSpPr>
            <a:spLocks noGrp="1"/>
          </p:cNvSpPr>
          <p:nvPr>
            <p:ph idx="1"/>
          </p:nvPr>
        </p:nvSpPr>
        <p:spPr>
          <a:xfrm>
            <a:off x="471793" y="1268760"/>
            <a:ext cx="8229600" cy="4617690"/>
          </a:xfrm>
        </p:spPr>
        <p:txBody>
          <a:bodyPr/>
          <a:lstStyle/>
          <a:p>
            <a:pPr marL="0" lvl="0" indent="0" algn="just">
              <a:buNone/>
            </a:pPr>
            <a:r>
              <a:rPr 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Trestná činnost, která je </a:t>
            </a:r>
            <a:r>
              <a:rPr lang="cs-CZ" sz="1800" i="1" u="sng" dirty="0">
                <a:latin typeface="Arial" panose="020B0604020202020204" pitchFamily="34" charset="0"/>
                <a:cs typeface="Arial" panose="020B0604020202020204" pitchFamily="34" charset="0"/>
              </a:rPr>
              <a:t>páchána v prostředí informačních a komunikačních technologií</a:t>
            </a:r>
            <a:r>
              <a:rPr 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 včetně počítačových sítí, kdy </a:t>
            </a:r>
            <a:r>
              <a:rPr lang="cs-CZ" sz="1800" i="1" u="sng" dirty="0">
                <a:latin typeface="Arial" panose="020B0604020202020204" pitchFamily="34" charset="0"/>
                <a:cs typeface="Arial" panose="020B0604020202020204" pitchFamily="34" charset="0"/>
              </a:rPr>
              <a:t>předmětem útoku je samotná oblast informačních a komunikačních technologií</a:t>
            </a:r>
            <a:r>
              <a:rPr 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 nebo je trestná činnost </a:t>
            </a:r>
            <a:r>
              <a:rPr lang="cs-CZ" sz="1800" i="1" u="sng" dirty="0">
                <a:latin typeface="Arial" panose="020B0604020202020204" pitchFamily="34" charset="0"/>
                <a:cs typeface="Arial" panose="020B0604020202020204" pitchFamily="34" charset="0"/>
              </a:rPr>
              <a:t>páchána za výrazného využití informačních a komunikačních technologií</a:t>
            </a:r>
            <a:r>
              <a:rPr 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, jakožto významného prostředku k jejímu páchání. V širším pojetí je kybernetickou kriminalitou i jiné deliktní jednání, které v daném okamžiku nedosahuje intenzity trestného činu (zejm. přestupky</a:t>
            </a:r>
            <a:r>
              <a:rPr lang="cs-CZ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lvl="0" indent="0">
              <a:buNone/>
            </a:pPr>
            <a:endParaRPr lang="cs-CZ" altLang="cs-CZ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specifický způsob spáchání + vyšší míra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sofistikovanosti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spáchání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nejširší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pojetí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 reflektováno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faktické zneužívání informačních a komunikačních technologií ve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společnosti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komplexní přístup,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bez ohledu na organizační strukturu a věcnou příslušnost jednotlivých služeb nebo útvarů Policie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ČR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objektivní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přehled o rozsahu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delikvence (východisko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pro efektivní organizační, personální a technologické nastavení linie kybernetické kriminality a její případnou modifikaci v 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budoucnosti)</a:t>
            </a:r>
            <a:endParaRPr lang="cs-CZ" altLang="cs-CZ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7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Vývoj kybernetické kriminality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5339702"/>
              </p:ext>
            </p:extLst>
          </p:nvPr>
        </p:nvGraphicFramePr>
        <p:xfrm>
          <a:off x="471488" y="1196751"/>
          <a:ext cx="8226425" cy="4464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7076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Struktura kybernetické kriminality 2015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6194451"/>
              </p:ext>
            </p:extLst>
          </p:nvPr>
        </p:nvGraphicFramePr>
        <p:xfrm>
          <a:off x="432000" y="1196752"/>
          <a:ext cx="7668392" cy="4661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1250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Výchozí stav</a:t>
            </a:r>
            <a:endParaRPr lang="cs-CZ" altLang="cs-CZ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275" name="Zástupný symbol pro obsah 2"/>
          <p:cNvSpPr>
            <a:spLocks noGrp="1"/>
          </p:cNvSpPr>
          <p:nvPr>
            <p:ph idx="1"/>
          </p:nvPr>
        </p:nvSpPr>
        <p:spPr>
          <a:xfrm>
            <a:off x="483545" y="1368107"/>
            <a:ext cx="8229600" cy="432965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Neexistence výkonného článku na celostátní úrovni pro odhalování a vyšetřování nejzávažnějších případů kybernetické kriminality vč. kybernetických útoků na kritickou infrastrukturu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OIK ÚSKPV – metodika, kontaktní bod v rámci mezinárodní spolupráce, technická podpora pro články provádějící OPČ a vyšetřování,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Nejednotný přístup k problematice informační kriminality na teritoriální úrovni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Úkoly plynoucí z právních a koncepčních dokumentů </a:t>
            </a:r>
          </a:p>
        </p:txBody>
      </p:sp>
    </p:spTree>
    <p:extLst>
      <p:ext uri="{BB962C8B-B14F-4D97-AF65-F5344CB8AC3E}">
        <p14:creationId xmlns:p14="http://schemas.microsoft.com/office/powerpoint/2010/main" val="3242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Zásadní prvky řešení</a:t>
            </a:r>
          </a:p>
        </p:txBody>
      </p:sp>
      <p:sp>
        <p:nvSpPr>
          <p:cNvPr id="54275" name="Zástupný symbol pro obsah 2"/>
          <p:cNvSpPr>
            <a:spLocks noGrp="1"/>
          </p:cNvSpPr>
          <p:nvPr>
            <p:ph idx="1"/>
          </p:nvPr>
        </p:nvSpPr>
        <p:spPr>
          <a:xfrm>
            <a:off x="471793" y="1556792"/>
            <a:ext cx="8229600" cy="432965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Výkon OPČ </a:t>
            </a: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vyšetřování případů kybernetické kriminality specializovaným pracovištěm ÚCP na centrální úrovni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výkonu s metodikou a koordinací na centrální úrovni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Sjednocení přístupu ke kybernetické kriminalitě na KŘP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Využití </a:t>
            </a: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stávajících organizačních </a:t>
            </a: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struktur v PČR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cs-CZ" alt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73096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Organizační změny na centrální úrovni</a:t>
            </a: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14426" y="1417638"/>
            <a:ext cx="1584176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ÚOOZ </a:t>
            </a:r>
          </a:p>
          <a:p>
            <a:pPr algn="ctr"/>
            <a:r>
              <a:rPr lang="cs-CZ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SKPV</a:t>
            </a:r>
            <a:endParaRPr lang="cs-CZ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572068" y="1384648"/>
            <a:ext cx="1522512" cy="105841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cs-CZ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ÚSKPV</a:t>
            </a:r>
          </a:p>
          <a:p>
            <a:pPr marL="0" indent="0" algn="ctr">
              <a:buNone/>
            </a:pPr>
            <a:r>
              <a:rPr lang="cs-CZ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PP</a:t>
            </a:r>
            <a:endParaRPr lang="cs-CZ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Přímá spojnice 7"/>
          <p:cNvCxnSpPr>
            <a:stCxn id="4" idx="2"/>
            <a:endCxn id="9" idx="0"/>
          </p:cNvCxnSpPr>
          <p:nvPr/>
        </p:nvCxnSpPr>
        <p:spPr>
          <a:xfrm>
            <a:off x="3806514" y="2476054"/>
            <a:ext cx="0" cy="9345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014426" y="3410570"/>
            <a:ext cx="1584176" cy="12024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Odbor informační kriminality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50464" y="3404927"/>
            <a:ext cx="1584176" cy="12024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Odbor informační kriminality</a:t>
            </a:r>
          </a:p>
        </p:txBody>
      </p:sp>
      <p:cxnSp>
        <p:nvCxnSpPr>
          <p:cNvPr id="14" name="Přímá spojnice 13"/>
          <p:cNvCxnSpPr>
            <a:stCxn id="6" idx="2"/>
            <a:endCxn id="12" idx="0"/>
          </p:cNvCxnSpPr>
          <p:nvPr/>
        </p:nvCxnSpPr>
        <p:spPr>
          <a:xfrm>
            <a:off x="1333324" y="2443064"/>
            <a:ext cx="9228" cy="96186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6156176" y="1417638"/>
            <a:ext cx="1584176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ÚOOZ </a:t>
            </a:r>
          </a:p>
          <a:p>
            <a:pPr algn="ctr"/>
            <a:r>
              <a:rPr lang="cs-CZ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SKPV</a:t>
            </a:r>
            <a:endParaRPr lang="cs-CZ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119884" y="3314060"/>
            <a:ext cx="1584176" cy="13521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Odbor kybernetické</a:t>
            </a:r>
          </a:p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kriminality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062564" y="3334693"/>
            <a:ext cx="1810547" cy="1346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Odbor vyšetřování  kybernetické kriminality a analytiky</a:t>
            </a:r>
          </a:p>
        </p:txBody>
      </p:sp>
      <p:cxnSp>
        <p:nvCxnSpPr>
          <p:cNvPr id="34" name="Přímá spojnice 33"/>
          <p:cNvCxnSpPr>
            <a:stCxn id="15" idx="2"/>
            <a:endCxn id="16" idx="0"/>
          </p:cNvCxnSpPr>
          <p:nvPr/>
        </p:nvCxnSpPr>
        <p:spPr>
          <a:xfrm flipH="1">
            <a:off x="5911972" y="2476054"/>
            <a:ext cx="1036292" cy="8380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>
            <a:stCxn id="15" idx="2"/>
            <a:endCxn id="17" idx="0"/>
          </p:cNvCxnSpPr>
          <p:nvPr/>
        </p:nvCxnSpPr>
        <p:spPr>
          <a:xfrm>
            <a:off x="6948264" y="2476054"/>
            <a:ext cx="1019574" cy="8586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Šipka doprava 37"/>
          <p:cNvSpPr/>
          <p:nvPr/>
        </p:nvSpPr>
        <p:spPr>
          <a:xfrm>
            <a:off x="457200" y="5231115"/>
            <a:ext cx="151216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prava 38"/>
          <p:cNvSpPr/>
          <p:nvPr/>
        </p:nvSpPr>
        <p:spPr>
          <a:xfrm>
            <a:off x="4211960" y="5231115"/>
            <a:ext cx="151216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2119395" y="5192527"/>
            <a:ext cx="1786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1.10.2015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828033" y="5174593"/>
            <a:ext cx="1585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1.4.2016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304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15197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Teritoriální úroveň – OIK KŘP</a:t>
            </a:r>
          </a:p>
        </p:txBody>
      </p:sp>
      <p:sp>
        <p:nvSpPr>
          <p:cNvPr id="54275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752"/>
            <a:ext cx="8229600" cy="482453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navýšení počtu SPM (od 1.1.2016)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odhalování</a:t>
            </a: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prověřování a vyšetřování případů kybernetické kriminality ve specifických </a:t>
            </a:r>
            <a:r>
              <a:rPr lang="cs-CZ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případech</a:t>
            </a:r>
            <a:endParaRPr lang="cs-CZ" altLang="cs-CZ" sz="20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podpora </a:t>
            </a:r>
            <a:r>
              <a:rPr lang="cs-CZ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ostatním policejním orgánům KŘP na úseku kybernetické </a:t>
            </a:r>
            <a:r>
              <a:rPr lang="cs-CZ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kriminality</a:t>
            </a:r>
          </a:p>
          <a:p>
            <a:pPr marL="0" indent="0" algn="just">
              <a:buNone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0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Zabezpečení činnosti</a:t>
            </a: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5497784"/>
              </p:ext>
            </p:extLst>
          </p:nvPr>
        </p:nvGraphicFramePr>
        <p:xfrm>
          <a:off x="527169" y="1947262"/>
          <a:ext cx="8005272" cy="981456"/>
        </p:xfrm>
        <a:graphic>
          <a:graphicData uri="http://schemas.openxmlformats.org/drawingml/2006/table">
            <a:tbl>
              <a:tblPr firstRow="1" firstCol="1" bandRow="1"/>
              <a:tblGrid>
                <a:gridCol w="2733772"/>
                <a:gridCol w="887659"/>
                <a:gridCol w="876768"/>
                <a:gridCol w="876768"/>
                <a:gridCol w="876768"/>
                <a:gridCol w="1031735"/>
                <a:gridCol w="721802"/>
              </a:tblGrid>
              <a:tr h="18923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2015</a:t>
                      </a: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plán navýšení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Celkem</a:t>
                      </a: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23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2016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2017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2018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2016-2018</a:t>
                      </a:r>
                      <a:endParaRPr lang="cs-CZ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ÚOOZ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</a:t>
                      </a: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</a:t>
                      </a:r>
                      <a:endParaRPr lang="cs-CZ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</a:t>
                      </a: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KŘP</a:t>
                      </a:r>
                      <a:endParaRPr lang="cs-CZ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</a:t>
                      </a: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55</a:t>
                      </a:r>
                      <a:endParaRPr lang="cs-CZ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32</a:t>
                      </a:r>
                      <a:endParaRPr lang="cs-CZ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</a:t>
                      </a:r>
                      <a:endParaRPr lang="cs-CZ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123</a:t>
                      </a:r>
                      <a:endParaRPr lang="cs-CZ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175</a:t>
                      </a:r>
                      <a:endParaRPr lang="cs-CZ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8313" y="3037607"/>
            <a:ext cx="43813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i="1" dirty="0"/>
              <a:t>Pozn.: SPM policistů, na roky 2017 a 2018 je uveden předpoklad navýšení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8313" y="3759831"/>
            <a:ext cx="799211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Materiálně technické zabezpečení</a:t>
            </a:r>
          </a:p>
          <a:p>
            <a:endParaRPr lang="cs-CZ" sz="800" b="1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600" dirty="0" smtClean="0"/>
              <a:t>Všechny zainteresované útvary – cca </a:t>
            </a:r>
            <a:r>
              <a:rPr lang="cs-CZ" sz="1600" b="1" dirty="0" smtClean="0"/>
              <a:t>164 mil. Kč</a:t>
            </a:r>
            <a:r>
              <a:rPr lang="cs-CZ" sz="1600" dirty="0" smtClean="0"/>
              <a:t>. z projektu „Podpora potírání kybernetické kriminality“ (Fond pro vnitřní bezpečnost), realizace 2016-2018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600" dirty="0" smtClean="0"/>
              <a:t>OKK a OVKKA ÚOOZ – cca </a:t>
            </a:r>
            <a:r>
              <a:rPr lang="cs-CZ" sz="1600" b="1" dirty="0" smtClean="0"/>
              <a:t>60 mil. Kč</a:t>
            </a:r>
            <a:r>
              <a:rPr lang="cs-CZ" sz="1600" dirty="0" smtClean="0"/>
              <a:t>. – rozpočtové prostředky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cs-CZ" sz="1600" dirty="0" smtClean="0"/>
              <a:t>Dislokace </a:t>
            </a:r>
            <a:r>
              <a:rPr lang="cs-CZ" sz="1600" dirty="0"/>
              <a:t>OKK a OVKKA ÚOOZ </a:t>
            </a:r>
            <a:r>
              <a:rPr lang="cs-CZ" sz="1600" dirty="0" smtClean="0"/>
              <a:t>- </a:t>
            </a:r>
            <a:r>
              <a:rPr lang="cs-CZ" sz="1600" dirty="0"/>
              <a:t>část </a:t>
            </a:r>
            <a:r>
              <a:rPr lang="cs-CZ" sz="1600" dirty="0" smtClean="0"/>
              <a:t>objektu v</a:t>
            </a:r>
            <a:r>
              <a:rPr lang="cs-CZ" sz="1600" dirty="0"/>
              <a:t> areálu Na </a:t>
            </a:r>
            <a:r>
              <a:rPr lang="cs-CZ" sz="1600" dirty="0" err="1"/>
              <a:t>Baních</a:t>
            </a:r>
            <a:r>
              <a:rPr lang="cs-CZ" sz="1600" dirty="0"/>
              <a:t> 1304, Praha 5 - Zbraslav, s předběžným termínem dokončení na konci 2. čtvrtletí </a:t>
            </a:r>
            <a:r>
              <a:rPr lang="cs-CZ" sz="1600" dirty="0" smtClean="0"/>
              <a:t>2016; 3. odd. </a:t>
            </a:r>
            <a:r>
              <a:rPr lang="cs-CZ" sz="1600" dirty="0" smtClean="0"/>
              <a:t>OVKKA </a:t>
            </a:r>
            <a:r>
              <a:rPr lang="cs-CZ" sz="1600" dirty="0" smtClean="0"/>
              <a:t>v objektu KŘP Jihomoravského kraje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0009" y="1403350"/>
            <a:ext cx="4124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Personální zabezpečení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9221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Aktuální úkoly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altLang="cs-CZ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275" name="Zástupný symbol pro obsah 2"/>
          <p:cNvSpPr>
            <a:spLocks noGrp="1"/>
          </p:cNvSpPr>
          <p:nvPr>
            <p:ph idx="1"/>
          </p:nvPr>
        </p:nvSpPr>
        <p:spPr>
          <a:xfrm>
            <a:off x="471793" y="1556792"/>
            <a:ext cx="8229600" cy="4329658"/>
          </a:xfrm>
        </p:spPr>
        <p:txBody>
          <a:bodyPr/>
          <a:lstStyle/>
          <a:p>
            <a:pPr lvl="0" algn="just">
              <a:buFont typeface="Wingdings" panose="05000000000000000000" pitchFamily="2" charset="2"/>
              <a:buChar char="Ø"/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Věcná a místní příslušnost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Evidence a vykazování kybernetické kriminality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Analytika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Vzdělávání</a:t>
            </a:r>
          </a:p>
          <a:p>
            <a:pPr marL="0" lvl="0" indent="0">
              <a:buNone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78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>
          <a:xfrm>
            <a:off x="4067944" y="4149080"/>
            <a:ext cx="4557192" cy="1143000"/>
          </a:xfrm>
        </p:spPr>
        <p:txBody>
          <a:bodyPr/>
          <a:lstStyle/>
          <a:p>
            <a:pPr algn="l"/>
            <a:r>
              <a:rPr lang="cs-CZ" alt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lk. Mgr. Bc. Milan Komárek</a:t>
            </a:r>
            <a:b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náměstek ředitele ÚOOZ</a:t>
            </a:r>
            <a:b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milan.komarek@pcr.cz</a:t>
            </a:r>
            <a:b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altLang="cs-C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 bwMode="auto">
          <a:xfrm>
            <a:off x="611560" y="54868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Děkuji za pozornost…</a:t>
            </a:r>
          </a:p>
        </p:txBody>
      </p:sp>
    </p:spTree>
    <p:extLst>
      <p:ext uri="{BB962C8B-B14F-4D97-AF65-F5344CB8AC3E}">
        <p14:creationId xmlns:p14="http://schemas.microsoft.com/office/powerpoint/2010/main" val="28186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ÚOOZ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6667</TotalTime>
  <Words>709</Words>
  <Application>Microsoft Office PowerPoint</Application>
  <PresentationFormat>Předvádění na obrazovce (4:3)</PresentationFormat>
  <Paragraphs>112</Paragraphs>
  <Slides>11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Calibri</vt:lpstr>
      <vt:lpstr>Tahoma</vt:lpstr>
      <vt:lpstr>Times New Roman</vt:lpstr>
      <vt:lpstr>Wingdings</vt:lpstr>
      <vt:lpstr>ÚOOZ</vt:lpstr>
      <vt:lpstr> Kybernetická kriminalita </vt:lpstr>
      <vt:lpstr>Definice kybernetické kriminality</vt:lpstr>
      <vt:lpstr>Vývoj kybernetické kriminality</vt:lpstr>
      <vt:lpstr>Struktura kybernetické kriminality 2015</vt:lpstr>
      <vt:lpstr>Výchozí stav</vt:lpstr>
      <vt:lpstr>Zásadní prvky řešení</vt:lpstr>
      <vt:lpstr>Organizační změny na centrální úrovni</vt:lpstr>
      <vt:lpstr>Teritoriální úroveň – OIK KŘP</vt:lpstr>
      <vt:lpstr>Zabezpečení činnosti</vt:lpstr>
      <vt:lpstr>Aktuální úkoly </vt:lpstr>
      <vt:lpstr>plk. Mgr. Bc. Milan Komárek náměstek ředitele ÚOOZ milan.komarek@pcr.cz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prezentace PowerPoint 2007</dc:title>
  <dc:creator>Roman Plíva</dc:creator>
  <cp:lastModifiedBy>Komárek Milan</cp:lastModifiedBy>
  <cp:revision>252</cp:revision>
  <cp:lastPrinted>2013-10-18T07:18:00Z</cp:lastPrinted>
  <dcterms:created xsi:type="dcterms:W3CDTF">2009-06-23T09:04:35Z</dcterms:created>
  <dcterms:modified xsi:type="dcterms:W3CDTF">2016-01-25T10:47:06Z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0x010100CB668BCB6A7B634E86DEDFA15E5C0D68</vt:lpwstr>
  </property>
</Properties>
</file>