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8" r:id="rId2"/>
    <p:sldId id="262" r:id="rId3"/>
    <p:sldId id="266" r:id="rId4"/>
    <p:sldId id="259" r:id="rId5"/>
    <p:sldId id="265" r:id="rId6"/>
    <p:sldId id="263" r:id="rId7"/>
    <p:sldId id="260" r:id="rId8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367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-108" y="-9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689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B23E1B-A98A-4830-9C45-B6DB6E9A76EA}" type="datetimeFigureOut">
              <a:rPr lang="cs-CZ" smtClean="0"/>
              <a:pPr/>
              <a:t>16.5.2018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1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689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5DF180-0DCC-4EF4-9035-64AF259988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461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5DF180-0DCC-4EF4-9035-64AF25998872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77452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pPr/>
              <a:t>16.5.2018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1982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pPr/>
              <a:t>16.5.2018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5940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pPr/>
              <a:t>16.5.2018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05724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pPr/>
              <a:t>16.5.2018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9107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pPr/>
              <a:t>16.5.2018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8953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pPr/>
              <a:t>16.5.2018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3996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pPr/>
              <a:t>16.5.2018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9445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pPr/>
              <a:t>16.5.2018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8607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pPr/>
              <a:t>16.5.2018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2196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pPr/>
              <a:t>16.5.2018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1565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pPr/>
              <a:t>16.5.2018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2566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1539" y="1178832"/>
            <a:ext cx="8087555" cy="5118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Nadpis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539" y="1825625"/>
            <a:ext cx="808755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Text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525C08-CE71-447C-B453-E415232324BC}" type="datetimeFigureOut">
              <a:rPr lang="cs-CZ" smtClean="0"/>
              <a:pPr/>
              <a:t>16.5.2018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dirty="0" smtClean="0"/>
              <a:t>Název prezentace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FB793B-A992-4BCC-B534-22FBCA0C3C1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Přímá spojnice se šipkou 5"/>
          <p:cNvSpPr>
            <a:spLocks noChangeShapeType="1"/>
          </p:cNvSpPr>
          <p:nvPr userDrawn="1"/>
        </p:nvSpPr>
        <p:spPr bwMode="auto">
          <a:xfrm>
            <a:off x="454419" y="6336768"/>
            <a:ext cx="8280000" cy="0"/>
          </a:xfrm>
          <a:prstGeom prst="straightConnector1">
            <a:avLst/>
          </a:prstGeom>
          <a:noFill/>
          <a:ln w="9525">
            <a:solidFill>
              <a:srgbClr val="747070"/>
            </a:solidFill>
            <a:round/>
            <a:headEnd type="arrow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/>
          </a:p>
        </p:txBody>
      </p:sp>
      <p:sp>
        <p:nvSpPr>
          <p:cNvPr id="8" name="Přímá spojnice se šipkou 5"/>
          <p:cNvSpPr>
            <a:spLocks noChangeShapeType="1"/>
          </p:cNvSpPr>
          <p:nvPr userDrawn="1"/>
        </p:nvSpPr>
        <p:spPr bwMode="auto">
          <a:xfrm>
            <a:off x="463304" y="1019026"/>
            <a:ext cx="8280000" cy="0"/>
          </a:xfrm>
          <a:prstGeom prst="straightConnector1">
            <a:avLst/>
          </a:prstGeom>
          <a:noFill/>
          <a:ln w="9525">
            <a:solidFill>
              <a:srgbClr val="747070"/>
            </a:solidFill>
            <a:round/>
            <a:headEnd type="arrow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0" t="14751" b="18813"/>
          <a:stretch/>
        </p:blipFill>
        <p:spPr>
          <a:xfrm>
            <a:off x="443881" y="25346"/>
            <a:ext cx="2788552" cy="83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262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None/>
        <a:tabLst>
          <a:tab pos="0" algn="l"/>
        </a:tabLst>
        <a:defRPr sz="28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63983" y="1122363"/>
            <a:ext cx="8479839" cy="23876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1800"/>
              </a:spcBef>
            </a:pPr>
            <a:r>
              <a:rPr lang="cs-CZ" sz="4400" dirty="0" smtClean="0"/>
              <a:t>Představení nové organizace</a:t>
            </a:r>
            <a:br>
              <a:rPr lang="cs-CZ" sz="4400" dirty="0" smtClean="0"/>
            </a:br>
            <a:r>
              <a:rPr lang="cs-CZ" sz="4400" dirty="0" smtClean="0"/>
              <a:t>Česká agentura pro standardizaci</a:t>
            </a:r>
            <a:endParaRPr lang="cs-CZ" sz="4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07489" y="3815886"/>
            <a:ext cx="6858000" cy="2257225"/>
          </a:xfrm>
        </p:spPr>
        <p:txBody>
          <a:bodyPr>
            <a:normAutofit fontScale="92500" lnSpcReduction="20000"/>
          </a:bodyPr>
          <a:lstStyle/>
          <a:p>
            <a:pPr algn="l"/>
            <a:endParaRPr lang="cs-CZ" dirty="0" smtClean="0"/>
          </a:p>
          <a:p>
            <a:pPr algn="l"/>
            <a:r>
              <a:rPr lang="cs-CZ" dirty="0" smtClean="0"/>
              <a:t>Ing. Stefan Krebs</a:t>
            </a:r>
          </a:p>
          <a:p>
            <a:pPr algn="l">
              <a:spcBef>
                <a:spcPts val="600"/>
              </a:spcBef>
            </a:pPr>
            <a:r>
              <a:rPr lang="cs-CZ" dirty="0" err="1" smtClean="0">
                <a:solidFill>
                  <a:srgbClr val="C00000"/>
                </a:solidFill>
              </a:rPr>
              <a:t>krebs</a:t>
            </a:r>
            <a:r>
              <a:rPr lang="en-US" dirty="0" smtClean="0">
                <a:solidFill>
                  <a:srgbClr val="C00000"/>
                </a:solidFill>
              </a:rPr>
              <a:t>@</a:t>
            </a:r>
            <a:r>
              <a:rPr lang="cs-CZ" dirty="0" smtClean="0">
                <a:solidFill>
                  <a:srgbClr val="C00000"/>
                </a:solidFill>
              </a:rPr>
              <a:t>agentura-</a:t>
            </a:r>
            <a:r>
              <a:rPr lang="cs-CZ" dirty="0" err="1" smtClean="0">
                <a:solidFill>
                  <a:srgbClr val="C00000"/>
                </a:solidFill>
              </a:rPr>
              <a:t>cas</a:t>
            </a:r>
            <a:r>
              <a:rPr lang="en-US" dirty="0" smtClean="0">
                <a:solidFill>
                  <a:srgbClr val="C00000"/>
                </a:solidFill>
              </a:rPr>
              <a:t>.</a:t>
            </a:r>
            <a:r>
              <a:rPr lang="en-US" dirty="0" err="1" smtClean="0">
                <a:solidFill>
                  <a:srgbClr val="C00000"/>
                </a:solidFill>
              </a:rPr>
              <a:t>cz</a:t>
            </a:r>
            <a:endParaRPr lang="cs-CZ" dirty="0" smtClean="0">
              <a:solidFill>
                <a:srgbClr val="C00000"/>
              </a:solidFill>
            </a:endParaRP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Česká agentura pro standardizaci</a:t>
            </a:r>
          </a:p>
          <a:p>
            <a:pPr algn="l"/>
            <a:r>
              <a:rPr lang="cs-CZ" dirty="0" smtClean="0">
                <a:solidFill>
                  <a:srgbClr val="C00000"/>
                </a:solidFill>
              </a:rPr>
              <a:t>www.agentura-cas.cz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66951" y="6379035"/>
            <a:ext cx="276872" cy="365125"/>
          </a:xfrm>
        </p:spPr>
        <p:txBody>
          <a:bodyPr/>
          <a:lstStyle/>
          <a:p>
            <a:fld id="{7AFB793B-A992-4BCC-B534-22FBCA0C3C1D}" type="slidenum">
              <a:rPr lang="cs-CZ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1</a:t>
            </a:fld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63984" y="6379035"/>
            <a:ext cx="521119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1200" kern="100" dirty="0" smtClean="0">
                <a:ea typeface="Calibri" panose="020F0502020204030204" pitchFamily="34" charset="0"/>
              </a:rPr>
              <a:t>Česká </a:t>
            </a:r>
            <a:r>
              <a:rPr lang="cs-CZ" sz="1200" kern="100" dirty="0">
                <a:ea typeface="Calibri" panose="020F0502020204030204" pitchFamily="34" charset="0"/>
              </a:rPr>
              <a:t>agentura pro standardizaci</a:t>
            </a:r>
            <a:r>
              <a:rPr lang="cs-CZ" sz="1200" kern="100" dirty="0">
                <a:solidFill>
                  <a:srgbClr val="767171"/>
                </a:solidFill>
                <a:ea typeface="Calibri" panose="020F0502020204030204" pitchFamily="34" charset="0"/>
              </a:rPr>
              <a:t> </a:t>
            </a:r>
            <a:r>
              <a:rPr lang="cs-CZ" sz="1000" kern="1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←→</a:t>
            </a:r>
            <a:r>
              <a:rPr lang="cs-CZ" sz="1200" kern="100" dirty="0">
                <a:solidFill>
                  <a:srgbClr val="767171"/>
                </a:solidFill>
                <a:ea typeface="Calibri" panose="020F0502020204030204" pitchFamily="34" charset="0"/>
              </a:rPr>
              <a:t> </a:t>
            </a:r>
            <a:r>
              <a:rPr lang="cs-CZ" sz="1200" kern="100" dirty="0">
                <a:ea typeface="Calibri" panose="020F0502020204030204" pitchFamily="34" charset="0"/>
              </a:rPr>
              <a:t>Biskupský dvůr 1148/5 </a:t>
            </a:r>
            <a:r>
              <a:rPr lang="cs-CZ" sz="1000" kern="1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←→</a:t>
            </a:r>
            <a:r>
              <a:rPr lang="cs-CZ" sz="1200" kern="100" dirty="0">
                <a:solidFill>
                  <a:srgbClr val="767171"/>
                </a:solidFill>
                <a:ea typeface="Calibri" panose="020F0502020204030204" pitchFamily="34" charset="0"/>
              </a:rPr>
              <a:t> </a:t>
            </a:r>
            <a:r>
              <a:rPr lang="cs-CZ" sz="1200" kern="100" dirty="0">
                <a:ea typeface="Calibri" panose="020F0502020204030204" pitchFamily="34" charset="0"/>
              </a:rPr>
              <a:t>110 00 Praha</a:t>
            </a:r>
            <a:r>
              <a:rPr lang="cs-CZ" sz="1000" kern="100" dirty="0">
                <a:ea typeface="Calibri" panose="020F0502020204030204" pitchFamily="34" charset="0"/>
              </a:rPr>
              <a:t> </a:t>
            </a:r>
            <a:r>
              <a:rPr lang="cs-CZ" sz="1000" kern="100" dirty="0" smtClean="0">
                <a:ea typeface="Calibri" panose="020F0502020204030204" pitchFamily="34" charset="0"/>
              </a:rPr>
              <a:t>1</a:t>
            </a:r>
            <a:endParaRPr lang="cs-CZ" sz="1000" dirty="0"/>
          </a:p>
        </p:txBody>
      </p:sp>
      <p:sp>
        <p:nvSpPr>
          <p:cNvPr id="9" name="Date Placeholder 3"/>
          <p:cNvSpPr txBox="1">
            <a:spLocks/>
          </p:cNvSpPr>
          <p:nvPr/>
        </p:nvSpPr>
        <p:spPr>
          <a:xfrm>
            <a:off x="7833986" y="540091"/>
            <a:ext cx="992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cs-CZ" dirty="0" smtClean="0">
                <a:solidFill>
                  <a:schemeClr val="tx1"/>
                </a:solidFill>
                <a:latin typeface="Calibri" panose="020F0502020204030204" pitchFamily="34" charset="0"/>
              </a:rPr>
              <a:t>15. 5. 2018</a:t>
            </a:r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1072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3984" y="1312317"/>
            <a:ext cx="8416033" cy="536311"/>
          </a:xfrm>
        </p:spPr>
        <p:txBody>
          <a:bodyPr>
            <a:normAutofit/>
          </a:bodyPr>
          <a:lstStyle/>
          <a:p>
            <a:r>
              <a:rPr lang="cs-CZ" sz="2800" dirty="0"/>
              <a:t>Česká agentura pro </a:t>
            </a:r>
            <a:r>
              <a:rPr lang="cs-CZ" sz="2800" dirty="0" smtClean="0"/>
              <a:t>standardizaci (ČAS)</a:t>
            </a:r>
            <a:endParaRPr lang="cs-CZ" sz="2800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72859" y="2063632"/>
            <a:ext cx="8407158" cy="4021155"/>
          </a:xfrm>
        </p:spPr>
        <p:txBody>
          <a:bodyPr>
            <a:normAutofit lnSpcReduction="10000"/>
          </a:bodyPr>
          <a:lstStyle/>
          <a:p>
            <a:pPr>
              <a:tabLst>
                <a:tab pos="3951288" algn="l"/>
              </a:tabLst>
            </a:pPr>
            <a:r>
              <a:rPr lang="cs-CZ" b="1" dirty="0"/>
              <a:t>Česká agentura pro standardizaci</a:t>
            </a:r>
            <a:r>
              <a:rPr lang="cs-CZ" dirty="0"/>
              <a:t> byla zřízena jako státní příspěvková organizace Úřadem pro technickou normalizaci, metrologii a státní zkušebnictví (ÚNMZ) podle zákona č. 265/2017 Sb., kterým se mění zákon č. 90/2016 Sb., o posuzování shody stanovených výrobků při jejich dodávání na trh, a zákon č. 22/1997 Sb., o technických požadavcích na výrobky a o změně a doplnění některých zákonů, ve znění pozdějších předpisů. </a:t>
            </a:r>
            <a:endParaRPr lang="cs-CZ" dirty="0" smtClean="0"/>
          </a:p>
          <a:p>
            <a:pPr>
              <a:tabLst>
                <a:tab pos="3951288" algn="l"/>
              </a:tabLst>
            </a:pPr>
            <a:r>
              <a:rPr lang="cs-CZ" dirty="0"/>
              <a:t>Od 1.1.2018 přebírá Česká agentura pro standardizaci od ÚNMZ všechny činnosti související s tvorbou, vydáváním a distribucí technických norem.</a:t>
            </a:r>
          </a:p>
          <a:p>
            <a:pPr>
              <a:tabLst>
                <a:tab pos="3951288" algn="l"/>
              </a:tabLst>
            </a:pP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693917" y="516193"/>
            <a:ext cx="3086100" cy="365125"/>
          </a:xfrm>
        </p:spPr>
        <p:txBody>
          <a:bodyPr/>
          <a:lstStyle/>
          <a:p>
            <a:pPr algn="r"/>
            <a:r>
              <a:rPr lang="cs-CZ" dirty="0"/>
              <a:t>Představení nové </a:t>
            </a:r>
            <a:r>
              <a:rPr lang="cs-CZ" dirty="0" smtClean="0"/>
              <a:t>organizace</a:t>
            </a:r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13685" y="6334973"/>
            <a:ext cx="266332" cy="365125"/>
          </a:xfrm>
        </p:spPr>
        <p:txBody>
          <a:bodyPr/>
          <a:lstStyle/>
          <a:p>
            <a:fld id="{7AFB793B-A992-4BCC-B534-22FBCA0C3C1D}" type="slidenum">
              <a:rPr lang="cs-CZ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2</a:t>
            </a:fld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372859" y="6334973"/>
            <a:ext cx="2057400" cy="365125"/>
          </a:xfrm>
        </p:spPr>
        <p:txBody>
          <a:bodyPr/>
          <a:lstStyle/>
          <a:p>
            <a:fld id="{66525C08-CE71-447C-B453-E415232324BC}" type="datetimeFigureOut">
              <a:rPr lang="cs-CZ" smtClean="0">
                <a:solidFill>
                  <a:schemeClr val="tx1"/>
                </a:solidFill>
              </a:rPr>
              <a:pPr/>
              <a:t>16.5.2018</a:t>
            </a:fld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Footer Placeholder 4"/>
          <p:cNvSpPr txBox="1">
            <a:spLocks/>
          </p:cNvSpPr>
          <p:nvPr/>
        </p:nvSpPr>
        <p:spPr>
          <a:xfrm>
            <a:off x="3028950" y="633497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  <a:latin typeface="Calibri" panose="020F0502020204030204" pitchFamily="34" charset="0"/>
              </a:rPr>
              <a:t>Ing. Stefan Krebs</a:t>
            </a:r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689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9092" y="1705607"/>
            <a:ext cx="8416033" cy="536311"/>
          </a:xfrm>
        </p:spPr>
        <p:txBody>
          <a:bodyPr>
            <a:normAutofit/>
          </a:bodyPr>
          <a:lstStyle/>
          <a:p>
            <a:r>
              <a:rPr lang="cs-CZ" sz="2800" dirty="0" smtClean="0"/>
              <a:t>Úřad pro normalizaci, metrologii a státní zkušebnictví</a:t>
            </a:r>
            <a:endParaRPr lang="cs-CZ" sz="2800" b="1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693917" y="516193"/>
            <a:ext cx="3086100" cy="365125"/>
          </a:xfrm>
        </p:spPr>
        <p:txBody>
          <a:bodyPr/>
          <a:lstStyle/>
          <a:p>
            <a:pPr algn="r"/>
            <a:r>
              <a:rPr lang="cs-CZ" dirty="0"/>
              <a:t>Představení nové </a:t>
            </a:r>
            <a:r>
              <a:rPr lang="cs-CZ" dirty="0" smtClean="0"/>
              <a:t>organizace</a:t>
            </a:r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13685" y="6334973"/>
            <a:ext cx="266332" cy="365125"/>
          </a:xfrm>
        </p:spPr>
        <p:txBody>
          <a:bodyPr/>
          <a:lstStyle/>
          <a:p>
            <a:fld id="{7AFB793B-A992-4BCC-B534-22FBCA0C3C1D}" type="slidenum">
              <a:rPr lang="cs-CZ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3</a:t>
            </a:fld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372859" y="6334973"/>
            <a:ext cx="2057400" cy="365125"/>
          </a:xfrm>
        </p:spPr>
        <p:txBody>
          <a:bodyPr/>
          <a:lstStyle/>
          <a:p>
            <a:fld id="{66525C08-CE71-447C-B453-E415232324BC}" type="datetimeFigureOut">
              <a:rPr lang="cs-CZ" smtClean="0">
                <a:solidFill>
                  <a:schemeClr val="tx1"/>
                </a:solidFill>
              </a:rPr>
              <a:pPr/>
              <a:t>16.5.2018</a:t>
            </a:fld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Footer Placeholder 4"/>
          <p:cNvSpPr txBox="1">
            <a:spLocks/>
          </p:cNvSpPr>
          <p:nvPr/>
        </p:nvSpPr>
        <p:spPr>
          <a:xfrm>
            <a:off x="3028950" y="633497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tx1"/>
                </a:solidFill>
                <a:latin typeface="Calibri" panose="020F0502020204030204" pitchFamily="34" charset="0"/>
              </a:rPr>
              <a:t>Ing. Stefan Krebs</a:t>
            </a:r>
          </a:p>
        </p:txBody>
      </p:sp>
      <p:cxnSp>
        <p:nvCxnSpPr>
          <p:cNvPr id="6" name="Přímá spojnice 5"/>
          <p:cNvCxnSpPr/>
          <p:nvPr/>
        </p:nvCxnSpPr>
        <p:spPr>
          <a:xfrm flipH="1">
            <a:off x="5566204" y="2222254"/>
            <a:ext cx="1288026" cy="933901"/>
          </a:xfrm>
          <a:prstGeom prst="line">
            <a:avLst/>
          </a:prstGeom>
          <a:ln w="22225">
            <a:solidFill>
              <a:srgbClr val="5367F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553483" y="2192758"/>
            <a:ext cx="4917" cy="771669"/>
          </a:xfrm>
          <a:prstGeom prst="line">
            <a:avLst/>
          </a:prstGeom>
          <a:ln w="22225">
            <a:solidFill>
              <a:srgbClr val="5367F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3053912" y="2202590"/>
            <a:ext cx="779189" cy="771669"/>
          </a:xfrm>
          <a:prstGeom prst="line">
            <a:avLst/>
          </a:prstGeom>
          <a:ln w="22225">
            <a:solidFill>
              <a:srgbClr val="5367F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Obrázek 0" descr="solo.ep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0524" y="-157469"/>
            <a:ext cx="108585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" name="Skupina 18"/>
          <p:cNvGrpSpPr/>
          <p:nvPr/>
        </p:nvGrpSpPr>
        <p:grpSpPr>
          <a:xfrm>
            <a:off x="3152232" y="2856118"/>
            <a:ext cx="2246825" cy="788360"/>
            <a:chOff x="2797124" y="2462828"/>
            <a:chExt cx="2246825" cy="788360"/>
          </a:xfrm>
        </p:grpSpPr>
        <p:pic>
          <p:nvPicPr>
            <p:cNvPr id="1026" name="Obrázek 0" descr="solo.eps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7124" y="2462828"/>
              <a:ext cx="2246825" cy="788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Obdélník 17"/>
            <p:cNvSpPr/>
            <p:nvPr/>
          </p:nvSpPr>
          <p:spPr>
            <a:xfrm>
              <a:off x="3293605" y="2713238"/>
              <a:ext cx="452284" cy="5379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15" name="Obrázek 1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97126" y="3088067"/>
            <a:ext cx="535793" cy="614200"/>
          </a:xfrm>
          <a:prstGeom prst="rect">
            <a:avLst/>
          </a:prstGeom>
        </p:spPr>
      </p:pic>
      <p:grpSp>
        <p:nvGrpSpPr>
          <p:cNvPr id="30" name="Skupina 29"/>
          <p:cNvGrpSpPr/>
          <p:nvPr/>
        </p:nvGrpSpPr>
        <p:grpSpPr>
          <a:xfrm>
            <a:off x="727967" y="2430881"/>
            <a:ext cx="8416033" cy="3837529"/>
            <a:chOff x="372859" y="2037591"/>
            <a:chExt cx="8416033" cy="3837529"/>
          </a:xfrm>
        </p:grpSpPr>
        <p:sp>
          <p:nvSpPr>
            <p:cNvPr id="22" name="Nadpis 1"/>
            <p:cNvSpPr txBox="1">
              <a:spLocks/>
            </p:cNvSpPr>
            <p:nvPr/>
          </p:nvSpPr>
          <p:spPr>
            <a:xfrm>
              <a:off x="372859" y="5338809"/>
              <a:ext cx="8416033" cy="536311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tabLst>
                  <a:tab pos="0" algn="l"/>
                </a:tabLst>
                <a:defRPr sz="6000" kern="1200">
                  <a:solidFill>
                    <a:schemeClr val="tx1"/>
                  </a:solidFill>
                  <a:latin typeface="+mn-lt"/>
                  <a:ea typeface="+mj-ea"/>
                  <a:cs typeface="+mj-cs"/>
                </a:defRPr>
              </a:lvl1pPr>
            </a:lstStyle>
            <a:p>
              <a:r>
                <a:rPr lang="cs-CZ" sz="2800" dirty="0" smtClean="0"/>
                <a:t>Česká agentura pro standardizaci</a:t>
              </a:r>
              <a:endParaRPr lang="cs-CZ" sz="2800" b="1" dirty="0"/>
            </a:p>
          </p:txBody>
        </p:sp>
        <p:cxnSp>
          <p:nvCxnSpPr>
            <p:cNvPr id="21" name="Přímá spojnice se šipkou 20"/>
            <p:cNvCxnSpPr/>
            <p:nvPr/>
          </p:nvCxnSpPr>
          <p:spPr>
            <a:xfrm>
              <a:off x="835743" y="2037591"/>
              <a:ext cx="9831" cy="3114512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Nadpis 1"/>
            <p:cNvSpPr txBox="1">
              <a:spLocks/>
            </p:cNvSpPr>
            <p:nvPr/>
          </p:nvSpPr>
          <p:spPr>
            <a:xfrm>
              <a:off x="923466" y="3155129"/>
              <a:ext cx="1450978" cy="803968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 fontScale="77500" lnSpcReduction="20000"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tabLst>
                  <a:tab pos="0" algn="l"/>
                </a:tabLst>
                <a:defRPr sz="6000" kern="1200">
                  <a:solidFill>
                    <a:schemeClr val="tx1"/>
                  </a:solidFill>
                  <a:latin typeface="+mn-lt"/>
                  <a:ea typeface="+mj-ea"/>
                  <a:cs typeface="+mj-cs"/>
                </a:defRPr>
              </a:lvl1pPr>
            </a:lstStyle>
            <a:p>
              <a:pPr>
                <a:lnSpc>
                  <a:spcPct val="120000"/>
                </a:lnSpc>
              </a:pPr>
              <a:r>
                <a:rPr lang="cs-CZ" sz="2800" dirty="0" smtClean="0"/>
                <a:t>Zřízeno </a:t>
              </a:r>
            </a:p>
            <a:p>
              <a:pPr>
                <a:lnSpc>
                  <a:spcPct val="120000"/>
                </a:lnSpc>
              </a:pPr>
              <a:r>
                <a:rPr lang="cs-CZ" sz="2800" b="1" dirty="0" smtClean="0"/>
                <a:t>ÚNMZ</a:t>
              </a:r>
              <a:endParaRPr lang="cs-CZ" sz="2800" b="1" dirty="0"/>
            </a:p>
          </p:txBody>
        </p:sp>
        <p:pic>
          <p:nvPicPr>
            <p:cNvPr id="27" name="Obrázek 2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18741" y="4050165"/>
              <a:ext cx="1811231" cy="1101938"/>
            </a:xfrm>
            <a:prstGeom prst="rect">
              <a:avLst/>
            </a:prstGeom>
          </p:spPr>
        </p:pic>
      </p:grpSp>
      <p:sp>
        <p:nvSpPr>
          <p:cNvPr id="47" name="Nadpis 1"/>
          <p:cNvSpPr txBox="1">
            <a:spLocks/>
          </p:cNvSpPr>
          <p:nvPr/>
        </p:nvSpPr>
        <p:spPr>
          <a:xfrm>
            <a:off x="719091" y="1120751"/>
            <a:ext cx="8416033" cy="5363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tabLst>
                <a:tab pos="0" algn="l"/>
              </a:tabLst>
              <a:defRPr sz="6000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cs-CZ" sz="2800" b="1" dirty="0" smtClean="0"/>
              <a:t>Reorganizace 1. 1. 2018</a:t>
            </a:r>
            <a:endParaRPr lang="cs-CZ" sz="2800" b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5849886" y="3175448"/>
            <a:ext cx="33894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Č</a:t>
            </a:r>
            <a:r>
              <a:rPr lang="cs-CZ" sz="2000" dirty="0" smtClean="0"/>
              <a:t>eský zákon </a:t>
            </a:r>
            <a:r>
              <a:rPr lang="cs-CZ" sz="2000" dirty="0"/>
              <a:t>č. 22/1997 Sb.</a:t>
            </a:r>
          </a:p>
        </p:txBody>
      </p:sp>
    </p:spTree>
    <p:extLst>
      <p:ext uri="{BB962C8B-B14F-4D97-AF65-F5344CB8AC3E}">
        <p14:creationId xmlns:p14="http://schemas.microsoft.com/office/powerpoint/2010/main" val="233320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59259E-6 L 5.55556E-7 0.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1198" y="1193800"/>
            <a:ext cx="8442663" cy="1987251"/>
          </a:xfrm>
        </p:spPr>
        <p:txBody>
          <a:bodyPr anchor="t">
            <a:noAutofit/>
          </a:bodyPr>
          <a:lstStyle/>
          <a:p>
            <a:pPr>
              <a:lnSpc>
                <a:spcPts val="3100"/>
              </a:lnSpc>
              <a:spcAft>
                <a:spcPts val="600"/>
              </a:spcAft>
            </a:pPr>
            <a:r>
              <a:rPr lang="cs-CZ" sz="2400" b="1" dirty="0" smtClean="0"/>
              <a:t>Mezinárodní standardizace a ČAS:</a:t>
            </a:r>
            <a:br>
              <a:rPr lang="cs-CZ" sz="2400" b="1" dirty="0" smtClean="0"/>
            </a:br>
            <a:r>
              <a:rPr lang="cs-CZ" sz="2400" dirty="0" smtClean="0"/>
              <a:t>ÚNMZ zůstává členem mezinárodních organizaci. </a:t>
            </a:r>
            <a:br>
              <a:rPr lang="cs-CZ" sz="2400" dirty="0" smtClean="0"/>
            </a:br>
            <a:r>
              <a:rPr lang="cs-CZ" sz="2400" dirty="0" smtClean="0"/>
              <a:t>ČAS získá transparentně všechny informace.</a:t>
            </a:r>
            <a:br>
              <a:rPr lang="cs-CZ" sz="2400" dirty="0" smtClean="0"/>
            </a:br>
            <a:r>
              <a:rPr lang="cs-CZ" sz="2400" dirty="0" smtClean="0"/>
              <a:t>ČAS připravuje jmenování, hlasování</a:t>
            </a:r>
            <a:r>
              <a:rPr lang="cs-CZ" sz="2400" dirty="0"/>
              <a:t> a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připomínkování.</a:t>
            </a:r>
            <a:endParaRPr lang="cs-CZ" sz="2400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692805" y="510409"/>
            <a:ext cx="3086100" cy="365125"/>
          </a:xfrm>
        </p:spPr>
        <p:txBody>
          <a:bodyPr/>
          <a:lstStyle/>
          <a:p>
            <a:pPr algn="r"/>
            <a:r>
              <a:rPr lang="cs-CZ" dirty="0" smtClean="0"/>
              <a:t>Představení nové organizace</a:t>
            </a:r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22562" y="6347411"/>
            <a:ext cx="256343" cy="365125"/>
          </a:xfrm>
        </p:spPr>
        <p:txBody>
          <a:bodyPr/>
          <a:lstStyle/>
          <a:p>
            <a:fld id="{7AFB793B-A992-4BCC-B534-22FBCA0C3C1D}" type="slidenum">
              <a:rPr lang="cs-CZ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4</a:t>
            </a:fld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>
          <a:xfrm>
            <a:off x="372859" y="6334973"/>
            <a:ext cx="2057400" cy="365125"/>
          </a:xfrm>
        </p:spPr>
        <p:txBody>
          <a:bodyPr/>
          <a:lstStyle/>
          <a:p>
            <a:fld id="{66525C08-CE71-447C-B453-E415232324BC}" type="datetimeFigureOut">
              <a:rPr lang="cs-CZ" smtClean="0">
                <a:solidFill>
                  <a:schemeClr val="tx1"/>
                </a:solidFill>
              </a:rPr>
              <a:pPr/>
              <a:t>16.5.2018</a:t>
            </a:fld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Footer Placeholder 4"/>
          <p:cNvSpPr txBox="1">
            <a:spLocks/>
          </p:cNvSpPr>
          <p:nvPr/>
        </p:nvSpPr>
        <p:spPr>
          <a:xfrm>
            <a:off x="3028950" y="633497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tx1"/>
                </a:solidFill>
                <a:latin typeface="Calibri" panose="020F0502020204030204" pitchFamily="34" charset="0"/>
              </a:rPr>
              <a:t>Ing. Stefan Krebs</a:t>
            </a: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9001" y="3995918"/>
            <a:ext cx="1433309" cy="872013"/>
          </a:xfrm>
          <a:prstGeom prst="rect">
            <a:avLst/>
          </a:prstGeom>
        </p:spPr>
      </p:pic>
      <p:pic>
        <p:nvPicPr>
          <p:cNvPr id="13" name="Obrázek 0" descr="solo.ep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8117" y="4144584"/>
            <a:ext cx="1538902" cy="539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35378" y="2601227"/>
            <a:ext cx="3600953" cy="60968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35378" y="3632680"/>
            <a:ext cx="1933845" cy="704948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435378" y="4606974"/>
            <a:ext cx="809738" cy="68589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435378" y="5567090"/>
            <a:ext cx="2029108" cy="638264"/>
          </a:xfrm>
          <a:prstGeom prst="rect">
            <a:avLst/>
          </a:prstGeom>
        </p:spPr>
      </p:pic>
      <p:cxnSp>
        <p:nvCxnSpPr>
          <p:cNvPr id="17" name="Přímá spojnice se šipkou 16"/>
          <p:cNvCxnSpPr/>
          <p:nvPr/>
        </p:nvCxnSpPr>
        <p:spPr>
          <a:xfrm>
            <a:off x="1954731" y="4633530"/>
            <a:ext cx="951055" cy="0"/>
          </a:xfrm>
          <a:prstGeom prst="straightConnector1">
            <a:avLst/>
          </a:prstGeom>
          <a:ln w="22225">
            <a:solidFill>
              <a:srgbClr val="5367FB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>
            <a:off x="1922326" y="4393669"/>
            <a:ext cx="951056" cy="917"/>
          </a:xfrm>
          <a:prstGeom prst="straightConnector1">
            <a:avLst/>
          </a:prstGeom>
          <a:ln w="22225">
            <a:solidFill>
              <a:srgbClr val="5367FB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ravoúhlá spojnice 22"/>
          <p:cNvCxnSpPr>
            <a:stCxn id="13" idx="3"/>
            <a:endCxn id="5" idx="1"/>
          </p:cNvCxnSpPr>
          <p:nvPr/>
        </p:nvCxnSpPr>
        <p:spPr>
          <a:xfrm flipV="1">
            <a:off x="4617019" y="2906070"/>
            <a:ext cx="818359" cy="1508497"/>
          </a:xfrm>
          <a:prstGeom prst="bentConnector3">
            <a:avLst/>
          </a:prstGeom>
          <a:ln w="25400">
            <a:solidFill>
              <a:srgbClr val="5367FB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ravoúhlá spojnice 23"/>
          <p:cNvCxnSpPr>
            <a:stCxn id="13" idx="3"/>
            <a:endCxn id="15" idx="1"/>
          </p:cNvCxnSpPr>
          <p:nvPr/>
        </p:nvCxnSpPr>
        <p:spPr>
          <a:xfrm>
            <a:off x="4617019" y="4414567"/>
            <a:ext cx="818359" cy="1471655"/>
          </a:xfrm>
          <a:prstGeom prst="bentConnector3">
            <a:avLst>
              <a:gd name="adj1" fmla="val 50000"/>
            </a:avLst>
          </a:prstGeom>
          <a:ln w="25400">
            <a:solidFill>
              <a:srgbClr val="5367FB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ravoúhlá spojnice 26"/>
          <p:cNvCxnSpPr>
            <a:stCxn id="13" idx="3"/>
            <a:endCxn id="14" idx="1"/>
          </p:cNvCxnSpPr>
          <p:nvPr/>
        </p:nvCxnSpPr>
        <p:spPr>
          <a:xfrm>
            <a:off x="4617019" y="4414567"/>
            <a:ext cx="818359" cy="535355"/>
          </a:xfrm>
          <a:prstGeom prst="bentConnector3">
            <a:avLst>
              <a:gd name="adj1" fmla="val 50000"/>
            </a:avLst>
          </a:prstGeom>
          <a:ln w="25400">
            <a:solidFill>
              <a:srgbClr val="5367FB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ravoúhlá spojnice 29"/>
          <p:cNvCxnSpPr>
            <a:stCxn id="13" idx="3"/>
            <a:endCxn id="6" idx="1"/>
          </p:cNvCxnSpPr>
          <p:nvPr/>
        </p:nvCxnSpPr>
        <p:spPr>
          <a:xfrm flipV="1">
            <a:off x="4617019" y="3985154"/>
            <a:ext cx="818359" cy="429413"/>
          </a:xfrm>
          <a:prstGeom prst="bentConnector3">
            <a:avLst>
              <a:gd name="adj1" fmla="val 50000"/>
            </a:avLst>
          </a:prstGeom>
          <a:ln w="25400">
            <a:solidFill>
              <a:srgbClr val="5367FB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4271555" y="3852828"/>
            <a:ext cx="690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Člen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8010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3984" y="1341229"/>
            <a:ext cx="8416033" cy="536311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Podrobnosti o ČAS (rozdíly oproti ÚNMZ)</a:t>
            </a:r>
            <a:endParaRPr lang="cs-CZ" sz="2800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72859" y="3432191"/>
            <a:ext cx="8407158" cy="3253097"/>
          </a:xfrm>
        </p:spPr>
        <p:txBody>
          <a:bodyPr/>
          <a:lstStyle/>
          <a:p>
            <a:pPr>
              <a:tabLst>
                <a:tab pos="8161338" algn="r"/>
              </a:tabLst>
            </a:pPr>
            <a:r>
              <a:rPr lang="cs-CZ" dirty="0" smtClean="0"/>
              <a:t>Nejsme dále úřad, </a:t>
            </a:r>
            <a:r>
              <a:rPr lang="cs-CZ" dirty="0"/>
              <a:t>	ale příspěvková organizace.</a:t>
            </a:r>
          </a:p>
          <a:p>
            <a:pPr>
              <a:tabLst>
                <a:tab pos="8161338" algn="r"/>
              </a:tabLst>
            </a:pPr>
            <a:r>
              <a:rPr lang="cs-CZ" dirty="0"/>
              <a:t>Nejsme státní úřednici 	 a nejsme agenti, ale </a:t>
            </a:r>
            <a:r>
              <a:rPr lang="cs-CZ" dirty="0" smtClean="0"/>
              <a:t>zaměstnanci.</a:t>
            </a:r>
            <a:endParaRPr lang="cs-CZ" dirty="0"/>
          </a:p>
          <a:p>
            <a:pPr>
              <a:tabLst>
                <a:tab pos="8161338" algn="r"/>
              </a:tabLst>
            </a:pPr>
            <a:r>
              <a:rPr lang="cs-CZ" dirty="0" smtClean="0"/>
              <a:t>Nezískáme </a:t>
            </a:r>
            <a:r>
              <a:rPr lang="cs-CZ" dirty="0"/>
              <a:t>státní plat, 	ale mzdu. </a:t>
            </a:r>
          </a:p>
          <a:p>
            <a:pPr>
              <a:tabLst>
                <a:tab pos="8161338" algn="r"/>
              </a:tabLst>
            </a:pPr>
            <a:r>
              <a:rPr lang="cs-CZ" dirty="0" smtClean="0"/>
              <a:t>Nemáme „čas“, </a:t>
            </a:r>
            <a:r>
              <a:rPr lang="cs-CZ" dirty="0"/>
              <a:t>	jsme ČAS.</a:t>
            </a:r>
          </a:p>
          <a:p>
            <a:pPr>
              <a:tabLst>
                <a:tab pos="8161338" algn="r"/>
              </a:tabLst>
            </a:pPr>
            <a:r>
              <a:rPr lang="cs-CZ" dirty="0" smtClean="0"/>
              <a:t>„Normalizace“	„</a:t>
            </a:r>
            <a:r>
              <a:rPr lang="cs-CZ" dirty="0"/>
              <a:t>Standardizace</a:t>
            </a:r>
            <a:r>
              <a:rPr lang="cs-CZ" dirty="0" smtClean="0"/>
              <a:t>“</a:t>
            </a:r>
          </a:p>
          <a:p>
            <a:pPr>
              <a:tabLst>
                <a:tab pos="8161338" algn="r"/>
              </a:tabLst>
            </a:pPr>
            <a:r>
              <a:rPr lang="cs-CZ" dirty="0" smtClean="0"/>
              <a:t> </a:t>
            </a:r>
            <a:endParaRPr lang="cs-CZ" dirty="0"/>
          </a:p>
          <a:p>
            <a:pPr>
              <a:tabLst>
                <a:tab pos="8161338" algn="r"/>
              </a:tabLst>
            </a:pPr>
            <a:endParaRPr lang="cs-CZ" dirty="0" smtClean="0"/>
          </a:p>
          <a:p>
            <a:pPr>
              <a:tabLst>
                <a:tab pos="3951288" algn="l"/>
                <a:tab pos="8161338" algn="r"/>
              </a:tabLst>
            </a:pPr>
            <a:endParaRPr lang="cs-CZ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693917" y="516193"/>
            <a:ext cx="3086100" cy="365125"/>
          </a:xfrm>
        </p:spPr>
        <p:txBody>
          <a:bodyPr/>
          <a:lstStyle/>
          <a:p>
            <a:pPr algn="r"/>
            <a:r>
              <a:rPr lang="cs-CZ" dirty="0"/>
              <a:t>Představení nové </a:t>
            </a:r>
            <a:r>
              <a:rPr lang="cs-CZ" dirty="0" smtClean="0"/>
              <a:t>organizace</a:t>
            </a:r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13685" y="6334973"/>
            <a:ext cx="266332" cy="365125"/>
          </a:xfrm>
        </p:spPr>
        <p:txBody>
          <a:bodyPr/>
          <a:lstStyle/>
          <a:p>
            <a:fld id="{7AFB793B-A992-4BCC-B534-22FBCA0C3C1D}" type="slidenum">
              <a:rPr lang="cs-CZ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5</a:t>
            </a:fld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372859" y="6334973"/>
            <a:ext cx="2057400" cy="365125"/>
          </a:xfrm>
        </p:spPr>
        <p:txBody>
          <a:bodyPr/>
          <a:lstStyle/>
          <a:p>
            <a:fld id="{66525C08-CE71-447C-B453-E415232324BC}" type="datetimeFigureOut">
              <a:rPr lang="cs-CZ" smtClean="0">
                <a:solidFill>
                  <a:schemeClr val="tx1"/>
                </a:solidFill>
              </a:rPr>
              <a:pPr/>
              <a:t>16.5.2018</a:t>
            </a:fld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Footer Placeholder 4"/>
          <p:cNvSpPr txBox="1">
            <a:spLocks/>
          </p:cNvSpPr>
          <p:nvPr/>
        </p:nvSpPr>
        <p:spPr>
          <a:xfrm>
            <a:off x="3028950" y="633497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tx1"/>
                </a:solidFill>
                <a:latin typeface="Calibri" panose="020F0502020204030204" pitchFamily="34" charset="0"/>
              </a:rPr>
              <a:t>Ing. Stefan Krebs</a:t>
            </a: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80376" y="2130371"/>
            <a:ext cx="1433309" cy="872013"/>
          </a:xfrm>
          <a:prstGeom prst="rect">
            <a:avLst/>
          </a:prstGeom>
        </p:spPr>
      </p:pic>
      <p:pic>
        <p:nvPicPr>
          <p:cNvPr id="13" name="Obrázek 0" descr="solo.ep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13" y="2305734"/>
            <a:ext cx="1538902" cy="539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Skupina 17"/>
          <p:cNvGrpSpPr/>
          <p:nvPr/>
        </p:nvGrpSpPr>
        <p:grpSpPr>
          <a:xfrm>
            <a:off x="5067906" y="4351431"/>
            <a:ext cx="1458524" cy="1696936"/>
            <a:chOff x="5067906" y="3641746"/>
            <a:chExt cx="1458524" cy="1696936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67906" y="3641746"/>
              <a:ext cx="1458524" cy="1696936"/>
            </a:xfrm>
            <a:prstGeom prst="rect">
              <a:avLst/>
            </a:prstGeom>
          </p:spPr>
        </p:pic>
        <p:cxnSp>
          <p:nvCxnSpPr>
            <p:cNvPr id="6" name="Přímá spojnice 5"/>
            <p:cNvCxnSpPr/>
            <p:nvPr/>
          </p:nvCxnSpPr>
          <p:spPr>
            <a:xfrm>
              <a:off x="5172501" y="4124941"/>
              <a:ext cx="1353929" cy="1021468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14"/>
            <p:cNvCxnSpPr/>
            <p:nvPr/>
          </p:nvCxnSpPr>
          <p:spPr>
            <a:xfrm flipH="1">
              <a:off x="5172501" y="4124941"/>
              <a:ext cx="1201003" cy="1021468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23126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850035" y="2124352"/>
            <a:ext cx="3724787" cy="1844368"/>
          </a:xfrm>
          <a:solidFill>
            <a:schemeClr val="bg1"/>
          </a:solidFill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cs-CZ" sz="8800" dirty="0" smtClean="0"/>
              <a:t>ČSN</a:t>
            </a:r>
            <a:endParaRPr lang="cs-CZ" sz="88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243120" y="4141215"/>
            <a:ext cx="2171470" cy="1369921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3984" y="1312317"/>
            <a:ext cx="8416033" cy="536311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ČSN – náš výrobek – zůstává:</a:t>
            </a:r>
            <a:endParaRPr lang="cs-CZ" sz="2800" b="1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693917" y="516193"/>
            <a:ext cx="3086100" cy="365125"/>
          </a:xfrm>
        </p:spPr>
        <p:txBody>
          <a:bodyPr/>
          <a:lstStyle/>
          <a:p>
            <a:pPr algn="r"/>
            <a:r>
              <a:rPr lang="cs-CZ" dirty="0" smtClean="0"/>
              <a:t>Představení nové organizace</a:t>
            </a:r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1441" y="6334973"/>
            <a:ext cx="248576" cy="365125"/>
          </a:xfrm>
        </p:spPr>
        <p:txBody>
          <a:bodyPr/>
          <a:lstStyle/>
          <a:p>
            <a:fld id="{7AFB793B-A992-4BCC-B534-22FBCA0C3C1D}" type="slidenum">
              <a:rPr lang="cs-CZ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6</a:t>
            </a:fld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372859" y="6334973"/>
            <a:ext cx="2057400" cy="365125"/>
          </a:xfrm>
        </p:spPr>
        <p:txBody>
          <a:bodyPr/>
          <a:lstStyle/>
          <a:p>
            <a:fld id="{66525C08-CE71-447C-B453-E415232324BC}" type="datetimeFigureOut">
              <a:rPr lang="cs-CZ" smtClean="0">
                <a:solidFill>
                  <a:schemeClr val="tx1"/>
                </a:solidFill>
              </a:rPr>
              <a:pPr/>
              <a:t>16.5.2018</a:t>
            </a:fld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Footer Placeholder 4"/>
          <p:cNvSpPr txBox="1">
            <a:spLocks/>
          </p:cNvSpPr>
          <p:nvPr/>
        </p:nvSpPr>
        <p:spPr>
          <a:xfrm>
            <a:off x="3028950" y="633497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tx1"/>
                </a:solidFill>
                <a:latin typeface="Calibri" panose="020F0502020204030204" pitchFamily="34" charset="0"/>
              </a:rPr>
              <a:t>Ing. Stefan Krebs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21866" y="2402304"/>
            <a:ext cx="4034914" cy="1335189"/>
          </a:xfrm>
          <a:prstGeom prst="rect">
            <a:avLst/>
          </a:prstGeom>
        </p:spPr>
      </p:pic>
      <p:sp>
        <p:nvSpPr>
          <p:cNvPr id="12" name="Nadpis 1"/>
          <p:cNvSpPr txBox="1">
            <a:spLocks/>
          </p:cNvSpPr>
          <p:nvPr/>
        </p:nvSpPr>
        <p:spPr>
          <a:xfrm>
            <a:off x="395227" y="4908431"/>
            <a:ext cx="8416033" cy="128284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tabLst>
                <a:tab pos="0" algn="l"/>
              </a:tabLst>
              <a:defRPr sz="6000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cs-CZ" sz="2800" b="1" dirty="0" smtClean="0"/>
              <a:t/>
            </a:r>
            <a:br>
              <a:rPr lang="cs-CZ" sz="2800" b="1" dirty="0" smtClean="0"/>
            </a:br>
            <a:endParaRPr lang="cs-CZ" sz="2800" b="1" dirty="0" smtClean="0"/>
          </a:p>
          <a:p>
            <a:r>
              <a:rPr lang="cs-CZ" sz="2800" b="1" dirty="0" smtClean="0"/>
              <a:t>ČAS organizuje distribuci:</a:t>
            </a:r>
            <a:br>
              <a:rPr lang="cs-CZ" sz="2800" b="1" dirty="0" smtClean="0"/>
            </a:br>
            <a:r>
              <a:rPr lang="cs-CZ" sz="2800" dirty="0" smtClean="0"/>
              <a:t>ČSN – můžete jej kupovat </a:t>
            </a:r>
            <a:r>
              <a:rPr lang="cs-CZ" sz="2800" u="sng" dirty="0" smtClean="0"/>
              <a:t>u nás</a:t>
            </a:r>
            <a:r>
              <a:rPr lang="cs-CZ" sz="2800" dirty="0" smtClean="0"/>
              <a:t> i online</a:t>
            </a:r>
          </a:p>
          <a:p>
            <a:r>
              <a:rPr lang="cs-CZ" sz="2800" dirty="0" smtClean="0"/>
              <a:t>Nové výrobky - semináře, tréninky, sekundární publikace.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635304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379 0.04051 L 0.62864 -0.2495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622" y="-1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Děkuji za Váš    . </a:t>
            </a:r>
            <a:endParaRPr lang="cs-CZ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40318" y="6365228"/>
            <a:ext cx="267995" cy="365125"/>
          </a:xfrm>
        </p:spPr>
        <p:txBody>
          <a:bodyPr/>
          <a:lstStyle/>
          <a:p>
            <a:fld id="{7AFB793B-A992-4BCC-B534-22FBCA0C3C1D}" type="slidenum">
              <a:rPr lang="cs-CZ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7</a:t>
            </a:fld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8" name="Podnadpis 2"/>
          <p:cNvSpPr>
            <a:spLocks noGrp="1"/>
          </p:cNvSpPr>
          <p:nvPr>
            <p:ph type="subTitle" idx="1"/>
          </p:nvPr>
        </p:nvSpPr>
        <p:spPr>
          <a:xfrm>
            <a:off x="1054223" y="3800106"/>
            <a:ext cx="6858000" cy="2266102"/>
          </a:xfrm>
        </p:spPr>
        <p:txBody>
          <a:bodyPr>
            <a:normAutofit fontScale="92500" lnSpcReduction="20000"/>
          </a:bodyPr>
          <a:lstStyle/>
          <a:p>
            <a:pPr algn="l"/>
            <a:endParaRPr lang="cs-CZ" dirty="0" smtClean="0"/>
          </a:p>
          <a:p>
            <a:pPr algn="l"/>
            <a:r>
              <a:rPr lang="cs-CZ" dirty="0"/>
              <a:t>Ing. Stefan Krebs</a:t>
            </a:r>
          </a:p>
          <a:p>
            <a:pPr algn="l">
              <a:spcBef>
                <a:spcPts val="600"/>
              </a:spcBef>
            </a:pPr>
            <a:r>
              <a:rPr lang="cs-CZ" dirty="0" err="1" smtClean="0">
                <a:solidFill>
                  <a:srgbClr val="C00000"/>
                </a:solidFill>
              </a:rPr>
              <a:t>krebs</a:t>
            </a:r>
            <a:r>
              <a:rPr lang="en-US" dirty="0" smtClean="0">
                <a:solidFill>
                  <a:srgbClr val="C00000"/>
                </a:solidFill>
              </a:rPr>
              <a:t>@</a:t>
            </a:r>
            <a:r>
              <a:rPr lang="cs-CZ" dirty="0" smtClean="0">
                <a:solidFill>
                  <a:srgbClr val="C00000"/>
                </a:solidFill>
              </a:rPr>
              <a:t>agentura-</a:t>
            </a:r>
            <a:r>
              <a:rPr lang="cs-CZ" dirty="0" err="1" smtClean="0">
                <a:solidFill>
                  <a:srgbClr val="C00000"/>
                </a:solidFill>
              </a:rPr>
              <a:t>cas</a:t>
            </a:r>
            <a:r>
              <a:rPr lang="en-US" dirty="0" smtClean="0">
                <a:solidFill>
                  <a:srgbClr val="C00000"/>
                </a:solidFill>
              </a:rPr>
              <a:t>.</a:t>
            </a:r>
            <a:r>
              <a:rPr lang="en-US" dirty="0" err="1" smtClean="0">
                <a:solidFill>
                  <a:srgbClr val="C00000"/>
                </a:solidFill>
              </a:rPr>
              <a:t>cz</a:t>
            </a:r>
            <a:endParaRPr lang="cs-CZ" dirty="0" smtClean="0">
              <a:solidFill>
                <a:srgbClr val="C00000"/>
              </a:solidFill>
            </a:endParaRP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Česká agentura pro standardizaci</a:t>
            </a:r>
          </a:p>
          <a:p>
            <a:pPr algn="l"/>
            <a:r>
              <a:rPr lang="cs-CZ" dirty="0" smtClean="0">
                <a:solidFill>
                  <a:srgbClr val="C00000"/>
                </a:solidFill>
              </a:rPr>
              <a:t>www.agentura-cas.cz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328474" y="6408904"/>
            <a:ext cx="521119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1200" kern="100" dirty="0" smtClean="0">
                <a:ea typeface="Calibri" panose="020F0502020204030204" pitchFamily="34" charset="0"/>
              </a:rPr>
              <a:t>Česká </a:t>
            </a:r>
            <a:r>
              <a:rPr lang="cs-CZ" sz="1200" kern="100" dirty="0">
                <a:ea typeface="Calibri" panose="020F0502020204030204" pitchFamily="34" charset="0"/>
              </a:rPr>
              <a:t>agentura pro standardizaci</a:t>
            </a:r>
            <a:r>
              <a:rPr lang="cs-CZ" sz="1200" kern="100" dirty="0">
                <a:solidFill>
                  <a:srgbClr val="767171"/>
                </a:solidFill>
                <a:ea typeface="Calibri" panose="020F0502020204030204" pitchFamily="34" charset="0"/>
              </a:rPr>
              <a:t> </a:t>
            </a:r>
            <a:r>
              <a:rPr lang="cs-CZ" sz="1000" kern="1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←→</a:t>
            </a:r>
            <a:r>
              <a:rPr lang="cs-CZ" sz="1200" kern="100" dirty="0">
                <a:solidFill>
                  <a:srgbClr val="767171"/>
                </a:solidFill>
                <a:ea typeface="Calibri" panose="020F0502020204030204" pitchFamily="34" charset="0"/>
              </a:rPr>
              <a:t> </a:t>
            </a:r>
            <a:r>
              <a:rPr lang="cs-CZ" sz="1200" kern="100" dirty="0">
                <a:ea typeface="Calibri" panose="020F0502020204030204" pitchFamily="34" charset="0"/>
              </a:rPr>
              <a:t>Biskupský dvůr 1148/5 </a:t>
            </a:r>
            <a:r>
              <a:rPr lang="cs-CZ" sz="1000" kern="1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←→</a:t>
            </a:r>
            <a:r>
              <a:rPr lang="cs-CZ" sz="1200" kern="100" dirty="0">
                <a:solidFill>
                  <a:srgbClr val="767171"/>
                </a:solidFill>
                <a:ea typeface="Calibri" panose="020F0502020204030204" pitchFamily="34" charset="0"/>
              </a:rPr>
              <a:t> </a:t>
            </a:r>
            <a:r>
              <a:rPr lang="cs-CZ" sz="1200" kern="100" dirty="0">
                <a:ea typeface="Calibri" panose="020F0502020204030204" pitchFamily="34" charset="0"/>
              </a:rPr>
              <a:t>110 00 Praha</a:t>
            </a:r>
            <a:r>
              <a:rPr lang="cs-CZ" sz="1000" kern="100" dirty="0">
                <a:ea typeface="Calibri" panose="020F0502020204030204" pitchFamily="34" charset="0"/>
              </a:rPr>
              <a:t> </a:t>
            </a:r>
            <a:r>
              <a:rPr lang="cs-CZ" sz="1000" kern="100" dirty="0" smtClean="0">
                <a:ea typeface="Calibri" panose="020F0502020204030204" pitchFamily="34" charset="0"/>
              </a:rPr>
              <a:t>1</a:t>
            </a:r>
            <a:endParaRPr lang="cs-CZ" sz="1000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695579" y="508324"/>
            <a:ext cx="3086100" cy="365125"/>
          </a:xfrm>
        </p:spPr>
        <p:txBody>
          <a:bodyPr/>
          <a:lstStyle/>
          <a:p>
            <a:pPr algn="r"/>
            <a:r>
              <a:rPr lang="cs-CZ" dirty="0" smtClean="0"/>
              <a:t>Představení nové organizace</a:t>
            </a:r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48874" y="2653190"/>
            <a:ext cx="1433309" cy="872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284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435</TotalTime>
  <Words>249</Words>
  <Application>Microsoft Office PowerPoint</Application>
  <PresentationFormat>Předvádění na obrazovce (4:3)</PresentationFormat>
  <Paragraphs>65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Office</vt:lpstr>
      <vt:lpstr>Představení nové organizace Česká agentura pro standardizaci</vt:lpstr>
      <vt:lpstr>Česká agentura pro standardizaci (ČAS)</vt:lpstr>
      <vt:lpstr>Úřad pro normalizaci, metrologii a státní zkušebnictví</vt:lpstr>
      <vt:lpstr>Mezinárodní standardizace a ČAS: ÚNMZ zůstává členem mezinárodních organizaci.  ČAS získá transparentně všechny informace. ČAS připravuje jmenování, hlasování a  připomínkování.</vt:lpstr>
      <vt:lpstr>Podrobnosti o ČAS (rozdíly oproti ÚNMZ)</vt:lpstr>
      <vt:lpstr>ČSN – náš výrobek – zůstává:</vt:lpstr>
      <vt:lpstr>Děkuji za Váš    . 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Koutská Miloslava</dc:creator>
  <cp:lastModifiedBy>MVCR</cp:lastModifiedBy>
  <cp:revision>60</cp:revision>
  <cp:lastPrinted>2018-02-19T09:09:47Z</cp:lastPrinted>
  <dcterms:created xsi:type="dcterms:W3CDTF">2018-02-15T11:54:31Z</dcterms:created>
  <dcterms:modified xsi:type="dcterms:W3CDTF">2018-05-16T11:12:19Z</dcterms:modified>
</cp:coreProperties>
</file>