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5" r:id="rId3"/>
    <p:sldId id="266" r:id="rId4"/>
    <p:sldId id="262" r:id="rId5"/>
    <p:sldId id="270" r:id="rId6"/>
    <p:sldId id="271" r:id="rId7"/>
    <p:sldId id="272" r:id="rId8"/>
    <p:sldId id="260" r:id="rId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-108" y="-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7B5EA-379D-4F8D-8108-DD452079C97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66223-C29E-454F-941F-8B44D20EB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0318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23E1B-A98A-4830-9C45-B6DB6E9A76EA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1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5DF180-0DCC-4EF4-9035-64AF259988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461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DF180-0DCC-4EF4-9035-64AF25998872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745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 altLang="cs-CZ" smtClean="0"/>
          </a:p>
        </p:txBody>
      </p:sp>
    </p:spTree>
    <p:extLst>
      <p:ext uri="{BB962C8B-B14F-4D97-AF65-F5344CB8AC3E}">
        <p14:creationId xmlns:p14="http://schemas.microsoft.com/office/powerpoint/2010/main" val="3102410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 altLang="cs-CZ" smtClean="0"/>
          </a:p>
        </p:txBody>
      </p:sp>
    </p:spTree>
    <p:extLst>
      <p:ext uri="{BB962C8B-B14F-4D97-AF65-F5344CB8AC3E}">
        <p14:creationId xmlns:p14="http://schemas.microsoft.com/office/powerpoint/2010/main" val="103915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982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940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0572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107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953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3996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445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607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196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565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566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51520" y="269776"/>
            <a:ext cx="7200800" cy="11430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F245E"/>
                </a:solidFill>
              </a:defRPr>
            </a:lvl1pPr>
            <a:lvl2pPr>
              <a:defRPr sz="2000"/>
            </a:lvl2pPr>
            <a:lvl3pPr>
              <a:defRPr sz="20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591B5-F8C7-4A04-B2FF-464AC75185AA}" type="datetime1">
              <a:rPr lang="cs-CZ"/>
              <a:pPr>
                <a:defRPr/>
              </a:pPr>
              <a:t>16.5.2018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Zápatí pro jméno autora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8C6C32-9324-4229-A508-A2D6C5CAFA0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723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1539" y="1178832"/>
            <a:ext cx="8087555" cy="5118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Nadpis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539" y="1825625"/>
            <a:ext cx="808755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Text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25C08-CE71-447C-B453-E415232324BC}" type="datetimeFigureOut">
              <a:rPr lang="cs-CZ" smtClean="0"/>
              <a:pPr/>
              <a:t>16.5.2018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B793B-A992-4BCC-B534-22FBCA0C3C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nice se šipkou 5"/>
          <p:cNvSpPr>
            <a:spLocks noChangeShapeType="1"/>
          </p:cNvSpPr>
          <p:nvPr userDrawn="1"/>
        </p:nvSpPr>
        <p:spPr bwMode="auto">
          <a:xfrm>
            <a:off x="454419" y="6336768"/>
            <a:ext cx="8280000" cy="0"/>
          </a:xfrm>
          <a:prstGeom prst="straightConnector1">
            <a:avLst/>
          </a:prstGeom>
          <a:noFill/>
          <a:ln w="9525">
            <a:solidFill>
              <a:srgbClr val="747070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8" name="Přímá spojnice se šipkou 5"/>
          <p:cNvSpPr>
            <a:spLocks noChangeShapeType="1"/>
          </p:cNvSpPr>
          <p:nvPr userDrawn="1"/>
        </p:nvSpPr>
        <p:spPr bwMode="auto">
          <a:xfrm>
            <a:off x="463304" y="1019026"/>
            <a:ext cx="8280000" cy="0"/>
          </a:xfrm>
          <a:prstGeom prst="straightConnector1">
            <a:avLst/>
          </a:prstGeom>
          <a:noFill/>
          <a:ln w="9525">
            <a:solidFill>
              <a:srgbClr val="747070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0" t="14751" b="18813"/>
          <a:stretch/>
        </p:blipFill>
        <p:spPr>
          <a:xfrm>
            <a:off x="443881" y="25346"/>
            <a:ext cx="2788552" cy="8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262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None/>
        <a:tabLst>
          <a:tab pos="0" algn="l"/>
        </a:tabLst>
        <a:defRPr sz="28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de/url?sa=i&amp;rct=j&amp;q=&amp;esrc=s&amp;source=images&amp;cd=&amp;cad=rja&amp;uact=8&amp;ved=0ahUKEwijyMDPnsLUAhVD1BoKHeQvCuwQjRwIBw&amp;url=http://www.wifr.com/content/news/Vandals-target-cars-homes-and-billboard-in-Janesville-417900013.html&amp;psig=AFQjCNFVMDV3v742y-z2e9y8impXcpN79Q&amp;ust=1497698161983509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hyperlink" Target="http://www.google.cz/url?sa=i&amp;rct=j&amp;q=&amp;esrc=s&amp;source=images&amp;cd=&amp;cad=rja&amp;uact=8&amp;ved=0ahUKEwifrtiaqMLUAhWCJhoKHXoUCv4QjRwIBw&amp;url=http://www.thenewscenter.tv/home/headlines/PHS-Fire-Believed-To-Be-Arson-302830071.html&amp;psig=AFQjCNED4MQrqhJWhzb5XAqFN2rwNBe7gA&amp;ust=1497700742962988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&amp;esrc=s&amp;source=images&amp;cd=&amp;cad=rja&amp;uact=8&amp;ved=0ahUKEwjsibaKo8LUAhUoP5oKHYEQC9IQjRwIBw&amp;url=http://intelligencebriefs.com/terrorist-attack-on-kdf-el-adde-military-camp-similar-to-isis-technique/&amp;psig=AFQjCNEJf24Tw93pXP55iGGLUXE3-TAtNA&amp;ust=1497699334022037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63983" y="1122363"/>
            <a:ext cx="8479839" cy="2387600"/>
          </a:xfrm>
        </p:spPr>
        <p:txBody>
          <a:bodyPr/>
          <a:lstStyle/>
          <a:p>
            <a:r>
              <a:rPr lang="cs-CZ" dirty="0" smtClean="0"/>
              <a:t>Prevence kriminality v Evropské standardizaci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07489" y="3815886"/>
            <a:ext cx="6858000" cy="2257225"/>
          </a:xfrm>
        </p:spPr>
        <p:txBody>
          <a:bodyPr>
            <a:normAutofit fontScale="92500" lnSpcReduction="20000"/>
          </a:bodyPr>
          <a:lstStyle/>
          <a:p>
            <a:pPr algn="l"/>
            <a:endParaRPr lang="cs-CZ" dirty="0" smtClean="0"/>
          </a:p>
          <a:p>
            <a:pPr algn="l"/>
            <a:r>
              <a:rPr lang="cs-CZ" dirty="0" smtClean="0"/>
              <a:t>Ing. </a:t>
            </a:r>
            <a:r>
              <a:rPr lang="cs-CZ" smtClean="0"/>
              <a:t>Stefan Krebs</a:t>
            </a:r>
            <a:endParaRPr lang="cs-CZ" dirty="0" smtClean="0"/>
          </a:p>
          <a:p>
            <a:pPr algn="l">
              <a:spcBef>
                <a:spcPts val="600"/>
              </a:spcBef>
            </a:pPr>
            <a:r>
              <a:rPr lang="cs-CZ" dirty="0" err="1" smtClean="0">
                <a:solidFill>
                  <a:srgbClr val="C00000"/>
                </a:solidFill>
              </a:rPr>
              <a:t>krebs</a:t>
            </a:r>
            <a:r>
              <a:rPr lang="en-US" dirty="0" smtClean="0">
                <a:solidFill>
                  <a:srgbClr val="C00000"/>
                </a:solidFill>
              </a:rPr>
              <a:t>@</a:t>
            </a:r>
            <a:r>
              <a:rPr lang="cs-CZ" dirty="0" smtClean="0">
                <a:solidFill>
                  <a:srgbClr val="C00000"/>
                </a:solidFill>
              </a:rPr>
              <a:t>agentura-</a:t>
            </a:r>
            <a:r>
              <a:rPr lang="cs-CZ" dirty="0" err="1" smtClean="0">
                <a:solidFill>
                  <a:srgbClr val="C00000"/>
                </a:solidFill>
              </a:rPr>
              <a:t>cas</a:t>
            </a:r>
            <a:r>
              <a:rPr lang="en-US" dirty="0" smtClean="0">
                <a:solidFill>
                  <a:srgbClr val="C00000"/>
                </a:solidFill>
              </a:rPr>
              <a:t>.</a:t>
            </a:r>
            <a:r>
              <a:rPr lang="en-US" dirty="0" err="1" smtClean="0">
                <a:solidFill>
                  <a:srgbClr val="C00000"/>
                </a:solidFill>
              </a:rPr>
              <a:t>cz</a:t>
            </a:r>
            <a:endParaRPr lang="cs-CZ" dirty="0" smtClean="0">
              <a:solidFill>
                <a:srgbClr val="C00000"/>
              </a:solidFill>
            </a:endParaRP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Česká agentura pro standardizaci</a:t>
            </a:r>
          </a:p>
          <a:p>
            <a:pPr algn="l"/>
            <a:r>
              <a:rPr lang="cs-CZ" dirty="0" smtClean="0">
                <a:solidFill>
                  <a:srgbClr val="C00000"/>
                </a:solidFill>
              </a:rPr>
              <a:t>www.agentura-cas.cz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66951" y="6379035"/>
            <a:ext cx="276872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1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3984" y="6379035"/>
            <a:ext cx="52111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kern="100" dirty="0" smtClean="0">
                <a:ea typeface="Calibri" panose="020F0502020204030204" pitchFamily="34" charset="0"/>
              </a:rPr>
              <a:t>Česká </a:t>
            </a:r>
            <a:r>
              <a:rPr lang="cs-CZ" sz="1200" kern="100" dirty="0">
                <a:ea typeface="Calibri" panose="020F0502020204030204" pitchFamily="34" charset="0"/>
              </a:rPr>
              <a:t>agentura pro standardizaci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Biskupský dvůr 1148/5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110 00 Praha</a:t>
            </a:r>
            <a:r>
              <a:rPr lang="cs-CZ" sz="1000" kern="100" dirty="0">
                <a:ea typeface="Calibri" panose="020F0502020204030204" pitchFamily="34" charset="0"/>
              </a:rPr>
              <a:t> </a:t>
            </a:r>
            <a:r>
              <a:rPr lang="cs-CZ" sz="1000" kern="100" dirty="0" smtClean="0">
                <a:ea typeface="Calibri" panose="020F0502020204030204" pitchFamily="34" charset="0"/>
              </a:rPr>
              <a:t>1</a:t>
            </a:r>
            <a:endParaRPr lang="cs-CZ" sz="1000" dirty="0"/>
          </a:p>
        </p:txBody>
      </p:sp>
      <p:sp>
        <p:nvSpPr>
          <p:cNvPr id="9" name="Date Placeholder 3"/>
          <p:cNvSpPr txBox="1">
            <a:spLocks/>
          </p:cNvSpPr>
          <p:nvPr/>
        </p:nvSpPr>
        <p:spPr>
          <a:xfrm>
            <a:off x="7833986" y="540091"/>
            <a:ext cx="992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6525C08-CE71-447C-B453-E415232324BC}" type="datetimeFigureOut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 algn="r"/>
              <a:t>16.5.2018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96879" y="4206788"/>
            <a:ext cx="2452875" cy="164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07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Zástupný symbol pro obsah 5"/>
          <p:cNvSpPr>
            <a:spLocks noGrp="1"/>
          </p:cNvSpPr>
          <p:nvPr>
            <p:ph idx="1"/>
          </p:nvPr>
        </p:nvSpPr>
        <p:spPr bwMode="auto">
          <a:xfrm>
            <a:off x="472973" y="1313313"/>
            <a:ext cx="8374063" cy="44259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indent="0" eaLnBrk="1" hangingPunct="1">
              <a:lnSpc>
                <a:spcPts val="3000"/>
              </a:lnSpc>
              <a:buFont typeface="Arial" charset="0"/>
              <a:buNone/>
              <a:defRPr/>
            </a:pPr>
            <a:r>
              <a:rPr lang="cs-CZ" altLang="cs-CZ" sz="1800" b="1" dirty="0" smtClean="0"/>
              <a:t>Evropská standardizace </a:t>
            </a:r>
            <a:r>
              <a:rPr lang="cs-CZ" altLang="cs-CZ" sz="1800" b="1" dirty="0"/>
              <a:t>přiděluje administrativní úkoly svým </a:t>
            </a:r>
            <a:r>
              <a:rPr lang="cs-CZ" altLang="cs-CZ" sz="1800" b="1" dirty="0" smtClean="0"/>
              <a:t>členům (např. ÚNMZ):</a:t>
            </a:r>
          </a:p>
          <a:p>
            <a:pPr eaLnBrk="1" hangingPunct="1">
              <a:lnSpc>
                <a:spcPts val="3000"/>
              </a:lnSpc>
              <a:buFont typeface="Arial" charset="0"/>
              <a:buChar char="•"/>
              <a:defRPr/>
            </a:pPr>
            <a:r>
              <a:rPr lang="cs-CZ" altLang="cs-CZ" sz="1800" dirty="0" smtClean="0"/>
              <a:t> Vedení sekretariátu Evropské technické komise (CEN/TC 325)</a:t>
            </a:r>
          </a:p>
          <a:p>
            <a:pPr eaLnBrk="1" hangingPunct="1">
              <a:lnSpc>
                <a:spcPts val="3000"/>
              </a:lnSpc>
              <a:buFont typeface="Arial" charset="0"/>
              <a:buChar char="•"/>
              <a:defRPr/>
            </a:pPr>
            <a:r>
              <a:rPr lang="cs-CZ" altLang="cs-CZ" sz="1800" dirty="0" smtClean="0"/>
              <a:t> Jmenování předsedy </a:t>
            </a:r>
            <a:br>
              <a:rPr lang="cs-CZ" altLang="cs-CZ" sz="1800" dirty="0" smtClean="0"/>
            </a:br>
            <a:r>
              <a:rPr lang="cs-CZ" altLang="cs-CZ" sz="1800" dirty="0" smtClean="0"/>
              <a:t>   Evropské technické komise</a:t>
            </a:r>
          </a:p>
          <a:p>
            <a:pPr eaLnBrk="1" hangingPunct="1">
              <a:lnSpc>
                <a:spcPts val="3000"/>
              </a:lnSpc>
              <a:buFont typeface="Arial" charset="0"/>
              <a:buChar char="•"/>
              <a:defRPr/>
            </a:pPr>
            <a:r>
              <a:rPr lang="cs-CZ" altLang="cs-CZ" sz="1800" dirty="0"/>
              <a:t> </a:t>
            </a:r>
            <a:r>
              <a:rPr lang="cs-CZ" altLang="cs-CZ" sz="1800" dirty="0" smtClean="0"/>
              <a:t>Vedení pracovní skupiny (CEN/TC 325/WG 3)</a:t>
            </a:r>
          </a:p>
          <a:p>
            <a:pPr marL="0" indent="0" eaLnBrk="1" hangingPunct="1">
              <a:lnSpc>
                <a:spcPts val="3000"/>
              </a:lnSpc>
              <a:buFont typeface="Arial" charset="0"/>
              <a:buNone/>
              <a:defRPr/>
            </a:pPr>
            <a:r>
              <a:rPr lang="cs-CZ" altLang="cs-CZ" sz="1800" b="1" dirty="0" smtClean="0"/>
              <a:t>Výhody:</a:t>
            </a:r>
          </a:p>
          <a:p>
            <a:pPr eaLnBrk="1" hangingPunct="1">
              <a:lnSpc>
                <a:spcPts val="3000"/>
              </a:lnSpc>
              <a:buFont typeface="Arial" charset="0"/>
              <a:buChar char="•"/>
              <a:defRPr/>
            </a:pPr>
            <a:r>
              <a:rPr lang="cs-CZ" altLang="cs-CZ" sz="1800" dirty="0" smtClean="0"/>
              <a:t> Optimální informovanost</a:t>
            </a:r>
          </a:p>
          <a:p>
            <a:pPr>
              <a:lnSpc>
                <a:spcPts val="3000"/>
              </a:lnSpc>
              <a:buFont typeface="Arial" charset="0"/>
              <a:buChar char="•"/>
              <a:defRPr/>
            </a:pPr>
            <a:r>
              <a:rPr lang="cs-CZ" altLang="cs-CZ" sz="1800" dirty="0" smtClean="0"/>
              <a:t> Zavedení koncepčních návrhů</a:t>
            </a:r>
          </a:p>
          <a:p>
            <a:pPr>
              <a:lnSpc>
                <a:spcPts val="3000"/>
              </a:lnSpc>
              <a:buFont typeface="Arial" charset="0"/>
              <a:buChar char="•"/>
              <a:defRPr/>
            </a:pPr>
            <a:r>
              <a:rPr lang="cs-CZ" altLang="cs-CZ" sz="1800" dirty="0" smtClean="0"/>
              <a:t> Vedení normalizačních projektů</a:t>
            </a:r>
          </a:p>
          <a:p>
            <a:pPr eaLnBrk="1" hangingPunct="1">
              <a:lnSpc>
                <a:spcPts val="3000"/>
              </a:lnSpc>
              <a:buFont typeface="Arial" charset="0"/>
              <a:buChar char="•"/>
              <a:defRPr/>
            </a:pPr>
            <a:r>
              <a:rPr lang="cs-CZ" altLang="cs-CZ" sz="1800" dirty="0" smtClean="0"/>
              <a:t> Rozšířený vliv</a:t>
            </a:r>
            <a:endParaRPr lang="cs-CZ" altLang="cs-CZ" sz="1800" dirty="0"/>
          </a:p>
          <a:p>
            <a:pPr eaLnBrk="1" hangingPunct="1">
              <a:lnSpc>
                <a:spcPts val="3000"/>
              </a:lnSpc>
              <a:buFont typeface="Arial" charset="0"/>
              <a:buChar char="•"/>
              <a:defRPr/>
            </a:pPr>
            <a:r>
              <a:rPr lang="cs-CZ" altLang="cs-CZ" sz="1800" dirty="0" smtClean="0"/>
              <a:t> </a:t>
            </a:r>
          </a:p>
        </p:txBody>
      </p:sp>
      <p:cxnSp>
        <p:nvCxnSpPr>
          <p:cNvPr id="6" name="Přímá spojnice 5"/>
          <p:cNvCxnSpPr/>
          <p:nvPr/>
        </p:nvCxnSpPr>
        <p:spPr>
          <a:xfrm flipV="1">
            <a:off x="6934535" y="3962141"/>
            <a:ext cx="0" cy="1303531"/>
          </a:xfrm>
          <a:prstGeom prst="line">
            <a:avLst/>
          </a:prstGeom>
          <a:ln w="107950" cap="rnd">
            <a:solidFill>
              <a:schemeClr val="accent1">
                <a:shade val="95000"/>
                <a:satMod val="105000"/>
                <a:alpha val="2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Skupina 3"/>
          <p:cNvGrpSpPr/>
          <p:nvPr/>
        </p:nvGrpSpPr>
        <p:grpSpPr>
          <a:xfrm>
            <a:off x="5069329" y="2502656"/>
            <a:ext cx="3693821" cy="1686276"/>
            <a:chOff x="5069329" y="2502656"/>
            <a:chExt cx="3693821" cy="1686276"/>
          </a:xfrm>
        </p:grpSpPr>
        <p:sp>
          <p:nvSpPr>
            <p:cNvPr id="5" name="Zahnutá šipka doleva 4"/>
            <p:cNvSpPr/>
            <p:nvPr/>
          </p:nvSpPr>
          <p:spPr>
            <a:xfrm rot="10800000">
              <a:off x="5069329" y="2580245"/>
              <a:ext cx="1178632" cy="1442708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de-DE" sz="1400">
                <a:solidFill>
                  <a:schemeClr val="tx1"/>
                </a:solidFill>
              </a:endParaRPr>
            </a:p>
          </p:txBody>
        </p:sp>
        <p:sp>
          <p:nvSpPr>
            <p:cNvPr id="8" name="Ovál 7"/>
            <p:cNvSpPr/>
            <p:nvPr/>
          </p:nvSpPr>
          <p:spPr>
            <a:xfrm>
              <a:off x="5099184" y="2803656"/>
              <a:ext cx="3601551" cy="1158485"/>
            </a:xfrm>
            <a:prstGeom prst="ellipse">
              <a:avLst/>
            </a:prstGeom>
            <a:noFill/>
            <a:ln w="120650">
              <a:solidFill>
                <a:schemeClr val="accent1">
                  <a:shade val="50000"/>
                  <a:alpha val="1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de-DE" sz="1400"/>
            </a:p>
          </p:txBody>
        </p:sp>
        <p:sp>
          <p:nvSpPr>
            <p:cNvPr id="11" name="Zahnutá šipka doleva 10"/>
            <p:cNvSpPr/>
            <p:nvPr/>
          </p:nvSpPr>
          <p:spPr>
            <a:xfrm>
              <a:off x="7584518" y="2683621"/>
              <a:ext cx="1178632" cy="1459485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de-DE" sz="1400">
                <a:solidFill>
                  <a:schemeClr val="tx1"/>
                </a:solidFill>
              </a:endParaRPr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6301098" y="3604157"/>
              <a:ext cx="1266874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cs-CZ" sz="1600" dirty="0">
                  <a:latin typeface="+mn-lt"/>
                  <a:cs typeface="Arial" charset="0"/>
                </a:rPr>
                <a:t>Hlasování</a:t>
              </a:r>
            </a:p>
            <a:p>
              <a:pPr algn="ctr" eaLnBrk="1" hangingPunct="1">
                <a:defRPr/>
              </a:pPr>
              <a:r>
                <a:rPr lang="cs-CZ" sz="1600" dirty="0">
                  <a:latin typeface="+mn-lt"/>
                  <a:cs typeface="Arial" charset="0"/>
                </a:rPr>
                <a:t>33 zemí</a:t>
              </a:r>
              <a:endParaRPr lang="de-DE" sz="1600" dirty="0">
                <a:latin typeface="+mn-lt"/>
                <a:cs typeface="Arial" charset="0"/>
              </a:endParaRP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6123132" y="2502656"/>
              <a:ext cx="1497977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cs-CZ" sz="1600" b="1" dirty="0">
                  <a:latin typeface="+mn-lt"/>
                  <a:cs typeface="Arial" charset="0"/>
                </a:rPr>
                <a:t>Vývoj norem </a:t>
              </a:r>
              <a:r>
                <a:rPr lang="cs-CZ" sz="1600" b="1" dirty="0" smtClean="0">
                  <a:latin typeface="+mn-lt"/>
                  <a:cs typeface="Arial" charset="0"/>
                </a:rPr>
                <a:t>EN</a:t>
              </a:r>
              <a:endParaRPr lang="de-DE" sz="1600" b="1" dirty="0">
                <a:latin typeface="+mn-lt"/>
                <a:cs typeface="Arial" charset="0"/>
              </a:endParaRPr>
            </a:p>
          </p:txBody>
        </p:sp>
      </p:grpSp>
      <p:sp>
        <p:nvSpPr>
          <p:cNvPr id="21" name="Šipka nahoru 20"/>
          <p:cNvSpPr/>
          <p:nvPr/>
        </p:nvSpPr>
        <p:spPr>
          <a:xfrm rot="5400000">
            <a:off x="4723607" y="1477169"/>
            <a:ext cx="576262" cy="2463800"/>
          </a:xfrm>
          <a:prstGeom prst="upArrow">
            <a:avLst/>
          </a:prstGeom>
          <a:solidFill>
            <a:srgbClr val="F20000"/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50800" dir="5400000" algn="ctr" rotWithShape="0">
              <a:srgbClr val="000000">
                <a:alpha val="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eaLnBrk="1" hangingPunct="1">
              <a:defRPr/>
            </a:pPr>
            <a:r>
              <a:rPr lang="cs-CZ" sz="1600" b="1" dirty="0" smtClean="0"/>
              <a:t>CEN/TC 325 </a:t>
            </a:r>
            <a:endParaRPr lang="de-DE" sz="1600" b="1" dirty="0"/>
          </a:p>
        </p:txBody>
      </p:sp>
      <p:grpSp>
        <p:nvGrpSpPr>
          <p:cNvPr id="23" name="Skupina 22"/>
          <p:cNvGrpSpPr/>
          <p:nvPr/>
        </p:nvGrpSpPr>
        <p:grpSpPr>
          <a:xfrm>
            <a:off x="5561390" y="5013176"/>
            <a:ext cx="2764850" cy="1281322"/>
            <a:chOff x="5561390" y="5013176"/>
            <a:chExt cx="2764850" cy="1281322"/>
          </a:xfrm>
        </p:grpSpPr>
        <p:sp>
          <p:nvSpPr>
            <p:cNvPr id="7" name="Ovál 6"/>
            <p:cNvSpPr/>
            <p:nvPr/>
          </p:nvSpPr>
          <p:spPr>
            <a:xfrm>
              <a:off x="5648335" y="5265672"/>
              <a:ext cx="2677905" cy="831261"/>
            </a:xfrm>
            <a:prstGeom prst="ellipse">
              <a:avLst/>
            </a:prstGeom>
            <a:noFill/>
            <a:ln w="120650">
              <a:solidFill>
                <a:schemeClr val="accent1">
                  <a:shade val="50000"/>
                  <a:alpha val="1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de-DE" sz="1400"/>
            </a:p>
          </p:txBody>
        </p:sp>
        <p:sp>
          <p:nvSpPr>
            <p:cNvPr id="9" name="Zahnutá šipka doleva 8"/>
            <p:cNvSpPr/>
            <p:nvPr/>
          </p:nvSpPr>
          <p:spPr>
            <a:xfrm flipV="1">
              <a:off x="7452420" y="5117566"/>
              <a:ext cx="873820" cy="1033802"/>
            </a:xfrm>
            <a:prstGeom prst="curvedLeftArrow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de-DE" sz="1400">
                <a:solidFill>
                  <a:schemeClr val="tx1"/>
                </a:solidFill>
              </a:endParaRPr>
            </a:p>
          </p:txBody>
        </p:sp>
        <p:sp>
          <p:nvSpPr>
            <p:cNvPr id="10" name="Zahnutá šipka doleva 9"/>
            <p:cNvSpPr/>
            <p:nvPr/>
          </p:nvSpPr>
          <p:spPr>
            <a:xfrm rot="10800000" flipV="1">
              <a:off x="5561390" y="5178378"/>
              <a:ext cx="873820" cy="1033802"/>
            </a:xfrm>
            <a:prstGeom prst="curvedLeftArrow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de-DE" sz="1400">
                <a:solidFill>
                  <a:schemeClr val="tx1"/>
                </a:solidFill>
              </a:endParaRP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6185547" y="5013176"/>
              <a:ext cx="1497977" cy="5232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cs-CZ" sz="1400" dirty="0" smtClean="0">
                  <a:latin typeface="+mn-lt"/>
                  <a:cs typeface="Arial" charset="0"/>
                </a:rPr>
                <a:t>Vývoj norem </a:t>
              </a:r>
              <a:br>
                <a:rPr lang="cs-CZ" sz="1400" dirty="0" smtClean="0">
                  <a:latin typeface="+mn-lt"/>
                  <a:cs typeface="Arial" charset="0"/>
                </a:rPr>
              </a:br>
              <a:r>
                <a:rPr lang="cs-CZ" sz="1400" dirty="0" smtClean="0">
                  <a:latin typeface="+mn-lt"/>
                  <a:cs typeface="Arial" charset="0"/>
                </a:rPr>
                <a:t>ČSN </a:t>
              </a:r>
              <a:endParaRPr lang="de-DE" sz="1400" dirty="0">
                <a:latin typeface="+mn-lt"/>
                <a:cs typeface="Arial" charset="0"/>
              </a:endParaRPr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6300192" y="5589240"/>
              <a:ext cx="1368152" cy="705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hangingPunct="1">
                <a:lnSpc>
                  <a:spcPct val="150000"/>
                </a:lnSpc>
                <a:spcAft>
                  <a:spcPts val="0"/>
                </a:spcAft>
                <a:defRPr/>
              </a:pPr>
              <a:r>
                <a:rPr lang="cs-CZ" sz="1400" dirty="0">
                  <a:latin typeface="+mn-lt"/>
                  <a:cs typeface="Arial" charset="0"/>
                </a:rPr>
                <a:t>Zainteresované </a:t>
              </a:r>
              <a:br>
                <a:rPr lang="cs-CZ" sz="1400" dirty="0">
                  <a:latin typeface="+mn-lt"/>
                  <a:cs typeface="Arial" charset="0"/>
                </a:rPr>
              </a:br>
              <a:r>
                <a:rPr lang="cs-CZ" sz="1400" dirty="0">
                  <a:latin typeface="+mn-lt"/>
                  <a:cs typeface="Arial" charset="0"/>
                </a:rPr>
                <a:t>strany</a:t>
              </a:r>
              <a:endParaRPr lang="de-DE" sz="1400" dirty="0">
                <a:latin typeface="+mn-lt"/>
                <a:cs typeface="Arial" charset="0"/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747288" y="4149079"/>
            <a:ext cx="2049579" cy="790554"/>
            <a:chOff x="6747288" y="4149079"/>
            <a:chExt cx="2049579" cy="790554"/>
          </a:xfrm>
        </p:grpSpPr>
        <p:sp>
          <p:nvSpPr>
            <p:cNvPr id="15" name="Šipka nahoru 14"/>
            <p:cNvSpPr/>
            <p:nvPr/>
          </p:nvSpPr>
          <p:spPr>
            <a:xfrm>
              <a:off x="6747288" y="4149079"/>
              <a:ext cx="374494" cy="790554"/>
            </a:xfrm>
            <a:prstGeom prst="upArrow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de-DE" sz="140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7048500" y="4365625"/>
              <a:ext cx="1748367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cs-CZ" sz="1400" b="1" dirty="0" smtClean="0">
                  <a:latin typeface="+mn-lt"/>
                  <a:cs typeface="Arial" charset="0"/>
                </a:rPr>
                <a:t>Překlad </a:t>
              </a:r>
              <a:br>
                <a:rPr lang="cs-CZ" sz="1400" b="1" dirty="0" smtClean="0">
                  <a:latin typeface="+mn-lt"/>
                  <a:cs typeface="Arial" charset="0"/>
                </a:rPr>
              </a:br>
              <a:r>
                <a:rPr lang="cs-CZ" sz="1400" b="1" dirty="0" smtClean="0">
                  <a:latin typeface="+mn-lt"/>
                  <a:cs typeface="Arial" charset="0"/>
                </a:rPr>
                <a:t>ČSN 73 4400 Školy </a:t>
              </a:r>
              <a:endParaRPr lang="de-DE" sz="1400" b="1" dirty="0">
                <a:latin typeface="+mn-lt"/>
                <a:cs typeface="Arial" charset="0"/>
              </a:endParaRPr>
            </a:p>
          </p:txBody>
        </p:sp>
      </p:grpSp>
      <p:sp>
        <p:nvSpPr>
          <p:cNvPr id="20" name="Obdélník 19"/>
          <p:cNvSpPr/>
          <p:nvPr/>
        </p:nvSpPr>
        <p:spPr>
          <a:xfrm>
            <a:off x="5773939" y="648367"/>
            <a:ext cx="30024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1200" dirty="0" smtClean="0"/>
              <a:t>Prevence kriminality v Evropské standardizaci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49116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100513" y="3056975"/>
            <a:ext cx="2239962" cy="861928"/>
          </a:xfrm>
          <a:prstGeom prst="rect">
            <a:avLst/>
          </a:prstGeom>
          <a:ln cap="sq"/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sz="1400" dirty="0"/>
              <a:t>Pracovní skupina WG 2</a:t>
            </a:r>
            <a:br>
              <a:rPr lang="cs-CZ" sz="1400" dirty="0"/>
            </a:br>
            <a:r>
              <a:rPr lang="cs-CZ" sz="1400" dirty="0"/>
              <a:t>„Územní plánování“</a:t>
            </a:r>
            <a:br>
              <a:rPr lang="cs-CZ" sz="1400" dirty="0"/>
            </a:br>
            <a:r>
              <a:rPr lang="cs-CZ" sz="1400" dirty="0" smtClean="0"/>
              <a:t>NL/CZ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5003800" y="1722120"/>
            <a:ext cx="2976563" cy="787082"/>
          </a:xfrm>
          <a:prstGeom prst="rect">
            <a:avLst/>
          </a:prstGeom>
          <a:solidFill>
            <a:srgbClr val="C00000"/>
          </a:solidFill>
          <a:ln cap="sq">
            <a:solidFill>
              <a:schemeClr val="accent2">
                <a:lumMod val="75000"/>
              </a:schemeClr>
            </a:solidFill>
          </a:ln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sz="1400" dirty="0"/>
              <a:t>Komise CEN/TC 325</a:t>
            </a:r>
            <a:br>
              <a:rPr lang="cs-CZ" sz="1400" dirty="0"/>
            </a:br>
            <a:r>
              <a:rPr lang="cs-CZ" sz="1400" dirty="0"/>
              <a:t>„Prevence kriminality prostřednictvím navrhování budov, objektů a území</a:t>
            </a:r>
            <a:r>
              <a:rPr lang="cs-CZ" sz="1400" dirty="0" smtClean="0"/>
              <a:t>“</a:t>
            </a:r>
            <a:endParaRPr lang="cs-CZ" sz="1400" dirty="0"/>
          </a:p>
        </p:txBody>
      </p:sp>
      <p:sp>
        <p:nvSpPr>
          <p:cNvPr id="9" name="Obdélník 8"/>
          <p:cNvSpPr/>
          <p:nvPr/>
        </p:nvSpPr>
        <p:spPr>
          <a:xfrm>
            <a:off x="6689725" y="3056741"/>
            <a:ext cx="2130425" cy="860574"/>
          </a:xfrm>
          <a:prstGeom prst="rect">
            <a:avLst/>
          </a:prstGeom>
          <a:solidFill>
            <a:srgbClr val="C00000"/>
          </a:solidFill>
          <a:ln cap="sq">
            <a:solidFill>
              <a:schemeClr val="accent2">
                <a:lumMod val="75000"/>
              </a:schemeClr>
            </a:solidFill>
          </a:ln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sz="1400" dirty="0"/>
              <a:t>Pracovní skupina WG 3</a:t>
            </a:r>
            <a:br>
              <a:rPr lang="cs-CZ" sz="1400" dirty="0"/>
            </a:br>
            <a:r>
              <a:rPr lang="cs-CZ" sz="1400" dirty="0"/>
              <a:t>„Design budovy“</a:t>
            </a:r>
            <a:br>
              <a:rPr lang="cs-CZ" sz="1400" dirty="0"/>
            </a:br>
            <a:r>
              <a:rPr lang="cs-CZ" sz="1400" dirty="0" smtClean="0"/>
              <a:t>CZ/CZ</a:t>
            </a:r>
            <a:endParaRPr lang="cs-CZ" sz="1400" dirty="0"/>
          </a:p>
        </p:txBody>
      </p:sp>
      <p:sp>
        <p:nvSpPr>
          <p:cNvPr id="10" name="Obdélník 9"/>
          <p:cNvSpPr/>
          <p:nvPr/>
        </p:nvSpPr>
        <p:spPr>
          <a:xfrm>
            <a:off x="3924299" y="5076816"/>
            <a:ext cx="4895851" cy="982354"/>
          </a:xfrm>
          <a:prstGeom prst="rect">
            <a:avLst/>
          </a:prstGeom>
          <a:solidFill>
            <a:srgbClr val="C00000"/>
          </a:solidFill>
          <a:ln cap="sq">
            <a:solidFill>
              <a:schemeClr val="accent2">
                <a:lumMod val="75000"/>
              </a:schemeClr>
            </a:solidFill>
          </a:ln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sz="1400" dirty="0"/>
              <a:t>Národní technická komise TNK 148</a:t>
            </a:r>
            <a:br>
              <a:rPr lang="cs-CZ" sz="1400" dirty="0"/>
            </a:br>
            <a:r>
              <a:rPr lang="cs-CZ" sz="1400" dirty="0"/>
              <a:t>„Prevence kriminality a ochrana společnosti a obyvatel“</a:t>
            </a:r>
            <a:br>
              <a:rPr lang="cs-CZ" sz="1400" dirty="0"/>
            </a:br>
            <a:r>
              <a:rPr lang="cs-CZ" sz="1400" dirty="0"/>
              <a:t>ÚNMZ </a:t>
            </a:r>
          </a:p>
        </p:txBody>
      </p:sp>
      <p:cxnSp>
        <p:nvCxnSpPr>
          <p:cNvPr id="4" name="Pravoúhlá spojnice 3"/>
          <p:cNvCxnSpPr>
            <a:stCxn id="8" idx="2"/>
            <a:endCxn id="6" idx="0"/>
          </p:cNvCxnSpPr>
          <p:nvPr/>
        </p:nvCxnSpPr>
        <p:spPr>
          <a:xfrm rot="5400000">
            <a:off x="5582402" y="2147294"/>
            <a:ext cx="547773" cy="1271588"/>
          </a:xfrm>
          <a:prstGeom prst="bentConnector3">
            <a:avLst>
              <a:gd name="adj1" fmla="val 50000"/>
            </a:avLst>
          </a:prstGeom>
          <a:ln w="34925"/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ravoúhlá spojnice 11"/>
          <p:cNvCxnSpPr>
            <a:stCxn id="8" idx="2"/>
            <a:endCxn id="9" idx="0"/>
          </p:cNvCxnSpPr>
          <p:nvPr/>
        </p:nvCxnSpPr>
        <p:spPr>
          <a:xfrm rot="16200000" flipH="1">
            <a:off x="6849741" y="2151543"/>
            <a:ext cx="547539" cy="1262856"/>
          </a:xfrm>
          <a:prstGeom prst="bentConnector3">
            <a:avLst>
              <a:gd name="adj1" fmla="val 50000"/>
            </a:avLst>
          </a:prstGeom>
          <a:ln w="34925"/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50825" y="4941888"/>
            <a:ext cx="3673475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2000" b="1" dirty="0">
                <a:latin typeface="+mn-lt"/>
                <a:cs typeface="Arial" charset="0"/>
              </a:rPr>
              <a:t>Česká republika:</a:t>
            </a:r>
            <a:br>
              <a:rPr lang="cs-CZ" sz="2000" b="1" dirty="0">
                <a:latin typeface="+mn-lt"/>
                <a:cs typeface="Arial" charset="0"/>
              </a:rPr>
            </a:br>
            <a:r>
              <a:rPr lang="cs-CZ" sz="2000" dirty="0">
                <a:latin typeface="+mn-lt"/>
                <a:cs typeface="Arial" charset="0"/>
              </a:rPr>
              <a:t>Národní normalizační organizace</a:t>
            </a:r>
          </a:p>
          <a:p>
            <a:pPr eaLnBrk="1" hangingPunct="1">
              <a:defRPr/>
            </a:pPr>
            <a:r>
              <a:rPr lang="cs-CZ" sz="2000" dirty="0">
                <a:latin typeface="+mn-lt"/>
                <a:cs typeface="Arial" charset="0"/>
              </a:rPr>
              <a:t>ÚNMZ</a:t>
            </a:r>
            <a:endParaRPr lang="de-DE" sz="2000" dirty="0">
              <a:latin typeface="+mn-lt"/>
              <a:cs typeface="Arial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50824" y="1280319"/>
            <a:ext cx="647001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cs-CZ" sz="2000" b="1" dirty="0">
                <a:latin typeface="+mn-lt"/>
                <a:cs typeface="Arial" charset="0"/>
              </a:rPr>
              <a:t>Evropská </a:t>
            </a:r>
            <a:r>
              <a:rPr lang="cs-CZ" sz="2000" b="1" dirty="0" smtClean="0">
                <a:latin typeface="+mn-lt"/>
                <a:cs typeface="Arial" charset="0"/>
              </a:rPr>
              <a:t>unie: </a:t>
            </a:r>
            <a:br>
              <a:rPr lang="cs-CZ" sz="2000" b="1" dirty="0" smtClean="0">
                <a:latin typeface="+mn-lt"/>
                <a:cs typeface="Arial" charset="0"/>
              </a:rPr>
            </a:br>
            <a:r>
              <a:rPr lang="cs-CZ" sz="2000" dirty="0" smtClean="0">
                <a:latin typeface="+mn-lt"/>
                <a:cs typeface="Arial" charset="0"/>
              </a:rPr>
              <a:t>Evropská </a:t>
            </a:r>
            <a:r>
              <a:rPr lang="cs-CZ" sz="2000" dirty="0">
                <a:latin typeface="+mn-lt"/>
                <a:cs typeface="Arial" charset="0"/>
              </a:rPr>
              <a:t>komise pro normalizaci </a:t>
            </a:r>
          </a:p>
          <a:p>
            <a:pPr eaLnBrk="1" hangingPunct="1">
              <a:defRPr/>
            </a:pPr>
            <a:r>
              <a:rPr lang="cs-CZ" sz="2000" dirty="0">
                <a:latin typeface="+mn-lt"/>
                <a:cs typeface="Arial" charset="0"/>
              </a:rPr>
              <a:t>CEN</a:t>
            </a:r>
            <a:endParaRPr lang="de-DE" sz="2000" dirty="0">
              <a:latin typeface="+mn-lt"/>
              <a:cs typeface="Arial" charset="0"/>
            </a:endParaRPr>
          </a:p>
        </p:txBody>
      </p:sp>
      <p:sp>
        <p:nvSpPr>
          <p:cNvPr id="26" name="Šipka nahoru 25"/>
          <p:cNvSpPr/>
          <p:nvPr/>
        </p:nvSpPr>
        <p:spPr>
          <a:xfrm>
            <a:off x="6300788" y="3933824"/>
            <a:ext cx="431800" cy="1003935"/>
          </a:xfrm>
          <a:prstGeom prst="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de-DE"/>
          </a:p>
        </p:txBody>
      </p:sp>
      <p:sp>
        <p:nvSpPr>
          <p:cNvPr id="11" name="Obdélník 10"/>
          <p:cNvSpPr/>
          <p:nvPr/>
        </p:nvSpPr>
        <p:spPr>
          <a:xfrm>
            <a:off x="1511301" y="3056975"/>
            <a:ext cx="2239962" cy="861928"/>
          </a:xfrm>
          <a:prstGeom prst="rect">
            <a:avLst/>
          </a:prstGeom>
          <a:ln cap="sq"/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cs-CZ" sz="1400" dirty="0"/>
              <a:t>Pracovní skupina WG </a:t>
            </a:r>
            <a:r>
              <a:rPr lang="cs-CZ" sz="1400" dirty="0" smtClean="0"/>
              <a:t>1 „Terminologie“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>GB/CZ</a:t>
            </a:r>
            <a:endParaRPr lang="cs-CZ" sz="1400" dirty="0"/>
          </a:p>
        </p:txBody>
      </p:sp>
      <p:cxnSp>
        <p:nvCxnSpPr>
          <p:cNvPr id="13" name="Pravoúhlá spojnice 12"/>
          <p:cNvCxnSpPr>
            <a:stCxn id="8" idx="2"/>
            <a:endCxn id="11" idx="0"/>
          </p:cNvCxnSpPr>
          <p:nvPr/>
        </p:nvCxnSpPr>
        <p:spPr>
          <a:xfrm rot="5400000">
            <a:off x="4287796" y="852688"/>
            <a:ext cx="547773" cy="3860800"/>
          </a:xfrm>
          <a:prstGeom prst="bentConnector3">
            <a:avLst>
              <a:gd name="adj1" fmla="val 50000"/>
            </a:avLst>
          </a:prstGeom>
          <a:ln w="34925"/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5773939" y="648367"/>
            <a:ext cx="30024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1200" dirty="0" smtClean="0"/>
              <a:t>Prevence kriminality v Evropské standardizaci</a:t>
            </a:r>
            <a:endParaRPr lang="en-US" sz="1200" dirty="0"/>
          </a:p>
        </p:txBody>
      </p:sp>
      <p:sp>
        <p:nvSpPr>
          <p:cNvPr id="23" name="Šipka nahoru 22"/>
          <p:cNvSpPr/>
          <p:nvPr/>
        </p:nvSpPr>
        <p:spPr>
          <a:xfrm rot="5400000">
            <a:off x="3473293" y="1030130"/>
            <a:ext cx="586261" cy="2183607"/>
          </a:xfrm>
          <a:prstGeom prst="upArrow">
            <a:avLst/>
          </a:prstGeom>
          <a:solidFill>
            <a:srgbClr val="FF0000"/>
          </a:solidFill>
          <a:ln>
            <a:solidFill>
              <a:srgbClr val="C00000"/>
            </a:solidFill>
          </a:ln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cs-CZ" dirty="0" smtClean="0"/>
              <a:t>Sekretariát ÚNMZ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4578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0917" y="1244582"/>
            <a:ext cx="8416033" cy="536311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Švýcarský sýr: model pro řízení bezpečnosti a prevence</a:t>
            </a:r>
            <a:endParaRPr lang="cs-CZ" sz="2800" b="1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93917" y="516193"/>
            <a:ext cx="3086100" cy="365125"/>
          </a:xfrm>
        </p:spPr>
        <p:txBody>
          <a:bodyPr/>
          <a:lstStyle/>
          <a:p>
            <a:pPr algn="r"/>
            <a:r>
              <a:rPr lang="cs-CZ" dirty="0" smtClean="0"/>
              <a:t>Prevence kriminality v Evropské standardizaci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13685" y="6334973"/>
            <a:ext cx="266332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4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372859" y="6334973"/>
            <a:ext cx="2057400" cy="365125"/>
          </a:xfrm>
        </p:spPr>
        <p:txBody>
          <a:bodyPr/>
          <a:lstStyle/>
          <a:p>
            <a:fld id="{66525C08-CE71-447C-B453-E415232324BC}" type="datetimeFigureOut">
              <a:rPr lang="cs-CZ" smtClean="0">
                <a:solidFill>
                  <a:schemeClr val="tx1"/>
                </a:solidFill>
              </a:rPr>
              <a:pPr/>
              <a:t>16.5.2018</a:t>
            </a:fld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Footer Placeholder 4"/>
          <p:cNvSpPr txBox="1">
            <a:spLocks/>
          </p:cNvSpPr>
          <p:nvPr/>
        </p:nvSpPr>
        <p:spPr>
          <a:xfrm>
            <a:off x="3028950" y="63349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  <a:latin typeface="Calibri" panose="020F0502020204030204" pitchFamily="34" charset="0"/>
              </a:rPr>
              <a:t>Ing. Stefan Krebs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2049" name="Obrázek 1" descr="https://upload.wikimedia.org/wikipedia/commons/thumb/e/e8/Swiss_cheese_model_of_accident_causation.png/1280px-Swiss_cheese_model_of_accident_causati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067" y="2032001"/>
            <a:ext cx="5762625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 pole 18"/>
          <p:cNvSpPr txBox="1">
            <a:spLocks noChangeArrowheads="1"/>
          </p:cNvSpPr>
          <p:nvPr/>
        </p:nvSpPr>
        <p:spPr bwMode="auto">
          <a:xfrm>
            <a:off x="1308630" y="2192868"/>
            <a:ext cx="812800" cy="69894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Obrázek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319" y="2386495"/>
            <a:ext cx="465138" cy="33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 pole 15"/>
          <p:cNvSpPr txBox="1">
            <a:spLocks noChangeArrowheads="1"/>
          </p:cNvSpPr>
          <p:nvPr/>
        </p:nvSpPr>
        <p:spPr bwMode="auto">
          <a:xfrm>
            <a:off x="1280055" y="2744086"/>
            <a:ext cx="869950" cy="27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Rizika</a:t>
            </a:r>
            <a:endParaRPr kumimoji="0" lang="en-GB" alt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48" name="Rectangle 3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51" name="Rectangle 37"/>
          <p:cNvSpPr>
            <a:spLocks noChangeArrowheads="1"/>
          </p:cNvSpPr>
          <p:nvPr/>
        </p:nvSpPr>
        <p:spPr bwMode="auto">
          <a:xfrm>
            <a:off x="0" y="4333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9" name="Textové pole 15"/>
          <p:cNvSpPr txBox="1">
            <a:spLocks noChangeArrowheads="1"/>
          </p:cNvSpPr>
          <p:nvPr/>
        </p:nvSpPr>
        <p:spPr bwMode="auto">
          <a:xfrm>
            <a:off x="6018741" y="5545666"/>
            <a:ext cx="1271059" cy="3246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b="1" dirty="0"/>
              <a:t>Z</a:t>
            </a:r>
            <a:r>
              <a:rPr lang="cs-CZ" sz="1400" b="1" dirty="0" smtClean="0"/>
              <a:t>bytkové </a:t>
            </a:r>
            <a:r>
              <a:rPr lang="cs-CZ" sz="1400" b="1" dirty="0"/>
              <a:t>riziko</a:t>
            </a:r>
            <a:endParaRPr kumimoji="0" lang="en-GB" alt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0" name="Textové pole 15"/>
          <p:cNvSpPr txBox="1">
            <a:spLocks noChangeArrowheads="1"/>
          </p:cNvSpPr>
          <p:nvPr/>
        </p:nvSpPr>
        <p:spPr bwMode="auto">
          <a:xfrm>
            <a:off x="3572404" y="1902270"/>
            <a:ext cx="869950" cy="27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Opatření</a:t>
            </a:r>
            <a:endParaRPr kumimoji="0" lang="en-GB" alt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1" name="Textové pole 15"/>
          <p:cNvSpPr txBox="1">
            <a:spLocks noChangeArrowheads="1"/>
          </p:cNvSpPr>
          <p:nvPr/>
        </p:nvSpPr>
        <p:spPr bwMode="auto">
          <a:xfrm>
            <a:off x="4406148" y="2372608"/>
            <a:ext cx="869950" cy="27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Opatření</a:t>
            </a:r>
            <a:endParaRPr kumimoji="0" lang="en-GB" alt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2" name="Textové pole 15"/>
          <p:cNvSpPr txBox="1">
            <a:spLocks noChangeArrowheads="1"/>
          </p:cNvSpPr>
          <p:nvPr/>
        </p:nvSpPr>
        <p:spPr bwMode="auto">
          <a:xfrm>
            <a:off x="5240644" y="2850351"/>
            <a:ext cx="869950" cy="27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Opatření</a:t>
            </a:r>
            <a:endParaRPr kumimoji="0" lang="en-GB" alt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3" name="Textové pole 15"/>
          <p:cNvSpPr txBox="1">
            <a:spLocks noChangeArrowheads="1"/>
          </p:cNvSpPr>
          <p:nvPr/>
        </p:nvSpPr>
        <p:spPr bwMode="auto">
          <a:xfrm>
            <a:off x="6085499" y="3315763"/>
            <a:ext cx="869950" cy="27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Opatření</a:t>
            </a:r>
            <a:endParaRPr kumimoji="0" lang="en-GB" alt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53" name="TextovéPole 2052"/>
          <p:cNvSpPr txBox="1"/>
          <p:nvPr/>
        </p:nvSpPr>
        <p:spPr>
          <a:xfrm>
            <a:off x="400577" y="5947392"/>
            <a:ext cx="8447089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dirty="0" smtClean="0"/>
              <a:t>Zdroj: </a:t>
            </a:r>
            <a:r>
              <a:rPr lang="en-US" sz="1300" dirty="0" smtClean="0"/>
              <a:t>University of Manchester</a:t>
            </a:r>
            <a:r>
              <a:rPr lang="cs-CZ" sz="1300" dirty="0" smtClean="0"/>
              <a:t> (</a:t>
            </a:r>
            <a:r>
              <a:rPr lang="en-US" sz="1300" dirty="0" smtClean="0"/>
              <a:t>James T. Reason</a:t>
            </a:r>
            <a:r>
              <a:rPr lang="cs-CZ" sz="1300" dirty="0" smtClean="0"/>
              <a:t>, 1990), </a:t>
            </a:r>
            <a:r>
              <a:rPr lang="cs-CZ" sz="1300" dirty="0" err="1" smtClean="0"/>
              <a:t>Lufthansa</a:t>
            </a:r>
            <a:r>
              <a:rPr lang="cs-CZ" sz="1300" dirty="0" smtClean="0"/>
              <a:t>, </a:t>
            </a:r>
            <a:r>
              <a:rPr lang="cs-CZ" sz="1300" dirty="0" err="1" smtClean="0"/>
              <a:t>Security</a:t>
            </a:r>
            <a:r>
              <a:rPr lang="cs-CZ" sz="1300" dirty="0" smtClean="0"/>
              <a:t> </a:t>
            </a:r>
            <a:r>
              <a:rPr lang="cs-CZ" sz="1300" dirty="0" err="1" smtClean="0"/>
              <a:t>consulting</a:t>
            </a:r>
            <a:r>
              <a:rPr lang="cs-CZ" sz="1300" dirty="0" smtClean="0"/>
              <a:t>, </a:t>
            </a:r>
            <a:r>
              <a:rPr lang="cs-CZ" sz="1300" dirty="0" err="1" smtClean="0"/>
              <a:t>Chemical</a:t>
            </a:r>
            <a:r>
              <a:rPr lang="cs-CZ" sz="1300" dirty="0" smtClean="0"/>
              <a:t> </a:t>
            </a:r>
            <a:r>
              <a:rPr lang="cs-CZ" sz="1300" dirty="0" err="1" smtClean="0"/>
              <a:t>engineering</a:t>
            </a:r>
            <a:r>
              <a:rPr lang="cs-CZ" sz="1300" dirty="0" smtClean="0"/>
              <a:t>, </a:t>
            </a:r>
            <a:r>
              <a:rPr lang="cs-CZ" sz="1300" dirty="0" err="1" smtClean="0"/>
              <a:t>Wikipedia</a:t>
            </a:r>
            <a:r>
              <a:rPr lang="cs-CZ" sz="1300" dirty="0" smtClean="0"/>
              <a:t>…</a:t>
            </a:r>
            <a:endParaRPr lang="cs-CZ" sz="1300" dirty="0"/>
          </a:p>
        </p:txBody>
      </p:sp>
    </p:spTree>
    <p:extLst>
      <p:ext uri="{BB962C8B-B14F-4D97-AF65-F5344CB8AC3E}">
        <p14:creationId xmlns:p14="http://schemas.microsoft.com/office/powerpoint/2010/main" val="201968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2859" y="1408398"/>
            <a:ext cx="8416033" cy="536311"/>
          </a:xfrm>
        </p:spPr>
        <p:txBody>
          <a:bodyPr>
            <a:normAutofit fontScale="90000"/>
          </a:bodyPr>
          <a:lstStyle/>
          <a:p>
            <a:r>
              <a:rPr lang="cs-CZ" sz="2800" b="1" dirty="0"/>
              <a:t>Švýcarský sýr</a:t>
            </a:r>
            <a:r>
              <a:rPr lang="cs-CZ" sz="2800" b="1" dirty="0" smtClean="0"/>
              <a:t>: </a:t>
            </a:r>
            <a:br>
              <a:rPr lang="cs-CZ" sz="2800" b="1" dirty="0" smtClean="0"/>
            </a:br>
            <a:r>
              <a:rPr lang="cs-CZ" sz="2800" b="1" dirty="0" smtClean="0"/>
              <a:t>aplikace pro ochranu měkkých cílů a prevence kriminality</a:t>
            </a:r>
            <a:endParaRPr lang="cs-CZ" sz="2800" b="1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93917" y="516193"/>
            <a:ext cx="3086100" cy="365125"/>
          </a:xfrm>
        </p:spPr>
        <p:txBody>
          <a:bodyPr/>
          <a:lstStyle/>
          <a:p>
            <a:pPr algn="r"/>
            <a:r>
              <a:rPr lang="cs-CZ" dirty="0" smtClean="0"/>
              <a:t>Prevence kriminality v Evropské standardizaci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13685" y="6334973"/>
            <a:ext cx="266332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5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372859" y="6334973"/>
            <a:ext cx="2057400" cy="365125"/>
          </a:xfrm>
        </p:spPr>
        <p:txBody>
          <a:bodyPr/>
          <a:lstStyle/>
          <a:p>
            <a:fld id="{66525C08-CE71-447C-B453-E415232324BC}" type="datetimeFigureOut">
              <a:rPr lang="cs-CZ" smtClean="0">
                <a:solidFill>
                  <a:schemeClr val="tx1"/>
                </a:solidFill>
              </a:rPr>
              <a:pPr/>
              <a:t>16.5.2018</a:t>
            </a:fld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Footer Placeholder 4"/>
          <p:cNvSpPr txBox="1">
            <a:spLocks/>
          </p:cNvSpPr>
          <p:nvPr/>
        </p:nvSpPr>
        <p:spPr>
          <a:xfrm>
            <a:off x="3028950" y="63349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  <a:latin typeface="Calibri" panose="020F0502020204030204" pitchFamily="34" charset="0"/>
              </a:rPr>
              <a:t>Ing. Stefan Krebs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2049" name="Obrázek 1" descr="https://upload.wikimedia.org/wikipedia/commons/thumb/e/e8/Swiss_cheese_model_of_accident_causation.png/1280px-Swiss_cheese_model_of_accident_causati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676" y="2313295"/>
            <a:ext cx="5762625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1827009" y="3967418"/>
            <a:ext cx="5302250" cy="2082800"/>
            <a:chOff x="31750" y="0"/>
            <a:chExt cx="5302250" cy="2082800"/>
          </a:xfrm>
        </p:grpSpPr>
        <p:cxnSp>
          <p:nvCxnSpPr>
            <p:cNvPr id="11" name="Přímá spojnice 10"/>
            <p:cNvCxnSpPr/>
            <p:nvPr/>
          </p:nvCxnSpPr>
          <p:spPr>
            <a:xfrm flipH="1">
              <a:off x="31750" y="0"/>
              <a:ext cx="685800" cy="2032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H="1" flipV="1">
              <a:off x="31750" y="203200"/>
              <a:ext cx="3308350" cy="187769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flipH="1">
              <a:off x="3340100" y="1701800"/>
              <a:ext cx="1136650" cy="381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flipH="1" flipV="1">
              <a:off x="4918808" y="1180315"/>
              <a:ext cx="415192" cy="18493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ové pole 18"/>
          <p:cNvSpPr txBox="1">
            <a:spLocks noChangeArrowheads="1"/>
          </p:cNvSpPr>
          <p:nvPr/>
        </p:nvSpPr>
        <p:spPr bwMode="auto">
          <a:xfrm>
            <a:off x="1487239" y="2465694"/>
            <a:ext cx="812800" cy="70162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Obrázek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469" y="2313295"/>
            <a:ext cx="465138" cy="33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3043079" y="2704403"/>
            <a:ext cx="3471862" cy="2090738"/>
            <a:chOff x="2101647" y="1703643"/>
            <a:chExt cx="3471862" cy="2090738"/>
          </a:xfrm>
        </p:grpSpPr>
        <p:sp>
          <p:nvSpPr>
            <p:cNvPr id="5" name="Textové pole 3"/>
            <p:cNvSpPr txBox="1">
              <a:spLocks noChangeArrowheads="1"/>
            </p:cNvSpPr>
            <p:nvPr/>
          </p:nvSpPr>
          <p:spPr bwMode="auto">
            <a:xfrm rot="20671506">
              <a:off x="2101647" y="1703643"/>
              <a:ext cx="992187" cy="403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cs-CZ" altLang="cs-CZ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Plánování</a:t>
              </a:r>
              <a:endParaRPr kumimoji="0" lang="cs-CZ" alt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" name="Textové pole 4"/>
            <p:cNvSpPr txBox="1">
              <a:spLocks noChangeArrowheads="1"/>
            </p:cNvSpPr>
            <p:nvPr/>
          </p:nvSpPr>
          <p:spPr bwMode="auto">
            <a:xfrm rot="20671506">
              <a:off x="2719184" y="2237043"/>
              <a:ext cx="1295400" cy="819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cs-CZ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Design</a:t>
              </a:r>
              <a:endParaRPr kumimoji="0" lang="en-GB" alt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Textové pole 5"/>
            <p:cNvSpPr txBox="1">
              <a:spLocks noChangeArrowheads="1"/>
            </p:cNvSpPr>
            <p:nvPr/>
          </p:nvSpPr>
          <p:spPr bwMode="auto">
            <a:xfrm rot="20774846">
              <a:off x="3944737" y="2659319"/>
              <a:ext cx="811213" cy="19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cs-CZ" altLang="cs-CZ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Řízení </a:t>
              </a:r>
              <a:endParaRPr kumimoji="0" lang="cs-CZ" alt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Textové pole 6"/>
            <p:cNvSpPr txBox="1">
              <a:spLocks noChangeArrowheads="1"/>
            </p:cNvSpPr>
            <p:nvPr/>
          </p:nvSpPr>
          <p:spPr bwMode="auto">
            <a:xfrm rot="20671506">
              <a:off x="4482897" y="3229231"/>
              <a:ext cx="1090612" cy="565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cs-CZ" altLang="cs-CZ" sz="12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Výrobky</a:t>
              </a:r>
              <a:endParaRPr kumimoji="0" lang="cs-CZ" alt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cxnSp>
        <p:nvCxnSpPr>
          <p:cNvPr id="31" name="Přímá spojnice 30"/>
          <p:cNvCxnSpPr/>
          <p:nvPr/>
        </p:nvCxnSpPr>
        <p:spPr>
          <a:xfrm flipH="1">
            <a:off x="6460067" y="5332668"/>
            <a:ext cx="669192" cy="24686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 pole 25"/>
          <p:cNvSpPr txBox="1">
            <a:spLocks noChangeArrowheads="1"/>
          </p:cNvSpPr>
          <p:nvPr/>
        </p:nvSpPr>
        <p:spPr bwMode="auto">
          <a:xfrm>
            <a:off x="1547609" y="4896899"/>
            <a:ext cx="963536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Společná terminologie</a:t>
            </a:r>
            <a:endParaRPr kumimoji="0" lang="en-GB" alt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Textové pole 8"/>
          <p:cNvSpPr txBox="1"/>
          <p:nvPr/>
        </p:nvSpPr>
        <p:spPr>
          <a:xfrm>
            <a:off x="6170410" y="5751768"/>
            <a:ext cx="2177724" cy="508001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cs-CZ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ové pole 7"/>
          <p:cNvSpPr txBox="1"/>
          <p:nvPr/>
        </p:nvSpPr>
        <p:spPr>
          <a:xfrm>
            <a:off x="1547609" y="2310068"/>
            <a:ext cx="1057123" cy="39433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cs-CZ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066" name="Skupina 2065"/>
          <p:cNvGrpSpPr/>
          <p:nvPr/>
        </p:nvGrpSpPr>
        <p:grpSpPr>
          <a:xfrm>
            <a:off x="2076170" y="2467290"/>
            <a:ext cx="3040217" cy="1443808"/>
            <a:chOff x="2076170" y="2467290"/>
            <a:chExt cx="3040217" cy="1443808"/>
          </a:xfrm>
        </p:grpSpPr>
        <p:cxnSp>
          <p:nvCxnSpPr>
            <p:cNvPr id="22" name="Přímá spojnice se šipkou 21"/>
            <p:cNvCxnSpPr/>
            <p:nvPr/>
          </p:nvCxnSpPr>
          <p:spPr>
            <a:xfrm>
              <a:off x="3472972" y="3066307"/>
              <a:ext cx="354278" cy="154018"/>
            </a:xfrm>
            <a:prstGeom prst="straightConnector1">
              <a:avLst/>
            </a:prstGeom>
            <a:ln w="44450" cap="rnd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/>
            <p:nvPr/>
          </p:nvCxnSpPr>
          <p:spPr>
            <a:xfrm>
              <a:off x="2076170" y="2804734"/>
              <a:ext cx="454932" cy="207398"/>
            </a:xfrm>
            <a:prstGeom prst="straightConnector1">
              <a:avLst/>
            </a:prstGeom>
            <a:ln w="44450" cap="rnd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/>
            <p:nvPr/>
          </p:nvCxnSpPr>
          <p:spPr>
            <a:xfrm>
              <a:off x="2812572" y="3093822"/>
              <a:ext cx="612140" cy="317500"/>
            </a:xfrm>
            <a:prstGeom prst="straightConnector1">
              <a:avLst/>
            </a:prstGeom>
            <a:ln w="44450" cap="rnd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/>
            <p:cNvCxnSpPr/>
            <p:nvPr/>
          </p:nvCxnSpPr>
          <p:spPr>
            <a:xfrm>
              <a:off x="3875381" y="3669798"/>
              <a:ext cx="461010" cy="241300"/>
            </a:xfrm>
            <a:prstGeom prst="straightConnector1">
              <a:avLst/>
            </a:prstGeom>
            <a:ln w="44450" cap="rnd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/>
            <p:nvPr/>
          </p:nvCxnSpPr>
          <p:spPr>
            <a:xfrm>
              <a:off x="2579331" y="2641740"/>
              <a:ext cx="260075" cy="117722"/>
            </a:xfrm>
            <a:prstGeom prst="straightConnector1">
              <a:avLst/>
            </a:prstGeom>
            <a:ln w="44450" cap="rnd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se šipkou 28"/>
            <p:cNvCxnSpPr/>
            <p:nvPr/>
          </p:nvCxnSpPr>
          <p:spPr>
            <a:xfrm flipH="1">
              <a:off x="4317522" y="2467290"/>
              <a:ext cx="417195" cy="633095"/>
            </a:xfrm>
            <a:prstGeom prst="straightConnector1">
              <a:avLst/>
            </a:prstGeom>
            <a:ln w="44450" cap="rnd">
              <a:solidFill>
                <a:srgbClr val="00B050"/>
              </a:solidFill>
              <a:headEnd type="triangle" w="med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se šipkou 29"/>
            <p:cNvCxnSpPr/>
            <p:nvPr/>
          </p:nvCxnSpPr>
          <p:spPr>
            <a:xfrm flipH="1">
              <a:off x="4507665" y="2773237"/>
              <a:ext cx="608722" cy="1000806"/>
            </a:xfrm>
            <a:prstGeom prst="straightConnector1">
              <a:avLst/>
            </a:prstGeom>
            <a:ln w="44450" cap="rnd">
              <a:solidFill>
                <a:srgbClr val="00B050"/>
              </a:solidFill>
              <a:headEnd type="triangle" w="med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Přímá spojnice 32"/>
          <p:cNvCxnSpPr/>
          <p:nvPr/>
        </p:nvCxnSpPr>
        <p:spPr>
          <a:xfrm flipH="1">
            <a:off x="1827009" y="3967418"/>
            <a:ext cx="685800" cy="2032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2449309" y="4970718"/>
            <a:ext cx="673100" cy="2222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" name="Rectangle 36"/>
          <p:cNvSpPr>
            <a:spLocks noChangeArrowheads="1"/>
          </p:cNvSpPr>
          <p:nvPr/>
        </p:nvSpPr>
        <p:spPr bwMode="auto">
          <a:xfrm>
            <a:off x="372859" y="133851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51" name="Rectangle 37"/>
          <p:cNvSpPr>
            <a:spLocks noChangeArrowheads="1"/>
          </p:cNvSpPr>
          <p:nvPr/>
        </p:nvSpPr>
        <p:spPr bwMode="auto">
          <a:xfrm>
            <a:off x="372859" y="521519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61" name="Ovál 2060"/>
          <p:cNvSpPr/>
          <p:nvPr/>
        </p:nvSpPr>
        <p:spPr>
          <a:xfrm>
            <a:off x="381779" y="4642905"/>
            <a:ext cx="2399847" cy="1165225"/>
          </a:xfrm>
          <a:prstGeom prst="ellipse">
            <a:avLst/>
          </a:prstGeom>
          <a:noFill/>
          <a:ln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1100" b="1" dirty="0" smtClean="0">
                <a:solidFill>
                  <a:srgbClr val="00B050"/>
                </a:solidFill>
              </a:rPr>
              <a:t>CEN pracovní skupina 1:</a:t>
            </a:r>
            <a:endParaRPr lang="cs-CZ" sz="1100" b="1" dirty="0">
              <a:solidFill>
                <a:srgbClr val="00B050"/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3972594" y="2804734"/>
            <a:ext cx="3339362" cy="1248729"/>
          </a:xfrm>
          <a:prstGeom prst="ellipse">
            <a:avLst/>
          </a:prstGeom>
          <a:noFill/>
          <a:ln w="12700"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cs-CZ" sz="1100" b="1" dirty="0" smtClean="0">
                <a:solidFill>
                  <a:srgbClr val="00B050"/>
                </a:solidFill>
              </a:rPr>
              <a:t>CEN pracovní skupina 3: </a:t>
            </a:r>
            <a:br>
              <a:rPr lang="cs-CZ" sz="1100" b="1" dirty="0" smtClean="0">
                <a:solidFill>
                  <a:srgbClr val="00B050"/>
                </a:solidFill>
              </a:rPr>
            </a:br>
            <a:r>
              <a:rPr lang="cs-CZ" sz="1100" b="1" dirty="0" smtClean="0">
                <a:solidFill>
                  <a:srgbClr val="00B050"/>
                </a:solidFill>
              </a:rPr>
              <a:t>Školy</a:t>
            </a:r>
            <a:endParaRPr lang="cs-CZ" sz="1100" b="1" dirty="0">
              <a:solidFill>
                <a:srgbClr val="00B050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381779" y="2366824"/>
            <a:ext cx="4195947" cy="1448650"/>
          </a:xfrm>
          <a:prstGeom prst="ellipse">
            <a:avLst/>
          </a:prstGeom>
          <a:noFill/>
          <a:ln w="12700"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cs-CZ" sz="1100" b="1" dirty="0" smtClean="0">
                <a:solidFill>
                  <a:srgbClr val="00B050"/>
                </a:solidFill>
              </a:rPr>
              <a:t>CEN pracovní </a:t>
            </a:r>
            <a:br>
              <a:rPr lang="cs-CZ" sz="1100" b="1" dirty="0" smtClean="0">
                <a:solidFill>
                  <a:srgbClr val="00B050"/>
                </a:solidFill>
              </a:rPr>
            </a:br>
            <a:r>
              <a:rPr lang="cs-CZ" sz="1100" b="1" dirty="0" smtClean="0">
                <a:solidFill>
                  <a:srgbClr val="00B050"/>
                </a:solidFill>
              </a:rPr>
              <a:t>skupina 2: </a:t>
            </a:r>
            <a:br>
              <a:rPr lang="cs-CZ" sz="1100" b="1" dirty="0" smtClean="0">
                <a:solidFill>
                  <a:srgbClr val="00B050"/>
                </a:solidFill>
              </a:rPr>
            </a:br>
            <a:r>
              <a:rPr lang="cs-CZ" sz="1100" b="1" dirty="0" smtClean="0">
                <a:solidFill>
                  <a:srgbClr val="00B050"/>
                </a:solidFill>
              </a:rPr>
              <a:t>územní plánování</a:t>
            </a:r>
            <a:endParaRPr lang="cs-CZ" sz="1100" b="1" dirty="0">
              <a:solidFill>
                <a:srgbClr val="00B050"/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5187161" y="4029220"/>
            <a:ext cx="3711306" cy="1459817"/>
          </a:xfrm>
          <a:prstGeom prst="ellipse">
            <a:avLst/>
          </a:prstGeom>
          <a:noFill/>
          <a:ln w="1270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cs-CZ" sz="1100" b="1" dirty="0" smtClean="0">
                <a:solidFill>
                  <a:srgbClr val="FF0000"/>
                </a:solidFill>
              </a:rPr>
              <a:t>Další komise CEN </a:t>
            </a:r>
            <a:br>
              <a:rPr lang="cs-CZ" sz="1100" b="1" dirty="0" smtClean="0">
                <a:solidFill>
                  <a:srgbClr val="FF0000"/>
                </a:solidFill>
              </a:rPr>
            </a:br>
            <a:r>
              <a:rPr lang="cs-CZ" sz="1100" b="1" dirty="0" smtClean="0">
                <a:solidFill>
                  <a:srgbClr val="FF0000"/>
                </a:solidFill>
              </a:rPr>
              <a:t>pro bezpečnostní technologie</a:t>
            </a:r>
            <a:endParaRPr lang="cs-CZ" sz="1100" b="1" dirty="0">
              <a:solidFill>
                <a:srgbClr val="FF0000"/>
              </a:solidFill>
            </a:endParaRPr>
          </a:p>
        </p:txBody>
      </p:sp>
      <p:sp>
        <p:nvSpPr>
          <p:cNvPr id="2064" name="Obdélník 2063"/>
          <p:cNvSpPr/>
          <p:nvPr/>
        </p:nvSpPr>
        <p:spPr>
          <a:xfrm>
            <a:off x="5846338" y="5680301"/>
            <a:ext cx="2044449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cs-CZ" sz="1400" b="1" dirty="0" smtClean="0"/>
              <a:t>Ochrana </a:t>
            </a:r>
            <a:r>
              <a:rPr lang="cs-CZ" sz="1400" b="1" dirty="0"/>
              <a:t>měkkých cílů</a:t>
            </a:r>
            <a:br>
              <a:rPr lang="cs-CZ" sz="1400" b="1" dirty="0"/>
            </a:br>
            <a:r>
              <a:rPr lang="cs-CZ" sz="1400" b="1" dirty="0"/>
              <a:t>a prevence kriminality</a:t>
            </a:r>
            <a:endParaRPr lang="cs-CZ" sz="1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65" name="Obdélník 2064"/>
          <p:cNvSpPr/>
          <p:nvPr/>
        </p:nvSpPr>
        <p:spPr>
          <a:xfrm>
            <a:off x="1085285" y="2194478"/>
            <a:ext cx="2044449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cs-CZ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Nebezpečí </a:t>
            </a:r>
            <a:br>
              <a:rPr lang="cs-CZ" sz="1400" b="1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a rizika</a:t>
            </a:r>
            <a:endParaRPr lang="cs-CZ" sz="1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036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" grpId="0" animBg="1"/>
      <p:bldP spid="48" grpId="0" animBg="1"/>
      <p:bldP spid="49" grpId="0" animBg="1"/>
      <p:bldP spid="5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251520" y="1772817"/>
            <a:ext cx="3960440" cy="23807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Přirozené metody prevence</a:t>
            </a:r>
            <a:endParaRPr lang="en-GB" sz="2400" b="1" dirty="0" smtClean="0"/>
          </a:p>
          <a:p>
            <a:r>
              <a:rPr lang="cs-CZ" sz="2400" dirty="0" smtClean="0"/>
              <a:t>Držet své prostředí (okolí) sociálně živé a čisté</a:t>
            </a:r>
          </a:p>
          <a:p>
            <a:r>
              <a:rPr lang="cs-CZ" sz="2400" dirty="0" smtClean="0"/>
              <a:t>„Teorie rozbitých oken“ </a:t>
            </a:r>
            <a:endParaRPr lang="en-GB" sz="2400" dirty="0" smtClean="0"/>
          </a:p>
          <a:p>
            <a:r>
              <a:rPr lang="cs-CZ" sz="2400" dirty="0" smtClean="0"/>
              <a:t>Přirozený dohled</a:t>
            </a:r>
            <a:endParaRPr lang="en-GB" sz="2400" dirty="0" smtClean="0"/>
          </a:p>
          <a:p>
            <a:endParaRPr lang="en-GB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0" y="1772817"/>
            <a:ext cx="4536504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Metody designu pro prevenci</a:t>
            </a:r>
            <a:endParaRPr lang="en-US" sz="2400" b="1" dirty="0"/>
          </a:p>
          <a:p>
            <a:r>
              <a:rPr lang="cs-CZ" sz="2400" dirty="0" smtClean="0"/>
              <a:t>Analýza rizik:</a:t>
            </a:r>
            <a:br>
              <a:rPr lang="cs-CZ" sz="2400" dirty="0" smtClean="0"/>
            </a:br>
            <a:r>
              <a:rPr lang="cs-CZ" sz="2400" dirty="0" err="1" smtClean="0"/>
              <a:t>např</a:t>
            </a:r>
            <a:r>
              <a:rPr lang="en-US" sz="2400" dirty="0" smtClean="0"/>
              <a:t>. </a:t>
            </a:r>
            <a:r>
              <a:rPr lang="cs-CZ" sz="2400" dirty="0" smtClean="0"/>
              <a:t>rozdílnost vstupů do přízemí budov</a:t>
            </a:r>
            <a:endParaRPr lang="en-US" sz="2400" dirty="0"/>
          </a:p>
          <a:p>
            <a:r>
              <a:rPr lang="cs-CZ" sz="2400" dirty="0" smtClean="0"/>
              <a:t>Výběr materiálů</a:t>
            </a:r>
            <a:r>
              <a:rPr lang="en-US" sz="2400" dirty="0" smtClean="0"/>
              <a:t>: 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cs-CZ" sz="2400" dirty="0" smtClean="0"/>
              <a:t>stabilní</a:t>
            </a:r>
            <a:r>
              <a:rPr lang="en-US" sz="2400" dirty="0" smtClean="0"/>
              <a:t>, </a:t>
            </a:r>
            <a:r>
              <a:rPr lang="cs-CZ" sz="2400" dirty="0" smtClean="0"/>
              <a:t>odolné vůči znečištění</a:t>
            </a:r>
            <a:r>
              <a:rPr lang="en-US" sz="2400" dirty="0" smtClean="0"/>
              <a:t>, </a:t>
            </a:r>
            <a:r>
              <a:rPr lang="cs-CZ" sz="2400" dirty="0" smtClean="0"/>
              <a:t>jednoduché na údržbu</a:t>
            </a:r>
            <a:r>
              <a:rPr lang="en-US" sz="2400" dirty="0" smtClean="0"/>
              <a:t>, </a:t>
            </a:r>
            <a:r>
              <a:rPr lang="cs-CZ" sz="2400" dirty="0" smtClean="0"/>
              <a:t>snadno opravitelné</a:t>
            </a:r>
            <a:r>
              <a:rPr lang="en-US" sz="2400" dirty="0" smtClean="0"/>
              <a:t>.</a:t>
            </a:r>
            <a:endParaRPr lang="en-US" sz="2400" dirty="0"/>
          </a:p>
          <a:p>
            <a:r>
              <a:rPr lang="cs-CZ" sz="2400" dirty="0" smtClean="0"/>
              <a:t>Odolná konstrukce.</a:t>
            </a:r>
            <a:endParaRPr lang="en-US" sz="2400" dirty="0"/>
          </a:p>
          <a:p>
            <a:r>
              <a:rPr lang="cs-CZ" sz="2400" dirty="0" smtClean="0"/>
              <a:t>Zvažovat údržbu už v první fázi projektu</a:t>
            </a:r>
            <a:r>
              <a:rPr lang="en-US" sz="2400" dirty="0" smtClean="0"/>
              <a:t>.</a:t>
            </a:r>
            <a:endParaRPr lang="en-US" sz="2400" dirty="0"/>
          </a:p>
          <a:p>
            <a:endParaRPr lang="de-DE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80999" y="680610"/>
            <a:ext cx="10052413" cy="1143000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Příklad </a:t>
            </a:r>
            <a:r>
              <a:rPr lang="cs-CZ" sz="2400" b="1" dirty="0"/>
              <a:t>1: </a:t>
            </a:r>
            <a:r>
              <a:rPr lang="cs-CZ" sz="2400" b="1" dirty="0" smtClean="0"/>
              <a:t>Krádeže a vandalismus (CEN/TR </a:t>
            </a:r>
            <a:r>
              <a:rPr lang="cs-CZ" sz="2400" b="1" dirty="0"/>
              <a:t>14383-2 </a:t>
            </a:r>
            <a:r>
              <a:rPr lang="cs-CZ" sz="2400" b="1" dirty="0" smtClean="0"/>
              <a:t>a další)</a:t>
            </a:r>
            <a:endParaRPr lang="de-DE" sz="2400" b="1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Ing. </a:t>
            </a:r>
            <a:r>
              <a:rPr lang="en-US" dirty="0" smtClean="0"/>
              <a:t>Stefan Krebs</a:t>
            </a:r>
            <a:endParaRPr lang="en-US" dirty="0"/>
          </a:p>
        </p:txBody>
      </p:sp>
      <p:pic>
        <p:nvPicPr>
          <p:cNvPr id="3074" name="Picture 2" descr="Bildergebnis für design against vandalism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961" y="4374454"/>
            <a:ext cx="2568015" cy="144425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ildergebnis für Arson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73"/>
          <a:stretch/>
        </p:blipFill>
        <p:spPr bwMode="auto">
          <a:xfrm>
            <a:off x="293624" y="4365104"/>
            <a:ext cx="1350321" cy="145360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5773939" y="648367"/>
            <a:ext cx="30024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1200" dirty="0" smtClean="0"/>
              <a:t>Prevence kriminality v Evropské standardizaci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2984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251520" y="1772817"/>
            <a:ext cx="4680520" cy="2359956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smtClean="0"/>
              <a:t>Poskytne cenné informace</a:t>
            </a:r>
            <a:endParaRPr lang="en-US" sz="2400" b="1" dirty="0"/>
          </a:p>
          <a:p>
            <a:r>
              <a:rPr lang="cs-CZ" sz="2400" dirty="0" smtClean="0"/>
              <a:t>Scénáře</a:t>
            </a:r>
            <a:endParaRPr lang="en-GB" sz="2400" dirty="0" smtClean="0"/>
          </a:p>
          <a:p>
            <a:r>
              <a:rPr lang="cs-CZ" sz="2400" dirty="0" smtClean="0"/>
              <a:t>Kinetické zatížení/nebezpečí úrazu</a:t>
            </a:r>
            <a:endParaRPr lang="en-US" sz="2400" dirty="0"/>
          </a:p>
          <a:p>
            <a:r>
              <a:rPr lang="cs-CZ" sz="2400" dirty="0" smtClean="0"/>
              <a:t>Výbušný tlak/tepelné záření</a:t>
            </a:r>
            <a:endParaRPr lang="en-US" sz="2400" dirty="0"/>
          </a:p>
          <a:p>
            <a:r>
              <a:rPr lang="cs-CZ" sz="2400" dirty="0" smtClean="0"/>
              <a:t>Výška nárazníku vozu</a:t>
            </a:r>
            <a:endParaRPr lang="en-US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004048" y="1772817"/>
            <a:ext cx="4032448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Metody designu pro prevenci</a:t>
            </a:r>
            <a:endParaRPr lang="en-US" sz="2400" b="1" dirty="0"/>
          </a:p>
          <a:p>
            <a:r>
              <a:rPr lang="cs-CZ" sz="2400" dirty="0" smtClean="0"/>
              <a:t>Stěny budov</a:t>
            </a:r>
            <a:endParaRPr lang="en-US" sz="2400" dirty="0"/>
          </a:p>
          <a:p>
            <a:r>
              <a:rPr lang="cs-CZ" sz="2400" dirty="0" smtClean="0"/>
              <a:t>Ochranné prvky (překážky, patky, kabely)</a:t>
            </a:r>
            <a:endParaRPr lang="en-US" sz="2400" dirty="0"/>
          </a:p>
          <a:p>
            <a:r>
              <a:rPr lang="cs-CZ" sz="2400" dirty="0" smtClean="0"/>
              <a:t>Příklady designu</a:t>
            </a:r>
            <a:endParaRPr lang="en-US" sz="2400" dirty="0"/>
          </a:p>
          <a:p>
            <a:endParaRPr lang="en-US" sz="2400" dirty="0"/>
          </a:p>
          <a:p>
            <a:endParaRPr lang="de-DE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47133" y="730507"/>
            <a:ext cx="8545347" cy="1143000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Příklad 2</a:t>
            </a:r>
            <a:r>
              <a:rPr lang="en-US" sz="2400" b="1" dirty="0" smtClean="0"/>
              <a:t>: </a:t>
            </a:r>
            <a:r>
              <a:rPr lang="cs-CZ" sz="2400" b="1" dirty="0" smtClean="0"/>
              <a:t>Útok prostřednictvím vozu a výbušnin </a:t>
            </a:r>
            <a:r>
              <a:rPr lang="en-US" sz="2400" b="1" dirty="0" smtClean="0"/>
              <a:t>(CEN/TR </a:t>
            </a:r>
            <a:r>
              <a:rPr lang="en-US" sz="2400" b="1" dirty="0"/>
              <a:t>14383-8)</a:t>
            </a:r>
            <a:endParaRPr lang="de-DE" sz="2400" b="1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Ing. </a:t>
            </a:r>
            <a:r>
              <a:rPr lang="en-US" dirty="0" smtClean="0"/>
              <a:t>Stefan Krebs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27" y="4228534"/>
            <a:ext cx="2821113" cy="2058887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 descr="Bildergebnis für Car attack explosive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28702"/>
            <a:ext cx="3096344" cy="2062490"/>
          </a:xfrm>
          <a:prstGeom prst="rect">
            <a:avLst/>
          </a:prstGeom>
          <a:noFill/>
          <a:ln w="1905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572" y="4244117"/>
            <a:ext cx="2151479" cy="204330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5773939" y="648367"/>
            <a:ext cx="30024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1200" dirty="0" smtClean="0"/>
              <a:t>Prevence kriminality v Evropské standardizaci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7573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1603904"/>
          </a:xfrm>
        </p:spPr>
        <p:txBody>
          <a:bodyPr>
            <a:normAutofit/>
          </a:bodyPr>
          <a:lstStyle/>
          <a:p>
            <a:r>
              <a:rPr lang="cs-CZ" sz="5400" dirty="0" smtClean="0"/>
              <a:t>Děkují  Vám za pozornost</a:t>
            </a:r>
            <a:endParaRPr lang="cs-CZ" sz="540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40318" y="6365228"/>
            <a:ext cx="267995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8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1054223" y="3800106"/>
            <a:ext cx="6858000" cy="2266102"/>
          </a:xfrm>
        </p:spPr>
        <p:txBody>
          <a:bodyPr>
            <a:normAutofit fontScale="92500" lnSpcReduction="20000"/>
          </a:bodyPr>
          <a:lstStyle/>
          <a:p>
            <a:pPr algn="l"/>
            <a:endParaRPr lang="cs-CZ" dirty="0" smtClean="0"/>
          </a:p>
          <a:p>
            <a:pPr algn="l"/>
            <a:r>
              <a:rPr lang="cs-CZ" dirty="0" smtClean="0"/>
              <a:t>Ing. Stefan Krebs</a:t>
            </a:r>
          </a:p>
          <a:p>
            <a:pPr algn="l">
              <a:spcBef>
                <a:spcPts val="600"/>
              </a:spcBef>
            </a:pPr>
            <a:r>
              <a:rPr lang="cs-CZ" dirty="0" err="1" smtClean="0">
                <a:solidFill>
                  <a:srgbClr val="C00000"/>
                </a:solidFill>
              </a:rPr>
              <a:t>krebs</a:t>
            </a:r>
            <a:r>
              <a:rPr lang="en-US" dirty="0" smtClean="0">
                <a:solidFill>
                  <a:srgbClr val="C00000"/>
                </a:solidFill>
              </a:rPr>
              <a:t>@</a:t>
            </a:r>
            <a:r>
              <a:rPr lang="cs-CZ" dirty="0" smtClean="0">
                <a:solidFill>
                  <a:srgbClr val="C00000"/>
                </a:solidFill>
              </a:rPr>
              <a:t>agentura-</a:t>
            </a:r>
            <a:r>
              <a:rPr lang="cs-CZ" dirty="0" err="1" smtClean="0">
                <a:solidFill>
                  <a:srgbClr val="C00000"/>
                </a:solidFill>
              </a:rPr>
              <a:t>cas</a:t>
            </a:r>
            <a:r>
              <a:rPr lang="en-US" dirty="0" smtClean="0">
                <a:solidFill>
                  <a:srgbClr val="C00000"/>
                </a:solidFill>
              </a:rPr>
              <a:t>.</a:t>
            </a:r>
            <a:r>
              <a:rPr lang="en-US" dirty="0" err="1" smtClean="0">
                <a:solidFill>
                  <a:srgbClr val="C00000"/>
                </a:solidFill>
              </a:rPr>
              <a:t>cz</a:t>
            </a:r>
            <a:endParaRPr lang="cs-CZ" dirty="0" smtClean="0">
              <a:solidFill>
                <a:srgbClr val="C00000"/>
              </a:solidFill>
            </a:endParaRP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Česká agentura pro standardizaci</a:t>
            </a:r>
          </a:p>
          <a:p>
            <a:pPr algn="l"/>
            <a:r>
              <a:rPr lang="cs-CZ" dirty="0" smtClean="0">
                <a:solidFill>
                  <a:srgbClr val="C00000"/>
                </a:solidFill>
              </a:rPr>
              <a:t>www.agentura-cas.cz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28474" y="6408904"/>
            <a:ext cx="52111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kern="100" dirty="0" smtClean="0">
                <a:ea typeface="Calibri" panose="020F0502020204030204" pitchFamily="34" charset="0"/>
              </a:rPr>
              <a:t>Česká </a:t>
            </a:r>
            <a:r>
              <a:rPr lang="cs-CZ" sz="1200" kern="100" dirty="0">
                <a:ea typeface="Calibri" panose="020F0502020204030204" pitchFamily="34" charset="0"/>
              </a:rPr>
              <a:t>agentura pro standardizaci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Biskupský dvůr 1148/5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110 00 Praha</a:t>
            </a:r>
            <a:r>
              <a:rPr lang="cs-CZ" sz="1000" kern="100" dirty="0">
                <a:ea typeface="Calibri" panose="020F0502020204030204" pitchFamily="34" charset="0"/>
              </a:rPr>
              <a:t> </a:t>
            </a:r>
            <a:r>
              <a:rPr lang="cs-CZ" sz="1000" kern="100" dirty="0" smtClean="0">
                <a:ea typeface="Calibri" panose="020F0502020204030204" pitchFamily="34" charset="0"/>
              </a:rPr>
              <a:t>1</a:t>
            </a:r>
            <a:endParaRPr lang="cs-CZ" sz="1000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95579" y="508324"/>
            <a:ext cx="3086100" cy="365125"/>
          </a:xfrm>
        </p:spPr>
        <p:txBody>
          <a:bodyPr/>
          <a:lstStyle/>
          <a:p>
            <a:pPr algn="r"/>
            <a:r>
              <a:rPr lang="cs-CZ" dirty="0" smtClean="0"/>
              <a:t>Prevence kriminality v Evropské standardizaci</a:t>
            </a:r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35604" y="3166534"/>
            <a:ext cx="265006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4400" b="1" dirty="0" smtClean="0">
                <a:solidFill>
                  <a:schemeClr val="accent6"/>
                </a:solidFill>
                <a:latin typeface="Chiller" pitchFamily="82" charset="0"/>
              </a:rPr>
              <a:t>Co je to EU?</a:t>
            </a:r>
            <a:br>
              <a:rPr lang="pl-PL" sz="4400" b="1" dirty="0" smtClean="0">
                <a:solidFill>
                  <a:schemeClr val="accent6"/>
                </a:solidFill>
                <a:latin typeface="Chiller" pitchFamily="82" charset="0"/>
              </a:rPr>
            </a:br>
            <a:r>
              <a:rPr lang="pl-PL" sz="4400" b="1" dirty="0" smtClean="0">
                <a:solidFill>
                  <a:schemeClr val="accent6"/>
                </a:solidFill>
                <a:latin typeface="Chiller" pitchFamily="82" charset="0"/>
              </a:rPr>
              <a:t>Eště uvidíme.</a:t>
            </a:r>
            <a:endParaRPr lang="en-US" sz="4400" b="1" dirty="0">
              <a:solidFill>
                <a:schemeClr val="accent6"/>
              </a:solidFill>
              <a:latin typeface="Chiller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28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403</TotalTime>
  <Words>343</Words>
  <Application>Microsoft Office PowerPoint</Application>
  <PresentationFormat>Předvádění na obrazovce (4:3)</PresentationFormat>
  <Paragraphs>107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Office</vt:lpstr>
      <vt:lpstr>Prevence kriminality v Evropské standardizaci</vt:lpstr>
      <vt:lpstr>Prezentace aplikace PowerPoint</vt:lpstr>
      <vt:lpstr>Prezentace aplikace PowerPoint</vt:lpstr>
      <vt:lpstr>Švýcarský sýr: model pro řízení bezpečnosti a prevence</vt:lpstr>
      <vt:lpstr>Švýcarský sýr:  aplikace pro ochranu měkkých cílů a prevence kriminality</vt:lpstr>
      <vt:lpstr>Příklad 1: Krádeže a vandalismus (CEN/TR 14383-2 a další)</vt:lpstr>
      <vt:lpstr>Příklad 2: Útok prostřednictvím vozu a výbušnin (CEN/TR 14383-8)</vt:lpstr>
      <vt:lpstr>Děkují  Vám za pozornost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Koutská Miloslava</dc:creator>
  <cp:lastModifiedBy>MVCR</cp:lastModifiedBy>
  <cp:revision>60</cp:revision>
  <cp:lastPrinted>2018-02-19T09:09:47Z</cp:lastPrinted>
  <dcterms:created xsi:type="dcterms:W3CDTF">2018-02-15T11:54:31Z</dcterms:created>
  <dcterms:modified xsi:type="dcterms:W3CDTF">2018-05-16T11:12:10Z</dcterms:modified>
</cp:coreProperties>
</file>