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4" r:id="rId3"/>
    <p:sldId id="280" r:id="rId4"/>
    <p:sldId id="269" r:id="rId5"/>
    <p:sldId id="290" r:id="rId6"/>
    <p:sldId id="286" r:id="rId7"/>
    <p:sldId id="288" r:id="rId8"/>
    <p:sldId id="289" r:id="rId9"/>
    <p:sldId id="287" r:id="rId10"/>
    <p:sldId id="285" r:id="rId11"/>
    <p:sldId id="284" r:id="rId12"/>
    <p:sldId id="294" r:id="rId13"/>
    <p:sldId id="292" r:id="rId14"/>
    <p:sldId id="293" r:id="rId15"/>
    <p:sldId id="267" r:id="rId16"/>
    <p:sldId id="297" r:id="rId17"/>
    <p:sldId id="295" r:id="rId18"/>
    <p:sldId id="296" r:id="rId19"/>
    <p:sldId id="291" r:id="rId20"/>
    <p:sldId id="274" r:id="rId21"/>
    <p:sldId id="28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D0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98" autoAdjust="0"/>
    <p:restoredTop sz="88807" autoAdjust="0"/>
  </p:normalViewPr>
  <p:slideViewPr>
    <p:cSldViewPr snapToGrid="0" snapToObjects="1">
      <p:cViewPr>
        <p:scale>
          <a:sx n="100" d="100"/>
          <a:sy n="100" d="100"/>
        </p:scale>
        <p:origin x="2016" y="8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7405D-0D8E-C847-8A17-07373CAD438A}" type="datetime1">
              <a:rPr lang="cs-CZ" smtClean="0"/>
              <a:t>27.1.2016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A9868-499B-524C-981E-6100037955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2610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42779-8161-8845-B145-A3EA2DE3DCFE}" type="datetime1">
              <a:rPr lang="cs-CZ" smtClean="0"/>
              <a:t>27.1.2016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81112-B283-7A47-A4B7-982EC67C9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6442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137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63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E019D-7531-B841-A9FD-B0005B758EDE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04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FBDBC-9B3B-A74C-8B15-F38F1A624071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37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B0289-94C1-EA4D-A426-810EEE793EB8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35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7ACC-DB47-E845-97E7-AAB9DD85BDF1}" type="datetime1">
              <a:rPr lang="cs-CZ" smtClean="0"/>
              <a:t>27.1.2016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75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F4AC-62D2-BA44-9273-B7526C50DFE3}" type="datetime1">
              <a:rPr lang="cs-CZ" smtClean="0"/>
              <a:t>27.1.2016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66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6A03C-1174-0842-A96D-11889CFDEE12}" type="datetime1">
              <a:rPr lang="cs-CZ" smtClean="0"/>
              <a:t>27.1.2016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83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BD7F2-229F-664A-99F4-3BA6B2992AD7}" type="datetime1">
              <a:rPr lang="cs-CZ" smtClean="0"/>
              <a:t>27.1.2016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460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2EA21-0FF0-9B49-9228-23C5F5682500}" type="datetime1">
              <a:rPr lang="cs-CZ" smtClean="0"/>
              <a:t>27.1.2016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759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60D39-11A6-8343-BFF9-52687E0E63CF}" type="datetime1">
              <a:rPr lang="cs-CZ" smtClean="0"/>
              <a:t>27.1.2016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7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28AE9-4776-AA4F-90E6-9C79170BE2F4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03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05621-601C-7449-A160-AB70B6F809B3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19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AB692-6768-D343-806A-38F4BE8687C1}" type="datetime1">
              <a:rPr lang="cs-CZ" smtClean="0"/>
              <a:t>27.1.2016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www.kpbi.cz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D3FF-3BB6-CD43-A816-75E9DF19C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12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png"/><Relationship Id="rId3" Type="http://schemas.openxmlformats.org/officeDocument/2006/relationships/image" Target="../media/image2.jpg"/><Relationship Id="rId7" Type="http://schemas.openxmlformats.org/officeDocument/2006/relationships/image" Target="../media/image8.jpg"/><Relationship Id="rId12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5" Type="http://schemas.openxmlformats.org/officeDocument/2006/relationships/image" Target="../media/image1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88" y="1723643"/>
            <a:ext cx="8444779" cy="1470025"/>
          </a:xfrm>
        </p:spPr>
        <p:txBody>
          <a:bodyPr anchor="b" anchorCtr="0"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59D037"/>
                </a:solidFill>
                <a:latin typeface="+mn-lt"/>
              </a:rPr>
              <a:t>Kraje pro bezpečný internet</a:t>
            </a:r>
            <a:r>
              <a:rPr lang="en-US" sz="2800" dirty="0" smtClean="0">
                <a:latin typeface="+mn-lt"/>
              </a:rPr>
              <a:t/>
            </a:r>
            <a:br>
              <a:rPr lang="en-US" sz="2800" dirty="0" smtClean="0">
                <a:latin typeface="+mn-lt"/>
              </a:rPr>
            </a:br>
            <a:r>
              <a:rPr lang="cs-CZ" sz="2700" b="1" dirty="0" smtClean="0">
                <a:latin typeface="+mn-lt"/>
              </a:rPr>
              <a:t>28.1.2016 - Republikový výbor pro prevenci kriminality</a:t>
            </a:r>
            <a:r>
              <a:rPr lang="cs-CZ" sz="2800" dirty="0" smtClean="0">
                <a:latin typeface="+mn-lt"/>
              </a:rPr>
              <a:t/>
            </a:r>
            <a:br>
              <a:rPr lang="cs-CZ" sz="2800" dirty="0" smtClean="0">
                <a:latin typeface="+mn-lt"/>
              </a:rPr>
            </a:br>
            <a:r>
              <a:rPr lang="cs-CZ" sz="2000" b="1" dirty="0" smtClean="0"/>
              <a:t>MUDr. Jiří Běhounek</a:t>
            </a:r>
            <a:r>
              <a:rPr lang="cs-CZ" sz="2000" dirty="0" smtClean="0"/>
              <a:t>, hejtman Kraje Vysočina, předseda Komise Rady AKČR pro IT</a:t>
            </a:r>
            <a:r>
              <a:rPr lang="cs-CZ" sz="2000" dirty="0" smtClean="0">
                <a:latin typeface="+mn-lt"/>
              </a:rPr>
              <a:t/>
            </a:r>
            <a:br>
              <a:rPr lang="cs-CZ" sz="2000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Ing. Tomáš Marek</a:t>
            </a:r>
            <a:r>
              <a:rPr lang="cs-CZ" sz="2000" dirty="0" smtClean="0">
                <a:latin typeface="+mn-lt"/>
              </a:rPr>
              <a:t>, vedoucí </a:t>
            </a:r>
            <a:r>
              <a:rPr lang="cs-CZ" sz="2000" dirty="0" smtClean="0">
                <a:latin typeface="+mn-lt"/>
              </a:rPr>
              <a:t>projektu, Krajský úřad Plzeňského kraje</a:t>
            </a:r>
            <a:endParaRPr lang="en-US" sz="2000" dirty="0">
              <a:latin typeface="+mn-lt"/>
            </a:endParaRPr>
          </a:p>
        </p:txBody>
      </p:sp>
      <p:pic>
        <p:nvPicPr>
          <p:cNvPr id="4" name="Picture 3" descr="logo_ctvere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89" y="3651087"/>
            <a:ext cx="2570637" cy="1255868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44246" y="3439143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24061" y="3651087"/>
            <a:ext cx="0" cy="1255868"/>
          </a:xfrm>
          <a:prstGeom prst="line">
            <a:avLst/>
          </a:prstGeom>
          <a:ln w="12700" cmpd="sng">
            <a:solidFill>
              <a:srgbClr val="59D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paticka_pp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719" y="3858380"/>
            <a:ext cx="1910401" cy="87775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33" y="3909487"/>
            <a:ext cx="2628417" cy="79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91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Kraje pro bezpečný internet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262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Kdo…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zapojeno </a:t>
            </a:r>
            <a:r>
              <a:rPr lang="cs-CZ" sz="2400" b="1" dirty="0" smtClean="0">
                <a:solidFill>
                  <a:srgbClr val="59D037"/>
                </a:solidFill>
              </a:rPr>
              <a:t>10</a:t>
            </a:r>
            <a:r>
              <a:rPr lang="cs-CZ" sz="2400" dirty="0" smtClean="0"/>
              <a:t> krajů</a:t>
            </a:r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partneři</a:t>
            </a:r>
            <a:endParaRPr lang="cs-CZ" sz="24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400" dirty="0"/>
              <a:t>Národní centrum </a:t>
            </a:r>
            <a:r>
              <a:rPr lang="cs-CZ" sz="2400" dirty="0" smtClean="0"/>
              <a:t>bezpečnějšího internetu</a:t>
            </a:r>
            <a:endParaRPr lang="cs-CZ" sz="24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400" dirty="0"/>
              <a:t>Microsoft s.r.o.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záštita </a:t>
            </a:r>
            <a:r>
              <a:rPr lang="cs-CZ" sz="2400" dirty="0"/>
              <a:t>Asociace krajů České </a:t>
            </a:r>
            <a:r>
              <a:rPr lang="cs-CZ" sz="2400" dirty="0" smtClean="0"/>
              <a:t>republiky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grantová podpora Ministerstva vnitra ČR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762" y="1604171"/>
            <a:ext cx="446186" cy="44618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617" y="1651409"/>
            <a:ext cx="1209884" cy="35171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294" y="1588149"/>
            <a:ext cx="1027522" cy="45412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239" y="2246534"/>
            <a:ext cx="1183619" cy="30774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453" y="2303547"/>
            <a:ext cx="1276351" cy="22554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544" y="2166064"/>
            <a:ext cx="1189042" cy="380934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92" y="2166064"/>
            <a:ext cx="1178935" cy="399555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323" y="1485391"/>
            <a:ext cx="1046614" cy="74135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401" y="2166064"/>
            <a:ext cx="1300626" cy="468107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191" y="1600201"/>
            <a:ext cx="465316" cy="84037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065" y="3921908"/>
            <a:ext cx="1432478" cy="33349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630" y="3173389"/>
            <a:ext cx="876218" cy="6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45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Co projekt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aktuálně zahrnuje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e-</a:t>
            </a:r>
            <a:r>
              <a:rPr lang="cs-CZ" sz="2400" dirty="0" err="1" smtClean="0"/>
              <a:t>learningové</a:t>
            </a:r>
            <a:r>
              <a:rPr lang="cs-CZ" sz="2400" dirty="0"/>
              <a:t> </a:t>
            </a:r>
            <a:r>
              <a:rPr lang="cs-CZ" sz="2400" dirty="0" smtClean="0"/>
              <a:t>lekce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cs-CZ" sz="2000" dirty="0" smtClean="0"/>
              <a:t>Děti a studenti, Rodiče a dospělí, Sociální pracovníci, Učitelé, Zaměstnanci a příslušníci Policie ČR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znalostní kvízy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soutěžní kvízy pro děti a mládež o ceny</a:t>
            </a:r>
            <a:endParaRPr lang="cs-CZ" sz="24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soutěž škol 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</a:rPr>
              <a:t>(vybrané kraje)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kreativní soutěž pro školy</a:t>
            </a:r>
            <a:r>
              <a:rPr lang="cs-CZ" sz="24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</a:rPr>
              <a:t>(vybrané kraje)</a:t>
            </a:r>
            <a:endParaRPr lang="cs-CZ" sz="20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další aktivity, např. odborné přednášky</a:t>
            </a:r>
            <a:r>
              <a:rPr lang="cs-CZ" sz="2000" dirty="0" smtClean="0"/>
              <a:t>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</a:rPr>
              <a:t>(vybrané kraje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889252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Jak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lekce a kvíz - odpovídající úroveň odbornosti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kvíz přizpůsoben k využití v hodinách informatiky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správné načasování jednotlivých aktivit (spuštění kvízu, lekcí)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atraktivní vzhled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atraktivní podání </a:t>
            </a:r>
            <a:r>
              <a:rPr lang="cs-CZ" sz="2400" dirty="0" smtClean="0"/>
              <a:t>- </a:t>
            </a:r>
            <a:r>
              <a:rPr lang="cs-CZ" sz="2400" dirty="0" smtClean="0"/>
              <a:t>diplomy pro děti / ceny od partnera projektu (telefony </a:t>
            </a:r>
            <a:r>
              <a:rPr lang="cs-CZ" sz="2400" dirty="0" err="1" smtClean="0"/>
              <a:t>Lumia</a:t>
            </a:r>
            <a:r>
              <a:rPr lang="cs-CZ" sz="2400" dirty="0" smtClean="0"/>
              <a:t>, herní konzole Xbox, tablety)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odpovídající publicita projektu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systémový přístup k realizaci - řízení projektu</a:t>
            </a:r>
          </a:p>
        </p:txBody>
      </p:sp>
    </p:spTree>
    <p:extLst>
      <p:ext uri="{BB962C8B-B14F-4D97-AF65-F5344CB8AC3E}">
        <p14:creationId xmlns:p14="http://schemas.microsoft.com/office/powerpoint/2010/main" val="3567980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Vzhled e-</a:t>
            </a:r>
            <a:r>
              <a:rPr lang="cs-CZ" sz="3200" b="1" dirty="0" err="1" smtClean="0">
                <a:solidFill>
                  <a:srgbClr val="59D037"/>
                </a:solidFill>
                <a:latin typeface="+mn-lt"/>
              </a:rPr>
              <a:t>learningu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kurzy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2012" y="1705333"/>
            <a:ext cx="4848226" cy="363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0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Diplom pro děti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6571" y="1679823"/>
            <a:ext cx="5305115" cy="36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13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Losování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219" y="1358670"/>
            <a:ext cx="6956885" cy="416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83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Soutěžní kvíz pro děti a studenty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7681" y="1335579"/>
            <a:ext cx="5312720" cy="421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7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826" y="1396525"/>
            <a:ext cx="5578171" cy="5167219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Kde… 				</a:t>
            </a:r>
            <a:r>
              <a:rPr lang="cs-CZ" sz="32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www.KPBI.cz</a:t>
            </a:r>
            <a:endParaRPr lang="cs-CZ" sz="3200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2050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Co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se povedlo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v roce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2015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38</a:t>
            </a:r>
            <a:r>
              <a:rPr lang="cs-CZ" sz="2400" dirty="0" smtClean="0"/>
              <a:t> </a:t>
            </a:r>
            <a:r>
              <a:rPr lang="cs-CZ" sz="2400" dirty="0" smtClean="0"/>
              <a:t>rozsáhlých online </a:t>
            </a:r>
            <a:r>
              <a:rPr lang="cs-CZ" sz="2400" dirty="0" smtClean="0"/>
              <a:t>lekcí</a:t>
            </a:r>
            <a:endParaRPr lang="cs-CZ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37</a:t>
            </a:r>
            <a:r>
              <a:rPr lang="cs-CZ" sz="2400" dirty="0" smtClean="0"/>
              <a:t> </a:t>
            </a:r>
            <a:r>
              <a:rPr lang="cs-CZ" sz="2400" dirty="0" smtClean="0"/>
              <a:t>dětí oceněno hodnotnou </a:t>
            </a:r>
            <a:r>
              <a:rPr lang="cs-CZ" sz="2400" dirty="0" smtClean="0"/>
              <a:t>cenou</a:t>
            </a:r>
            <a:endParaRPr lang="cs-CZ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8.837</a:t>
            </a:r>
            <a:r>
              <a:rPr lang="cs-CZ" sz="2400" dirty="0" smtClean="0"/>
              <a:t> </a:t>
            </a:r>
            <a:r>
              <a:rPr lang="cs-CZ" sz="2400" dirty="0" smtClean="0"/>
              <a:t>dětí úspěšně dokončilo </a:t>
            </a:r>
            <a:r>
              <a:rPr lang="cs-CZ" sz="2400" dirty="0" smtClean="0"/>
              <a:t>kvíz</a:t>
            </a:r>
            <a:endParaRPr lang="cs-CZ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21.701</a:t>
            </a:r>
            <a:r>
              <a:rPr lang="cs-CZ" sz="2400" dirty="0" smtClean="0"/>
              <a:t> </a:t>
            </a:r>
            <a:r>
              <a:rPr lang="cs-CZ" sz="2400" dirty="0" smtClean="0"/>
              <a:t>celkem registrovaných </a:t>
            </a:r>
            <a:r>
              <a:rPr lang="cs-CZ" sz="2400" dirty="0" smtClean="0"/>
              <a:t>uživatelů</a:t>
            </a:r>
            <a:endParaRPr 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2</a:t>
            </a:r>
            <a:r>
              <a:rPr lang="cs-CZ" sz="2400" b="1" dirty="0" smtClean="0">
                <a:solidFill>
                  <a:srgbClr val="59D037"/>
                </a:solidFill>
              </a:rPr>
              <a:t> </a:t>
            </a:r>
            <a:r>
              <a:rPr lang="cs-CZ" sz="2400" dirty="0" smtClean="0"/>
              <a:t>nové cílové skupiny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59D037"/>
                </a:solidFill>
              </a:rPr>
              <a:t>3</a:t>
            </a:r>
            <a:r>
              <a:rPr lang="cs-CZ" sz="2400" dirty="0" smtClean="0"/>
              <a:t> nově zapojené kraje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419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Co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se povedlo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v roce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2015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Nastaven </a:t>
            </a:r>
            <a:r>
              <a:rPr lang="cs-CZ" sz="2400" b="1" dirty="0"/>
              <a:t>jednotný vizuální styl projektu </a:t>
            </a:r>
            <a:r>
              <a:rPr lang="cs-CZ" sz="2000" dirty="0"/>
              <a:t>- webové stránky, logo, banner, letáky, šablony pro dokumenty a vzdělávací lekce atd.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Posílena publicita projektu přes </a:t>
            </a:r>
            <a:r>
              <a:rPr lang="cs-CZ" sz="2400" b="1" dirty="0" smtClean="0"/>
              <a:t>všechny kanály </a:t>
            </a:r>
            <a:r>
              <a:rPr lang="cs-CZ" sz="2000" dirty="0"/>
              <a:t>- plán publicity a marketingu projektu, osloveny odborné weby, účast na konferencích, využívána sociální síť </a:t>
            </a:r>
            <a:r>
              <a:rPr lang="cs-CZ" sz="2000" dirty="0" err="1"/>
              <a:t>Facebook</a:t>
            </a:r>
            <a:r>
              <a:rPr lang="cs-CZ" sz="2000" dirty="0"/>
              <a:t> pro aktuality atd.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Zatraktivnění projektu pro děti a studenty</a:t>
            </a:r>
            <a:r>
              <a:rPr lang="cs-CZ" sz="2000" b="1" dirty="0"/>
              <a:t> </a:t>
            </a:r>
            <a:r>
              <a:rPr lang="cs-CZ" sz="2000" dirty="0"/>
              <a:t>- zaveden systém průběžných </a:t>
            </a:r>
            <a:r>
              <a:rPr lang="cs-CZ" sz="2000" dirty="0" smtClean="0"/>
              <a:t>odměn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/>
              <a:t>Zajištěna informovanost krajů o aktuální dění v projektu </a:t>
            </a:r>
            <a:r>
              <a:rPr lang="cs-CZ" sz="2400" dirty="0"/>
              <a:t>-</a:t>
            </a:r>
            <a:r>
              <a:rPr lang="cs-CZ" sz="2400" b="1" dirty="0"/>
              <a:t> </a:t>
            </a:r>
            <a:r>
              <a:rPr lang="cs-CZ" sz="2000" dirty="0" smtClean="0"/>
              <a:t>harmonogram </a:t>
            </a:r>
            <a:r>
              <a:rPr lang="cs-CZ" sz="2000" dirty="0"/>
              <a:t>projektu, aktuality o stavu </a:t>
            </a:r>
            <a:r>
              <a:rPr lang="cs-CZ" sz="2000" dirty="0" smtClean="0"/>
              <a:t>mailem, čerpání financí, společné úložiště</a:t>
            </a:r>
            <a:endParaRPr lang="cs-CZ" sz="20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04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A jak ve 2016…?</a:t>
            </a: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35775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Plán na 2016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nové cílové skupiny - senioři, úředníci, informatici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nové produkty - semináře, </a:t>
            </a:r>
            <a:r>
              <a:rPr lang="cs-CZ" sz="2400" dirty="0" err="1" smtClean="0"/>
              <a:t>webináře</a:t>
            </a:r>
            <a:r>
              <a:rPr lang="cs-CZ" sz="2400" dirty="0" smtClean="0"/>
              <a:t>, online hra, soutěže…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nová témata - reagujeme na aktuální hrozby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 smtClean="0"/>
              <a:t>např. platby na internetu, rizika mobilních </a:t>
            </a:r>
            <a:r>
              <a:rPr lang="cs-CZ" sz="2000" dirty="0" smtClean="0"/>
              <a:t>telefonů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i="1" dirty="0" smtClean="0"/>
              <a:t>technická oblast (vazba na IROP v 10)….?</a:t>
            </a:r>
            <a:endParaRPr lang="cs-CZ" sz="2000" i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/>
              <a:t>zapojení dalších </a:t>
            </a:r>
            <a:r>
              <a:rPr lang="cs-CZ" sz="2400" dirty="0" smtClean="0"/>
              <a:t>krajů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zapojení </a:t>
            </a:r>
            <a:r>
              <a:rPr lang="cs-CZ" sz="2400" dirty="0"/>
              <a:t>dalších silných partnerů do projektu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 smtClean="0"/>
              <a:t>oslovení většího počtu osob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59D037"/>
                </a:solidFill>
              </a:rPr>
              <a:t>p</a:t>
            </a:r>
            <a:r>
              <a:rPr lang="en-US" sz="2800" b="1" dirty="0" err="1" smtClean="0">
                <a:solidFill>
                  <a:srgbClr val="59D037"/>
                </a:solidFill>
              </a:rPr>
              <a:t>rost</a:t>
            </a:r>
            <a:r>
              <a:rPr lang="cs-CZ" sz="2800" b="1" dirty="0" smtClean="0">
                <a:solidFill>
                  <a:srgbClr val="59D037"/>
                </a:solidFill>
              </a:rPr>
              <a:t>ě ROSTEME</a:t>
            </a:r>
            <a:r>
              <a:rPr lang="en-US" sz="2800" b="1" dirty="0" smtClean="0">
                <a:solidFill>
                  <a:srgbClr val="59D037"/>
                </a:solidFill>
              </a:rPr>
              <a:t>!!!</a:t>
            </a:r>
            <a:endParaRPr lang="cs-CZ" sz="2800" b="1" dirty="0" smtClean="0">
              <a:solidFill>
                <a:srgbClr val="59D03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46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Plán na </a:t>
            </a:r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2016</a:t>
            </a:r>
            <a:endParaRPr lang="cs-CZ" sz="2400" b="1" dirty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Autofit/>
          </a:bodyPr>
          <a:lstStyle/>
          <a:p>
            <a:pPr marL="57150" indent="0">
              <a:buNone/>
            </a:pPr>
            <a:r>
              <a:rPr lang="cs-CZ" sz="2000" b="1" dirty="0"/>
              <a:t>Oblast 1: Semináře na krajských úřadech</a:t>
            </a:r>
          </a:p>
          <a:p>
            <a:pPr marL="457200" lvl="1" indent="0">
              <a:buNone/>
            </a:pPr>
            <a:r>
              <a:rPr lang="cs-CZ" sz="1800" dirty="0" smtClean="0"/>
              <a:t>Seminář </a:t>
            </a:r>
            <a:r>
              <a:rPr lang="cs-CZ" sz="1800" dirty="0"/>
              <a:t>pro informatiky</a:t>
            </a:r>
          </a:p>
          <a:p>
            <a:pPr marL="457200" lvl="1" indent="0">
              <a:buNone/>
            </a:pPr>
            <a:r>
              <a:rPr lang="cs-CZ" sz="1800" dirty="0" smtClean="0"/>
              <a:t>Seminář </a:t>
            </a:r>
            <a:r>
              <a:rPr lang="cs-CZ" sz="1800" dirty="0"/>
              <a:t>pro studenty SŠ, SOU a gymnázií</a:t>
            </a:r>
          </a:p>
          <a:p>
            <a:pPr marL="457200" lvl="1" indent="0">
              <a:buNone/>
            </a:pPr>
            <a:r>
              <a:rPr lang="cs-CZ" sz="1800" dirty="0" smtClean="0"/>
              <a:t>Specializované </a:t>
            </a:r>
            <a:r>
              <a:rPr lang="cs-CZ" sz="1800" dirty="0"/>
              <a:t>semináře - kazuistika</a:t>
            </a:r>
          </a:p>
          <a:p>
            <a:pPr marL="57150" indent="0">
              <a:buNone/>
            </a:pPr>
            <a:r>
              <a:rPr lang="cs-CZ" sz="2000" b="1" dirty="0" smtClean="0"/>
              <a:t>Oblast </a:t>
            </a:r>
            <a:r>
              <a:rPr lang="cs-CZ" sz="2000" b="1" dirty="0"/>
              <a:t>2: </a:t>
            </a:r>
            <a:r>
              <a:rPr lang="cs-CZ" sz="2000" b="1" dirty="0" err="1"/>
              <a:t>Webináře</a:t>
            </a:r>
            <a:r>
              <a:rPr lang="cs-CZ" sz="2000" b="1" dirty="0"/>
              <a:t> (webové semináře)</a:t>
            </a:r>
          </a:p>
          <a:p>
            <a:pPr marL="457200" lvl="1" indent="0">
              <a:buNone/>
            </a:pPr>
            <a:r>
              <a:rPr lang="cs-CZ" sz="1800" dirty="0" smtClean="0"/>
              <a:t>Online </a:t>
            </a:r>
            <a:r>
              <a:rPr lang="cs-CZ" sz="1800" dirty="0" err="1"/>
              <a:t>webinář</a:t>
            </a:r>
            <a:r>
              <a:rPr lang="cs-CZ" sz="1800" dirty="0"/>
              <a:t> pro studenty SŠ, SOU a gymnázií na téma bezpečnosti na internetu v oblasti správy financí</a:t>
            </a:r>
          </a:p>
          <a:p>
            <a:pPr marL="457200" lvl="1" indent="0">
              <a:buNone/>
            </a:pPr>
            <a:r>
              <a:rPr lang="cs-CZ" sz="1800" dirty="0" smtClean="0"/>
              <a:t>„</a:t>
            </a:r>
            <a:r>
              <a:rPr lang="cs-CZ" sz="1800" dirty="0" err="1"/>
              <a:t>Offline</a:t>
            </a:r>
            <a:r>
              <a:rPr lang="cs-CZ" sz="1800" dirty="0"/>
              <a:t> </a:t>
            </a:r>
            <a:r>
              <a:rPr lang="cs-CZ" sz="1800" dirty="0" err="1"/>
              <a:t>webinář</a:t>
            </a:r>
            <a:r>
              <a:rPr lang="cs-CZ" sz="1800" dirty="0"/>
              <a:t>“ na téma bezpečnosti na internetu v oblasti správy financí</a:t>
            </a:r>
          </a:p>
          <a:p>
            <a:pPr marL="57150" indent="0">
              <a:buNone/>
            </a:pPr>
            <a:r>
              <a:rPr lang="cs-CZ" sz="2000" b="1" dirty="0" smtClean="0"/>
              <a:t>Oblast </a:t>
            </a:r>
            <a:r>
              <a:rPr lang="cs-CZ" sz="2000" b="1" dirty="0"/>
              <a:t>3: Video lekce</a:t>
            </a:r>
          </a:p>
          <a:p>
            <a:pPr marL="457200" lvl="1" indent="0">
              <a:buNone/>
            </a:pPr>
            <a:r>
              <a:rPr lang="cs-CZ" sz="1800" dirty="0" err="1" smtClean="0"/>
              <a:t>Minilearningy</a:t>
            </a:r>
            <a:r>
              <a:rPr lang="cs-CZ" sz="1800" dirty="0" smtClean="0"/>
              <a:t> </a:t>
            </a:r>
            <a:r>
              <a:rPr lang="cs-CZ" sz="1800" dirty="0"/>
              <a:t>pro seniory v oblasti bezpečnosti práce na internetu</a:t>
            </a:r>
          </a:p>
          <a:p>
            <a:pPr marL="457200" lvl="1" indent="0">
              <a:buNone/>
            </a:pPr>
            <a:r>
              <a:rPr lang="cs-CZ" sz="1800" dirty="0" smtClean="0"/>
              <a:t>Videa </a:t>
            </a:r>
            <a:r>
              <a:rPr lang="cs-CZ" sz="1800" dirty="0"/>
              <a:t>KPBI o bezpečnosti na </a:t>
            </a:r>
            <a:r>
              <a:rPr lang="cs-CZ" sz="1800" dirty="0" err="1"/>
              <a:t>YouTube</a:t>
            </a:r>
            <a:endParaRPr lang="cs-CZ" sz="1800" dirty="0"/>
          </a:p>
          <a:p>
            <a:pPr marL="5715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161109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Plán na 2016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 smtClean="0"/>
              <a:t>Oblast </a:t>
            </a:r>
            <a:r>
              <a:rPr lang="cs-CZ" sz="2000" b="1" dirty="0"/>
              <a:t>4: e-</a:t>
            </a:r>
            <a:r>
              <a:rPr lang="cs-CZ" sz="2000" b="1" dirty="0" err="1"/>
              <a:t>learning</a:t>
            </a:r>
            <a:r>
              <a:rPr lang="cs-CZ" sz="2000" b="1" dirty="0"/>
              <a:t>, kvíz, soutěžní kvíz</a:t>
            </a:r>
          </a:p>
          <a:p>
            <a:pPr marL="400050" lvl="1" indent="0">
              <a:buNone/>
            </a:pPr>
            <a:r>
              <a:rPr lang="cs-CZ" sz="1800" dirty="0" smtClean="0"/>
              <a:t>Soutěžní </a:t>
            </a:r>
            <a:r>
              <a:rPr lang="cs-CZ" sz="1800" dirty="0"/>
              <a:t>kvíz pro děti a studenty</a:t>
            </a:r>
          </a:p>
          <a:p>
            <a:pPr marL="400050" lvl="1" indent="0">
              <a:buNone/>
            </a:pPr>
            <a:r>
              <a:rPr lang="cs-CZ" sz="1800" dirty="0" smtClean="0"/>
              <a:t>Soutěžní </a:t>
            </a:r>
            <a:r>
              <a:rPr lang="cs-CZ" sz="1800" dirty="0"/>
              <a:t>kvíz PLUS pro děti a studenty</a:t>
            </a:r>
          </a:p>
          <a:p>
            <a:pPr marL="400050" lvl="1" indent="0">
              <a:buNone/>
            </a:pPr>
            <a:r>
              <a:rPr lang="cs-CZ" sz="1800" dirty="0" smtClean="0"/>
              <a:t>Kvíz </a:t>
            </a:r>
            <a:r>
              <a:rPr lang="cs-CZ" sz="1800" dirty="0"/>
              <a:t>pro pedagogické pracovníky</a:t>
            </a:r>
          </a:p>
          <a:p>
            <a:pPr marL="400050" lvl="1" indent="0">
              <a:buNone/>
            </a:pPr>
            <a:r>
              <a:rPr lang="cs-CZ" sz="1800" dirty="0" smtClean="0"/>
              <a:t>Kvíz </a:t>
            </a:r>
            <a:r>
              <a:rPr lang="cs-CZ" sz="1800" dirty="0"/>
              <a:t>pro seniory</a:t>
            </a:r>
          </a:p>
          <a:p>
            <a:pPr marL="400050" lvl="1" indent="0">
              <a:buNone/>
            </a:pPr>
            <a:r>
              <a:rPr lang="cs-CZ" sz="1800" dirty="0" smtClean="0"/>
              <a:t>Vzdělávací </a:t>
            </a:r>
            <a:r>
              <a:rPr lang="cs-CZ" sz="1800" dirty="0"/>
              <a:t>e-</a:t>
            </a:r>
            <a:r>
              <a:rPr lang="cs-CZ" sz="1800" dirty="0" err="1"/>
              <a:t>learningové</a:t>
            </a:r>
            <a:r>
              <a:rPr lang="cs-CZ" sz="1800" dirty="0"/>
              <a:t> lekce pro děti a mládež</a:t>
            </a:r>
          </a:p>
          <a:p>
            <a:pPr marL="0" indent="0">
              <a:buNone/>
            </a:pPr>
            <a:r>
              <a:rPr lang="cs-CZ" sz="2000" b="1" dirty="0" smtClean="0"/>
              <a:t>Oblast </a:t>
            </a:r>
            <a:r>
              <a:rPr lang="cs-CZ" sz="2000" b="1" dirty="0"/>
              <a:t>5: Interaktivní on-line hra</a:t>
            </a:r>
          </a:p>
          <a:p>
            <a:pPr marL="400050" lvl="1" indent="0">
              <a:buNone/>
            </a:pPr>
            <a:r>
              <a:rPr lang="cs-CZ" sz="1800" dirty="0" smtClean="0"/>
              <a:t>Realizace </a:t>
            </a:r>
            <a:r>
              <a:rPr lang="cs-CZ" sz="1800" dirty="0"/>
              <a:t>interaktivní on-line hry na téma bezpečnosti na internetu v oblasti správy financí</a:t>
            </a:r>
          </a:p>
          <a:p>
            <a:pPr marL="0" indent="0">
              <a:buNone/>
            </a:pPr>
            <a:r>
              <a:rPr lang="cs-CZ" sz="2000" b="1" dirty="0" smtClean="0"/>
              <a:t>Oblast </a:t>
            </a:r>
            <a:r>
              <a:rPr lang="cs-CZ" sz="2000" b="1" dirty="0"/>
              <a:t>6: Kreativní </a:t>
            </a:r>
            <a:r>
              <a:rPr lang="cs-CZ" sz="2000" b="1" dirty="0" smtClean="0"/>
              <a:t>soutěž</a:t>
            </a:r>
          </a:p>
          <a:p>
            <a:pPr marL="400050" lvl="1" indent="0">
              <a:buNone/>
            </a:pPr>
            <a:r>
              <a:rPr lang="cs-CZ" sz="1800" dirty="0" smtClean="0"/>
              <a:t>Kreativní soutěž pro děti a mládež zaměřená na problematiku elektronické bezpečnosti</a:t>
            </a:r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169574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Karta produktu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b="1" dirty="0" smtClean="0"/>
              <a:t>Seminář pro informatiky krajů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000" b="1" dirty="0">
                <a:solidFill>
                  <a:srgbClr val="59D037"/>
                </a:solidFill>
              </a:rPr>
              <a:t>Popis: </a:t>
            </a:r>
            <a:r>
              <a:rPr lang="cs-CZ" sz="2000" dirty="0"/>
              <a:t>pokročilejší téma v oblasti bezpečnosti - zde ideálně vazba na kybernetický zákon + případně další oblasti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/>
              <a:t>co je to KIVS, ITS NGN a CMS 2.0, jaké služby poskytují, jak jsou provozovány,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 smtClean="0"/>
              <a:t>Jaký </a:t>
            </a:r>
            <a:r>
              <a:rPr lang="cs-CZ" sz="2000" dirty="0"/>
              <a:t>je rozdíl mezi komunikací pres ITS a veřejný internet,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/>
              <a:t>jak jsou tyto prvky zabezpečení z pohledu zákona o </a:t>
            </a:r>
            <a:r>
              <a:rPr lang="cs-CZ" sz="2000" dirty="0" err="1"/>
              <a:t>kyberbezpečnosti</a:t>
            </a:r>
            <a:r>
              <a:rPr lang="cs-CZ" sz="2000" dirty="0"/>
              <a:t>, resp. ISO 27001, jak funguje jejich monitoring</a:t>
            </a:r>
            <a:r>
              <a:rPr lang="cs-CZ" sz="2000" dirty="0" smtClean="0"/>
              <a:t>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 smtClean="0"/>
              <a:t>popis </a:t>
            </a:r>
            <a:r>
              <a:rPr lang="cs-CZ" sz="2000" dirty="0"/>
              <a:t>rozhraní CMS 2.0 vůči veřejnému internetu - připojení, adresace, </a:t>
            </a:r>
            <a:r>
              <a:rPr lang="cs-CZ" sz="2000" dirty="0" err="1"/>
              <a:t>peering</a:t>
            </a:r>
            <a:r>
              <a:rPr lang="cs-CZ" sz="2000" dirty="0"/>
              <a:t>,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000" dirty="0" smtClean="0"/>
              <a:t>zapojeni </a:t>
            </a:r>
            <a:r>
              <a:rPr lang="cs-CZ" sz="2000" dirty="0"/>
              <a:t>CMS 2.0 do projektu </a:t>
            </a:r>
            <a:r>
              <a:rPr lang="cs-CZ" sz="2000" dirty="0" err="1"/>
              <a:t>Fenix</a:t>
            </a:r>
            <a:r>
              <a:rPr lang="cs-CZ" sz="2000" dirty="0"/>
              <a:t> (nasazeni </a:t>
            </a:r>
            <a:r>
              <a:rPr lang="cs-CZ" sz="2000" dirty="0" err="1"/>
              <a:t>antispoofingu</a:t>
            </a:r>
            <a:r>
              <a:rPr lang="cs-CZ" sz="2000" dirty="0"/>
              <a:t>),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000" dirty="0" smtClean="0"/>
          </a:p>
          <a:p>
            <a:pPr>
              <a:buFont typeface="Wingdings" panose="05000000000000000000" pitchFamily="2" charset="2"/>
              <a:buChar char="§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189511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Karta produktu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59D037"/>
                </a:solidFill>
              </a:rPr>
              <a:t>Rozsah:</a:t>
            </a:r>
            <a:r>
              <a:rPr lang="cs-CZ" sz="2000" dirty="0" smtClean="0"/>
              <a:t> </a:t>
            </a:r>
            <a:r>
              <a:rPr lang="cs-CZ" sz="2000" dirty="0"/>
              <a:t>2 půldenní semináře v rámci každého z krajů zapojených do projektu KPBI (10 krajů), v sumě tedy 20 seminářů (á 3,5 hod) </a:t>
            </a:r>
          </a:p>
          <a:p>
            <a:r>
              <a:rPr lang="cs-CZ" sz="2000" b="1" dirty="0">
                <a:solidFill>
                  <a:srgbClr val="59D037"/>
                </a:solidFill>
              </a:rPr>
              <a:t>Termín:</a:t>
            </a:r>
            <a:r>
              <a:rPr lang="cs-CZ" sz="2000" dirty="0">
                <a:solidFill>
                  <a:srgbClr val="59D037"/>
                </a:solidFill>
              </a:rPr>
              <a:t> </a:t>
            </a:r>
            <a:r>
              <a:rPr lang="cs-CZ" sz="2000" dirty="0"/>
              <a:t>02 - 06/2016 a 09 - 11/2016, v rámci jednoho dne realizace dvou seminářů 8:00 - 11:30 a 12:00 - 15:30</a:t>
            </a:r>
          </a:p>
          <a:p>
            <a:r>
              <a:rPr lang="cs-CZ" sz="2000" b="1" dirty="0">
                <a:solidFill>
                  <a:srgbClr val="59D037"/>
                </a:solidFill>
              </a:rPr>
              <a:t>Cílová skupina:</a:t>
            </a:r>
            <a:r>
              <a:rPr lang="cs-CZ" sz="2000" dirty="0"/>
              <a:t> informatici z KÚ + informatici z obcí s rozšířenou působností v rámci kraje</a:t>
            </a:r>
          </a:p>
          <a:p>
            <a:r>
              <a:rPr lang="cs-CZ" sz="2000" b="1" dirty="0">
                <a:solidFill>
                  <a:srgbClr val="59D037"/>
                </a:solidFill>
              </a:rPr>
              <a:t>Počet podpořených osob ve </a:t>
            </a:r>
            <a:r>
              <a:rPr lang="cs-CZ" sz="2000" b="1" dirty="0" smtClean="0">
                <a:solidFill>
                  <a:srgbClr val="59D037"/>
                </a:solidFill>
              </a:rPr>
              <a:t>2016:</a:t>
            </a:r>
            <a:r>
              <a:rPr lang="cs-CZ" sz="2000" dirty="0" smtClean="0">
                <a:solidFill>
                  <a:srgbClr val="59D037"/>
                </a:solidFill>
              </a:rPr>
              <a:t> </a:t>
            </a:r>
            <a:r>
              <a:rPr lang="cs-CZ" sz="2000" dirty="0" smtClean="0"/>
              <a:t>seminář </a:t>
            </a:r>
            <a:r>
              <a:rPr lang="cs-CZ" sz="2000" dirty="0"/>
              <a:t>max. 20 osob / tj. v sumě 400 osob</a:t>
            </a:r>
          </a:p>
          <a:p>
            <a:r>
              <a:rPr lang="cs-CZ" sz="2000" b="1" dirty="0" smtClean="0">
                <a:solidFill>
                  <a:srgbClr val="59D037"/>
                </a:solidFill>
              </a:rPr>
              <a:t>Zajišťuje:</a:t>
            </a:r>
            <a:r>
              <a:rPr lang="cs-CZ" sz="2000" b="1" dirty="0" smtClean="0"/>
              <a:t> </a:t>
            </a:r>
            <a:r>
              <a:rPr lang="cs-CZ" sz="2000" dirty="0"/>
              <a:t>Česká pošta ICT služby</a:t>
            </a:r>
          </a:p>
          <a:p>
            <a:r>
              <a:rPr lang="cs-CZ" sz="2000" b="1" dirty="0">
                <a:solidFill>
                  <a:srgbClr val="59D037"/>
                </a:solidFill>
              </a:rPr>
              <a:t>Náklady:</a:t>
            </a:r>
            <a:r>
              <a:rPr lang="cs-CZ" sz="2000" dirty="0"/>
              <a:t>	 0,- z rozpočtu KPBI, zajišťuje bezplatně </a:t>
            </a:r>
            <a:r>
              <a:rPr lang="cs-CZ" sz="2000" dirty="0" smtClean="0"/>
              <a:t>partner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87471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srgbClr val="59D037"/>
                </a:solidFill>
                <a:latin typeface="+mn-lt"/>
              </a:rPr>
              <a:t>Slabá místa</a:t>
            </a:r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cs-CZ" sz="2400" dirty="0" smtClean="0"/>
              <a:t>Nepodařilo se zajistit </a:t>
            </a:r>
            <a:r>
              <a:rPr lang="cs-CZ" sz="2400" dirty="0"/>
              <a:t>(s výjimkou potvrzení provozního příspěvku do projektu na rok 2016 z rozpočtu z každého ze zapojených krajů) financování projektu, které by odpovídalo požadavkům na další etapu a případně rozvoj projektu </a:t>
            </a:r>
            <a:r>
              <a:rPr lang="cs-CZ" sz="2400" dirty="0" smtClean="0"/>
              <a:t>KPBI.</a:t>
            </a: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7764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logo_ctvere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38" y="274638"/>
            <a:ext cx="1826385" cy="8922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84701" y="1281715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itle 1"/>
          <p:cNvSpPr txBox="1">
            <a:spLocks/>
          </p:cNvSpPr>
          <p:nvPr/>
        </p:nvSpPr>
        <p:spPr>
          <a:xfrm>
            <a:off x="284701" y="228353"/>
            <a:ext cx="6261121" cy="93855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3200" b="1" dirty="0">
              <a:solidFill>
                <a:srgbClr val="59D037"/>
              </a:solidFill>
              <a:latin typeface="+mn-lt"/>
            </a:endParaRPr>
          </a:p>
        </p:txBody>
      </p:sp>
      <p:pic>
        <p:nvPicPr>
          <p:cNvPr id="6" name="Picture 5" descr="paticka_pp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902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5400" b="1" dirty="0" smtClean="0">
              <a:solidFill>
                <a:srgbClr val="59D037"/>
              </a:solidFill>
            </a:endParaRPr>
          </a:p>
          <a:p>
            <a:pPr marL="0" indent="0" algn="ctr">
              <a:buNone/>
            </a:pPr>
            <a:r>
              <a:rPr lang="cs-CZ" sz="5400" b="1" dirty="0" smtClean="0">
                <a:solidFill>
                  <a:srgbClr val="59D037"/>
                </a:solidFill>
              </a:rPr>
              <a:t>www.KPBI.cz</a:t>
            </a:r>
          </a:p>
          <a:p>
            <a:pPr marL="0" indent="0" algn="ctr">
              <a:buNone/>
            </a:pPr>
            <a:r>
              <a:rPr lang="cs-CZ" sz="2400" b="1" dirty="0" err="1" smtClean="0">
                <a:solidFill>
                  <a:srgbClr val="59D037"/>
                </a:solidFill>
              </a:rPr>
              <a:t>Facebook</a:t>
            </a:r>
            <a:r>
              <a:rPr lang="cs-CZ" sz="2400" b="1" dirty="0" smtClean="0">
                <a:solidFill>
                  <a:srgbClr val="59D037"/>
                </a:solidFill>
              </a:rPr>
              <a:t>: KPBICZ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2142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1388" y="1723643"/>
            <a:ext cx="8444779" cy="1470025"/>
          </a:xfrm>
        </p:spPr>
        <p:txBody>
          <a:bodyPr anchor="b" anchorCtr="0">
            <a:normAutofit/>
          </a:bodyPr>
          <a:lstStyle/>
          <a:p>
            <a:pPr algn="l"/>
            <a:r>
              <a:rPr lang="cs-CZ" b="1" dirty="0" smtClean="0">
                <a:solidFill>
                  <a:srgbClr val="59D037"/>
                </a:solidFill>
                <a:latin typeface="+mn-lt"/>
              </a:rPr>
              <a:t>Kraje pro bezpečný internet</a:t>
            </a:r>
            <a:r>
              <a:rPr lang="en-US" sz="2800" dirty="0" smtClean="0">
                <a:latin typeface="+mn-lt"/>
              </a:rPr>
              <a:t/>
            </a:r>
            <a:br>
              <a:rPr lang="en-US" sz="2800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Tomáš Marek, vedoucí projektu</a:t>
            </a:r>
            <a:r>
              <a:rPr lang="cs-CZ" sz="2000" dirty="0" smtClean="0">
                <a:latin typeface="+mn-lt"/>
              </a:rPr>
              <a:t/>
            </a:r>
            <a:br>
              <a:rPr lang="cs-CZ" sz="2000" dirty="0" smtClean="0">
                <a:latin typeface="+mn-lt"/>
              </a:rPr>
            </a:br>
            <a:r>
              <a:rPr lang="en-US" sz="2000" dirty="0" err="1"/>
              <a:t>Tomas.Marek@Plzensky</a:t>
            </a:r>
            <a:r>
              <a:rPr lang="cs-CZ" sz="2000" dirty="0" smtClean="0"/>
              <a:t>-kraj.cz / +420 739 499</a:t>
            </a:r>
            <a:endParaRPr lang="en-US" sz="2000" dirty="0">
              <a:latin typeface="+mn-lt"/>
            </a:endParaRPr>
          </a:p>
        </p:txBody>
      </p:sp>
      <p:pic>
        <p:nvPicPr>
          <p:cNvPr id="4" name="Picture 3" descr="logo_ctvere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89" y="3651087"/>
            <a:ext cx="2570637" cy="1255868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244246" y="3439143"/>
            <a:ext cx="8621922" cy="0"/>
          </a:xfrm>
          <a:prstGeom prst="line">
            <a:avLst/>
          </a:prstGeom>
          <a:ln w="12700" cmpd="sng">
            <a:solidFill>
              <a:srgbClr val="0D0D0D"/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224061" y="3651087"/>
            <a:ext cx="0" cy="1255868"/>
          </a:xfrm>
          <a:prstGeom prst="line">
            <a:avLst/>
          </a:prstGeom>
          <a:ln w="12700" cmpd="sng">
            <a:solidFill>
              <a:srgbClr val="59D0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paticka_ppt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272"/>
            <a:ext cx="9144000" cy="1252728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719" y="3858380"/>
            <a:ext cx="1910401" cy="87775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33" y="3909487"/>
            <a:ext cx="2628417" cy="79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29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699</Words>
  <Application>Microsoft Office PowerPoint</Application>
  <PresentationFormat>Předvádění na obrazovce (4:3)</PresentationFormat>
  <Paragraphs>103</Paragraphs>
  <Slides>21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Courier New</vt:lpstr>
      <vt:lpstr>Wingdings</vt:lpstr>
      <vt:lpstr>Office Theme</vt:lpstr>
      <vt:lpstr>Kraje pro bezpečný internet 28.1.2016 - Republikový výbor pro prevenci kriminality MUDr. Jiří Běhounek, hejtman Kraje Vysočina, předseda Komise Rady AKČR pro IT Ing. Tomáš Marek, vedoucí projektu, Krajský úřad Plzeňského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Kraje pro bezpečný internet Tomáš Marek, vedoucí projektu Tomas.Marek@Plzensky-kraj.cz / +420 739 499</vt:lpstr>
    </vt:vector>
  </TitlesOfParts>
  <Manager>Kraje pro bezpečný internet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Kraje pro bezpečný internet</dc:title>
  <dc:creator>Tomáš Marek</dc:creator>
  <cp:lastModifiedBy>Marek Tomáš</cp:lastModifiedBy>
  <cp:revision>101</cp:revision>
  <dcterms:created xsi:type="dcterms:W3CDTF">2015-03-16T11:59:05Z</dcterms:created>
  <dcterms:modified xsi:type="dcterms:W3CDTF">2016-01-27T14:43:55Z</dcterms:modified>
</cp:coreProperties>
</file>