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charts/chart9.xml" ContentType="application/vnd.openxmlformats-officedocument.drawingml.chart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0" r:id="rId3"/>
    <p:sldId id="271" r:id="rId4"/>
    <p:sldId id="274" r:id="rId5"/>
    <p:sldId id="259" r:id="rId6"/>
    <p:sldId id="267" r:id="rId7"/>
    <p:sldId id="269" r:id="rId8"/>
    <p:sldId id="268" r:id="rId9"/>
    <p:sldId id="260" r:id="rId10"/>
    <p:sldId id="262" r:id="rId11"/>
    <p:sldId id="263" r:id="rId12"/>
    <p:sldId id="264" r:id="rId13"/>
    <p:sldId id="265" r:id="rId14"/>
    <p:sldId id="266" r:id="rId1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ušek Ondřej" initials="DO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7419" autoAdjust="0"/>
  </p:normalViewPr>
  <p:slideViewPr>
    <p:cSldViewPr>
      <p:cViewPr varScale="1">
        <p:scale>
          <a:sx n="89" d="100"/>
          <a:sy n="89" d="100"/>
        </p:scale>
        <p:origin x="125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-1950" y="-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dusek\Desktop\evaluace\ZK%20Ostrava\odsouzen&#237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ms\Desktop\evaluace\ZK%20Ostrava\odsouzen&#237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dusek\Desktop\evaluace\ZK%20Ostrava\odsouzen&#237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G:\PMS_evaluace\podklady\v&#253;sledky-&#345;&#237;jen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G:\PMS_evaluace\podklady\v&#253;sledky-&#345;&#237;jen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G:\PMS_evaluace\podklady\v&#253;sledky-&#345;&#237;jen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G:\PMS_evaluace\podklady\v&#253;sledky-&#345;&#237;je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/>
            </a:pPr>
            <a:r>
              <a:rPr lang="cs-CZ">
                <a:solidFill>
                  <a:schemeClr val="bg1">
                    <a:lumMod val="50000"/>
                  </a:schemeClr>
                </a:solidFill>
              </a:rPr>
              <a:t>Přehled zapojených osob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Osoby celkem</c:v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Bělušice</c:v>
                </c:pt>
                <c:pt idx="1">
                  <c:v>Plzeň</c:v>
                </c:pt>
                <c:pt idx="2">
                  <c:v>Příbram</c:v>
                </c:pt>
                <c:pt idx="3">
                  <c:v>Opava</c:v>
                </c:pt>
                <c:pt idx="4">
                  <c:v>Karviná</c:v>
                </c:pt>
                <c:pt idx="5">
                  <c:v>Heřmanice</c:v>
                </c:pt>
                <c:pt idx="6">
                  <c:v>Liberec</c:v>
                </c:pt>
                <c:pt idx="7">
                  <c:v>Rýnovice</c:v>
                </c:pt>
                <c:pt idx="8">
                  <c:v>Stráž pod Ralskem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40</c:v>
                </c:pt>
                <c:pt idx="1">
                  <c:v>41</c:v>
                </c:pt>
                <c:pt idx="2">
                  <c:v>45</c:v>
                </c:pt>
                <c:pt idx="3">
                  <c:v>33</c:v>
                </c:pt>
                <c:pt idx="4">
                  <c:v>35</c:v>
                </c:pt>
                <c:pt idx="5">
                  <c:v>39</c:v>
                </c:pt>
                <c:pt idx="6">
                  <c:v>37</c:v>
                </c:pt>
                <c:pt idx="7">
                  <c:v>38</c:v>
                </c:pt>
                <c:pt idx="8">
                  <c:v>43</c:v>
                </c:pt>
              </c:numCache>
            </c:numRef>
          </c:val>
        </c:ser>
        <c:ser>
          <c:idx val="1"/>
          <c:order val="1"/>
          <c:tx>
            <c:v>Osoby, které prošly KPP</c:v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Bělušice</c:v>
                </c:pt>
                <c:pt idx="1">
                  <c:v>Plzeň</c:v>
                </c:pt>
                <c:pt idx="2">
                  <c:v>Příbram</c:v>
                </c:pt>
                <c:pt idx="3">
                  <c:v>Opava</c:v>
                </c:pt>
                <c:pt idx="4">
                  <c:v>Karviná</c:v>
                </c:pt>
                <c:pt idx="5">
                  <c:v>Heřmanice</c:v>
                </c:pt>
                <c:pt idx="6">
                  <c:v>Liberec</c:v>
                </c:pt>
                <c:pt idx="7">
                  <c:v>Rýnovice</c:v>
                </c:pt>
                <c:pt idx="8">
                  <c:v>Stráž pod Ralskem</c:v>
                </c:pt>
              </c:strCache>
            </c:strRef>
          </c:cat>
          <c:val>
            <c:numRef>
              <c:f>List1!$C$2:$C$10</c:f>
              <c:numCache>
                <c:formatCode>General</c:formatCode>
                <c:ptCount val="9"/>
                <c:pt idx="0">
                  <c:v>36</c:v>
                </c:pt>
                <c:pt idx="1">
                  <c:v>35</c:v>
                </c:pt>
                <c:pt idx="2">
                  <c:v>31</c:v>
                </c:pt>
                <c:pt idx="3">
                  <c:v>30</c:v>
                </c:pt>
                <c:pt idx="4">
                  <c:v>26</c:v>
                </c:pt>
                <c:pt idx="5">
                  <c:v>39</c:v>
                </c:pt>
                <c:pt idx="6">
                  <c:v>31</c:v>
                </c:pt>
                <c:pt idx="7">
                  <c:v>36</c:v>
                </c:pt>
                <c:pt idx="8">
                  <c:v>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9"/>
        <c:overlap val="-30"/>
        <c:axId val="155962088"/>
        <c:axId val="155962472"/>
      </c:barChart>
      <c:catAx>
        <c:axId val="1559620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cs-CZ"/>
          </a:p>
        </c:txPr>
        <c:crossAx val="155962472"/>
        <c:crosses val="autoZero"/>
        <c:auto val="1"/>
        <c:lblAlgn val="ctr"/>
        <c:lblOffset val="100"/>
        <c:noMultiLvlLbl val="0"/>
      </c:catAx>
      <c:valAx>
        <c:axId val="1559624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5596208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0"/>
            </a:pPr>
            <a:r>
              <a:rPr lang="en-US" sz="1800" b="0"/>
              <a:t>věk </a:t>
            </a:r>
            <a:r>
              <a:rPr lang="cs-CZ" sz="1800" b="0"/>
              <a:t>prvního</a:t>
            </a:r>
            <a:r>
              <a:rPr lang="cs-CZ" sz="1800" b="0" baseline="0"/>
              <a:t> odsouzení</a:t>
            </a:r>
            <a:r>
              <a:rPr lang="en-US" sz="1800" b="0"/>
              <a:t> </a:t>
            </a: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1"/>
          <c:order val="0"/>
          <c:tx>
            <c:strRef>
              <c:f>'věk v prvním odsouzení'!$D$1</c:f>
              <c:strCache>
                <c:ptCount val="1"/>
                <c:pt idx="0">
                  <c:v>četnost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4"/>
            <c:invertIfNegative val="0"/>
            <c:bubble3D val="0"/>
            <c:spPr>
              <a:solidFill>
                <a:srgbClr val="00B0F0"/>
              </a:solidFill>
            </c:spPr>
          </c:dPt>
          <c:cat>
            <c:numRef>
              <c:f>'věk v prvním odsouzení'!$E$2:$E$37</c:f>
              <c:numCache>
                <c:formatCode>General</c:formatCode>
                <c:ptCount val="36"/>
                <c:pt idx="0">
                  <c:v>15</c:v>
                </c:pt>
                <c:pt idx="3">
                  <c:v>18</c:v>
                </c:pt>
                <c:pt idx="5">
                  <c:v>20</c:v>
                </c:pt>
                <c:pt idx="10">
                  <c:v>25</c:v>
                </c:pt>
                <c:pt idx="15">
                  <c:v>30</c:v>
                </c:pt>
                <c:pt idx="20">
                  <c:v>35</c:v>
                </c:pt>
                <c:pt idx="25">
                  <c:v>40</c:v>
                </c:pt>
                <c:pt idx="30">
                  <c:v>45</c:v>
                </c:pt>
                <c:pt idx="35">
                  <c:v>50</c:v>
                </c:pt>
              </c:numCache>
            </c:numRef>
          </c:cat>
          <c:val>
            <c:numRef>
              <c:f>'věk v prvním odsouzení'!$D$2:$D$37</c:f>
              <c:numCache>
                <c:formatCode>General</c:formatCode>
                <c:ptCount val="36"/>
                <c:pt idx="0">
                  <c:v>7</c:v>
                </c:pt>
                <c:pt idx="1">
                  <c:v>22</c:v>
                </c:pt>
                <c:pt idx="2">
                  <c:v>28</c:v>
                </c:pt>
                <c:pt idx="3">
                  <c:v>37</c:v>
                </c:pt>
                <c:pt idx="4">
                  <c:v>42</c:v>
                </c:pt>
                <c:pt idx="5">
                  <c:v>27</c:v>
                </c:pt>
                <c:pt idx="6">
                  <c:v>20</c:v>
                </c:pt>
                <c:pt idx="7">
                  <c:v>13</c:v>
                </c:pt>
                <c:pt idx="8">
                  <c:v>12</c:v>
                </c:pt>
                <c:pt idx="9">
                  <c:v>10</c:v>
                </c:pt>
                <c:pt idx="10">
                  <c:v>14</c:v>
                </c:pt>
                <c:pt idx="11">
                  <c:v>11</c:v>
                </c:pt>
                <c:pt idx="12">
                  <c:v>9</c:v>
                </c:pt>
                <c:pt idx="13">
                  <c:v>6</c:v>
                </c:pt>
                <c:pt idx="14">
                  <c:v>2</c:v>
                </c:pt>
                <c:pt idx="15">
                  <c:v>5</c:v>
                </c:pt>
                <c:pt idx="16">
                  <c:v>3</c:v>
                </c:pt>
                <c:pt idx="17">
                  <c:v>2</c:v>
                </c:pt>
                <c:pt idx="18">
                  <c:v>1</c:v>
                </c:pt>
                <c:pt idx="19">
                  <c:v>2</c:v>
                </c:pt>
                <c:pt idx="20">
                  <c:v>6</c:v>
                </c:pt>
                <c:pt idx="21">
                  <c:v>4</c:v>
                </c:pt>
                <c:pt idx="22">
                  <c:v>2</c:v>
                </c:pt>
                <c:pt idx="23">
                  <c:v>1</c:v>
                </c:pt>
                <c:pt idx="24">
                  <c:v>1</c:v>
                </c:pt>
                <c:pt idx="25">
                  <c:v>2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1</c:v>
                </c:pt>
                <c:pt idx="30">
                  <c:v>0</c:v>
                </c:pt>
                <c:pt idx="31">
                  <c:v>1</c:v>
                </c:pt>
                <c:pt idx="32">
                  <c:v>0</c:v>
                </c:pt>
                <c:pt idx="33">
                  <c:v>2</c:v>
                </c:pt>
                <c:pt idx="34">
                  <c:v>0</c:v>
                </c:pt>
                <c:pt idx="3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106081904"/>
        <c:axId val="156104136"/>
      </c:barChart>
      <c:catAx>
        <c:axId val="10608190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56104136"/>
        <c:crosses val="autoZero"/>
        <c:auto val="1"/>
        <c:lblAlgn val="ctr"/>
        <c:lblOffset val="100"/>
        <c:tickLblSkip val="1"/>
        <c:noMultiLvlLbl val="0"/>
      </c:catAx>
      <c:valAx>
        <c:axId val="156104136"/>
        <c:scaling>
          <c:orientation val="minMax"/>
        </c:scaling>
        <c:delete val="1"/>
        <c:axPos val="b"/>
        <c:majorGridlines/>
        <c:numFmt formatCode="General" sourceLinked="1"/>
        <c:majorTickMark val="out"/>
        <c:minorTickMark val="none"/>
        <c:tickLblPos val="nextTo"/>
        <c:crossAx val="1060819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b="0" dirty="0" smtClean="0"/>
              <a:t>předchozí VTOS</a:t>
            </a:r>
            <a:endParaRPr lang="cs-CZ" b="0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'počet záznamů'!$U$4:$U$8</c:f>
              <c:strCache>
                <c:ptCount val="5"/>
                <c:pt idx="0">
                  <c:v>0x</c:v>
                </c:pt>
                <c:pt idx="1">
                  <c:v>1x</c:v>
                </c:pt>
                <c:pt idx="2">
                  <c:v>2x</c:v>
                </c:pt>
                <c:pt idx="3">
                  <c:v>3-4x</c:v>
                </c:pt>
                <c:pt idx="4">
                  <c:v>5 a více</c:v>
                </c:pt>
              </c:strCache>
            </c:strRef>
          </c:cat>
          <c:val>
            <c:numRef>
              <c:f>'počet záznamů'!$V$4:$V$8</c:f>
              <c:numCache>
                <c:formatCode>General</c:formatCode>
                <c:ptCount val="5"/>
                <c:pt idx="0">
                  <c:v>39.700000000000003</c:v>
                </c:pt>
                <c:pt idx="1">
                  <c:v>27.8</c:v>
                </c:pt>
                <c:pt idx="2">
                  <c:v>15.9</c:v>
                </c:pt>
                <c:pt idx="3">
                  <c:v>12.5</c:v>
                </c:pt>
                <c:pt idx="4">
                  <c:v>4.0999999999999996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4772541298830042"/>
          <c:y val="0.2689142263325755"/>
          <c:w val="0.23192428405390855"/>
          <c:h val="0.49217600483415119"/>
        </c:manualLayout>
      </c:layout>
      <c:overlay val="0"/>
      <c:txPr>
        <a:bodyPr/>
        <a:lstStyle/>
        <a:p>
          <a:pPr rtl="0">
            <a:defRPr sz="1400"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/>
          <a:lstStyle/>
          <a:p>
            <a:pPr>
              <a:defRPr b="0"/>
            </a:pPr>
            <a:r>
              <a:rPr lang="en-US" b="0"/>
              <a:t>věková struktura</a:t>
            </a:r>
          </a:p>
        </c:rich>
      </c:tx>
      <c:layout/>
      <c:overlay val="0"/>
    </c:title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2">
                <a:lumMod val="60000"/>
                <a:lumOff val="40000"/>
              </a:schemeClr>
            </a:solidFill>
          </c:spPr>
          <c:dLbls>
            <c:delete val="1"/>
          </c:dLbls>
          <c:cat>
            <c:strRef>
              <c:f>'věková struktura'!$J$3:$J$13</c:f>
              <c:strCache>
                <c:ptCount val="11"/>
                <c:pt idx="0">
                  <c:v>do 22</c:v>
                </c:pt>
                <c:pt idx="1">
                  <c:v>do 26</c:v>
                </c:pt>
                <c:pt idx="2">
                  <c:v>do 30</c:v>
                </c:pt>
                <c:pt idx="3">
                  <c:v>do 34</c:v>
                </c:pt>
                <c:pt idx="4">
                  <c:v>do 38</c:v>
                </c:pt>
                <c:pt idx="5">
                  <c:v>do 42</c:v>
                </c:pt>
                <c:pt idx="6">
                  <c:v>do 46</c:v>
                </c:pt>
                <c:pt idx="7">
                  <c:v>do 50</c:v>
                </c:pt>
                <c:pt idx="8">
                  <c:v>do 54</c:v>
                </c:pt>
                <c:pt idx="9">
                  <c:v>do 58</c:v>
                </c:pt>
                <c:pt idx="10">
                  <c:v>nad 58</c:v>
                </c:pt>
              </c:strCache>
            </c:strRef>
          </c:cat>
          <c:val>
            <c:numRef>
              <c:f>'věková struktura'!$K$3:$K$13</c:f>
              <c:numCache>
                <c:formatCode>General</c:formatCode>
                <c:ptCount val="11"/>
                <c:pt idx="0">
                  <c:v>13</c:v>
                </c:pt>
                <c:pt idx="1">
                  <c:v>37</c:v>
                </c:pt>
                <c:pt idx="2">
                  <c:v>58</c:v>
                </c:pt>
                <c:pt idx="3">
                  <c:v>44</c:v>
                </c:pt>
                <c:pt idx="4">
                  <c:v>48</c:v>
                </c:pt>
                <c:pt idx="5">
                  <c:v>28</c:v>
                </c:pt>
                <c:pt idx="6">
                  <c:v>23</c:v>
                </c:pt>
                <c:pt idx="7">
                  <c:v>15</c:v>
                </c:pt>
                <c:pt idx="8">
                  <c:v>13</c:v>
                </c:pt>
                <c:pt idx="9">
                  <c:v>9</c:v>
                </c:pt>
                <c:pt idx="10">
                  <c:v>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156048192"/>
        <c:axId val="156811440"/>
      </c:areaChart>
      <c:catAx>
        <c:axId val="1560481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6811440"/>
        <c:crosses val="autoZero"/>
        <c:auto val="1"/>
        <c:lblAlgn val="ctr"/>
        <c:lblOffset val="100"/>
        <c:noMultiLvlLbl val="0"/>
      </c:catAx>
      <c:valAx>
        <c:axId val="156811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6048192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/>
              <a:t>Počty </a:t>
            </a:r>
            <a:r>
              <a:rPr lang="cs-CZ" dirty="0" smtClean="0"/>
              <a:t>případů s</a:t>
            </a:r>
            <a:r>
              <a:rPr lang="cs-CZ" baseline="0" dirty="0" smtClean="0"/>
              <a:t> daným počtem obětí</a:t>
            </a:r>
            <a:r>
              <a:rPr lang="cs-CZ" dirty="0" smtClean="0"/>
              <a:t> (v %)</a:t>
            </a:r>
            <a:endParaRPr lang="cs-CZ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oběti!$H$2:$H$12</c:f>
              <c:strCache>
                <c:ptCount val="11"/>
                <c:pt idx="0">
                  <c:v>bez obětí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10+</c:v>
                </c:pt>
              </c:strCache>
            </c:strRef>
          </c:cat>
          <c:val>
            <c:numRef>
              <c:f>oběti!$J$2:$J$12</c:f>
              <c:numCache>
                <c:formatCode>0</c:formatCode>
                <c:ptCount val="11"/>
                <c:pt idx="0">
                  <c:v>11.231884057971016</c:v>
                </c:pt>
                <c:pt idx="1">
                  <c:v>27.536231884057973</c:v>
                </c:pt>
                <c:pt idx="2">
                  <c:v>17.753623188405797</c:v>
                </c:pt>
                <c:pt idx="3">
                  <c:v>10.507246376811596</c:v>
                </c:pt>
                <c:pt idx="4">
                  <c:v>6.8840579710144931</c:v>
                </c:pt>
                <c:pt idx="5">
                  <c:v>4.7101449275362324</c:v>
                </c:pt>
                <c:pt idx="6">
                  <c:v>5.0724637681159424</c:v>
                </c:pt>
                <c:pt idx="7">
                  <c:v>2.5362318840579712</c:v>
                </c:pt>
                <c:pt idx="8">
                  <c:v>2.5362318840579712</c:v>
                </c:pt>
                <c:pt idx="9">
                  <c:v>0.7246376811594204</c:v>
                </c:pt>
                <c:pt idx="10">
                  <c:v>10.507246376811596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6974616"/>
        <c:axId val="156913000"/>
      </c:barChart>
      <c:catAx>
        <c:axId val="156974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13000"/>
        <c:crosses val="autoZero"/>
        <c:auto val="1"/>
        <c:lblAlgn val="ctr"/>
        <c:lblOffset val="100"/>
        <c:noMultiLvlLbl val="0"/>
      </c:catAx>
      <c:valAx>
        <c:axId val="156913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74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Průměrný počet navržených omezení/povinností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komise!$I$114:$I$122</c:f>
              <c:strCache>
                <c:ptCount val="9"/>
                <c:pt idx="0">
                  <c:v>Bělušice</c:v>
                </c:pt>
                <c:pt idx="1">
                  <c:v>Plzeň</c:v>
                </c:pt>
                <c:pt idx="2">
                  <c:v>Příbram</c:v>
                </c:pt>
                <c:pt idx="3">
                  <c:v>Opava</c:v>
                </c:pt>
                <c:pt idx="4">
                  <c:v>Karviná</c:v>
                </c:pt>
                <c:pt idx="5">
                  <c:v>Heřmanice</c:v>
                </c:pt>
                <c:pt idx="6">
                  <c:v>Liberec</c:v>
                </c:pt>
                <c:pt idx="7">
                  <c:v>Rýnovice</c:v>
                </c:pt>
                <c:pt idx="8">
                  <c:v>Stráž pod Ralskem</c:v>
                </c:pt>
              </c:strCache>
            </c:strRef>
          </c:cat>
          <c:val>
            <c:numRef>
              <c:f>komise!$R$114:$R$122</c:f>
              <c:numCache>
                <c:formatCode>#,#00</c:formatCode>
                <c:ptCount val="9"/>
                <c:pt idx="0">
                  <c:v>3.75</c:v>
                </c:pt>
                <c:pt idx="1">
                  <c:v>2.8620689655172415</c:v>
                </c:pt>
                <c:pt idx="2">
                  <c:v>2.5789473684210527</c:v>
                </c:pt>
                <c:pt idx="3">
                  <c:v>3.5</c:v>
                </c:pt>
                <c:pt idx="4">
                  <c:v>4.0714285714285712</c:v>
                </c:pt>
                <c:pt idx="5">
                  <c:v>3.6818181818181817</c:v>
                </c:pt>
                <c:pt idx="6">
                  <c:v>1.1578947368421053</c:v>
                </c:pt>
                <c:pt idx="7">
                  <c:v>1.7857142857142858</c:v>
                </c:pt>
                <c:pt idx="8">
                  <c:v>2.4137931034482758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56909304"/>
        <c:axId val="156909696"/>
      </c:barChart>
      <c:catAx>
        <c:axId val="156909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09696"/>
        <c:crosses val="autoZero"/>
        <c:auto val="1"/>
        <c:lblAlgn val="ctr"/>
        <c:lblOffset val="100"/>
        <c:noMultiLvlLbl val="0"/>
      </c:catAx>
      <c:valAx>
        <c:axId val="156909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0930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cs-CZ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 b="0">
                <a:solidFill>
                  <a:schemeClr val="bg1">
                    <a:lumMod val="50000"/>
                  </a:schemeClr>
                </a:solidFill>
              </a:rPr>
              <a:t>Kladn</a:t>
            </a:r>
            <a:r>
              <a:rPr lang="cs-CZ" sz="1600" b="0">
                <a:solidFill>
                  <a:schemeClr val="bg1">
                    <a:lumMod val="50000"/>
                  </a:schemeClr>
                </a:solidFill>
              </a:rPr>
              <a:t>é</a:t>
            </a:r>
            <a:r>
              <a:rPr lang="en-US" sz="1600" b="0">
                <a:solidFill>
                  <a:schemeClr val="bg1">
                    <a:lumMod val="50000"/>
                  </a:schemeClr>
                </a:solidFill>
              </a:rPr>
              <a:t> stanovi</a:t>
            </a:r>
            <a:r>
              <a:rPr lang="cs-CZ" sz="1600" b="0">
                <a:solidFill>
                  <a:schemeClr val="bg1">
                    <a:lumMod val="50000"/>
                  </a:schemeClr>
                </a:solidFill>
              </a:rPr>
              <a:t>s</a:t>
            </a:r>
            <a:r>
              <a:rPr lang="en-US" sz="1600" b="0">
                <a:solidFill>
                  <a:schemeClr val="bg1">
                    <a:lumMod val="50000"/>
                  </a:schemeClr>
                </a:solidFill>
              </a:rPr>
              <a:t>ko KPP</a:t>
            </a:r>
            <a:r>
              <a:rPr lang="en-US" sz="1600" b="0" baseline="0">
                <a:solidFill>
                  <a:schemeClr val="bg1">
                    <a:lumMod val="50000"/>
                  </a:schemeClr>
                </a:solidFill>
              </a:rPr>
              <a:t> k PP</a:t>
            </a:r>
            <a:endParaRPr lang="en-US" sz="1600" b="0">
              <a:solidFill>
                <a:schemeClr val="bg1">
                  <a:lumMod val="50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Lbls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77%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86%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List2!$A$13:$A$21</c:f>
              <c:strCache>
                <c:ptCount val="9"/>
                <c:pt idx="0">
                  <c:v>Stráž pod Ralskem</c:v>
                </c:pt>
                <c:pt idx="1">
                  <c:v>Rýnovice</c:v>
                </c:pt>
                <c:pt idx="2">
                  <c:v>Liberec</c:v>
                </c:pt>
                <c:pt idx="3">
                  <c:v>Heřmanice</c:v>
                </c:pt>
                <c:pt idx="4">
                  <c:v>Karviná</c:v>
                </c:pt>
                <c:pt idx="5">
                  <c:v>Opava</c:v>
                </c:pt>
                <c:pt idx="6">
                  <c:v>Příbram</c:v>
                </c:pt>
                <c:pt idx="7">
                  <c:v>Plzeň</c:v>
                </c:pt>
                <c:pt idx="8">
                  <c:v>Bělušice</c:v>
                </c:pt>
              </c:strCache>
            </c:strRef>
          </c:cat>
          <c:val>
            <c:numRef>
              <c:f>List2!$B$13:$B$21</c:f>
              <c:numCache>
                <c:formatCode>0%</c:formatCode>
                <c:ptCount val="9"/>
                <c:pt idx="0">
                  <c:v>0.84</c:v>
                </c:pt>
                <c:pt idx="1">
                  <c:v>0.81</c:v>
                </c:pt>
                <c:pt idx="2">
                  <c:v>0.68</c:v>
                </c:pt>
                <c:pt idx="3">
                  <c:v>0.64</c:v>
                </c:pt>
                <c:pt idx="4">
                  <c:v>0.6</c:v>
                </c:pt>
                <c:pt idx="5">
                  <c:v>0.72</c:v>
                </c:pt>
                <c:pt idx="6">
                  <c:v>0.75</c:v>
                </c:pt>
                <c:pt idx="7">
                  <c:v>0.85</c:v>
                </c:pt>
                <c:pt idx="8">
                  <c:v>0.67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6910480"/>
        <c:axId val="156910872"/>
      </c:barChart>
      <c:catAx>
        <c:axId val="15691048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solidFill>
                  <a:schemeClr val="bg1">
                    <a:lumMod val="50000"/>
                  </a:schemeClr>
                </a:solidFill>
              </a:defRPr>
            </a:pPr>
            <a:endParaRPr lang="cs-CZ"/>
          </a:p>
        </c:txPr>
        <c:crossAx val="156910872"/>
        <c:crosses val="autoZero"/>
        <c:auto val="1"/>
        <c:lblAlgn val="ctr"/>
        <c:lblOffset val="100"/>
        <c:noMultiLvlLbl val="0"/>
      </c:catAx>
      <c:valAx>
        <c:axId val="156910872"/>
        <c:scaling>
          <c:orientation val="minMax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cs-CZ"/>
          </a:p>
        </c:txPr>
        <c:crossAx val="1569104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Žádosti o PP podle věznice (celková %)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PP!$C$13</c:f>
              <c:strCache>
                <c:ptCount val="1"/>
                <c:pt idx="0">
                  <c:v>podána žádost o PP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PP!$B$14:$B$22</c:f>
              <c:strCache>
                <c:ptCount val="9"/>
                <c:pt idx="0">
                  <c:v>Bělušice</c:v>
                </c:pt>
                <c:pt idx="1">
                  <c:v>Plzeň</c:v>
                </c:pt>
                <c:pt idx="2">
                  <c:v>Příbram</c:v>
                </c:pt>
                <c:pt idx="3">
                  <c:v>Opava</c:v>
                </c:pt>
                <c:pt idx="4">
                  <c:v>Karviná</c:v>
                </c:pt>
                <c:pt idx="5">
                  <c:v>Heřmanice</c:v>
                </c:pt>
                <c:pt idx="6">
                  <c:v>Liberec</c:v>
                </c:pt>
                <c:pt idx="7">
                  <c:v>Rýnovice</c:v>
                </c:pt>
                <c:pt idx="8">
                  <c:v>Stráž pod Ralskem</c:v>
                </c:pt>
              </c:strCache>
            </c:strRef>
          </c:cat>
          <c:val>
            <c:numRef>
              <c:f>PP!$C$14:$C$22</c:f>
              <c:numCache>
                <c:formatCode>0%</c:formatCode>
                <c:ptCount val="9"/>
                <c:pt idx="0">
                  <c:v>0.77777777777777779</c:v>
                </c:pt>
                <c:pt idx="1">
                  <c:v>0.94117647058823528</c:v>
                </c:pt>
                <c:pt idx="2">
                  <c:v>0.82758620689655171</c:v>
                </c:pt>
                <c:pt idx="3">
                  <c:v>0.75862068965517238</c:v>
                </c:pt>
                <c:pt idx="4">
                  <c:v>0.70833333333333337</c:v>
                </c:pt>
                <c:pt idx="5">
                  <c:v>0.86111111111111116</c:v>
                </c:pt>
                <c:pt idx="6">
                  <c:v>0.83333333333333337</c:v>
                </c:pt>
                <c:pt idx="7">
                  <c:v>0.84375</c:v>
                </c:pt>
                <c:pt idx="8">
                  <c:v>0.87096774193548387</c:v>
                </c:pt>
              </c:numCache>
            </c:numRef>
          </c:val>
        </c:ser>
        <c:ser>
          <c:idx val="1"/>
          <c:order val="1"/>
          <c:tx>
            <c:strRef>
              <c:f>PP!$D$13</c:f>
              <c:strCache>
                <c:ptCount val="1"/>
                <c:pt idx="0">
                  <c:v>žádost o PP u osob s negativním stanoviskem KPP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PP!$B$14:$B$22</c:f>
              <c:strCache>
                <c:ptCount val="9"/>
                <c:pt idx="0">
                  <c:v>Bělušice</c:v>
                </c:pt>
                <c:pt idx="1">
                  <c:v>Plzeň</c:v>
                </c:pt>
                <c:pt idx="2">
                  <c:v>Příbram</c:v>
                </c:pt>
                <c:pt idx="3">
                  <c:v>Opava</c:v>
                </c:pt>
                <c:pt idx="4">
                  <c:v>Karviná</c:v>
                </c:pt>
                <c:pt idx="5">
                  <c:v>Heřmanice</c:v>
                </c:pt>
                <c:pt idx="6">
                  <c:v>Liberec</c:v>
                </c:pt>
                <c:pt idx="7">
                  <c:v>Rýnovice</c:v>
                </c:pt>
                <c:pt idx="8">
                  <c:v>Stráž pod Ralskem</c:v>
                </c:pt>
              </c:strCache>
            </c:strRef>
          </c:cat>
          <c:val>
            <c:numRef>
              <c:f>PP!$D$14:$D$22</c:f>
              <c:numCache>
                <c:formatCode>0%</c:formatCode>
                <c:ptCount val="9"/>
                <c:pt idx="0">
                  <c:v>0.1111111111111111</c:v>
                </c:pt>
                <c:pt idx="1">
                  <c:v>0.14705882352941177</c:v>
                </c:pt>
                <c:pt idx="2">
                  <c:v>6.8965517241379309E-2</c:v>
                </c:pt>
                <c:pt idx="3">
                  <c:v>0.20689655172413793</c:v>
                </c:pt>
                <c:pt idx="4">
                  <c:v>0.16666666666666666</c:v>
                </c:pt>
                <c:pt idx="5">
                  <c:v>0.25</c:v>
                </c:pt>
                <c:pt idx="6">
                  <c:v>0.16666666666666666</c:v>
                </c:pt>
                <c:pt idx="7">
                  <c:v>9.375E-2</c:v>
                </c:pt>
                <c:pt idx="8">
                  <c:v>0.12903225806451613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6911656"/>
        <c:axId val="156912048"/>
      </c:barChart>
      <c:catAx>
        <c:axId val="156911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12048"/>
        <c:crosses val="autoZero"/>
        <c:auto val="1"/>
        <c:lblAlgn val="ctr"/>
        <c:lblOffset val="100"/>
        <c:noMultiLvlLbl val="0"/>
      </c:catAx>
      <c:valAx>
        <c:axId val="156912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11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cs-CZ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</a:t>
            </a:r>
            <a:r>
              <a:rPr lang="cs-CZ"/>
              <a:t>élka zkušební doby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osoby!$A$49:$A$54</c:f>
              <c:strCache>
                <c:ptCount val="6"/>
                <c:pt idx="0">
                  <c:v>do 2 let</c:v>
                </c:pt>
                <c:pt idx="1">
                  <c:v>&gt; 2 roky a ≤ 3 roky</c:v>
                </c:pt>
                <c:pt idx="2">
                  <c:v>&gt; 3 roky a ≤ 4 roky</c:v>
                </c:pt>
                <c:pt idx="3">
                  <c:v>&gt; 4 roky a ≤ 5 roky</c:v>
                </c:pt>
                <c:pt idx="4">
                  <c:v>&gt; 5 roky a ≤ 6 roky</c:v>
                </c:pt>
                <c:pt idx="5">
                  <c:v>&gt; 6 roky a ≤ 7 roky</c:v>
                </c:pt>
              </c:strCache>
            </c:strRef>
          </c:cat>
          <c:val>
            <c:numRef>
              <c:f>osoby!$C$49:$C$54</c:f>
              <c:numCache>
                <c:formatCode>0%</c:formatCode>
                <c:ptCount val="6"/>
                <c:pt idx="0">
                  <c:v>5.2083333333333336E-2</c:v>
                </c:pt>
                <c:pt idx="1">
                  <c:v>0.16666666666666666</c:v>
                </c:pt>
                <c:pt idx="2">
                  <c:v>0.19791666666666666</c:v>
                </c:pt>
                <c:pt idx="3">
                  <c:v>0.26041666666666669</c:v>
                </c:pt>
                <c:pt idx="4">
                  <c:v>0.16666666666666666</c:v>
                </c:pt>
                <c:pt idx="5">
                  <c:v>0.15625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57044584"/>
        <c:axId val="157044976"/>
      </c:barChart>
      <c:catAx>
        <c:axId val="15704458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7044976"/>
        <c:crosses val="autoZero"/>
        <c:auto val="1"/>
        <c:lblAlgn val="ctr"/>
        <c:lblOffset val="100"/>
        <c:noMultiLvlLbl val="0"/>
      </c:catAx>
      <c:valAx>
        <c:axId val="157044976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7044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cs-CZ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862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99FC8-A092-49CF-B4C1-324565BD851D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862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8FCA0-6CEB-4376-B5FF-24A0E3022C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9959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862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688E67-DD12-4DD4-84C7-96DC9DC5880D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0383" y="4715831"/>
            <a:ext cx="5436909" cy="446664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862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0634A-D533-49E6-905A-2D56427BB1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723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20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153480-DE68-431D-91D1-D3CA318A4B64}" type="slidenum">
              <a:rPr lang="cs-CZ" altLang="cs-CZ">
                <a:solidFill>
                  <a:prstClr val="black"/>
                </a:solidFill>
              </a:rPr>
              <a:pPr/>
              <a:t>2</a:t>
            </a:fld>
            <a:endParaRPr lang="cs-CZ" altLang="cs-CZ" dirty="0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2104332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153480-DE68-431D-91D1-D3CA318A4B64}" type="slidenum">
              <a:rPr lang="cs-CZ" altLang="cs-CZ"/>
              <a:pPr/>
              <a:t>3</a:t>
            </a:fld>
            <a:endParaRPr lang="cs-CZ" altLang="cs-CZ" dirty="0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374172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153480-DE68-431D-91D1-D3CA318A4B64}" type="slidenum">
              <a:rPr lang="cs-CZ" altLang="cs-CZ"/>
              <a:pPr/>
              <a:t>4</a:t>
            </a:fld>
            <a:endParaRPr lang="cs-CZ" altLang="cs-CZ" dirty="0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428686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351 odsouzených </a:t>
            </a:r>
            <a:r>
              <a:rPr lang="cs-CZ" dirty="0" smtClean="0"/>
              <a:t>bylo schváleno Radou</a:t>
            </a:r>
            <a:r>
              <a:rPr lang="cs-CZ" baseline="0" dirty="0" smtClean="0"/>
              <a:t> pro PP</a:t>
            </a:r>
          </a:p>
          <a:p>
            <a:r>
              <a:rPr lang="cs-CZ" b="1" baseline="0" dirty="0" smtClean="0"/>
              <a:t>302 osob </a:t>
            </a:r>
            <a:r>
              <a:rPr lang="cs-CZ" baseline="0" dirty="0" smtClean="0"/>
              <a:t>absolvovalo jednání KPP</a:t>
            </a:r>
          </a:p>
          <a:p>
            <a:r>
              <a:rPr lang="cs-CZ" b="1" baseline="0" dirty="0" smtClean="0"/>
              <a:t>49 odsouzených </a:t>
            </a:r>
            <a:r>
              <a:rPr lang="cs-CZ" baseline="0" dirty="0" smtClean="0"/>
              <a:t>z projektu odstoupilo do jednání KPP = 14% míra odstoupení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5</a:t>
            </a:fld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42" y="5422738"/>
            <a:ext cx="3156657" cy="3319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202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 smtClean="0"/>
              <a:t>Předchozí</a:t>
            </a:r>
            <a:r>
              <a:rPr lang="cs-CZ" b="1" baseline="0" dirty="0" smtClean="0"/>
              <a:t> VTOS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39,7 % odsouzených bylo ve VTOS poprvé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60,3 % odsouzených bylo ve VTOS opakovaně</a:t>
            </a:r>
          </a:p>
          <a:p>
            <a:endParaRPr lang="cs-CZ" baseline="0" dirty="0" smtClean="0"/>
          </a:p>
          <a:p>
            <a:r>
              <a:rPr lang="cs-CZ" b="1" baseline="0" dirty="0" smtClean="0"/>
              <a:t>Celkem 108 osob bylo již minimálně jednou podmíněně propuštěno</a:t>
            </a:r>
          </a:p>
          <a:p>
            <a:r>
              <a:rPr lang="cs-CZ" baseline="0" dirty="0" smtClean="0"/>
              <a:t>Z toho se celkem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39 osvědčilo v PP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63 osob 1x neosvědčilo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5 osob 2x neosvědčilo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1 osoba 3x neosvědčila</a:t>
            </a:r>
          </a:p>
          <a:p>
            <a:endParaRPr lang="cs-CZ" b="1" baseline="0" dirty="0" smtClean="0"/>
          </a:p>
          <a:p>
            <a:r>
              <a:rPr lang="cs-CZ" b="1" baseline="0" dirty="0" smtClean="0"/>
              <a:t>Záznamy v 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Pouze 23 osob mělo čistý RT před aktuálním VTOS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aseline="0" dirty="0" smtClean="0"/>
              <a:t>Více než ½ odsouzených měla přes 5 záznamů v RT před aktuálním VTOS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582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Nejsilnější</a:t>
            </a:r>
            <a:r>
              <a:rPr lang="cs-CZ" baseline="0" dirty="0" smtClean="0"/>
              <a:t> věková skupina odsouzených – 26 až 34 let (celkem 37%)</a:t>
            </a:r>
          </a:p>
          <a:p>
            <a:r>
              <a:rPr lang="cs-CZ" baseline="0" dirty="0" smtClean="0"/>
              <a:t>Nejmladší odsouzený – 19 let</a:t>
            </a:r>
          </a:p>
          <a:p>
            <a:r>
              <a:rPr lang="cs-CZ" baseline="0" dirty="0" smtClean="0"/>
              <a:t>Nejstarší odsouzený – 65 let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88604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733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Graf</a:t>
            </a:r>
            <a:r>
              <a:rPr lang="cs-CZ" baseline="0" dirty="0" smtClean="0"/>
              <a:t> představuje rozložení počtu obětí mezi jednotlivé spisy KPP</a:t>
            </a:r>
          </a:p>
          <a:p>
            <a:r>
              <a:rPr lang="cs-CZ" baseline="0" dirty="0" smtClean="0"/>
              <a:t>Nejvíce spisů, které jsme evidovali, byly spisy s 1 obětí (celkem 28 %)</a:t>
            </a:r>
          </a:p>
          <a:p>
            <a:r>
              <a:rPr lang="cs-CZ" baseline="0" dirty="0" smtClean="0"/>
              <a:t>Více než 10 obětí jsme evidovali u 11 % spisů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311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 prezentaci</a:t>
            </a:r>
            <a:r>
              <a:rPr lang="cs-CZ" baseline="0" dirty="0" smtClean="0"/>
              <a:t> jsou uvedena celková čísla + minimální a maximální dosažené hodnoty</a:t>
            </a:r>
          </a:p>
          <a:p>
            <a:r>
              <a:rPr lang="cs-CZ" baseline="0" dirty="0" smtClean="0"/>
              <a:t>Výsledky v jednotlivých věznicích zachycuje následující tabulka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10</a:t>
            </a:fld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87" y="5193988"/>
            <a:ext cx="4415997" cy="307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3061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6881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360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13</a:t>
            </a:fld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65" y="4732651"/>
            <a:ext cx="4376359" cy="286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69317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0634A-D533-49E6-905A-2D56427BB1B8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437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147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756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224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1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180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4164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738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985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047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63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6941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AD621-36BB-431E-B36B-421FB29B86AE}" type="datetimeFigureOut">
              <a:rPr lang="cs-CZ" smtClean="0"/>
              <a:t>25.2.2016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8C207-5417-43D2-B7DC-525E5F04AF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500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chart" Target="../charts/char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chart" Target="../charts/char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772816"/>
            <a:ext cx="7772400" cy="2403698"/>
          </a:xfrm>
        </p:spPr>
        <p:txBody>
          <a:bodyPr>
            <a:normAutofit/>
          </a:bodyPr>
          <a:lstStyle/>
          <a:p>
            <a:r>
              <a:rPr lang="cs-CZ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KOMISE PRO PODMÍNĚNÉ PROPUŠTĚNÍ – JAK V ČR FUNGUJÍ A JAKÉ MAJÍ VÝSLEDKY?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495930" y="4365104"/>
            <a:ext cx="4640560" cy="910952"/>
          </a:xfrm>
        </p:spPr>
        <p:txBody>
          <a:bodyPr/>
          <a:lstStyle/>
          <a:p>
            <a:pPr algn="r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Ondřej Dušek, A. Matoušková</a:t>
            </a:r>
          </a:p>
          <a:p>
            <a:pPr algn="r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25. 2. 2016 RVPK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7" descr="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814" y="540000"/>
            <a:ext cx="4480372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mosty podtis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5" y="3049588"/>
            <a:ext cx="6300788" cy="380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ruc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798888"/>
            <a:ext cx="5076825" cy="305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07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Komise pro podmíněné propuštění v ČR</a:t>
            </a: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539749" y="1196752"/>
            <a:ext cx="792000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charset="0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charset="0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endParaRPr lang="cs-CZ" altLang="cs-CZ" sz="2000" b="1" dirty="0" smtClean="0">
              <a:solidFill>
                <a:srgbClr val="005954"/>
              </a:solidFill>
            </a:endParaRPr>
          </a:p>
          <a:p>
            <a:pPr algn="just"/>
            <a:r>
              <a:rPr lang="cs-CZ" altLang="cs-CZ" sz="2000" b="1" dirty="0" smtClean="0">
                <a:solidFill>
                  <a:srgbClr val="005954"/>
                </a:solidFill>
              </a:rPr>
              <a:t>2004 </a:t>
            </a:r>
            <a:r>
              <a:rPr lang="cs-CZ" altLang="cs-CZ" sz="2000" b="1" dirty="0">
                <a:solidFill>
                  <a:srgbClr val="005954"/>
                </a:solidFill>
              </a:rPr>
              <a:t>– 2007 </a:t>
            </a:r>
            <a:r>
              <a:rPr lang="cs-CZ" altLang="cs-CZ" sz="2000" dirty="0"/>
              <a:t>	Získávání </a:t>
            </a:r>
            <a:r>
              <a:rPr lang="cs-CZ" altLang="cs-CZ" sz="2000" b="1" dirty="0"/>
              <a:t>zahraniční </a:t>
            </a:r>
            <a:r>
              <a:rPr lang="cs-CZ" altLang="cs-CZ" sz="2000" b="1" dirty="0" smtClean="0"/>
              <a:t>inspirace</a:t>
            </a:r>
            <a:r>
              <a:rPr lang="cs-CZ" altLang="cs-CZ" sz="2000" dirty="0" smtClean="0"/>
              <a:t> pracovníky PMS a 		VS ČR 	(</a:t>
            </a:r>
            <a:r>
              <a:rPr lang="cs-CZ" altLang="cs-CZ" sz="2000" dirty="0"/>
              <a:t>Velká Británie, </a:t>
            </a:r>
            <a:r>
              <a:rPr lang="cs-CZ" altLang="cs-CZ" sz="2000" dirty="0" smtClean="0"/>
              <a:t>Kanada, Chorvatsko</a:t>
            </a:r>
            <a:r>
              <a:rPr lang="cs-CZ" altLang="cs-CZ" sz="2000" dirty="0"/>
              <a:t>)</a:t>
            </a:r>
          </a:p>
          <a:p>
            <a:pPr algn="just"/>
            <a:r>
              <a:rPr lang="cs-CZ" altLang="cs-CZ" sz="2000" dirty="0"/>
              <a:t>		</a:t>
            </a:r>
            <a:r>
              <a:rPr lang="cs-CZ" altLang="cs-CZ" sz="2000" b="1" dirty="0"/>
              <a:t>Odborné diskuse </a:t>
            </a:r>
            <a:r>
              <a:rPr lang="cs-CZ" altLang="cs-CZ" sz="2000" dirty="0"/>
              <a:t>(PMS, VS ČR, soudy, státní </a:t>
            </a:r>
            <a:r>
              <a:rPr lang="cs-CZ" altLang="cs-CZ" sz="2000" dirty="0" smtClean="0"/>
              <a:t>			zastupitelství</a:t>
            </a:r>
            <a:r>
              <a:rPr lang="cs-CZ" altLang="cs-CZ" sz="2000" dirty="0"/>
              <a:t>, </a:t>
            </a:r>
            <a:r>
              <a:rPr lang="cs-CZ" altLang="cs-CZ" sz="2000" dirty="0" smtClean="0"/>
              <a:t>NGO</a:t>
            </a:r>
            <a:r>
              <a:rPr lang="en-US" altLang="cs-CZ" sz="2000" dirty="0"/>
              <a:t>`s</a:t>
            </a:r>
            <a:r>
              <a:rPr lang="cs-CZ" altLang="cs-CZ" sz="2000" dirty="0"/>
              <a:t>)</a:t>
            </a:r>
          </a:p>
          <a:p>
            <a:pPr algn="just"/>
            <a:endParaRPr lang="cs-CZ" altLang="cs-CZ" sz="2000" dirty="0"/>
          </a:p>
          <a:p>
            <a:pPr algn="just"/>
            <a:r>
              <a:rPr lang="cs-CZ" altLang="cs-CZ" sz="2000" b="1" dirty="0">
                <a:solidFill>
                  <a:srgbClr val="005954"/>
                </a:solidFill>
              </a:rPr>
              <a:t>2008 – 2012 </a:t>
            </a:r>
            <a:r>
              <a:rPr lang="cs-CZ" altLang="cs-CZ" sz="2000" dirty="0"/>
              <a:t>	</a:t>
            </a:r>
            <a:r>
              <a:rPr lang="cs-CZ" altLang="cs-CZ" sz="2000" b="1" dirty="0"/>
              <a:t>Pilotní projekt</a:t>
            </a:r>
            <a:r>
              <a:rPr lang="cs-CZ" altLang="cs-CZ" sz="2000" dirty="0"/>
              <a:t> Komisí pro podmíněné propuštění </a:t>
            </a:r>
            <a:r>
              <a:rPr lang="cs-CZ" altLang="cs-CZ" sz="2000" dirty="0" smtClean="0"/>
              <a:t>		ve 3 věznicích </a:t>
            </a:r>
            <a:r>
              <a:rPr lang="cs-CZ" altLang="cs-CZ" sz="2000" dirty="0"/>
              <a:t>ČR (</a:t>
            </a:r>
            <a:r>
              <a:rPr lang="cs-CZ" altLang="cs-CZ" sz="2000" dirty="0" smtClean="0"/>
              <a:t>Praha-Ruzyně</a:t>
            </a:r>
            <a:r>
              <a:rPr lang="cs-CZ" altLang="cs-CZ" sz="2000" dirty="0"/>
              <a:t>, Opava, Stráž </a:t>
            </a:r>
            <a:r>
              <a:rPr lang="cs-CZ" altLang="cs-CZ" sz="2000" dirty="0" smtClean="0"/>
              <a:t>		pod Ralskem)</a:t>
            </a:r>
          </a:p>
          <a:p>
            <a:pPr algn="just"/>
            <a:endParaRPr lang="cs-CZ" altLang="cs-CZ" sz="2000" dirty="0" smtClean="0"/>
          </a:p>
          <a:p>
            <a:pPr algn="l"/>
            <a:r>
              <a:rPr lang="cs-CZ" altLang="cs-CZ" sz="2000" b="1" dirty="0" smtClean="0">
                <a:solidFill>
                  <a:srgbClr val="005954"/>
                </a:solidFill>
              </a:rPr>
              <a:t>2012 </a:t>
            </a:r>
            <a:r>
              <a:rPr lang="cs-CZ" altLang="cs-CZ" sz="2000" b="1" dirty="0" smtClean="0">
                <a:solidFill>
                  <a:srgbClr val="005954"/>
                </a:solidFill>
              </a:rPr>
              <a:t>– 2015 </a:t>
            </a:r>
            <a:r>
              <a:rPr lang="cs-CZ" altLang="cs-CZ" sz="2000" dirty="0" smtClean="0"/>
              <a:t>	</a:t>
            </a:r>
            <a:r>
              <a:rPr lang="cs-CZ" altLang="cs-CZ" sz="2000" b="1" dirty="0" smtClean="0"/>
              <a:t>Projekt Křehká šance</a:t>
            </a:r>
          </a:p>
          <a:p>
            <a:pPr algn="l"/>
            <a:endParaRPr lang="cs-CZ" altLang="cs-CZ" sz="1600" b="1" dirty="0" smtClean="0"/>
          </a:p>
          <a:p>
            <a:pPr algn="l"/>
            <a:endParaRPr lang="cs-CZ" altLang="cs-CZ" sz="16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01ECE-7AF3-4781-AB36-241AC1C2E80E}" type="slidenum">
              <a:rPr lang="cs-CZ" altLang="cs-CZ" smtClean="0"/>
              <a:pPr/>
              <a:t>2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74337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9749" y="1196752"/>
            <a:ext cx="792000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charset="0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charset="0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cs-CZ" altLang="cs-CZ" sz="1600" b="1" dirty="0" smtClean="0">
                <a:solidFill>
                  <a:srgbClr val="0070C0"/>
                </a:solidFill>
              </a:rPr>
              <a:t>Komise pro podmíněné propuštění – posílení možnosti sociální integrace odsouzených a prevence kriminality</a:t>
            </a:r>
          </a:p>
          <a:p>
            <a:pPr algn="l">
              <a:spcBef>
                <a:spcPts val="600"/>
              </a:spcBef>
            </a:pPr>
            <a:r>
              <a:rPr lang="cs-CZ" altLang="cs-CZ" sz="1600" b="1" dirty="0" smtClean="0">
                <a:solidFill>
                  <a:srgbClr val="005954"/>
                </a:solidFill>
              </a:rPr>
              <a:t>Období realizace</a:t>
            </a:r>
            <a:r>
              <a:rPr lang="cs-CZ" altLang="cs-CZ" sz="1600" dirty="0"/>
              <a:t>	</a:t>
            </a:r>
            <a:r>
              <a:rPr lang="cs-CZ" altLang="cs-CZ" sz="1600" dirty="0" smtClean="0"/>
              <a:t>	1. 6. 2012 – 30. 11. 2015</a:t>
            </a:r>
          </a:p>
          <a:p>
            <a:pPr algn="l">
              <a:spcBef>
                <a:spcPts val="0"/>
              </a:spcBef>
            </a:pPr>
            <a:endParaRPr lang="cs-CZ" altLang="cs-CZ" sz="1600" dirty="0" smtClean="0"/>
          </a:p>
          <a:p>
            <a:pPr algn="l">
              <a:spcBef>
                <a:spcPts val="0"/>
              </a:spcBef>
            </a:pPr>
            <a:r>
              <a:rPr lang="cs-CZ" altLang="cs-CZ" sz="1600" dirty="0" smtClean="0"/>
              <a:t>Financováno z ESF prostřednictvím OP LZZ a státního rozpočtu ČR.</a:t>
            </a:r>
          </a:p>
          <a:p>
            <a:pPr algn="l">
              <a:spcBef>
                <a:spcPts val="0"/>
              </a:spcBef>
            </a:pPr>
            <a:endParaRPr lang="cs-CZ" altLang="cs-CZ" sz="1600" b="1" dirty="0" smtClean="0">
              <a:solidFill>
                <a:srgbClr val="005954"/>
              </a:solidFill>
            </a:endParaRPr>
          </a:p>
          <a:p>
            <a:pPr algn="l">
              <a:spcBef>
                <a:spcPts val="0"/>
              </a:spcBef>
            </a:pPr>
            <a:r>
              <a:rPr lang="cs-CZ" altLang="cs-CZ" sz="1600" b="1" dirty="0" smtClean="0">
                <a:solidFill>
                  <a:srgbClr val="005954"/>
                </a:solidFill>
              </a:rPr>
              <a:t>Partner projektu</a:t>
            </a:r>
            <a:r>
              <a:rPr lang="cs-CZ" altLang="cs-CZ" sz="1600" dirty="0" smtClean="0">
                <a:solidFill>
                  <a:srgbClr val="0070C0"/>
                </a:solidFill>
              </a:rPr>
              <a:t>		</a:t>
            </a:r>
            <a:r>
              <a:rPr lang="cs-CZ" altLang="cs-CZ" sz="1600" dirty="0" smtClean="0"/>
              <a:t>Vězeňská služba ČR</a:t>
            </a:r>
          </a:p>
          <a:p>
            <a:pPr algn="l">
              <a:spcBef>
                <a:spcPts val="0"/>
              </a:spcBef>
            </a:pPr>
            <a:r>
              <a:rPr lang="cs-CZ" altLang="cs-CZ" sz="1600" b="1" dirty="0" smtClean="0">
                <a:solidFill>
                  <a:srgbClr val="005954"/>
                </a:solidFill>
              </a:rPr>
              <a:t>Cílová skupina</a:t>
            </a:r>
            <a:r>
              <a:rPr lang="cs-CZ" altLang="cs-CZ" sz="1600" dirty="0" smtClean="0"/>
              <a:t>		osoby opouštějící výkon trestu odnětí svobody</a:t>
            </a:r>
          </a:p>
          <a:p>
            <a:pPr algn="l">
              <a:spcBef>
                <a:spcPts val="0"/>
              </a:spcBef>
            </a:pPr>
            <a:endParaRPr lang="cs-CZ" altLang="cs-CZ" sz="1600" dirty="0" smtClean="0"/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cs-CZ" altLang="cs-CZ" sz="1600" b="1" dirty="0" smtClean="0">
                <a:solidFill>
                  <a:srgbClr val="005954"/>
                </a:solidFill>
              </a:rPr>
              <a:t>Cíl projektu</a:t>
            </a: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altLang="cs-CZ" sz="1600" dirty="0" smtClean="0"/>
              <a:t>Umožnit odsouzeným ve věznici, kteří prokázali svoji připravenost na předčasné propuštění, časnější návrat na svobodu</a:t>
            </a:r>
          </a:p>
          <a:p>
            <a:pPr marL="285750" indent="-28575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altLang="cs-CZ" sz="1600" dirty="0" smtClean="0"/>
              <a:t>Rozšířit ověřenou praxi Komisí pro podmíněné propuštění</a:t>
            </a:r>
          </a:p>
          <a:p>
            <a:pPr algn="l">
              <a:spcBef>
                <a:spcPts val="0"/>
              </a:spcBef>
            </a:pPr>
            <a:endParaRPr lang="cs-CZ" altLang="cs-CZ" sz="1600" dirty="0" smtClean="0"/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cs-CZ" altLang="cs-CZ" sz="1600" b="1" dirty="0" smtClean="0">
                <a:solidFill>
                  <a:srgbClr val="005954"/>
                </a:solidFill>
              </a:rPr>
              <a:t>Zapojené věznice</a:t>
            </a:r>
          </a:p>
          <a:p>
            <a:pPr algn="l">
              <a:spcBef>
                <a:spcPts val="0"/>
              </a:spcBef>
            </a:pPr>
            <a:r>
              <a:rPr lang="cs-CZ" altLang="cs-CZ" sz="1600" dirty="0" smtClean="0"/>
              <a:t>Příbram		Liberec 			Heřmanice</a:t>
            </a:r>
          </a:p>
          <a:p>
            <a:pPr algn="l">
              <a:spcBef>
                <a:spcPts val="0"/>
              </a:spcBef>
            </a:pPr>
            <a:r>
              <a:rPr lang="cs-CZ" altLang="cs-CZ" sz="1600" dirty="0" smtClean="0"/>
              <a:t>Bělušice		Rýnovice			Karviná</a:t>
            </a:r>
          </a:p>
          <a:p>
            <a:pPr algn="l">
              <a:spcBef>
                <a:spcPts val="0"/>
              </a:spcBef>
            </a:pPr>
            <a:r>
              <a:rPr lang="cs-CZ" altLang="cs-CZ" sz="1600" dirty="0" smtClean="0"/>
              <a:t>Plzeň		</a:t>
            </a:r>
            <a:r>
              <a:rPr lang="cs-CZ" altLang="cs-CZ" sz="1600" dirty="0" smtClean="0">
                <a:solidFill>
                  <a:srgbClr val="C00000"/>
                </a:solidFill>
              </a:rPr>
              <a:t>Stráž pod Ralskem</a:t>
            </a:r>
            <a:r>
              <a:rPr lang="cs-CZ" altLang="cs-CZ" sz="1600" dirty="0" smtClean="0"/>
              <a:t>		</a:t>
            </a:r>
            <a:r>
              <a:rPr lang="cs-CZ" altLang="cs-CZ" sz="1600" dirty="0" smtClean="0">
                <a:solidFill>
                  <a:srgbClr val="C00000"/>
                </a:solidFill>
              </a:rPr>
              <a:t>Opava</a:t>
            </a:r>
          </a:p>
          <a:p>
            <a:pPr algn="l"/>
            <a:endParaRPr lang="cs-CZ" altLang="cs-CZ" sz="1600" b="1" dirty="0" smtClean="0">
              <a:solidFill>
                <a:srgbClr val="005954"/>
              </a:solidFill>
            </a:endParaRPr>
          </a:p>
          <a:p>
            <a:pPr algn="l"/>
            <a:endParaRPr lang="cs-CZ" altLang="cs-CZ" sz="1600" b="1" dirty="0">
              <a:solidFill>
                <a:srgbClr val="0072B5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01ECE-7AF3-4781-AB36-241AC1C2E80E}" type="slidenum">
              <a:rPr lang="cs-CZ" altLang="cs-CZ" smtClean="0"/>
              <a:pPr/>
              <a:t>3</a:t>
            </a:fld>
            <a:endParaRPr lang="cs-CZ" altLang="cs-CZ" dirty="0"/>
          </a:p>
        </p:txBody>
      </p:sp>
      <p:pic>
        <p:nvPicPr>
          <p:cNvPr id="12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Křehká šance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539749" y="1195200"/>
            <a:ext cx="7920000" cy="44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charset="0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charset="0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endParaRPr lang="cs-CZ" altLang="cs-CZ" sz="1600" b="1" dirty="0">
              <a:solidFill>
                <a:srgbClr val="0072B5"/>
              </a:solidFill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692149" y="1347600"/>
            <a:ext cx="7920000" cy="44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defRPr sz="3200">
                <a:solidFill>
                  <a:schemeClr val="tx1"/>
                </a:solidFill>
                <a:latin typeface="Arial" charset="0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charset="0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spcBef>
                <a:spcPts val="1800"/>
              </a:spcBef>
            </a:pPr>
            <a:endParaRPr lang="cs-CZ" altLang="cs-CZ" sz="1600" b="1" dirty="0" smtClean="0"/>
          </a:p>
          <a:p>
            <a:pPr algn="l">
              <a:spcBef>
                <a:spcPts val="0"/>
              </a:spcBef>
            </a:pPr>
            <a:endParaRPr lang="cs-CZ" altLang="cs-CZ" sz="1600" b="1" dirty="0" smtClean="0"/>
          </a:p>
          <a:p>
            <a:pPr algn="l">
              <a:spcBef>
                <a:spcPts val="0"/>
              </a:spcBef>
            </a:pPr>
            <a:endParaRPr lang="cs-CZ" altLang="cs-CZ" sz="1600" b="1" dirty="0"/>
          </a:p>
          <a:p>
            <a:pPr algn="l">
              <a:spcBef>
                <a:spcPts val="0"/>
              </a:spcBef>
            </a:pPr>
            <a:endParaRPr lang="cs-CZ" altLang="cs-CZ" sz="1600" b="1" dirty="0" smtClean="0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540000" y="1116000"/>
            <a:ext cx="8136706" cy="4185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ts val="0"/>
              </a:spcBef>
              <a:spcAft>
                <a:spcPts val="600"/>
              </a:spcAft>
            </a:pPr>
            <a:r>
              <a:rPr lang="cs-CZ" altLang="cs-CZ" sz="1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Komise pro podmíněné propuštění</a:t>
            </a:r>
          </a:p>
          <a:p>
            <a:pPr marL="361950" indent="-36195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 každé ze zapojených věznic jednodenní zasedání jednou za 2 měsíce </a:t>
            </a:r>
          </a:p>
          <a:p>
            <a:pPr marL="361950" indent="-36195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Příprava a shromažďování podkladů k případu jednoho odsouzeného probíhá cca 4 měsíce</a:t>
            </a:r>
          </a:p>
          <a:p>
            <a:pPr marL="361950" indent="-36195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 každém zasedání projedná 3 případy odsouzených</a:t>
            </a:r>
          </a:p>
          <a:p>
            <a:pPr marL="361950" indent="-36195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Projednání případů trvá cca 2 hodiny a má pevnou strukturu</a:t>
            </a:r>
          </a:p>
          <a:p>
            <a:pPr marL="342900" indent="-342900" algn="just">
              <a:spcBef>
                <a:spcPct val="20000"/>
              </a:spcBef>
            </a:pPr>
            <a:endParaRPr lang="cs-CZ" altLang="cs-CZ" sz="14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</a:pPr>
            <a:r>
              <a:rPr lang="cs-CZ" alt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alt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cs-CZ" altLang="cs-CZ" sz="1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Tříčlenná Komise (PMS, VS ČR, NGO)</a:t>
            </a:r>
            <a:r>
              <a:rPr lang="cs-CZ" alt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cs-CZ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</a:pP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Odsouzený			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Asistent 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oběti trestného 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činu</a:t>
            </a:r>
          </a:p>
          <a:p>
            <a:pPr marL="342900" indent="-342900" algn="just">
              <a:spcBef>
                <a:spcPct val="20000"/>
              </a:spcBef>
            </a:pP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Podporovatel		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Oběť 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trestného 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činu</a:t>
            </a:r>
          </a:p>
          <a:p>
            <a:pPr marL="342900" indent="-342900" algn="just">
              <a:spcBef>
                <a:spcPct val="20000"/>
              </a:spcBef>
            </a:pP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Kmenový vychovatel		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Expert 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projektu z PMS nebo VS 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ČR</a:t>
            </a:r>
          </a:p>
          <a:p>
            <a:pPr marL="342900" indent="-342900" algn="just">
              <a:spcBef>
                <a:spcPct val="20000"/>
              </a:spcBef>
            </a:pP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Koordinátor 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projektu ve 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věznici	</a:t>
            </a:r>
            <a:r>
              <a:rPr lang="en-US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alt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Administrátor </a:t>
            </a:r>
            <a:r>
              <a:rPr lang="cs-CZ" altLang="cs-CZ" sz="1400" dirty="0">
                <a:latin typeface="Arial" panose="020B0604020202020204" pitchFamily="34" charset="0"/>
                <a:cs typeface="Arial" panose="020B0604020202020204" pitchFamily="34" charset="0"/>
              </a:rPr>
              <a:t>Komisí v daném regionu</a:t>
            </a:r>
          </a:p>
          <a:p>
            <a:pPr marL="342900" indent="-342900" algn="just">
              <a:spcBef>
                <a:spcPct val="20000"/>
              </a:spcBef>
            </a:pPr>
            <a:endParaRPr lang="cs-CZ" alt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</a:pPr>
            <a:endParaRPr lang="cs-CZ" alt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20000"/>
              </a:spcBef>
            </a:pPr>
            <a:endParaRPr lang="en-US" alt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20000"/>
              </a:spcBef>
            </a:pPr>
            <a:endParaRPr lang="cs-CZ" altLang="cs-CZ" sz="1600" b="1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Bef>
                <a:spcPct val="20000"/>
              </a:spcBef>
            </a:pPr>
            <a:r>
              <a:rPr lang="cs-CZ" altLang="cs-CZ" sz="2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Stanovisko Komise</a:t>
            </a:r>
            <a: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k připravenosti odsouzeného na podmíněné propuštění pro soudce a státního zástupce</a:t>
            </a:r>
          </a:p>
        </p:txBody>
      </p:sp>
      <p:sp>
        <p:nvSpPr>
          <p:cNvPr id="15" name="Šipka dolů 14"/>
          <p:cNvSpPr/>
          <p:nvPr/>
        </p:nvSpPr>
        <p:spPr>
          <a:xfrm>
            <a:off x="3941928" y="4149080"/>
            <a:ext cx="648072" cy="864096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01ECE-7AF3-4781-AB36-241AC1C2E80E}" type="slidenum">
              <a:rPr lang="cs-CZ" altLang="cs-CZ" smtClean="0"/>
              <a:pPr/>
              <a:t>4</a:t>
            </a:fld>
            <a:endParaRPr lang="cs-CZ" altLang="cs-CZ" dirty="0"/>
          </a:p>
        </p:txBody>
      </p:sp>
      <p:pic>
        <p:nvPicPr>
          <p:cNvPr id="17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Křehká šance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00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Celkem 351 osob</a:t>
            </a:r>
          </a:p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Jednání KPP absolvovalo 302 osob (tj. 86 %), z toho 10 žen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27150" y="5853797"/>
            <a:ext cx="6229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nejvíce odstupují z KŠ v Příbrami – 31 %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nejméně v Heřmanicích – 100 % absolvovalo KPP</a:t>
            </a: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376246"/>
              </p:ext>
            </p:extLst>
          </p:nvPr>
        </p:nvGraphicFramePr>
        <p:xfrm>
          <a:off x="611560" y="2420888"/>
          <a:ext cx="7992888" cy="3432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Křehká šance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86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4126151"/>
              </p:ext>
            </p:extLst>
          </p:nvPr>
        </p:nvGraphicFramePr>
        <p:xfrm>
          <a:off x="404921" y="1124744"/>
          <a:ext cx="2818656" cy="4032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21935" y="5301208"/>
            <a:ext cx="3888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46 </a:t>
            </a:r>
            <a:r>
              <a:rPr lang="en-US" sz="1600" dirty="0" smtClean="0"/>
              <a:t>% </a:t>
            </a:r>
            <a:r>
              <a:rPr lang="en-US" sz="1600" dirty="0" err="1" smtClean="0"/>
              <a:t>odsou</a:t>
            </a:r>
            <a:r>
              <a:rPr lang="cs-CZ" sz="1600" dirty="0" err="1" smtClean="0"/>
              <a:t>zený</a:t>
            </a:r>
            <a:r>
              <a:rPr lang="en-US" sz="1600" dirty="0" err="1" smtClean="0"/>
              <a:t>ch</a:t>
            </a:r>
            <a:r>
              <a:rPr lang="en-US" sz="1600" dirty="0" smtClean="0"/>
              <a:t> b</a:t>
            </a:r>
            <a:r>
              <a:rPr lang="cs-CZ" sz="1600" dirty="0" err="1" smtClean="0"/>
              <a:t>ylo</a:t>
            </a:r>
            <a:r>
              <a:rPr lang="cs-CZ" sz="1600" dirty="0" smtClean="0"/>
              <a:t> poprvé odsouzeno do dovršení 20 let</a:t>
            </a:r>
          </a:p>
          <a:p>
            <a:endParaRPr lang="cs-CZ" sz="1400" dirty="0" smtClean="0"/>
          </a:p>
          <a:p>
            <a:endParaRPr lang="cs-CZ" dirty="0" smtClean="0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017062"/>
              </p:ext>
            </p:extLst>
          </p:nvPr>
        </p:nvGraphicFramePr>
        <p:xfrm>
          <a:off x="4139953" y="1196752"/>
          <a:ext cx="432048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691795"/>
              </p:ext>
            </p:extLst>
          </p:nvPr>
        </p:nvGraphicFramePr>
        <p:xfrm>
          <a:off x="5148064" y="4651097"/>
          <a:ext cx="2808312" cy="11887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04156"/>
                <a:gridCol w="1404156"/>
              </a:tblGrid>
              <a:tr h="192021">
                <a:tc gridSpan="2">
                  <a:txBody>
                    <a:bodyPr/>
                    <a:lstStyle/>
                    <a:p>
                      <a:r>
                        <a:rPr lang="cs-CZ" sz="1800" b="0" dirty="0" smtClean="0"/>
                        <a:t>předchozí</a:t>
                      </a:r>
                      <a:r>
                        <a:rPr lang="cs-CZ" sz="1800" b="0" baseline="0" dirty="0" smtClean="0"/>
                        <a:t> porušení PP</a:t>
                      </a:r>
                      <a:endParaRPr lang="cs-CZ" sz="18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200" dirty="0"/>
                    </a:p>
                  </a:txBody>
                  <a:tcPr/>
                </a:tc>
              </a:tr>
              <a:tr h="19202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1x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63 osob</a:t>
                      </a:r>
                      <a:endParaRPr lang="cs-CZ" sz="1200" dirty="0"/>
                    </a:p>
                  </a:txBody>
                  <a:tcPr/>
                </a:tc>
              </a:tr>
              <a:tr h="19202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2x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 osob</a:t>
                      </a:r>
                      <a:endParaRPr lang="cs-CZ" sz="1200" dirty="0"/>
                    </a:p>
                  </a:txBody>
                  <a:tcPr/>
                </a:tc>
              </a:tr>
              <a:tr h="19202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3x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 osoba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8" descr="logo ma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Odsouzení v Křehké šanci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10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4941168"/>
            <a:ext cx="3826768" cy="1396751"/>
          </a:xfrm>
        </p:spPr>
        <p:txBody>
          <a:bodyPr>
            <a:normAutofit lnSpcReduction="10000"/>
          </a:bodyPr>
          <a:lstStyle/>
          <a:p>
            <a:r>
              <a:rPr lang="cs-CZ" sz="1600" dirty="0"/>
              <a:t>l</a:t>
            </a:r>
            <a:r>
              <a:rPr lang="cs-CZ" sz="1600" dirty="0" smtClean="0"/>
              <a:t>oupež</a:t>
            </a:r>
          </a:p>
          <a:p>
            <a:r>
              <a:rPr lang="cs-CZ" sz="1600" dirty="0"/>
              <a:t>k</a:t>
            </a:r>
            <a:r>
              <a:rPr lang="cs-CZ" sz="1600" dirty="0" smtClean="0"/>
              <a:t>rádež</a:t>
            </a:r>
          </a:p>
          <a:p>
            <a:r>
              <a:rPr lang="cs-CZ" sz="1600" dirty="0"/>
              <a:t>p</a:t>
            </a:r>
            <a:r>
              <a:rPr lang="cs-CZ" sz="1600" dirty="0" smtClean="0"/>
              <a:t>orušování domovní svobody</a:t>
            </a:r>
          </a:p>
          <a:p>
            <a:r>
              <a:rPr lang="cs-CZ" sz="1600" dirty="0"/>
              <a:t>p</a:t>
            </a:r>
            <a:r>
              <a:rPr lang="cs-CZ" sz="1600" dirty="0" smtClean="0"/>
              <a:t>odvod</a:t>
            </a:r>
          </a:p>
          <a:p>
            <a:r>
              <a:rPr lang="cs-CZ" sz="1600" dirty="0"/>
              <a:t>m</a:t>
            </a:r>
            <a:r>
              <a:rPr lang="cs-CZ" sz="1600" dirty="0" smtClean="0"/>
              <a:t>aření výkonu úředního rozhodnutí</a:t>
            </a:r>
          </a:p>
          <a:p>
            <a:endParaRPr lang="cs-CZ" sz="16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4581128"/>
            <a:ext cx="298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ejčastější trestná činnost</a:t>
            </a:r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059395"/>
              </p:ext>
            </p:extLst>
          </p:nvPr>
        </p:nvGraphicFramePr>
        <p:xfrm>
          <a:off x="4860032" y="2132856"/>
          <a:ext cx="3816424" cy="3744416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08212"/>
                <a:gridCol w="1908212"/>
              </a:tblGrid>
              <a:tr h="599106">
                <a:tc gridSpan="2">
                  <a:txBody>
                    <a:bodyPr/>
                    <a:lstStyle/>
                    <a:p>
                      <a:r>
                        <a:rPr lang="cs-CZ" sz="1800" b="0" dirty="0" smtClean="0"/>
                        <a:t>délka aktuálního trestu</a:t>
                      </a:r>
                      <a:endParaRPr lang="cs-CZ" sz="18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000" dirty="0"/>
                    </a:p>
                  </a:txBody>
                  <a:tcPr/>
                </a:tc>
              </a:tr>
              <a:tr h="4493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do 2 let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11 </a:t>
                      </a:r>
                      <a:r>
                        <a:rPr lang="en-US" sz="1600" dirty="0" smtClean="0"/>
                        <a:t>%</a:t>
                      </a:r>
                      <a:endParaRPr lang="cs-CZ" sz="1600" dirty="0"/>
                    </a:p>
                  </a:txBody>
                  <a:tcPr/>
                </a:tc>
              </a:tr>
              <a:tr h="4493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 – 3 roky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19 </a:t>
                      </a:r>
                      <a:r>
                        <a:rPr lang="en-US" sz="1600" dirty="0" smtClean="0"/>
                        <a:t>%</a:t>
                      </a:r>
                      <a:endParaRPr lang="cs-CZ" sz="1600" dirty="0"/>
                    </a:p>
                  </a:txBody>
                  <a:tcPr/>
                </a:tc>
              </a:tr>
              <a:tr h="4493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3 – 5 let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30 </a:t>
                      </a:r>
                      <a:r>
                        <a:rPr lang="en-US" sz="1600" dirty="0" smtClean="0"/>
                        <a:t>%</a:t>
                      </a:r>
                      <a:endParaRPr lang="cs-CZ" sz="1600" dirty="0"/>
                    </a:p>
                  </a:txBody>
                  <a:tcPr/>
                </a:tc>
              </a:tr>
              <a:tr h="4493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 – 7 let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18 </a:t>
                      </a:r>
                      <a:r>
                        <a:rPr lang="en-US" sz="1600" dirty="0" smtClean="0"/>
                        <a:t>%</a:t>
                      </a:r>
                      <a:endParaRPr lang="cs-CZ" sz="1600" dirty="0"/>
                    </a:p>
                  </a:txBody>
                  <a:tcPr/>
                </a:tc>
              </a:tr>
              <a:tr h="4493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7 – 10 let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10 </a:t>
                      </a:r>
                      <a:r>
                        <a:rPr lang="en-US" sz="1600" dirty="0" smtClean="0"/>
                        <a:t>%</a:t>
                      </a:r>
                      <a:endParaRPr lang="cs-CZ" sz="1600" dirty="0"/>
                    </a:p>
                  </a:txBody>
                  <a:tcPr/>
                </a:tc>
              </a:tr>
              <a:tr h="4493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10 – 15 let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11 </a:t>
                      </a:r>
                      <a:r>
                        <a:rPr lang="en-US" sz="1600" dirty="0" smtClean="0"/>
                        <a:t>%</a:t>
                      </a:r>
                      <a:endParaRPr lang="cs-CZ" sz="1600" dirty="0"/>
                    </a:p>
                  </a:txBody>
                  <a:tcPr/>
                </a:tc>
              </a:tr>
              <a:tr h="44933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nad</a:t>
                      </a:r>
                      <a:r>
                        <a:rPr lang="cs-CZ" sz="1600" baseline="0" dirty="0" smtClean="0"/>
                        <a:t> 15 let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</a:t>
                      </a:r>
                      <a:r>
                        <a:rPr lang="en-US" sz="1600" dirty="0" smtClean="0"/>
                        <a:t>%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637224"/>
              </p:ext>
            </p:extLst>
          </p:nvPr>
        </p:nvGraphicFramePr>
        <p:xfrm>
          <a:off x="809582" y="1340768"/>
          <a:ext cx="36004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Picture 8" descr="logo m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Odsouzení v Křehké šanci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78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4032447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cs-CZ" alt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Celkem </a:t>
            </a:r>
            <a:r>
              <a:rPr lang="cs-CZ" altLang="cs-CZ" sz="2400" dirty="0">
                <a:latin typeface="Arial" panose="020B0604020202020204" pitchFamily="34" charset="0"/>
                <a:cs typeface="Arial" panose="020B0604020202020204" pitchFamily="34" charset="0"/>
              </a:rPr>
              <a:t>jsme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evidovali </a:t>
            </a:r>
            <a:r>
              <a:rPr lang="cs-CZ" sz="2400" b="1" dirty="0" smtClean="0">
                <a:solidFill>
                  <a:srgbClr val="007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1 199 </a:t>
            </a:r>
            <a:r>
              <a:rPr lang="cs-CZ" sz="2400" b="1" dirty="0">
                <a:solidFill>
                  <a:srgbClr val="007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obětí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z toho se ve většině (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73 %)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případů jednalo o fyzické osoby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(858),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zbývající počet –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341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tvořily právnické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osoby.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Poškozené fyzické osoby – celkem 858 osob</a:t>
            </a:r>
            <a:endParaRPr lang="cs-CZ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s nabídkou spolupráce jsme oslovili až na výjimky všechny oběti – fyzické osoby (96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%)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824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oslovených fyzických obětí na nabídku spolupráce kladně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reagovalo 37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obětí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(304).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 těchto případech se asistenti s oběťmi poté osobně sešli zhruba ve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43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% případů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(130).</a:t>
            </a:r>
          </a:p>
          <a:p>
            <a:pPr algn="just">
              <a:spcBef>
                <a:spcPts val="0"/>
              </a:spcBef>
            </a:pPr>
            <a:endParaRPr lang="cs-CZ" sz="2400" b="1" dirty="0">
              <a:solidFill>
                <a:srgbClr val="0072B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7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Poškozené </a:t>
            </a:r>
            <a:r>
              <a:rPr lang="cs-CZ" sz="2400" b="1" dirty="0">
                <a:solidFill>
                  <a:srgbClr val="007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právnické </a:t>
            </a:r>
            <a:r>
              <a:rPr lang="cs-CZ" sz="2400" b="1" dirty="0" smtClean="0">
                <a:solidFill>
                  <a:srgbClr val="007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osoby – celkem 341 osob</a:t>
            </a:r>
          </a:p>
          <a:p>
            <a:pPr algn="just">
              <a:spcBef>
                <a:spcPts val="0"/>
              </a:spcBef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nabídkou spolupráce jsme oslovili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66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 nich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(225)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na nabídku spolupráce kladně reagovalo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42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 oslovených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(95) 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Oběti trestné činnosti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61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5176822"/>
              </p:ext>
            </p:extLst>
          </p:nvPr>
        </p:nvGraphicFramePr>
        <p:xfrm>
          <a:off x="512473" y="1761639"/>
          <a:ext cx="4681828" cy="4486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508104" y="1761639"/>
            <a:ext cx="3215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Prohlášení oběti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19 %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případů některá z obětí sepsala prohlášení oběti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nejméně v Opavě (1 oběť, tj. 3 %)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nejvíce v Liberci (30 %) </a:t>
            </a:r>
          </a:p>
        </p:txBody>
      </p:sp>
      <p:pic>
        <p:nvPicPr>
          <p:cNvPr id="7" name="Picture 8" descr="logo m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Oběti trestné činnosti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1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437930"/>
              </p:ext>
            </p:extLst>
          </p:nvPr>
        </p:nvGraphicFramePr>
        <p:xfrm>
          <a:off x="624604" y="1930983"/>
          <a:ext cx="7687766" cy="1731486"/>
        </p:xfrm>
        <a:graphic>
          <a:graphicData uri="http://schemas.openxmlformats.org/drawingml/2006/table">
            <a:tbl>
              <a:tblPr/>
              <a:tblGrid>
                <a:gridCol w="1139084"/>
                <a:gridCol w="1440160"/>
                <a:gridCol w="936104"/>
                <a:gridCol w="1995350"/>
                <a:gridCol w="1088534"/>
                <a:gridCol w="1088534"/>
              </a:tblGrid>
              <a:tr h="2663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47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74,8</a:t>
                      </a:r>
                      <a:r>
                        <a:rPr lang="cs-CZ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Karviná (50 %)</a:t>
                      </a:r>
                      <a:r>
                        <a:rPr lang="cs-CZ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… Opava </a:t>
                      </a:r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(93 </a:t>
                      </a:r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547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věznice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289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</a:t>
                      </a:r>
                      <a:r>
                        <a:rPr lang="cs-CZ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Karviná (64 %)</a:t>
                      </a:r>
                      <a:r>
                        <a:rPr lang="cs-CZ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… 7 věznic </a:t>
                      </a:r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2547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KPP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219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72,5</a:t>
                      </a:r>
                      <a:r>
                        <a:rPr lang="cs-CZ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Karviná (60 %)</a:t>
                      </a:r>
                      <a:r>
                        <a:rPr lang="cs-CZ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… Plzeň 86 %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976201" y="3954057"/>
            <a:ext cx="64761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Shodné stanovisko KPP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s... 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PMS – v 79 % případů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VS –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75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% případů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Negativní stanovisko KPP i přes kladná stanoviska PMS a VS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celkem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případů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Karviná (0 %); Opava (23 %)</a:t>
            </a:r>
            <a:endParaRPr lang="cs-CZ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24604" y="1561650"/>
            <a:ext cx="5673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Kladná stanoviska k PP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8" descr="logo ma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Stanoviska k PP – PMS, VS ČR, KPP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54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13835" y="1808766"/>
            <a:ext cx="35803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 kladných stanovisek KPP...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dohled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doporučen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95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% případů (pouze 4x ne)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povinnosti/omezení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navrženy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95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% případů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 průměru navrženy cca 3 povinnosti/omezení na případ (hrubý odhad)</a:t>
            </a: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3769413"/>
              </p:ext>
            </p:extLst>
          </p:nvPr>
        </p:nvGraphicFramePr>
        <p:xfrm>
          <a:off x="4572000" y="4235167"/>
          <a:ext cx="4063999" cy="2372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065110"/>
              </p:ext>
            </p:extLst>
          </p:nvPr>
        </p:nvGraphicFramePr>
        <p:xfrm>
          <a:off x="395536" y="1556792"/>
          <a:ext cx="3960440" cy="4570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Kladná stanoviska KPP k PP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43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Podání žádosti o PP: 215 osob (83 %)  /N=259/</a:t>
            </a:r>
          </a:p>
          <a:p>
            <a:pPr lvl="1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18 % žadatelů o PP mělo záporné stanovisko KPP (39 osob)</a:t>
            </a:r>
          </a:p>
          <a:p>
            <a:pPr lvl="1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8 % osob s kladným stanoviskem KPP nepožádalo o PP (16 osob)</a:t>
            </a: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7658992"/>
              </p:ext>
            </p:extLst>
          </p:nvPr>
        </p:nvGraphicFramePr>
        <p:xfrm>
          <a:off x="1119667" y="3202173"/>
          <a:ext cx="6476999" cy="345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7" name="Picture 8" descr="logo m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Žádosti o PP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20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Rozhodnutí soudu: 50 % PP, 50 % zamítnuto  /N=207/</a:t>
            </a:r>
          </a:p>
          <a:p>
            <a:pPr lvl="1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kladné stanovisko KPP →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57 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% PP</a:t>
            </a:r>
          </a:p>
          <a:p>
            <a:pPr lvl="1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záporné stanovisko KPP → 19 % PP</a:t>
            </a:r>
          </a:p>
          <a:p>
            <a:pPr lvl="1"/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celková shoda KPP ‒ rozhodnutí soudu: 62 %</a:t>
            </a:r>
          </a:p>
          <a:p>
            <a:pPr lvl="1"/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9373005"/>
              </p:ext>
            </p:extLst>
          </p:nvPr>
        </p:nvGraphicFramePr>
        <p:xfrm>
          <a:off x="539552" y="2996952"/>
          <a:ext cx="3411722" cy="35394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427984" y="3068960"/>
            <a:ext cx="43324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Dohled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omezení/povinnosti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Uložen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dohled: 83 % případů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%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Liberec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Plzeň, Opava, Karviná, Stráž pod Ralskem </a:t>
            </a:r>
          </a:p>
          <a:p>
            <a:pPr lvl="1"/>
            <a:endParaRPr lang="cs-CZ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Uloženy omezení/povinnosti: 64 % případů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Liberec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Opava, Karviná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8" descr="logo m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9381"/>
            <a:ext cx="8572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611560" y="258763"/>
            <a:ext cx="6840760" cy="649287"/>
          </a:xfrm>
          <a:prstGeom prst="rect">
            <a:avLst/>
          </a:prstGeom>
          <a:solidFill>
            <a:srgbClr val="0072B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cs-CZ" altLang="cs-CZ" sz="25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Rozhodnutí soudu o PP</a:t>
            </a:r>
            <a:endParaRPr lang="cs-CZ" altLang="cs-CZ" sz="2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38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ozadi 01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Děkuji Vám za pozornost!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7" descr="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814" y="540000"/>
            <a:ext cx="4480372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97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2081</TotalTime>
  <Words>868</Words>
  <Application>Microsoft Office PowerPoint</Application>
  <PresentationFormat>Předvádění na obrazovce (4:3)</PresentationFormat>
  <Paragraphs>204</Paragraphs>
  <Slides>14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Calibri</vt:lpstr>
      <vt:lpstr>Motiv systému Office</vt:lpstr>
      <vt:lpstr>KOMISE PRO PODMÍNĚNÉ PROPUŠTĚNÍ – JAK V ČR FUNGUJÍ A JAKÉ MAJÍ VÝSLEDKY?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Děkuji Vám za pozornost!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Kvalitativní a kvantitativní data projektu „Křehká šance“</dc:title>
  <dc:creator>Dušek Ondřej</dc:creator>
  <cp:lastModifiedBy>pms</cp:lastModifiedBy>
  <cp:revision>44</cp:revision>
  <cp:lastPrinted>2016-01-25T17:03:15Z</cp:lastPrinted>
  <dcterms:created xsi:type="dcterms:W3CDTF">2015-10-14T14:10:34Z</dcterms:created>
  <dcterms:modified xsi:type="dcterms:W3CDTF">2016-02-24T23:18:00Z</dcterms:modified>
</cp:coreProperties>
</file>