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90" r:id="rId2"/>
    <p:sldId id="292" r:id="rId3"/>
    <p:sldId id="294" r:id="rId4"/>
    <p:sldId id="295" r:id="rId5"/>
    <p:sldId id="298" r:id="rId6"/>
    <p:sldId id="299" r:id="rId7"/>
    <p:sldId id="338" r:id="rId8"/>
    <p:sldId id="339" r:id="rId9"/>
    <p:sldId id="341" r:id="rId10"/>
    <p:sldId id="347" r:id="rId11"/>
    <p:sldId id="342" r:id="rId12"/>
    <p:sldId id="343" r:id="rId13"/>
    <p:sldId id="344" r:id="rId14"/>
    <p:sldId id="345" r:id="rId15"/>
    <p:sldId id="346" r:id="rId16"/>
    <p:sldId id="348" r:id="rId17"/>
    <p:sldId id="349" r:id="rId18"/>
    <p:sldId id="350" r:id="rId19"/>
    <p:sldId id="351" r:id="rId20"/>
    <p:sldId id="353" r:id="rId21"/>
    <p:sldId id="352" r:id="rId22"/>
    <p:sldId id="354" r:id="rId23"/>
    <p:sldId id="355" r:id="rId24"/>
    <p:sldId id="359" r:id="rId25"/>
    <p:sldId id="360" r:id="rId26"/>
    <p:sldId id="356" r:id="rId27"/>
    <p:sldId id="357" r:id="rId28"/>
    <p:sldId id="358" r:id="rId29"/>
    <p:sldId id="315" r:id="rId30"/>
    <p:sldId id="316" r:id="rId31"/>
    <p:sldId id="317" r:id="rId32"/>
    <p:sldId id="334" r:id="rId33"/>
    <p:sldId id="321" r:id="rId34"/>
    <p:sldId id="323" r:id="rId35"/>
    <p:sldId id="325" r:id="rId36"/>
    <p:sldId id="336" r:id="rId37"/>
    <p:sldId id="326" r:id="rId38"/>
    <p:sldId id="337" r:id="rId39"/>
    <p:sldId id="329" r:id="rId40"/>
    <p:sldId id="361" r:id="rId41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3" autoAdjust="0"/>
    <p:restoredTop sz="86410" autoAdjust="0"/>
  </p:normalViewPr>
  <p:slideViewPr>
    <p:cSldViewPr>
      <p:cViewPr>
        <p:scale>
          <a:sx n="110" d="100"/>
          <a:sy n="110" d="100"/>
        </p:scale>
        <p:origin x="-72" y="4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1974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fld id="{A75BA5BA-35C0-46BA-8074-4BA1170CD7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8511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73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fld id="{F923755B-E83C-41F4-984E-2BD79F7923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4728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 smtClean="0">
              <a:latin typeface="Arial" charset="0"/>
            </a:endParaRPr>
          </a:p>
        </p:txBody>
      </p:sp>
      <p:sp>
        <p:nvSpPr>
          <p:cNvPr id="5939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90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90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90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90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90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90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0CB26AC-D260-40D4-AF37-977C842AFFA2}" type="slidenum">
              <a:rPr lang="cs-CZ" altLang="cs-CZ" sz="1300" smtClean="0"/>
              <a:pPr eaLnBrk="1" hangingPunct="1">
                <a:spcBef>
                  <a:spcPct val="0"/>
                </a:spcBef>
              </a:pPr>
              <a:t>32</a:t>
            </a:fld>
            <a:endParaRPr lang="cs-CZ" altLang="cs-CZ" sz="13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37468-6FF0-4F79-B155-C61067659F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6580636"/>
      </p:ext>
    </p:extLst>
  </p:cSld>
  <p:clrMapOvr>
    <a:masterClrMapping/>
  </p:clrMapOvr>
  <p:transition spd="slow" advTm="0"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A9F2F-EA64-440F-9BCC-875CB975B7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5335743"/>
      </p:ext>
    </p:extLst>
  </p:cSld>
  <p:clrMapOvr>
    <a:masterClrMapping/>
  </p:clrMapOvr>
  <p:transition spd="slow" advTm="0"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54EA4-FF9B-4ABD-BBD8-53DC8347C3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878597"/>
      </p:ext>
    </p:extLst>
  </p:cSld>
  <p:clrMapOvr>
    <a:masterClrMapping/>
  </p:clrMapOvr>
  <p:transition spd="slow" advTm="0"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29E7C-2B80-468A-AB4A-DEC9AEEB5A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695710"/>
      </p:ext>
    </p:extLst>
  </p:cSld>
  <p:clrMapOvr>
    <a:masterClrMapping/>
  </p:clrMapOvr>
  <p:transition spd="slow" advTm="0"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77B5B-0FA9-4CCB-A115-50FB6DC66F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4950570"/>
      </p:ext>
    </p:extLst>
  </p:cSld>
  <p:clrMapOvr>
    <a:masterClrMapping/>
  </p:clrMapOvr>
  <p:transition spd="slow" advTm="0"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6CD80-C618-4E70-B9FB-831429B3F5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5585921"/>
      </p:ext>
    </p:extLst>
  </p:cSld>
  <p:clrMapOvr>
    <a:masterClrMapping/>
  </p:clrMapOvr>
  <p:transition spd="slow" advTm="0"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2CEF2-F07C-4AF0-8D5D-DBAA952623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3737738"/>
      </p:ext>
    </p:extLst>
  </p:cSld>
  <p:clrMapOvr>
    <a:masterClrMapping/>
  </p:clrMapOvr>
  <p:transition spd="slow" advTm="0"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ECD58-F145-44F4-B8C9-7FCCBCB8F4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223570"/>
      </p:ext>
    </p:extLst>
  </p:cSld>
  <p:clrMapOvr>
    <a:masterClrMapping/>
  </p:clrMapOvr>
  <p:transition spd="slow" advTm="0"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5012A-CA1E-45D8-9545-8A778BF934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5047924"/>
      </p:ext>
    </p:extLst>
  </p:cSld>
  <p:clrMapOvr>
    <a:masterClrMapping/>
  </p:clrMapOvr>
  <p:transition spd="slow" advTm="0"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4DF42-257F-48F5-8C9A-1FA018F8B3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6097306"/>
      </p:ext>
    </p:extLst>
  </p:cSld>
  <p:clrMapOvr>
    <a:masterClrMapping/>
  </p:clrMapOvr>
  <p:transition spd="slow" advTm="0"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4D848-974D-4514-A4E7-1FC7045951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7029979"/>
      </p:ext>
    </p:extLst>
  </p:cSld>
  <p:clrMapOvr>
    <a:masterClrMapping/>
  </p:clrMapOvr>
  <p:transition spd="slow" advTm="0">
    <p:cover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1B26E-41E4-499A-A184-9193369CF2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61181"/>
      </p:ext>
    </p:extLst>
  </p:cSld>
  <p:clrMapOvr>
    <a:masterClrMapping/>
  </p:clrMapOvr>
  <p:transition spd="slow" advTm="0">
    <p:cover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FA5CE-254A-4626-846F-D53028DA26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0971986"/>
      </p:ext>
    </p:extLst>
  </p:cSld>
  <p:clrMapOvr>
    <a:masterClrMapping/>
  </p:clrMapOvr>
  <p:transition spd="slow" advTm="0">
    <p:cover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2EC38-9CBB-487F-97B7-A86611FBA0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3882194"/>
      </p:ext>
    </p:extLst>
  </p:cSld>
  <p:clrMapOvr>
    <a:masterClrMapping/>
  </p:clrMapOvr>
  <p:transition spd="slow" advTm="0"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20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hyperlink" Target="http://www.esboc.eu/" TargetMode="Externa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6" descr="eu_euralarm_neu_weiss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717550"/>
            <a:ext cx="1403350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7"/>
          <p:cNvPicPr preferRelativeResize="0">
            <a:picLocks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875"/>
            <a:ext cx="9144000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5513" y="188913"/>
            <a:ext cx="54006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8313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cs-CZ"/>
              <a:t>FSDays 2011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817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cs-CZ"/>
              <a:t>www.gremiumalarm.cz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8125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E49DAE3-1B18-40E6-B45F-B5B5D7A1C1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pic>
        <p:nvPicPr>
          <p:cNvPr id="1033" name="Picture 12" descr="logoAGA_male"/>
          <p:cNvPicPr>
            <a:picLocks noChangeAspect="1" noChangeArrowheads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30163"/>
            <a:ext cx="190817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5" descr="esboc">
            <a:hlinkClick r:id="rId19"/>
          </p:cNvPr>
          <p:cNvPicPr>
            <a:picLocks noChangeAspect="1" noChangeArrowheads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188913"/>
            <a:ext cx="647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7" descr="logo HKCR CZ color"/>
          <p:cNvPicPr>
            <a:picLocks noChangeAspect="1" noChangeArrowheads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6477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25" r:id="rId1"/>
    <p:sldLayoutId id="2147484126" r:id="rId2"/>
    <p:sldLayoutId id="2147484127" r:id="rId3"/>
    <p:sldLayoutId id="2147484128" r:id="rId4"/>
    <p:sldLayoutId id="2147484129" r:id="rId5"/>
    <p:sldLayoutId id="2147484130" r:id="rId6"/>
    <p:sldLayoutId id="2147484131" r:id="rId7"/>
    <p:sldLayoutId id="2147484132" r:id="rId8"/>
    <p:sldLayoutId id="2147484133" r:id="rId9"/>
    <p:sldLayoutId id="2147484134" r:id="rId10"/>
    <p:sldLayoutId id="2147484135" r:id="rId11"/>
    <p:sldLayoutId id="2147484136" r:id="rId12"/>
    <p:sldLayoutId id="2147484137" r:id="rId13"/>
    <p:sldLayoutId id="2147484138" r:id="rId14"/>
  </p:sldLayoutIdLst>
  <p:transition spd="slow" advTm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0" y="2060575"/>
            <a:ext cx="9144000" cy="1470025"/>
          </a:xfrm>
        </p:spPr>
        <p:txBody>
          <a:bodyPr/>
          <a:lstStyle/>
          <a:p>
            <a:r>
              <a:rPr lang="cs-CZ" altLang="cs-CZ" b="1" smtClean="0">
                <a:solidFill>
                  <a:schemeClr val="bg1"/>
                </a:solidFill>
              </a:rPr>
              <a:t>Asociace technických bezpečnostních služeb GRÉMIUM ALARM</a:t>
            </a:r>
            <a:br>
              <a:rPr lang="cs-CZ" altLang="cs-CZ" b="1" smtClean="0">
                <a:solidFill>
                  <a:schemeClr val="bg1"/>
                </a:solidFill>
              </a:rPr>
            </a:br>
            <a:endParaRPr lang="cs-CZ" altLang="cs-CZ" b="1" smtClean="0">
              <a:solidFill>
                <a:schemeClr val="bg1"/>
              </a:solidFill>
            </a:endParaRPr>
          </a:p>
        </p:txBody>
      </p:sp>
      <p:sp>
        <p:nvSpPr>
          <p:cNvPr id="16387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860800"/>
            <a:ext cx="6400800" cy="2232025"/>
          </a:xfrm>
        </p:spPr>
        <p:txBody>
          <a:bodyPr/>
          <a:lstStyle/>
          <a:p>
            <a:r>
              <a:rPr lang="cs-CZ" altLang="cs-CZ" sz="2800" smtClean="0"/>
              <a:t>Ing. Petr KOKTAN</a:t>
            </a:r>
          </a:p>
          <a:p>
            <a:r>
              <a:rPr lang="cs-CZ" altLang="cs-CZ" sz="2800" smtClean="0"/>
              <a:t>člen prezidia odpovědný za činnost CTN AGA a spolupráci s NBÚ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195513" y="188913"/>
            <a:ext cx="5400675" cy="11430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endParaRPr lang="cs-CZ" altLang="cs-CZ" sz="2900" b="1" kern="0" dirty="0" smtClean="0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17411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51F09FD-D75B-4D78-AE6F-6FAE11A96353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cs-CZ" altLang="cs-CZ" sz="1400" smtClean="0"/>
          </a:p>
        </p:txBody>
      </p:sp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600" smtClean="0"/>
              <a:t>Asociace </a:t>
            </a:r>
            <a:br>
              <a:rPr lang="cs-CZ" altLang="cs-CZ" sz="2600" smtClean="0"/>
            </a:br>
            <a:r>
              <a:rPr lang="cs-CZ" altLang="cs-CZ" sz="2600" smtClean="0"/>
              <a:t>technických bezpečnostních služeb</a:t>
            </a:r>
            <a:r>
              <a:rPr lang="cs-CZ" altLang="cs-CZ" sz="2900" smtClean="0"/>
              <a:t> Grémium Alarm, z.s.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60000"/>
              </a:spcBef>
            </a:pPr>
            <a:r>
              <a:rPr lang="cs-CZ" altLang="cs-CZ" sz="2800" smtClean="0"/>
              <a:t>Reprezentativní profesní sdružení s 26 letou tradicí</a:t>
            </a:r>
          </a:p>
          <a:p>
            <a:pPr>
              <a:lnSpc>
                <a:spcPct val="90000"/>
              </a:lnSpc>
              <a:spcBef>
                <a:spcPct val="60000"/>
              </a:spcBef>
            </a:pPr>
            <a:r>
              <a:rPr lang="cs-CZ" altLang="cs-CZ" sz="2800" smtClean="0"/>
              <a:t>Respektovaná  a nezávislá organizace, disponující vysoce odborným know-how</a:t>
            </a:r>
          </a:p>
          <a:p>
            <a:pPr>
              <a:lnSpc>
                <a:spcPct val="90000"/>
              </a:lnSpc>
              <a:spcBef>
                <a:spcPct val="60000"/>
              </a:spcBef>
            </a:pPr>
            <a:r>
              <a:rPr lang="cs-CZ" altLang="cs-CZ" sz="2800" smtClean="0"/>
              <a:t>S více než 120 členy , jejich zájmy prosazuje  směrem ke státní správě, investorům a dalším steakholderům v oblasti</a:t>
            </a:r>
          </a:p>
          <a:p>
            <a:pPr>
              <a:lnSpc>
                <a:spcPct val="90000"/>
              </a:lnSpc>
              <a:spcBef>
                <a:spcPct val="60000"/>
              </a:spcBef>
            </a:pPr>
            <a:r>
              <a:rPr lang="cs-CZ" altLang="cs-CZ" sz="2800" smtClean="0"/>
              <a:t>Garant odbornosti a profesní etiky</a:t>
            </a: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18435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74FC1C1-7C39-4BD1-A474-BD7AB9D66DE9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cs-CZ" altLang="cs-CZ" sz="1400" smtClean="0"/>
          </a:p>
        </p:txBody>
      </p:sp>
      <p:sp>
        <p:nvSpPr>
          <p:cNvPr id="1843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496300" cy="4525963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60000"/>
              </a:spcBef>
              <a:buClr>
                <a:schemeClr val="bg1"/>
              </a:buClr>
            </a:pPr>
            <a:endParaRPr lang="cs-CZ" altLang="cs-CZ" sz="2400" b="1" smtClean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  <a:spcBef>
                <a:spcPct val="60000"/>
              </a:spcBef>
              <a:buClr>
                <a:schemeClr val="bg1"/>
              </a:buClr>
            </a:pPr>
            <a:r>
              <a:rPr lang="cs-CZ" altLang="cs-CZ" sz="2400" b="1" smtClean="0"/>
              <a:t>významné ŽS začleněné v Hospodářské komoře ČR,</a:t>
            </a:r>
            <a:r>
              <a:rPr lang="cs-CZ" altLang="cs-CZ" sz="2400" smtClean="0"/>
              <a:t> autorizované živnostenské společenstvo v oboru technickém zabezpečení majetku a  bezpečnostních službách</a:t>
            </a:r>
          </a:p>
          <a:p>
            <a:pPr>
              <a:lnSpc>
                <a:spcPct val="80000"/>
              </a:lnSpc>
              <a:spcBef>
                <a:spcPct val="60000"/>
              </a:spcBef>
              <a:buClr>
                <a:schemeClr val="bg1"/>
              </a:buClr>
            </a:pPr>
            <a:r>
              <a:rPr lang="cs-CZ" altLang="cs-CZ" sz="2400" b="1" smtClean="0"/>
              <a:t>důležitý partner ÚNMZ</a:t>
            </a:r>
            <a:r>
              <a:rPr lang="cs-CZ" altLang="cs-CZ" sz="2400" smtClean="0"/>
              <a:t> - provozovatel Centra technické normalizace pro bezpečnostní služby a evropského sekretariátu CEN/TC 325</a:t>
            </a:r>
          </a:p>
          <a:p>
            <a:pPr>
              <a:lnSpc>
                <a:spcPct val="80000"/>
              </a:lnSpc>
              <a:spcBef>
                <a:spcPct val="60000"/>
              </a:spcBef>
              <a:buClr>
                <a:schemeClr val="bg1"/>
              </a:buClr>
            </a:pPr>
            <a:r>
              <a:rPr lang="cs-CZ" altLang="cs-CZ" sz="2400" b="1" smtClean="0"/>
              <a:t>aktivní člen</a:t>
            </a:r>
            <a:r>
              <a:rPr lang="cs-CZ" altLang="cs-CZ" sz="2400" smtClean="0"/>
              <a:t> evropské asociace </a:t>
            </a:r>
            <a:r>
              <a:rPr lang="cs-CZ" altLang="cs-CZ" sz="2400" b="1" smtClean="0"/>
              <a:t>EURALARM</a:t>
            </a:r>
          </a:p>
          <a:p>
            <a:pPr>
              <a:lnSpc>
                <a:spcPct val="80000"/>
              </a:lnSpc>
              <a:spcBef>
                <a:spcPct val="60000"/>
              </a:spcBef>
              <a:buClr>
                <a:schemeClr val="bg1"/>
              </a:buClr>
            </a:pPr>
            <a:r>
              <a:rPr lang="cs-CZ" altLang="cs-CZ" sz="2400" b="1" smtClean="0"/>
              <a:t>činnost</a:t>
            </a:r>
            <a:r>
              <a:rPr lang="cs-CZ" altLang="cs-CZ" sz="2400" smtClean="0"/>
              <a:t> v mezinárodní normalizační organizaci </a:t>
            </a:r>
            <a:r>
              <a:rPr lang="cs-CZ" altLang="cs-CZ" sz="2400" b="1" smtClean="0"/>
              <a:t>CENELEC</a:t>
            </a:r>
            <a:r>
              <a:rPr lang="cs-CZ" altLang="cs-CZ" sz="2400" smtClean="0"/>
              <a:t> </a:t>
            </a:r>
          </a:p>
        </p:txBody>
      </p:sp>
      <p:sp>
        <p:nvSpPr>
          <p:cNvPr id="1843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600" smtClean="0"/>
              <a:t>Asociace </a:t>
            </a:r>
            <a:br>
              <a:rPr lang="cs-CZ" altLang="cs-CZ" sz="2600" smtClean="0"/>
            </a:br>
            <a:r>
              <a:rPr lang="cs-CZ" altLang="cs-CZ" sz="2600" smtClean="0"/>
              <a:t>technických bezpečnostních služeb</a:t>
            </a:r>
            <a:r>
              <a:rPr lang="cs-CZ" altLang="cs-CZ" sz="2900" smtClean="0"/>
              <a:t> Grémium Alarm, z.s.</a:t>
            </a: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5"/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19459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78C56E8-FE93-4C6D-9CD7-9819052E80D7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cs-CZ" altLang="cs-CZ" sz="1400" smtClean="0"/>
          </a:p>
        </p:txBody>
      </p:sp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smtClean="0"/>
              <a:t>Hlavní spektrum činností asociace</a:t>
            </a: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defRPr/>
            </a:pPr>
            <a:r>
              <a:rPr lang="cs-CZ" altLang="cs-CZ" sz="2600" dirty="0" smtClean="0"/>
              <a:t>Tvorba oborových pravidel a norem CTN AGA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defRPr/>
            </a:pPr>
            <a:r>
              <a:rPr lang="cs-CZ" altLang="cs-CZ" sz="2600" dirty="0" smtClean="0"/>
              <a:t>Ovlivňování legislativy v oboru – zákon o bezpečnostních službách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defRPr/>
            </a:pPr>
            <a:r>
              <a:rPr lang="cs-CZ" altLang="cs-CZ" sz="2600" dirty="0" smtClean="0"/>
              <a:t>Prezentování trendů a novinek v oboru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defRPr/>
            </a:pPr>
            <a:r>
              <a:rPr lang="cs-CZ" altLang="cs-CZ" sz="2600" dirty="0" smtClean="0"/>
              <a:t>Propagace a nastavování úrovně kvality 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defRPr/>
            </a:pPr>
            <a:r>
              <a:rPr lang="cs-CZ" altLang="cs-CZ" sz="2600" dirty="0" smtClean="0"/>
              <a:t>Odborné vzdělávání – školení, semináře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defRPr/>
            </a:pPr>
            <a:r>
              <a:rPr lang="cs-CZ" altLang="cs-CZ" sz="2800" dirty="0" smtClean="0"/>
              <a:t>Zastupování oboru v jednáních vůči státním orgánům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defRPr/>
            </a:pPr>
            <a:endParaRPr lang="cs-CZ" altLang="cs-CZ" sz="2800" dirty="0" smtClean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defRPr/>
            </a:pPr>
            <a:endParaRPr lang="cs-CZ" altLang="cs-CZ" sz="2600" dirty="0" smtClean="0"/>
          </a:p>
          <a:p>
            <a:pPr marL="0" indent="0"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buFontTx/>
              <a:buNone/>
              <a:defRPr/>
            </a:pPr>
            <a:endParaRPr lang="cs-CZ" altLang="cs-CZ" sz="2600" dirty="0" smtClean="0"/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bg1"/>
              </a:buClr>
              <a:defRPr/>
            </a:pPr>
            <a:endParaRPr lang="cs-CZ" altLang="cs-CZ" sz="2600" dirty="0" smtClean="0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20483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EBDF1A4-615E-4C61-91F8-72D1CCAF27D9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cs-CZ" altLang="cs-CZ" sz="1400" smtClean="0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smtClean="0"/>
              <a:t>Činnost firem sdružených </a:t>
            </a:r>
            <a:br>
              <a:rPr lang="cs-CZ" altLang="cs-CZ" sz="3200" smtClean="0"/>
            </a:br>
            <a:r>
              <a:rPr lang="cs-CZ" altLang="cs-CZ" sz="3200" smtClean="0"/>
              <a:t>v AGA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496300" cy="4525963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altLang="cs-CZ" sz="2500" smtClean="0"/>
              <a:t>Poplachové zabezpečovací a tísňové systémy 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altLang="cs-CZ" sz="2500" smtClean="0"/>
              <a:t>Perimetrické (venkovní obvodové) zabezpečovací systémy (PERIMETRIE)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altLang="cs-CZ" sz="2500" smtClean="0"/>
              <a:t>Elektrická požární signalizace a návazná zařízení (EPS)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altLang="cs-CZ" sz="2500" smtClean="0"/>
              <a:t>Videosystémy (CCTV)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altLang="cs-CZ" sz="2500" smtClean="0"/>
              <a:t>Kontrola vstupu (ACS)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altLang="cs-CZ" sz="2500" smtClean="0"/>
              <a:t>Systémy kontroly a ochrany strážných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altLang="cs-CZ" sz="2500" smtClean="0"/>
              <a:t>Mobilní nástrahové systémy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altLang="cs-CZ" sz="2500" smtClean="0"/>
              <a:t>Ochrana zboží</a:t>
            </a:r>
          </a:p>
          <a:p>
            <a:pPr>
              <a:lnSpc>
                <a:spcPct val="90000"/>
              </a:lnSpc>
              <a:spcBef>
                <a:spcPct val="30000"/>
              </a:spcBef>
            </a:pPr>
            <a:r>
              <a:rPr lang="cs-CZ" altLang="cs-CZ" sz="2500" smtClean="0"/>
              <a:t>Monitorovací, řídicí nadstavbové integrační systémy </a:t>
            </a: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5"/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21507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CABAF2D-82F5-49FD-9763-E31E9A2BFDB3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cs-CZ" altLang="cs-CZ" sz="1400" smtClean="0"/>
          </a:p>
        </p:txBody>
      </p:sp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smtClean="0"/>
              <a:t>Činnost firem sdružených </a:t>
            </a:r>
            <a:br>
              <a:rPr lang="cs-CZ" altLang="cs-CZ" sz="3200" smtClean="0"/>
            </a:br>
            <a:r>
              <a:rPr lang="cs-CZ" altLang="cs-CZ" sz="3200" smtClean="0"/>
              <a:t>v AGA</a:t>
            </a: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ct val="35000"/>
              </a:spcBef>
            </a:pPr>
            <a:r>
              <a:rPr lang="cs-CZ" altLang="cs-CZ" sz="2500" smtClean="0"/>
              <a:t>Dohledová poplachová a přijímací centra (PCO)</a:t>
            </a:r>
          </a:p>
          <a:p>
            <a:pPr>
              <a:lnSpc>
                <a:spcPct val="80000"/>
              </a:lnSpc>
              <a:spcBef>
                <a:spcPct val="35000"/>
              </a:spcBef>
            </a:pPr>
            <a:r>
              <a:rPr lang="cs-CZ" altLang="cs-CZ" sz="2500" smtClean="0"/>
              <a:t>Přenosová zařízení technických bezpečnostních systémů</a:t>
            </a:r>
          </a:p>
          <a:p>
            <a:pPr>
              <a:lnSpc>
                <a:spcPct val="80000"/>
              </a:lnSpc>
              <a:spcBef>
                <a:spcPct val="35000"/>
              </a:spcBef>
            </a:pPr>
            <a:r>
              <a:rPr lang="cs-CZ" altLang="cs-CZ" sz="2500" smtClean="0"/>
              <a:t>Mechanické zábranné systémy </a:t>
            </a:r>
          </a:p>
          <a:p>
            <a:pPr>
              <a:lnSpc>
                <a:spcPct val="80000"/>
              </a:lnSpc>
              <a:spcBef>
                <a:spcPct val="35000"/>
              </a:spcBef>
            </a:pPr>
            <a:r>
              <a:rPr lang="cs-CZ" altLang="cs-CZ" sz="2500" smtClean="0"/>
              <a:t>Mechanické a elektronické zabezpečení motorových vozidel</a:t>
            </a:r>
          </a:p>
          <a:p>
            <a:pPr>
              <a:lnSpc>
                <a:spcPct val="80000"/>
              </a:lnSpc>
              <a:spcBef>
                <a:spcPct val="35000"/>
              </a:spcBef>
            </a:pPr>
            <a:r>
              <a:rPr lang="cs-CZ" altLang="cs-CZ" sz="2500" smtClean="0"/>
              <a:t>Ochrana dat a informací - bezpečnostní informační a komunikační technologie</a:t>
            </a:r>
          </a:p>
          <a:p>
            <a:pPr>
              <a:lnSpc>
                <a:spcPct val="80000"/>
              </a:lnSpc>
              <a:spcBef>
                <a:spcPct val="35000"/>
              </a:spcBef>
            </a:pPr>
            <a:r>
              <a:rPr lang="cs-CZ" altLang="cs-CZ" sz="2500" smtClean="0"/>
              <a:t>Ozvučovací a evakuační systémy</a:t>
            </a:r>
          </a:p>
          <a:p>
            <a:pPr>
              <a:lnSpc>
                <a:spcPct val="80000"/>
              </a:lnSpc>
              <a:spcBef>
                <a:spcPct val="35000"/>
              </a:spcBef>
            </a:pPr>
            <a:r>
              <a:rPr lang="cs-CZ" altLang="cs-CZ" sz="2500" smtClean="0"/>
              <a:t>Strukturované kabeláže, datové sítě</a:t>
            </a:r>
          </a:p>
          <a:p>
            <a:pPr>
              <a:lnSpc>
                <a:spcPct val="80000"/>
              </a:lnSpc>
              <a:spcBef>
                <a:spcPct val="35000"/>
              </a:spcBef>
            </a:pPr>
            <a:r>
              <a:rPr lang="cs-CZ" altLang="cs-CZ" sz="2500" smtClean="0"/>
              <a:t>Slaboproudé rozvody </a:t>
            </a: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000" b="1" smtClean="0"/>
              <a:t>PŘEHLED TECHNICKÝCH AKTUÁLNÍCH NOREM PRO BEZPEČNOSTNÍ TECHNOLOGIE</a:t>
            </a:r>
            <a:endParaRPr lang="cs-CZ" altLang="cs-CZ" sz="2000" smtClean="0"/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Základní rozdělení norem pro bezpečnostní technologie – EPS, EZS, MZS</a:t>
            </a:r>
          </a:p>
          <a:p>
            <a:r>
              <a:rPr lang="cs-CZ" altLang="cs-CZ" smtClean="0"/>
              <a:t>Ukázky špatného zabezpečení – vstupní otvorové výplně </a:t>
            </a:r>
          </a:p>
        </p:txBody>
      </p:sp>
      <p:sp>
        <p:nvSpPr>
          <p:cNvPr id="22532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2253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2253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669A539-E35F-41D8-8753-CB0FFDCEDC09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>
          <a:xfrm>
            <a:off x="2124075" y="188913"/>
            <a:ext cx="5400675" cy="1143000"/>
          </a:xfrm>
        </p:spPr>
        <p:txBody>
          <a:bodyPr/>
          <a:lstStyle/>
          <a:p>
            <a:r>
              <a:rPr lang="cs-CZ" altLang="cs-CZ" smtClean="0"/>
              <a:t>Oblast prevence kriminality </a:t>
            </a:r>
          </a:p>
        </p:txBody>
      </p:sp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400" smtClean="0"/>
              <a:t>ČSN EN 14383-1: Prevence kriminality – Plánování městské výstavby a navrhování budov – 	</a:t>
            </a:r>
            <a:br>
              <a:rPr lang="cs-CZ" altLang="cs-CZ" sz="2400" smtClean="0"/>
            </a:br>
            <a:r>
              <a:rPr lang="cs-CZ" altLang="cs-CZ" sz="2400" smtClean="0"/>
              <a:t>Část 1: Definice specifických termínů</a:t>
            </a:r>
          </a:p>
          <a:p>
            <a:r>
              <a:rPr lang="cs-CZ" altLang="cs-CZ" sz="2400" smtClean="0"/>
              <a:t>ČSN CEN/TR 14383-2: Prevence kriminality – Plánování městské výstavby a navrhování budov – 	</a:t>
            </a:r>
            <a:br>
              <a:rPr lang="cs-CZ" altLang="cs-CZ" sz="2400" smtClean="0"/>
            </a:br>
            <a:r>
              <a:rPr lang="cs-CZ" altLang="cs-CZ" sz="2400" smtClean="0"/>
              <a:t>Část 2: Plánování městské výstavby</a:t>
            </a:r>
          </a:p>
          <a:p>
            <a:r>
              <a:rPr lang="cs-CZ" altLang="cs-CZ" sz="2400" smtClean="0"/>
              <a:t>ČSN CEN/TS 14383-3: Prevence kriminality – Plánování městské výstavby a navrhování budov – Část 3: Obydlí</a:t>
            </a:r>
          </a:p>
          <a:p>
            <a:r>
              <a:rPr lang="cs-CZ" altLang="cs-CZ" sz="2400" smtClean="0"/>
              <a:t>ČSN CEN/TS 14383-4: Prevence kriminality – Plánování městské výstavby a navrhování budov – 	</a:t>
            </a:r>
            <a:br>
              <a:rPr lang="cs-CZ" altLang="cs-CZ" sz="2400" smtClean="0"/>
            </a:br>
            <a:r>
              <a:rPr lang="cs-CZ" altLang="cs-CZ" sz="2400" smtClean="0"/>
              <a:t>Část 4: Obchodní a administrativní budovy</a:t>
            </a:r>
          </a:p>
          <a:p>
            <a:endParaRPr lang="cs-CZ" altLang="cs-CZ" sz="2400" smtClean="0"/>
          </a:p>
        </p:txBody>
      </p:sp>
      <p:sp>
        <p:nvSpPr>
          <p:cNvPr id="23556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2355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2355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7C5ACA0-036C-4964-9507-A43812381FEB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smtClean="0"/>
              <a:t>Zabezpečovací prostředky – úroveň zabezpečení</a:t>
            </a:r>
          </a:p>
        </p:txBody>
      </p:sp>
      <p:sp>
        <p:nvSpPr>
          <p:cNvPr id="24579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24580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24581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CD949F1-EED8-4AD7-8CD7-36F61F89D43E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cs-CZ" altLang="cs-CZ" sz="1400" smtClean="0"/>
          </a:p>
        </p:txBody>
      </p:sp>
      <p:pic>
        <p:nvPicPr>
          <p:cNvPr id="245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55900" y="1628775"/>
            <a:ext cx="3654425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0"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České technické normy v oblasti bezpečnosti</a:t>
            </a:r>
          </a:p>
        </p:txBody>
      </p:sp>
      <p:sp>
        <p:nvSpPr>
          <p:cNvPr id="2560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Používání technických norem je založeno na principu dobrovolnosti. Tomu  odpovídá platná právní úprava v ČR, která stanoví, že „česká technická norma není obecně závazná“ (viz </a:t>
            </a:r>
            <a:r>
              <a:rPr lang="cs-CZ" altLang="cs-CZ" b="1" smtClean="0">
                <a:solidFill>
                  <a:srgbClr val="FF0000"/>
                </a:solidFill>
              </a:rPr>
              <a:t>§ 4 odst. 1 zákona č. 22/1997 Sb.</a:t>
            </a:r>
            <a:r>
              <a:rPr lang="cs-CZ" altLang="cs-CZ" smtClean="0"/>
              <a:t>).</a:t>
            </a:r>
          </a:p>
          <a:p>
            <a:endParaRPr lang="cs-CZ" altLang="cs-CZ" smtClean="0"/>
          </a:p>
        </p:txBody>
      </p:sp>
      <p:sp>
        <p:nvSpPr>
          <p:cNvPr id="25604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2560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2560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F132858-B531-4674-AEB7-2B4721E36260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800" smtClean="0"/>
              <a:t>Normy s technickým předmětovým zaměřením - EPS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endParaRPr lang="cs-CZ" dirty="0" smtClean="0"/>
          </a:p>
          <a:p>
            <a:pPr marL="0" indent="0">
              <a:buFontTx/>
              <a:buNone/>
              <a:defRPr/>
            </a:pPr>
            <a:r>
              <a:rPr lang="cs-CZ" dirty="0" smtClean="0"/>
              <a:t>Elektrická požární signalizace – normy zaměřené na navrhování EPS</a:t>
            </a:r>
          </a:p>
          <a:p>
            <a:pPr>
              <a:defRPr/>
            </a:pPr>
            <a:r>
              <a:rPr lang="cs-CZ" dirty="0" smtClean="0"/>
              <a:t> ČSN 73 0875 – navrhování EPS v rámci požárně bezpečnostního řešení</a:t>
            </a:r>
          </a:p>
          <a:p>
            <a:pPr>
              <a:defRPr/>
            </a:pPr>
            <a:r>
              <a:rPr lang="cs-CZ" dirty="0" smtClean="0"/>
              <a:t>ČSN 34 2710 – projektování, montáž, užívání, provoz, kontrola, servis a údržba + zněna Z1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26628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2662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2663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AC72DA7-F942-4685-AD22-87B94DD1C1FE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Řada norem EN 54 – jedná se o hEN</a:t>
            </a:r>
          </a:p>
        </p:txBody>
      </p:sp>
      <p:sp>
        <p:nvSpPr>
          <p:cNvPr id="2765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1 – Úvod</a:t>
            </a:r>
          </a:p>
          <a:p>
            <a:r>
              <a:rPr lang="cs-CZ" altLang="cs-CZ" smtClean="0"/>
              <a:t>2 - + A1 Ústředna</a:t>
            </a:r>
          </a:p>
          <a:p>
            <a:r>
              <a:rPr lang="cs-CZ" altLang="cs-CZ" smtClean="0"/>
              <a:t>3 – Sirény a další zvuková zařízení</a:t>
            </a:r>
          </a:p>
          <a:p>
            <a:r>
              <a:rPr lang="cs-CZ" altLang="cs-CZ" smtClean="0"/>
              <a:t>4 - + A1 + A2 Napájecí zdroje</a:t>
            </a:r>
          </a:p>
          <a:p>
            <a:r>
              <a:rPr lang="cs-CZ" altLang="cs-CZ" smtClean="0"/>
              <a:t>5 – ed. 2 Bodové hlásiče teplot  /EN /</a:t>
            </a:r>
          </a:p>
          <a:p>
            <a:r>
              <a:rPr lang="cs-CZ" altLang="cs-CZ" smtClean="0"/>
              <a:t>7 – A1 + A2 – Hlásiče bodové</a:t>
            </a:r>
          </a:p>
          <a:p>
            <a:r>
              <a:rPr lang="cs-CZ" altLang="cs-CZ" smtClean="0"/>
              <a:t>10 – Hlásiče plamene</a:t>
            </a:r>
          </a:p>
          <a:p>
            <a:r>
              <a:rPr lang="cs-CZ" altLang="cs-CZ" smtClean="0"/>
              <a:t>11 – Tlačítkové hlásiče </a:t>
            </a:r>
          </a:p>
          <a:p>
            <a:endParaRPr lang="cs-CZ" altLang="cs-CZ" smtClean="0"/>
          </a:p>
        </p:txBody>
      </p:sp>
      <p:sp>
        <p:nvSpPr>
          <p:cNvPr id="27652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2765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2765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90FF479-3035-4FE3-9532-ABEB717F8BE6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Normy řady ČSN EN 54 – x - pokračování</a:t>
            </a:r>
          </a:p>
        </p:txBody>
      </p:sp>
      <p:sp>
        <p:nvSpPr>
          <p:cNvPr id="286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Řada pokračuje až – 30 a 31 – Multisenzorové hlásiče</a:t>
            </a:r>
          </a:p>
          <a:p>
            <a:r>
              <a:rPr lang="cs-CZ" altLang="cs-CZ" smtClean="0"/>
              <a:t>ČSN P CEN/TS 54-32 – Projektování, montáž, uvedení do provozu, používání a údržba hlasových výstražných systémů /EN/</a:t>
            </a:r>
          </a:p>
          <a:p>
            <a:r>
              <a:rPr lang="cs-CZ" altLang="cs-CZ" smtClean="0"/>
              <a:t>CEN/TS 54-14:2016 – Návody pro plánování, projektování, mon táž, uvedení do provozu, používání a údržbu   </a:t>
            </a:r>
          </a:p>
          <a:p>
            <a:endParaRPr lang="cs-CZ" altLang="cs-CZ" smtClean="0"/>
          </a:p>
        </p:txBody>
      </p:sp>
      <p:sp>
        <p:nvSpPr>
          <p:cNvPr id="28676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2867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2867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34E5E9E-CD75-4787-8C6B-E36402EEF9B4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4400" smtClean="0"/>
              <a:t/>
            </a:r>
            <a:br>
              <a:rPr lang="cs-CZ" altLang="cs-CZ" sz="4400" smtClean="0"/>
            </a:br>
            <a:r>
              <a:rPr lang="cs-CZ" altLang="cs-CZ" sz="4400" smtClean="0"/>
              <a:t>Oblast PZTS </a:t>
            </a:r>
            <a:br>
              <a:rPr lang="cs-CZ" altLang="cs-CZ" sz="4400" smtClean="0"/>
            </a:br>
            <a:endParaRPr lang="cs-CZ" altLang="cs-CZ" sz="4400" smtClean="0"/>
          </a:p>
        </p:txBody>
      </p:sp>
      <p:sp>
        <p:nvSpPr>
          <p:cNvPr id="296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Základní norma – ČSN EN 50131-1 – PS – Poplachové zabezpečovací a tísňové systémy – Část 1: Systémové požadavky</a:t>
            </a:r>
          </a:p>
          <a:p>
            <a:r>
              <a:rPr lang="cs-CZ" altLang="cs-CZ" smtClean="0"/>
              <a:t>Účelem PS je zvýšit bezpečnost střežených prostorů. Pro maximální účinnost by měl být systém kombinován s vhodnými prostředky a postupy fyzické bezpečnosti</a:t>
            </a:r>
          </a:p>
          <a:p>
            <a:endParaRPr lang="cs-CZ" altLang="cs-CZ" smtClean="0"/>
          </a:p>
        </p:txBody>
      </p:sp>
      <p:sp>
        <p:nvSpPr>
          <p:cNvPr id="29700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2970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2970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20B254E-56E6-40A4-BD20-A0A909FCF4D7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ČSN EN 50131-1 </a:t>
            </a:r>
            <a:br>
              <a:rPr lang="cs-CZ" altLang="cs-CZ" smtClean="0"/>
            </a:br>
            <a:r>
              <a:rPr lang="cs-CZ" altLang="cs-CZ" smtClean="0"/>
              <a:t>4 stupně zabezpečení</a:t>
            </a:r>
          </a:p>
        </p:txBody>
      </p:sp>
      <p:sp>
        <p:nvSpPr>
          <p:cNvPr id="3072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I – vnitřní – vnitřní prostory – stálá teplota – obytné objekty</a:t>
            </a:r>
          </a:p>
          <a:p>
            <a:r>
              <a:rPr lang="cs-CZ" altLang="cs-CZ" smtClean="0"/>
              <a:t>II – vnitřní všeobecné – není stálá teplota – chodby, sklady, schodiště</a:t>
            </a:r>
          </a:p>
          <a:p>
            <a:r>
              <a:rPr lang="cs-CZ" altLang="cs-CZ" smtClean="0"/>
              <a:t>III – venkovní – vně budov – komponenty vystaveny povětrnostním vlivům</a:t>
            </a:r>
          </a:p>
          <a:p>
            <a:r>
              <a:rPr lang="cs-CZ" altLang="cs-CZ" smtClean="0"/>
              <a:t>IV – venkovní – všeobecné – komponenty plně vystaveny povětrnostním vlivům </a:t>
            </a:r>
          </a:p>
          <a:p>
            <a:endParaRPr lang="cs-CZ" altLang="cs-CZ" smtClean="0"/>
          </a:p>
        </p:txBody>
      </p:sp>
      <p:sp>
        <p:nvSpPr>
          <p:cNvPr id="30724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3072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3072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B3745F7-D360-4261-8497-898EC50E4417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800" smtClean="0"/>
              <a:t/>
            </a:r>
            <a:br>
              <a:rPr lang="cs-CZ" altLang="cs-CZ" sz="2800" smtClean="0"/>
            </a:br>
            <a:r>
              <a:rPr lang="cs-CZ" altLang="cs-CZ" sz="2800" smtClean="0"/>
              <a:t>ČSN EN 50131-1 </a:t>
            </a:r>
            <a:br>
              <a:rPr lang="cs-CZ" altLang="cs-CZ" sz="2800" smtClean="0"/>
            </a:br>
            <a:r>
              <a:rPr lang="cs-CZ" altLang="cs-CZ" sz="2800" smtClean="0"/>
              <a:t>4 třídy prostředí </a:t>
            </a:r>
            <a:br>
              <a:rPr lang="cs-CZ" altLang="cs-CZ" sz="2800" smtClean="0"/>
            </a:br>
            <a:endParaRPr lang="cs-CZ" altLang="cs-CZ" sz="2800" smtClean="0"/>
          </a:p>
        </p:txBody>
      </p:sp>
      <p:sp>
        <p:nvSpPr>
          <p:cNvPr id="317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I – vnitřní – vnitřní prostory – stálá teplota – obytné objekty</a:t>
            </a:r>
          </a:p>
          <a:p>
            <a:r>
              <a:rPr lang="cs-CZ" altLang="cs-CZ" smtClean="0"/>
              <a:t>II – vnitřní všeobecné – není stálá teplota – chodby, sklady, schodiště</a:t>
            </a:r>
          </a:p>
          <a:p>
            <a:r>
              <a:rPr lang="cs-CZ" altLang="cs-CZ" smtClean="0"/>
              <a:t>III – venkovní – vně budov – komponenty vystaveny povětrnostním vlivům</a:t>
            </a:r>
          </a:p>
          <a:p>
            <a:r>
              <a:rPr lang="cs-CZ" altLang="cs-CZ" smtClean="0"/>
              <a:t>IV – venkovní – všeobecné – komponenty plně vystaveny povětrnostním vlivům </a:t>
            </a:r>
          </a:p>
          <a:p>
            <a:endParaRPr lang="cs-CZ" altLang="cs-CZ" smtClean="0"/>
          </a:p>
        </p:txBody>
      </p:sp>
      <p:sp>
        <p:nvSpPr>
          <p:cNvPr id="31748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3174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3175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21849E3-F01C-4503-B011-A360FD29048D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smtClean="0"/>
              <a:t>Normy vydané od roku 2017 do dubna 2018:</a:t>
            </a:r>
            <a:endParaRPr lang="cs-CZ" alt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t" hangingPunct="1">
              <a:defRPr/>
            </a:pPr>
            <a:r>
              <a:rPr lang="cs-CZ" b="1" dirty="0"/>
              <a:t>ČSN CLC/TS </a:t>
            </a:r>
            <a:r>
              <a:rPr lang="cs-CZ" b="1" dirty="0" smtClean="0"/>
              <a:t>50131-12</a:t>
            </a:r>
            <a:r>
              <a:rPr lang="cs-CZ" b="1" dirty="0"/>
              <a:t> </a:t>
            </a:r>
            <a:endParaRPr lang="cs-CZ" dirty="0" smtClean="0"/>
          </a:p>
          <a:p>
            <a:pPr marL="0" indent="0" eaLnBrk="1" fontAlgn="t" hangingPunct="1">
              <a:buFontTx/>
              <a:buNone/>
              <a:defRPr/>
            </a:pPr>
            <a:r>
              <a:rPr lang="cs-CZ" sz="2000" b="1" dirty="0" smtClean="0"/>
              <a:t>Poplachové systémy - Poplachové zabezpečovací a tísňové systémy - Část 12: Metody a požadavky pro nastavování stavu střežení a klidu poplachových zabezpečovacích systémů (IAS)</a:t>
            </a:r>
            <a:endParaRPr lang="cs-CZ" sz="2000" dirty="0" smtClean="0"/>
          </a:p>
          <a:p>
            <a:pPr eaLnBrk="1" fontAlgn="t" hangingPunct="1">
              <a:defRPr/>
            </a:pPr>
            <a:r>
              <a:rPr lang="cs-CZ" b="1" dirty="0"/>
              <a:t>ČSN CLC/TS </a:t>
            </a:r>
            <a:r>
              <a:rPr lang="cs-CZ" b="1" dirty="0" smtClean="0"/>
              <a:t>50131-2-9</a:t>
            </a:r>
            <a:r>
              <a:rPr lang="cs-CZ" b="1" dirty="0"/>
              <a:t> </a:t>
            </a:r>
            <a:endParaRPr lang="cs-CZ" dirty="0"/>
          </a:p>
          <a:p>
            <a:pPr marL="0" indent="0" eaLnBrk="1" fontAlgn="t" hangingPunct="1">
              <a:buFontTx/>
              <a:buNone/>
              <a:defRPr/>
            </a:pPr>
            <a:r>
              <a:rPr lang="cs-CZ" sz="2000" b="1" dirty="0" smtClean="0"/>
              <a:t>Poplachové </a:t>
            </a:r>
            <a:r>
              <a:rPr lang="cs-CZ" sz="2000" b="1" dirty="0"/>
              <a:t>systémy - Poplachové zabezpečovací a tísňové systémy - Část 2-9: Detektory narušení - Aktivní detektory s infračervenými paprsky</a:t>
            </a:r>
            <a:endParaRPr lang="cs-CZ" sz="2000" dirty="0"/>
          </a:p>
          <a:p>
            <a:pPr eaLnBrk="1" fontAlgn="t" hangingPunct="1">
              <a:defRPr/>
            </a:pPr>
            <a:r>
              <a:rPr lang="cs-CZ" b="1" dirty="0"/>
              <a:t>ČSN EN 50398-1</a:t>
            </a:r>
            <a:endParaRPr lang="cs-CZ" dirty="0"/>
          </a:p>
          <a:p>
            <a:pPr marL="0" indent="0" eaLnBrk="1" fontAlgn="t" hangingPunct="1">
              <a:buFontTx/>
              <a:buNone/>
              <a:defRPr/>
            </a:pPr>
            <a:r>
              <a:rPr lang="cs-CZ" sz="2000" b="1" dirty="0" smtClean="0"/>
              <a:t>Poplachové </a:t>
            </a:r>
            <a:r>
              <a:rPr lang="cs-CZ" sz="2000" b="1" dirty="0"/>
              <a:t>systémy - Kombinované a integrované poplachové systémy - Část 1: Obecné požadavky</a:t>
            </a:r>
            <a:endParaRPr lang="cs-CZ" sz="2000" dirty="0"/>
          </a:p>
          <a:p>
            <a:pPr marL="0" indent="0">
              <a:buFontTx/>
              <a:buNone/>
              <a:defRPr/>
            </a:pPr>
            <a:endParaRPr lang="cs-CZ" dirty="0"/>
          </a:p>
        </p:txBody>
      </p:sp>
      <p:sp>
        <p:nvSpPr>
          <p:cNvPr id="32772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200" smtClean="0"/>
              <a:t>15.05.2018</a:t>
            </a:r>
          </a:p>
        </p:txBody>
      </p:sp>
      <p:sp>
        <p:nvSpPr>
          <p:cNvPr id="3277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3277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E8E2190-2BEF-4ECE-9A53-926BABED3E22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17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800" b="1" smtClean="0"/>
              <a:t>Zahájené zpracování návrhů českých technických norem:</a:t>
            </a:r>
            <a:endParaRPr lang="cs-CZ" altLang="cs-CZ" sz="2800" smtClean="0"/>
          </a:p>
        </p:txBody>
      </p:sp>
      <p:sp>
        <p:nvSpPr>
          <p:cNvPr id="337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t" hangingPunct="1"/>
            <a:r>
              <a:rPr lang="cs-CZ" altLang="cs-CZ" sz="2400" b="1" smtClean="0"/>
              <a:t>33/0145/17</a:t>
            </a:r>
            <a:endParaRPr lang="cs-CZ" altLang="cs-CZ" sz="2400" smtClean="0"/>
          </a:p>
          <a:p>
            <a:pPr eaLnBrk="1" fontAlgn="t" hangingPunct="1"/>
            <a:r>
              <a:rPr lang="cs-CZ" altLang="cs-CZ" sz="2400" b="1" smtClean="0"/>
              <a:t>TNK: 124</a:t>
            </a:r>
            <a:endParaRPr lang="cs-CZ" altLang="cs-CZ" sz="2400" smtClean="0"/>
          </a:p>
          <a:p>
            <a:pPr eaLnBrk="1" fontAlgn="t" hangingPunct="1"/>
            <a:r>
              <a:rPr lang="cs-CZ" altLang="cs-CZ" sz="2400" b="1" smtClean="0"/>
              <a:t>Věstník 1/2018</a:t>
            </a:r>
            <a:endParaRPr lang="cs-CZ" altLang="cs-CZ" sz="2400" smtClean="0"/>
          </a:p>
          <a:p>
            <a:pPr eaLnBrk="1" fontAlgn="t" hangingPunct="1"/>
            <a:r>
              <a:rPr lang="cs-CZ" altLang="cs-CZ" sz="2400" b="1" smtClean="0"/>
              <a:t>Komunikační systémy budov - Část 2: Požadavky na pokročilé zabezpečení komunikačních systémů budov (ASBIS), Přejímané mezinárodní dokumenty: FprEN 62820-2:2017 +  IEC 62820-2:2017</a:t>
            </a:r>
            <a:endParaRPr lang="cs-CZ" altLang="cs-CZ" sz="2400" smtClean="0"/>
          </a:p>
          <a:p>
            <a:pPr eaLnBrk="1" fontAlgn="t" hangingPunct="1"/>
            <a:r>
              <a:rPr lang="cs-CZ" altLang="cs-CZ" sz="2400" b="1" smtClean="0"/>
              <a:t>Bude se překládat</a:t>
            </a:r>
            <a:endParaRPr lang="cs-CZ" altLang="cs-CZ" sz="2400" smtClean="0"/>
          </a:p>
          <a:p>
            <a:r>
              <a:rPr lang="cs-CZ" altLang="cs-CZ" sz="2400" smtClean="0"/>
              <a:t>+ 4 další normy</a:t>
            </a:r>
          </a:p>
        </p:txBody>
      </p:sp>
      <p:sp>
        <p:nvSpPr>
          <p:cNvPr id="33796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3379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3379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4969085-F62D-485A-92FF-C27B1A078329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18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smtClean="0"/>
              <a:t>Aplikační normy pro oblast PZTS:</a:t>
            </a:r>
            <a:endParaRPr lang="cs-CZ" alt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t" hangingPunct="1">
              <a:defRPr/>
            </a:pPr>
            <a:endParaRPr lang="cs-CZ" dirty="0" smtClean="0"/>
          </a:p>
          <a:p>
            <a:pPr eaLnBrk="1" fontAlgn="t" hangingPunct="1">
              <a:defRPr/>
            </a:pPr>
            <a:r>
              <a:rPr lang="cs-CZ" dirty="0" smtClean="0"/>
              <a:t>ČSN EN 50134-7 </a:t>
            </a:r>
          </a:p>
          <a:p>
            <a:pPr marL="0" indent="0" eaLnBrk="1" fontAlgn="t" hangingPunct="1">
              <a:buFontTx/>
              <a:buNone/>
              <a:defRPr/>
            </a:pPr>
            <a:r>
              <a:rPr lang="cs-CZ" sz="2000" b="1" dirty="0" smtClean="0"/>
              <a:t>Poplachové </a:t>
            </a:r>
            <a:r>
              <a:rPr lang="cs-CZ" sz="2000" b="1" dirty="0"/>
              <a:t>systémy - Systémy přivolání pomoci - Část 7: Pokyny pro aplikace</a:t>
            </a:r>
            <a:endParaRPr lang="cs-CZ" sz="2000" dirty="0"/>
          </a:p>
          <a:p>
            <a:pPr eaLnBrk="1" fontAlgn="t" hangingPunct="1">
              <a:defRPr/>
            </a:pPr>
            <a:r>
              <a:rPr lang="cs-CZ" b="1" dirty="0"/>
              <a:t> ČSN CLC/TS </a:t>
            </a:r>
            <a:r>
              <a:rPr lang="cs-CZ" b="1" dirty="0" smtClean="0"/>
              <a:t>50136-7</a:t>
            </a:r>
            <a:r>
              <a:rPr lang="cs-CZ" b="1" dirty="0"/>
              <a:t> </a:t>
            </a:r>
            <a:endParaRPr lang="cs-CZ" dirty="0"/>
          </a:p>
          <a:p>
            <a:pPr marL="0" indent="0" eaLnBrk="1" fontAlgn="t" hangingPunct="1">
              <a:buFontTx/>
              <a:buNone/>
              <a:defRPr/>
            </a:pPr>
            <a:r>
              <a:rPr lang="cs-CZ" sz="2000" b="1" dirty="0" smtClean="0"/>
              <a:t>Poplachové </a:t>
            </a:r>
            <a:r>
              <a:rPr lang="cs-CZ" sz="2000" b="1" dirty="0"/>
              <a:t>systémy - Poplachové přenosové systémy a zařízení - Část 7: Pokyny pro aplikace</a:t>
            </a:r>
            <a:endParaRPr lang="cs-CZ" sz="2000" dirty="0"/>
          </a:p>
          <a:p>
            <a:pPr eaLnBrk="1" fontAlgn="t" hangingPunct="1">
              <a:defRPr/>
            </a:pPr>
            <a:r>
              <a:rPr lang="cs-CZ" b="1" dirty="0"/>
              <a:t>ČSN CLC/TS 50134-7</a:t>
            </a:r>
            <a:endParaRPr lang="cs-CZ" dirty="0"/>
          </a:p>
          <a:p>
            <a:pPr marL="0" indent="0" eaLnBrk="1" fontAlgn="t" hangingPunct="1">
              <a:buFontTx/>
              <a:buNone/>
              <a:defRPr/>
            </a:pPr>
            <a:r>
              <a:rPr lang="cs-CZ" sz="2000" b="1" dirty="0" smtClean="0"/>
              <a:t>Poplachové </a:t>
            </a:r>
            <a:r>
              <a:rPr lang="cs-CZ" sz="2000" b="1" dirty="0"/>
              <a:t>systémy - Systémy přivolání pomoci - Část 7: Pokyny pro </a:t>
            </a:r>
            <a:r>
              <a:rPr lang="cs-CZ" sz="2000" b="1" dirty="0" smtClean="0"/>
              <a:t>aplikace</a:t>
            </a:r>
            <a:endParaRPr lang="cs-CZ" sz="2000" dirty="0"/>
          </a:p>
        </p:txBody>
      </p:sp>
      <p:sp>
        <p:nvSpPr>
          <p:cNvPr id="34820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3482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3482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35CC00F5-A725-4A95-9CA2-5290169BA967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19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smtClean="0"/>
              <a:t>Normy těsně spjaté s normami PZTS:</a:t>
            </a:r>
            <a:endParaRPr lang="cs-CZ" altLang="cs-CZ" smtClean="0"/>
          </a:p>
        </p:txBody>
      </p:sp>
      <p:sp>
        <p:nvSpPr>
          <p:cNvPr id="358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t" hangingPunct="1"/>
            <a:r>
              <a:rPr lang="cs-CZ" altLang="cs-CZ" b="1" smtClean="0"/>
              <a:t>ČSN EN 50518-1,2,3 ed. 2 </a:t>
            </a:r>
            <a:endParaRPr lang="cs-CZ" altLang="cs-CZ" smtClean="0"/>
          </a:p>
          <a:p>
            <a:pPr eaLnBrk="1" fontAlgn="t" hangingPunct="1"/>
            <a:r>
              <a:rPr lang="cs-CZ" altLang="cs-CZ" b="1" smtClean="0"/>
              <a:t>Dohledová a poplachová přijímací centra - Část 1: Umístění a konstrukční požadavky, Část 2: Technické požadavky, Část 3 : Postupy a požadavky na provoz</a:t>
            </a:r>
            <a:endParaRPr lang="cs-CZ" altLang="cs-CZ" smtClean="0"/>
          </a:p>
          <a:p>
            <a:endParaRPr lang="cs-CZ" altLang="cs-CZ" smtClean="0"/>
          </a:p>
        </p:txBody>
      </p:sp>
      <p:sp>
        <p:nvSpPr>
          <p:cNvPr id="35844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3584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3584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446C185-E787-4872-979F-D14B08EC33AE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20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/>
            </a:r>
            <a:br>
              <a:rPr lang="cs-CZ" altLang="cs-CZ" smtClean="0"/>
            </a:br>
            <a:r>
              <a:rPr lang="cs-CZ" altLang="cs-CZ" smtClean="0"/>
              <a:t>Mechatronické zámkové systémy </a:t>
            </a:r>
            <a:br>
              <a:rPr lang="cs-CZ" altLang="cs-CZ" smtClean="0"/>
            </a:br>
            <a:endParaRPr lang="cs-CZ" alt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Dveřní uzamykací systém tvoří:</a:t>
            </a:r>
          </a:p>
          <a:p>
            <a:pPr>
              <a:defRPr/>
            </a:pPr>
            <a:r>
              <a:rPr lang="cs-CZ" sz="2800" dirty="0" smtClean="0"/>
              <a:t>Stavební zámek zadlabací –  (ČSN EN 12209) elektromechanický – ČSN EN 14846</a:t>
            </a:r>
          </a:p>
          <a:p>
            <a:pPr>
              <a:defRPr/>
            </a:pPr>
            <a:r>
              <a:rPr lang="cs-CZ" sz="2800" dirty="0" smtClean="0"/>
              <a:t>Dveřní kování – (ČSN EN 1906)                                </a:t>
            </a:r>
            <a:r>
              <a:rPr lang="cs-CZ" sz="2800" dirty="0" err="1" smtClean="0"/>
              <a:t>mechatronické</a:t>
            </a:r>
            <a:r>
              <a:rPr lang="cs-CZ" sz="2800" dirty="0" smtClean="0"/>
              <a:t> – ČSN EN 16867	</a:t>
            </a:r>
          </a:p>
          <a:p>
            <a:pPr>
              <a:defRPr/>
            </a:pPr>
            <a:r>
              <a:rPr lang="cs-CZ" sz="2800" dirty="0" smtClean="0"/>
              <a:t>Cylindrická vložka - (ČSN EN 1303)</a:t>
            </a:r>
          </a:p>
          <a:p>
            <a:pPr marL="0" indent="0">
              <a:buFontTx/>
              <a:buNone/>
              <a:defRPr/>
            </a:pPr>
            <a:r>
              <a:rPr lang="cs-CZ" sz="2800" dirty="0" smtClean="0"/>
              <a:t>     </a:t>
            </a:r>
            <a:r>
              <a:rPr lang="cs-CZ" sz="2800" dirty="0" err="1" smtClean="0"/>
              <a:t>mechatronická</a:t>
            </a:r>
            <a:r>
              <a:rPr lang="cs-CZ" sz="2800" dirty="0" smtClean="0"/>
              <a:t> – ČSN EN 15684	</a:t>
            </a:r>
          </a:p>
          <a:p>
            <a:pPr>
              <a:defRPr/>
            </a:pPr>
            <a:r>
              <a:rPr lang="cs-CZ" sz="2800" dirty="0" smtClean="0"/>
              <a:t>Visací zámek – (ČSN EN 12320)</a:t>
            </a:r>
          </a:p>
          <a:p>
            <a:pPr marL="0" indent="0">
              <a:buFontTx/>
              <a:buNone/>
              <a:defRPr/>
            </a:pPr>
            <a:r>
              <a:rPr lang="cs-CZ" sz="2800" dirty="0" smtClean="0"/>
              <a:t>     </a:t>
            </a:r>
            <a:r>
              <a:rPr lang="cs-CZ" sz="2800" dirty="0" err="1" smtClean="0"/>
              <a:t>mechatronický</a:t>
            </a:r>
            <a:r>
              <a:rPr lang="cs-CZ" sz="2800" dirty="0" smtClean="0"/>
              <a:t> – ČSN EN 16864    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36868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36869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36870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EC1B69F-0696-4472-86B3-547A56B759FA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Základní klasifikace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800" dirty="0" smtClean="0"/>
              <a:t>Zámky a kování – 9-ti </a:t>
            </a:r>
            <a:r>
              <a:rPr lang="cs-CZ" sz="2800" dirty="0" err="1" smtClean="0"/>
              <a:t>místný</a:t>
            </a:r>
            <a:r>
              <a:rPr lang="cs-CZ" sz="2800" dirty="0" smtClean="0"/>
              <a:t> kód</a:t>
            </a:r>
          </a:p>
          <a:p>
            <a:pPr>
              <a:defRPr/>
            </a:pPr>
            <a:r>
              <a:rPr lang="cs-CZ" sz="2800" dirty="0" smtClean="0"/>
              <a:t>Vložky a visací zámky – 8-mi </a:t>
            </a:r>
            <a:r>
              <a:rPr lang="cs-CZ" sz="2800" dirty="0" err="1" smtClean="0"/>
              <a:t>místný</a:t>
            </a:r>
            <a:r>
              <a:rPr lang="cs-CZ" sz="2800" dirty="0" smtClean="0"/>
              <a:t> kód</a:t>
            </a:r>
          </a:p>
          <a:p>
            <a:pPr>
              <a:defRPr/>
            </a:pPr>
            <a:r>
              <a:rPr lang="cs-CZ" sz="2800" dirty="0" smtClean="0"/>
              <a:t>Pro vlastnost SECURITY jsou nejdůležitější u všech typů výrobků 3 poslední číslice</a:t>
            </a:r>
          </a:p>
          <a:p>
            <a:pPr>
              <a:defRPr/>
            </a:pPr>
            <a:r>
              <a:rPr lang="cs-CZ" sz="2800" dirty="0" smtClean="0"/>
              <a:t>Předmětné výrobky jsou podřízeny směrnicím EU o elektromagnetické kompatibilitě (EMC),</a:t>
            </a:r>
          </a:p>
          <a:p>
            <a:pPr marL="0" indent="0">
              <a:buFontTx/>
              <a:buNone/>
              <a:defRPr/>
            </a:pPr>
            <a:r>
              <a:rPr lang="cs-CZ" sz="2800" dirty="0" smtClean="0"/>
              <a:t>     nízkému napětí (LV) a rádiová a </a:t>
            </a:r>
            <a:r>
              <a:rPr lang="cs-CZ" sz="2800" dirty="0" err="1" smtClean="0"/>
              <a:t>telekomu</a:t>
            </a:r>
            <a:r>
              <a:rPr lang="cs-CZ" sz="2800" dirty="0" smtClean="0"/>
              <a:t>-   </a:t>
            </a:r>
          </a:p>
          <a:p>
            <a:pPr marL="0" indent="0">
              <a:buFontTx/>
              <a:buNone/>
              <a:defRPr/>
            </a:pPr>
            <a:r>
              <a:rPr lang="cs-CZ" sz="2800" dirty="0" smtClean="0"/>
              <a:t>     </a:t>
            </a:r>
            <a:r>
              <a:rPr lang="cs-CZ" sz="2800" dirty="0" err="1" smtClean="0"/>
              <a:t>nikační</a:t>
            </a:r>
            <a:r>
              <a:rPr lang="cs-CZ" sz="2800" dirty="0" smtClean="0"/>
              <a:t> koncová zařízení (RTTED)     </a:t>
            </a:r>
          </a:p>
          <a:p>
            <a:pPr>
              <a:defRPr/>
            </a:pPr>
            <a:endParaRPr lang="cs-CZ" sz="2800" dirty="0"/>
          </a:p>
        </p:txBody>
      </p:sp>
      <p:sp>
        <p:nvSpPr>
          <p:cNvPr id="37892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15. 05. 2018</a:t>
            </a:r>
          </a:p>
        </p:txBody>
      </p:sp>
      <p:sp>
        <p:nvSpPr>
          <p:cNvPr id="3789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3789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C1D805A-DA5B-4F8E-A56D-BEC692E0D825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22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ČSN EN 14846 - zámek</a:t>
            </a:r>
          </a:p>
        </p:txBody>
      </p:sp>
      <p:sp>
        <p:nvSpPr>
          <p:cNvPr id="389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800" smtClean="0"/>
              <a:t>Poz. 7 – bezpečnostní požadavky EN 12209</a:t>
            </a:r>
          </a:p>
          <a:p>
            <a:r>
              <a:rPr lang="cs-CZ" altLang="cs-CZ" sz="2800" smtClean="0"/>
              <a:t>Poz. 8 – Bezpečnost – elektrická funkce – ukazatel stavu – zvukový či zrakový signál, že je závora plně vysunuta a zablokována, zapadací plech zablokován</a:t>
            </a:r>
          </a:p>
          <a:p>
            <a:r>
              <a:rPr lang="cs-CZ" altLang="cs-CZ" sz="2800" smtClean="0"/>
              <a:t>Poz. 8 – 0 – bez požadavků, třída 1 až 3 – zahrnuje – ochrana proti poklesu napětí, přestřižení kabelů, manipulace s dráty, vyzařování, el.st. výboj a el.st. manipulace </a:t>
            </a:r>
          </a:p>
          <a:p>
            <a:endParaRPr lang="cs-CZ" altLang="cs-CZ" sz="2800" smtClean="0"/>
          </a:p>
        </p:txBody>
      </p:sp>
      <p:sp>
        <p:nvSpPr>
          <p:cNvPr id="38916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38917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38918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F29C397-B99D-4390-88EC-74C307EE7254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23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ČSN EN 15684 – cylindrické vložky</a:t>
            </a:r>
          </a:p>
        </p:txBody>
      </p:sp>
      <p:sp>
        <p:nvSpPr>
          <p:cNvPr id="399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2800" smtClean="0"/>
              <a:t>Poz.5 – bezpečnost mechanický klíč – EN 1303</a:t>
            </a:r>
          </a:p>
          <a:p>
            <a:r>
              <a:rPr lang="cs-CZ" altLang="cs-CZ" sz="2800" smtClean="0"/>
              <a:t>Poz. 6 – bezpečnost elektronický klíč – počet el. kódů</a:t>
            </a:r>
          </a:p>
          <a:p>
            <a:r>
              <a:rPr lang="cs-CZ" altLang="cs-CZ" sz="2800" smtClean="0"/>
              <a:t>Poz. 7 – systém managementu – časové pásmo – bez záznamu, záznam bez časového pásma, ověření záznamu i časového pásma</a:t>
            </a:r>
          </a:p>
          <a:p>
            <a:r>
              <a:rPr lang="cs-CZ" altLang="cs-CZ" sz="2800" smtClean="0"/>
              <a:t>Poz. 8 – odolnost proti napadení – vibrace, zvýšené napětí, elektrostatický výboj, magnetické pole + EN 1303 - napadení  </a:t>
            </a:r>
          </a:p>
          <a:p>
            <a:endParaRPr lang="cs-CZ" altLang="cs-CZ" smtClean="0"/>
          </a:p>
        </p:txBody>
      </p:sp>
      <p:sp>
        <p:nvSpPr>
          <p:cNvPr id="39940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3994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3994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8BBE425A-84C3-4B5E-8E29-329D088EBD49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24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Návaznost na EN 1627 – </a:t>
            </a:r>
            <a:br>
              <a:rPr lang="cs-CZ" altLang="cs-CZ" smtClean="0"/>
            </a:br>
            <a:r>
              <a:rPr lang="cs-CZ" altLang="cs-CZ" smtClean="0"/>
              <a:t>draft - prA1:2015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800" dirty="0" smtClean="0"/>
              <a:t>Nejjednodušší u dveřního kování a visacích zámků RC x = TB podle výrobkové normy         (u kování pozice 7 – A až D)</a:t>
            </a:r>
          </a:p>
          <a:p>
            <a:pPr>
              <a:defRPr/>
            </a:pPr>
            <a:r>
              <a:rPr lang="cs-CZ" sz="2800" dirty="0" smtClean="0"/>
              <a:t>Cylindrické vložky – RC 2 a RC 3 – E/4/C</a:t>
            </a:r>
          </a:p>
          <a:p>
            <a:pPr>
              <a:defRPr/>
            </a:pPr>
            <a:r>
              <a:rPr lang="cs-CZ" sz="2800" dirty="0" smtClean="0"/>
              <a:t>Cylindrické vložky -  RC 4 - F/6/D</a:t>
            </a:r>
          </a:p>
          <a:p>
            <a:pPr marL="0" indent="0">
              <a:buFontTx/>
              <a:buNone/>
              <a:defRPr/>
            </a:pPr>
            <a:r>
              <a:rPr lang="cs-CZ" sz="2800" dirty="0" smtClean="0"/>
              <a:t>Přičemž – E = 100 000 000, F = 1 000 000 000 – el. kódů</a:t>
            </a:r>
          </a:p>
          <a:p>
            <a:pPr marL="0" indent="0">
              <a:buFontTx/>
              <a:buNone/>
              <a:defRPr/>
            </a:pPr>
            <a:r>
              <a:rPr lang="cs-CZ" sz="2800" dirty="0" smtClean="0"/>
              <a:t>. Zámky – vždy o třídu výš než RC x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40964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4096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4096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E44CE1A-C41A-436C-9EFE-70F03204A8C3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25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Jak to nemá být</a:t>
            </a:r>
          </a:p>
        </p:txBody>
      </p:sp>
      <p:pic>
        <p:nvPicPr>
          <p:cNvPr id="41987" name="Zástupný symbol pro obsah 10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73575" y="1843088"/>
            <a:ext cx="3708400" cy="4945062"/>
          </a:xfrm>
        </p:spPr>
      </p:pic>
      <p:sp>
        <p:nvSpPr>
          <p:cNvPr id="41988" name="Zástupný symbol pro datum 4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41989" name="Zástupný symbol pro zápatí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41990" name="Zástupný symbol pro číslo snímku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DB242AC-EAE3-4BCE-AECE-2759952B8ECA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26</a:t>
            </a:fld>
            <a:endParaRPr lang="cs-CZ" altLang="cs-CZ" sz="1400" smtClean="0"/>
          </a:p>
        </p:txBody>
      </p:sp>
      <p:pic>
        <p:nvPicPr>
          <p:cNvPr id="41991" name="Zástupný symbol pro obsah 9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700213"/>
            <a:ext cx="3513137" cy="4679950"/>
          </a:xfrm>
        </p:spPr>
      </p:pic>
    </p:spTree>
  </p:cSld>
  <p:clrMapOvr>
    <a:masterClrMapping/>
  </p:clrMapOvr>
  <p:transition spd="slow" advTm="0">
    <p:cover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A další ukázka</a:t>
            </a:r>
          </a:p>
        </p:txBody>
      </p:sp>
      <p:pic>
        <p:nvPicPr>
          <p:cNvPr id="43011" name="Zástupný symbol pro obsah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484313"/>
            <a:ext cx="3860800" cy="5148262"/>
          </a:xfrm>
        </p:spPr>
      </p:pic>
      <p:pic>
        <p:nvPicPr>
          <p:cNvPr id="43012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06950" y="1843088"/>
            <a:ext cx="3375025" cy="4500562"/>
          </a:xfrm>
        </p:spPr>
      </p:pic>
      <p:sp>
        <p:nvSpPr>
          <p:cNvPr id="43013" name="Zástupný symbol pro datum 4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43014" name="Zástupný symbol pro zápatí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43015" name="Zástupný symbol pro číslo snímku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B021A44-6604-4761-BB6B-BD5E190B97E5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27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A jak by to mohlo být </a:t>
            </a:r>
          </a:p>
        </p:txBody>
      </p:sp>
      <p:sp>
        <p:nvSpPr>
          <p:cNvPr id="44035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44036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44037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B61BAAC-72F2-4DB1-819D-0D8B7E2D7984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28</a:t>
            </a:fld>
            <a:endParaRPr lang="cs-CZ" altLang="cs-CZ" sz="1400" smtClean="0"/>
          </a:p>
        </p:txBody>
      </p:sp>
      <p:pic>
        <p:nvPicPr>
          <p:cNvPr id="44038" name="Zástupný symbol pro obsah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16238" y="1470025"/>
            <a:ext cx="4067175" cy="5424488"/>
          </a:xfrm>
        </p:spPr>
      </p:pic>
    </p:spTree>
  </p:cSld>
  <p:clrMapOvr>
    <a:masterClrMapping/>
  </p:clrMapOvr>
  <p:transition spd="slow" advTm="0">
    <p:cover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000" smtClean="0"/>
              <a:t>Aktuální</a:t>
            </a:r>
            <a:br>
              <a:rPr lang="cs-CZ" altLang="cs-CZ" sz="2000" smtClean="0"/>
            </a:br>
            <a:r>
              <a:rPr lang="cs-CZ" altLang="cs-CZ" sz="2000" smtClean="0"/>
              <a:t>přehled technických bezpečnostních norem a jejich aplikace </a:t>
            </a:r>
          </a:p>
        </p:txBody>
      </p:sp>
      <p:sp>
        <p:nvSpPr>
          <p:cNvPr id="4505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Dva základní pojmy  SECURITY a SAFETY</a:t>
            </a:r>
          </a:p>
          <a:p>
            <a:r>
              <a:rPr lang="cs-CZ" altLang="cs-CZ" smtClean="0"/>
              <a:t>SAFETY – bezpečný ve vztahu k oprávněnému zájmu – označeno CE, norma EN ozn. hEN – obsahuje přílohu ZA</a:t>
            </a:r>
          </a:p>
          <a:p>
            <a:r>
              <a:rPr lang="cs-CZ" altLang="cs-CZ" smtClean="0"/>
              <a:t>SECURITY – bezpečný ve vztahu k zajištění – ochraně – bezpečnostní třída MZS, stupeň zabezpečení EZS</a:t>
            </a:r>
          </a:p>
        </p:txBody>
      </p:sp>
      <p:sp>
        <p:nvSpPr>
          <p:cNvPr id="45060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4506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4506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654E3E5-1F38-49D1-9ED7-97812FBB88FE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29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i="1" smtClean="0"/>
              <a:t>OPRÁVNĚNÝ ZÁJEM  označení CE</a:t>
            </a:r>
          </a:p>
        </p:txBody>
      </p:sp>
      <p:sp>
        <p:nvSpPr>
          <p:cNvPr id="4608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ochrana trhu a uživatelů před výrobky, které by mohly ve zvýšené míře ohrozit zdraví nebo bezpečnost osob, majetek ne-bo životní prostředí, případně jiný veřejný zájem</a:t>
            </a:r>
          </a:p>
          <a:p>
            <a:r>
              <a:rPr lang="cs-CZ" altLang="cs-CZ" smtClean="0"/>
              <a:t>označení CE - výrobek</a:t>
            </a:r>
            <a:r>
              <a:rPr lang="cs-CZ" altLang="cs-CZ" b="1" smtClean="0"/>
              <a:t> je v souladu se základními požadavky platných směrnic – zéjména hEN – určují za jakých podmínke a jak značit CE</a:t>
            </a:r>
          </a:p>
          <a:p>
            <a:endParaRPr lang="cs-CZ" altLang="cs-CZ" smtClean="0"/>
          </a:p>
          <a:p>
            <a:endParaRPr lang="cs-CZ" altLang="cs-CZ" smtClean="0"/>
          </a:p>
        </p:txBody>
      </p:sp>
      <p:sp>
        <p:nvSpPr>
          <p:cNvPr id="46084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4608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4608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F0C84F6-4B3A-4FCE-A2FF-90CB1A50E8A2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30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SAFETY - SECURITY</a:t>
            </a:r>
          </a:p>
        </p:txBody>
      </p:sp>
      <p:sp>
        <p:nvSpPr>
          <p:cNvPr id="47107" name="Zástupný symbol pro obsah 10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SAFETY – pokryto le-gislativou  - hEN</a:t>
            </a:r>
          </a:p>
          <a:p>
            <a:pPr eaLnBrk="1" hangingPunct="1"/>
            <a:r>
              <a:rPr lang="cs-CZ" altLang="cs-CZ" smtClean="0"/>
              <a:t>Ověřují se pouze pod-mínky poskytující dů-kaz o dodržení opráv-něného zájmu </a:t>
            </a:r>
          </a:p>
          <a:p>
            <a:pPr eaLnBrk="1" hangingPunct="1"/>
            <a:r>
              <a:rPr lang="cs-CZ" altLang="cs-CZ" smtClean="0"/>
              <a:t>Stanovené výrobky</a:t>
            </a:r>
          </a:p>
          <a:p>
            <a:pPr eaLnBrk="1" hangingPunct="1"/>
            <a:r>
              <a:rPr lang="cs-CZ" altLang="cs-CZ" smtClean="0"/>
              <a:t>Regulovaná oblast</a:t>
            </a:r>
          </a:p>
          <a:p>
            <a:pPr eaLnBrk="1" hangingPunct="1"/>
            <a:r>
              <a:rPr lang="cs-CZ" altLang="cs-CZ" smtClean="0"/>
              <a:t>harmonizovaná</a:t>
            </a:r>
            <a:r>
              <a:rPr lang="cs-CZ" altLang="cs-CZ" b="1" smtClean="0"/>
              <a:t> </a:t>
            </a:r>
            <a:r>
              <a:rPr lang="cs-CZ" altLang="cs-CZ" smtClean="0"/>
              <a:t>– tj. jednotná legislativa</a:t>
            </a:r>
          </a:p>
          <a:p>
            <a:endParaRPr lang="cs-CZ" altLang="cs-CZ" smtClean="0"/>
          </a:p>
        </p:txBody>
      </p:sp>
      <p:sp>
        <p:nvSpPr>
          <p:cNvPr id="47108" name="Zástupný symbol pro obsah 1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SECURITY pokud je požadavek odolnost proti narušení</a:t>
            </a:r>
          </a:p>
          <a:p>
            <a:pPr eaLnBrk="1" hangingPunct="1"/>
            <a:r>
              <a:rPr lang="cs-CZ" altLang="cs-CZ" smtClean="0"/>
              <a:t>Výrobková norma – třída bezpečnosti</a:t>
            </a:r>
          </a:p>
          <a:p>
            <a:pPr eaLnBrk="1" hangingPunct="1"/>
            <a:r>
              <a:rPr lang="cs-CZ" altLang="cs-CZ" smtClean="0"/>
              <a:t>ČSN EN 1627 – MZS bezpečnostní třída</a:t>
            </a:r>
          </a:p>
          <a:p>
            <a:pPr eaLnBrk="1" hangingPunct="1"/>
            <a:r>
              <a:rPr lang="cs-CZ" altLang="cs-CZ" smtClean="0"/>
              <a:t>ČSN EN 50131-1 – PS – stupeň zabezpečení</a:t>
            </a:r>
          </a:p>
          <a:p>
            <a:endParaRPr lang="cs-CZ" altLang="cs-CZ" smtClean="0"/>
          </a:p>
        </p:txBody>
      </p:sp>
      <p:sp>
        <p:nvSpPr>
          <p:cNvPr id="47109" name="Zástupný symbol pro datum 6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47110" name="Zástupný symbol pro zápatí 7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47111" name="Zástupný symbol pro číslo snímku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D865AFC-FB2E-476A-954D-34484DBFB143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31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Porovnání SAxSE</a:t>
            </a:r>
          </a:p>
        </p:txBody>
      </p:sp>
      <p:sp>
        <p:nvSpPr>
          <p:cNvPr id="48131" name="Zástupný symbol pro datum 4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48132" name="Zástupný symbol pro zápatí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48133" name="Zástupný symbol pro číslo snímku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A392C44A-E566-4D7F-B6AC-BEF977E9BE49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32</a:t>
            </a:fld>
            <a:endParaRPr lang="cs-CZ" altLang="cs-CZ" sz="1400" smtClean="0"/>
          </a:p>
        </p:txBody>
      </p:sp>
      <p:pic>
        <p:nvPicPr>
          <p:cNvPr id="48134" name="Picture 2" descr="D:\Documents and Settings\Petr\Dokumenty\AGA 2017\APLIKACE NOREM SEMINÁŘ\FOTO\P103033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9463" y="1600200"/>
            <a:ext cx="3394075" cy="4525963"/>
          </a:xfrm>
          <a:noFill/>
        </p:spPr>
      </p:pic>
      <p:pic>
        <p:nvPicPr>
          <p:cNvPr id="48135" name="Picture 4" descr="D:\Documents and Settings\Petr\Dokumenty\AGA 2017\APLIKACE NOREM SEMINÁŘ\FOTO\P103033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19700" y="1700213"/>
            <a:ext cx="3313113" cy="4416425"/>
          </a:xfrm>
          <a:noFill/>
        </p:spPr>
      </p:pic>
    </p:spTree>
  </p:cSld>
  <p:clrMapOvr>
    <a:masterClrMapping/>
  </p:clrMapOvr>
  <p:transition spd="slow" advTm="0">
    <p:cover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Výrobky rozdělujeme do 2 skupin</a:t>
            </a:r>
          </a:p>
        </p:txBody>
      </p:sp>
      <p:sp>
        <p:nvSpPr>
          <p:cNvPr id="49155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mtClean="0"/>
              <a:t>Regulovaná sféra: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mtClean="0"/>
              <a:t>	existuje nebezpečí ohrožení OZ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Stanovené výrobky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Zákon č. 22/1997 Sb., o technických poža-davcích na výrobky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Nařízení vlády pro jednotlivé sektory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ale i SECURITY</a:t>
            </a:r>
          </a:p>
          <a:p>
            <a:endParaRPr lang="cs-CZ" altLang="cs-CZ" smtClean="0"/>
          </a:p>
        </p:txBody>
      </p:sp>
      <p:sp>
        <p:nvSpPr>
          <p:cNvPr id="49156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mtClean="0"/>
              <a:t>Neregulovaná sféra: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mtClean="0"/>
              <a:t>	svou povahou a pod-statou nemohou ohro-zit OZ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Nestanovené výrobky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Zákon č. 102/2001 Sb., o obecné bezpe-čnosti výrobků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SECURITY– je-li po-žadavek na zabezpečení</a:t>
            </a:r>
          </a:p>
          <a:p>
            <a:endParaRPr lang="cs-CZ" altLang="cs-CZ" smtClean="0"/>
          </a:p>
        </p:txBody>
      </p:sp>
      <p:sp>
        <p:nvSpPr>
          <p:cNvPr id="49157" name="Zástupný symbol pro datum 4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49158" name="Zástupný symbol pro zápatí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49159" name="Zástupný symbol pro číslo snímku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627084E-122E-465C-8AC8-05C36A5EDA32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33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smtClean="0"/>
              <a:t>Mechanické zabezpečení</a:t>
            </a:r>
            <a:endParaRPr lang="cs-CZ" altLang="cs-CZ" smtClean="0"/>
          </a:p>
        </p:txBody>
      </p:sp>
      <p:sp>
        <p:nvSpPr>
          <p:cNvPr id="5017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Základem pro doporučení je norma ČSN EN 1627 – Dveře, okna, lehké obvodové pláště, mříže a okenice – odolnost proti vloupání – požadavky a klasifikace</a:t>
            </a:r>
          </a:p>
          <a:p>
            <a:pPr eaLnBrk="1" hangingPunct="1"/>
            <a:r>
              <a:rPr lang="cs-CZ" altLang="cs-CZ" smtClean="0"/>
              <a:t>Definuje 6 bezpečnostních tříd označovaných RC 1 až RC 6</a:t>
            </a:r>
          </a:p>
          <a:p>
            <a:pPr eaLnBrk="1" hangingPunct="1"/>
            <a:r>
              <a:rPr lang="cs-CZ" altLang="cs-CZ" smtClean="0"/>
              <a:t>V praxi se používají RC 1 až RC 4, přičemž těžiště je v RC 3  - čím je číslo vyšší – tím je ochrana kvalitnější </a:t>
            </a:r>
          </a:p>
          <a:p>
            <a:endParaRPr lang="cs-CZ" altLang="cs-CZ" smtClean="0"/>
          </a:p>
        </p:txBody>
      </p:sp>
      <p:sp>
        <p:nvSpPr>
          <p:cNvPr id="50180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5018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5018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0149FD7-6ADB-4786-A652-4C151437F2C0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34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3200" b="1" smtClean="0"/>
              <a:t>Charakteristiky bezpečnostních tříd RC </a:t>
            </a:r>
            <a:endParaRPr lang="cs-CZ" altLang="cs-CZ" sz="3200" smtClean="0"/>
          </a:p>
        </p:txBody>
      </p:sp>
      <p:sp>
        <p:nvSpPr>
          <p:cNvPr id="5120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RC 1 - příležitostný zloděj, bez znalosti, fyzické násilí – kopání, údery, narážení  ramenem, atd.</a:t>
            </a:r>
          </a:p>
          <a:p>
            <a:pPr eaLnBrk="1" hangingPunct="1"/>
            <a:r>
              <a:rPr lang="cs-CZ" altLang="cs-CZ" smtClean="0"/>
              <a:t>RC 2 -  3 min – čas překonání – jednoduché nářadí, kleště, šroubovák,  klín, pachatel nemá znalosti.</a:t>
            </a:r>
          </a:p>
          <a:p>
            <a:pPr eaLnBrk="1" hangingPunct="1"/>
            <a:r>
              <a:rPr lang="cs-CZ" altLang="cs-CZ" smtClean="0"/>
              <a:t>RC 3 - 5 min, páčidlo 700 mm, šroubovák, ruční vrtačka – pachatel má určité znalosti.</a:t>
            </a:r>
          </a:p>
          <a:p>
            <a:endParaRPr lang="cs-CZ" altLang="cs-CZ" smtClean="0"/>
          </a:p>
        </p:txBody>
      </p:sp>
      <p:sp>
        <p:nvSpPr>
          <p:cNvPr id="51204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51205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51206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B3616E4C-E8A1-4169-B665-F4256C518AB4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35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RC 2 a RC 3</a:t>
            </a:r>
          </a:p>
        </p:txBody>
      </p:sp>
      <p:pic>
        <p:nvPicPr>
          <p:cNvPr id="52227" name="Zástupný symbol pro obsah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2025" y="1843088"/>
            <a:ext cx="3028950" cy="4038600"/>
          </a:xfrm>
        </p:spPr>
      </p:pic>
      <p:pic>
        <p:nvPicPr>
          <p:cNvPr id="52228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53025" y="1843088"/>
            <a:ext cx="3028950" cy="4038600"/>
          </a:xfrm>
        </p:spPr>
      </p:pic>
      <p:sp>
        <p:nvSpPr>
          <p:cNvPr id="52229" name="Zástupný symbol pro datum 4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52230" name="Zástupný symbol pro zápatí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52231" name="Zástupný symbol pro číslo snímku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97DA48A-D50F-4131-8878-7CC1A496B656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36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smtClean="0"/>
              <a:t>Charakteristiky bezpečnostních tříd RC</a:t>
            </a:r>
            <a:endParaRPr lang="cs-CZ" altLang="cs-CZ" smtClean="0"/>
          </a:p>
        </p:txBody>
      </p:sp>
      <p:sp>
        <p:nvSpPr>
          <p:cNvPr id="5325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RC 4 – 10 min – zkušený zloděj – má znalosti o konstrukci dveří i o způsobech vloupání, k dispozici akuvrtačka, kladivo, sekera, pilka na železo.</a:t>
            </a:r>
          </a:p>
          <a:p>
            <a:pPr eaLnBrk="1" hangingPunct="1"/>
            <a:r>
              <a:rPr lang="cs-CZ" altLang="cs-CZ" smtClean="0"/>
              <a:t>RC 5 – 15 min, jednoruční el. nářadí, velmi zkušený zloděj.  </a:t>
            </a:r>
          </a:p>
          <a:p>
            <a:pPr eaLnBrk="1" hangingPunct="1"/>
            <a:r>
              <a:rPr lang="cs-CZ" altLang="cs-CZ" smtClean="0"/>
              <a:t>RC 6 – 20 min, dvouruční el. Nářadí.</a:t>
            </a:r>
          </a:p>
          <a:p>
            <a:pPr eaLnBrk="1" hangingPunct="1"/>
            <a:r>
              <a:rPr lang="cs-CZ" altLang="cs-CZ" smtClean="0"/>
              <a:t>RC 5 a RC 6 se prakticky nepoužívá. </a:t>
            </a:r>
          </a:p>
          <a:p>
            <a:endParaRPr lang="cs-CZ" altLang="cs-CZ" smtClean="0"/>
          </a:p>
        </p:txBody>
      </p:sp>
      <p:sp>
        <p:nvSpPr>
          <p:cNvPr id="53252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53253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5325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2876BCE-DE44-4ECB-AE95-B17E7EE7E82E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37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RC 4 a RC 5</a:t>
            </a:r>
          </a:p>
        </p:txBody>
      </p:sp>
      <p:pic>
        <p:nvPicPr>
          <p:cNvPr id="54275" name="Zástupný symbol pro obsah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2025" y="1843088"/>
            <a:ext cx="3028950" cy="4038600"/>
          </a:xfrm>
        </p:spPr>
      </p:pic>
      <p:pic>
        <p:nvPicPr>
          <p:cNvPr id="54276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53025" y="1843088"/>
            <a:ext cx="3028950" cy="4038600"/>
          </a:xfrm>
        </p:spPr>
      </p:pic>
      <p:sp>
        <p:nvSpPr>
          <p:cNvPr id="54277" name="Zástupný symbol pro datum 4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54278" name="Zástupný symbol pro zápatí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54279" name="Zástupný symbol pro číslo snímku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F92ED6AD-5D2E-4E90-93C2-99374A884470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38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smtClean="0"/>
              <a:t>Uložení cenných předmětů</a:t>
            </a:r>
            <a:endParaRPr lang="cs-CZ" altLang="cs-CZ" smtClean="0"/>
          </a:p>
        </p:txBody>
      </p:sp>
      <p:sp>
        <p:nvSpPr>
          <p:cNvPr id="552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Pokyn odkazuje na ČSN EN 1143-1 Skříňové a komorové trezory </a:t>
            </a:r>
          </a:p>
          <a:p>
            <a:pPr eaLnBrk="1" hangingPunct="1"/>
            <a:r>
              <a:rPr lang="cs-CZ" altLang="cs-CZ" smtClean="0"/>
              <a:t>Norma klasifikuje trezory do čtrnácti bezpečnostních tříd značeno 0 až XIII</a:t>
            </a:r>
          </a:p>
          <a:p>
            <a:pPr eaLnBrk="1" hangingPunct="1"/>
            <a:r>
              <a:rPr lang="cs-CZ" altLang="cs-CZ" smtClean="0"/>
              <a:t>Nejméně bezpečný – odolný je trezor v BT 0 – BT XIII nejodolnější</a:t>
            </a:r>
          </a:p>
          <a:p>
            <a:pPr eaLnBrk="1" hangingPunct="1"/>
            <a:r>
              <a:rPr lang="cs-CZ" altLang="cs-CZ" smtClean="0"/>
              <a:t> Doporučení – řídit se pojistnou smlouvou – pojistné podmínky</a:t>
            </a:r>
          </a:p>
          <a:p>
            <a:endParaRPr lang="cs-CZ" altLang="cs-CZ" smtClean="0"/>
          </a:p>
        </p:txBody>
      </p:sp>
      <p:sp>
        <p:nvSpPr>
          <p:cNvPr id="55300" name="Zástupný symbol pro datum 3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15.05.2018</a:t>
            </a:r>
          </a:p>
        </p:txBody>
      </p:sp>
      <p:sp>
        <p:nvSpPr>
          <p:cNvPr id="55301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www.gremiumalarm.cz</a:t>
            </a:r>
          </a:p>
        </p:txBody>
      </p:sp>
      <p:sp>
        <p:nvSpPr>
          <p:cNvPr id="55302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12E1900-DEC9-4D23-BE2B-5E0896C1FDC4}" type="slidenum">
              <a:rPr lang="cs-CZ" altLang="cs-CZ" sz="1400" smtClean="0"/>
              <a:pPr eaLnBrk="1" hangingPunct="1">
                <a:spcBef>
                  <a:spcPct val="0"/>
                </a:spcBef>
                <a:buFontTx/>
                <a:buNone/>
              </a:pPr>
              <a:t>39</a:t>
            </a:fld>
            <a:endParaRPr lang="cs-CZ" altLang="cs-CZ" sz="1400" smtClean="0"/>
          </a:p>
        </p:txBody>
      </p:sp>
    </p:spTree>
  </p:cSld>
  <p:clrMapOvr>
    <a:masterClrMapping/>
  </p:clrMapOvr>
  <p:transition spd="slow" advTm="0">
    <p:cover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altLang="cs-CZ" b="1" smtClean="0">
                <a:solidFill>
                  <a:srgbClr val="FFFF00"/>
                </a:solidFill>
              </a:rPr>
              <a:t>Děkuji za Vaši pozornost</a:t>
            </a:r>
            <a:r>
              <a:rPr lang="cs-CZ" altLang="cs-CZ" b="1" smtClean="0"/>
              <a:t/>
            </a:r>
            <a:br>
              <a:rPr lang="cs-CZ" altLang="cs-CZ" b="1" smtClean="0"/>
            </a:br>
            <a:endParaRPr lang="cs-CZ" altLang="cs-CZ" smtClean="0"/>
          </a:p>
        </p:txBody>
      </p:sp>
      <p:sp>
        <p:nvSpPr>
          <p:cNvPr id="5632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altLang="cs-CZ" smtClean="0"/>
              <a:t>www.gremiumalarm.cz</a:t>
            </a:r>
          </a:p>
          <a:p>
            <a:endParaRPr lang="cs-CZ" altLang="cs-CZ" smtClean="0"/>
          </a:p>
        </p:txBody>
      </p:sp>
    </p:spTree>
  </p:cSld>
  <p:clrMapOvr>
    <a:masterClrMapping/>
  </p:clrMapOvr>
  <p:transition spd="slow" advTm="0">
    <p:cover dir="r"/>
  </p:transition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3357</TotalTime>
  <Words>1610</Words>
  <Application>Microsoft Office PowerPoint</Application>
  <PresentationFormat>Předvádění na obrazovce (4:3)</PresentationFormat>
  <Paragraphs>304</Paragraphs>
  <Slides>40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2" baseType="lpstr">
      <vt:lpstr>Arial</vt:lpstr>
      <vt:lpstr>Výchozí návrh</vt:lpstr>
      <vt:lpstr>Asociace technických bezpečnostních služeb GRÉMIUM ALARM </vt:lpstr>
      <vt:lpstr>Asociace  technických bezpečnostních služeb Grémium Alarm, z.s.</vt:lpstr>
      <vt:lpstr>Asociace  technických bezpečnostních služeb Grémium Alarm, z.s.</vt:lpstr>
      <vt:lpstr>Hlavní spektrum činností asociace</vt:lpstr>
      <vt:lpstr>Činnost firem sdružených  v AGA</vt:lpstr>
      <vt:lpstr>Činnost firem sdružených  v AGA</vt:lpstr>
      <vt:lpstr>PŘEHLED TECHNICKÝCH AKTUÁLNÍCH NOREM PRO BEZPEČNOSTNÍ TECHNOLOGIE</vt:lpstr>
      <vt:lpstr>Oblast prevence kriminality </vt:lpstr>
      <vt:lpstr>Zabezpečovací prostředky – úroveň zabezpečení</vt:lpstr>
      <vt:lpstr>České technické normy v oblasti bezpečnosti</vt:lpstr>
      <vt:lpstr>Normy s technickým předmětovým zaměřením - EPS</vt:lpstr>
      <vt:lpstr>Řada norem EN 54 – jedná se o hEN</vt:lpstr>
      <vt:lpstr>Normy řady ČSN EN 54 – x - pokračování</vt:lpstr>
      <vt:lpstr> Oblast PZTS  </vt:lpstr>
      <vt:lpstr>ČSN EN 50131-1  4 stupně zabezpečení</vt:lpstr>
      <vt:lpstr> ČSN EN 50131-1  4 třídy prostředí  </vt:lpstr>
      <vt:lpstr>Normy vydané od roku 2017 do dubna 2018:</vt:lpstr>
      <vt:lpstr>Zahájené zpracování návrhů českých technických norem:</vt:lpstr>
      <vt:lpstr>Aplikační normy pro oblast PZTS:</vt:lpstr>
      <vt:lpstr>Normy těsně spjaté s normami PZTS:</vt:lpstr>
      <vt:lpstr> Mechatronické zámkové systémy  </vt:lpstr>
      <vt:lpstr>Základní klasifikace </vt:lpstr>
      <vt:lpstr>ČSN EN 14846 - zámek</vt:lpstr>
      <vt:lpstr>ČSN EN 15684 – cylindrické vložky</vt:lpstr>
      <vt:lpstr>Návaznost na EN 1627 –  draft - prA1:2015</vt:lpstr>
      <vt:lpstr>Jak to nemá být</vt:lpstr>
      <vt:lpstr>A další ukázka</vt:lpstr>
      <vt:lpstr>A jak by to mohlo být </vt:lpstr>
      <vt:lpstr>Aktuální přehled technických bezpečnostních norem a jejich aplikace </vt:lpstr>
      <vt:lpstr>OPRÁVNĚNÝ ZÁJEM  označení CE</vt:lpstr>
      <vt:lpstr>SAFETY - SECURITY</vt:lpstr>
      <vt:lpstr>Porovnání SAxSE</vt:lpstr>
      <vt:lpstr>Výrobky rozdělujeme do 2 skupin</vt:lpstr>
      <vt:lpstr>Mechanické zabezpečení</vt:lpstr>
      <vt:lpstr>Charakteristiky bezpečnostních tříd RC </vt:lpstr>
      <vt:lpstr>RC 2 a RC 3</vt:lpstr>
      <vt:lpstr>Charakteristiky bezpečnostních tříd RC</vt:lpstr>
      <vt:lpstr>RC 4 a RC 5</vt:lpstr>
      <vt:lpstr>Uložení cenných předmětů</vt:lpstr>
      <vt:lpstr>Děkuji za Vaši pozornost </vt:lpstr>
    </vt:vector>
  </TitlesOfParts>
  <Company>AGA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-</dc:creator>
  <cp:lastModifiedBy>MVCR</cp:lastModifiedBy>
  <cp:revision>194</cp:revision>
  <dcterms:created xsi:type="dcterms:W3CDTF">2007-04-05T09:58:45Z</dcterms:created>
  <dcterms:modified xsi:type="dcterms:W3CDTF">2018-05-16T11:11:53Z</dcterms:modified>
</cp:coreProperties>
</file>