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9" r:id="rId3"/>
    <p:sldId id="257" r:id="rId4"/>
    <p:sldId id="258" r:id="rId5"/>
    <p:sldId id="263" r:id="rId6"/>
    <p:sldId id="264" r:id="rId7"/>
    <p:sldId id="265" r:id="rId8"/>
    <p:sldId id="259" r:id="rId9"/>
    <p:sldId id="266" r:id="rId10"/>
    <p:sldId id="260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972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E0016-CECF-4FCD-9E89-5111D2CEDE1F}" type="datetimeFigureOut">
              <a:rPr lang="cs-CZ"/>
              <a:pPr>
                <a:defRPr/>
              </a:pPr>
              <a:t>22.9.2015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4F865-5E8E-4B21-AA11-09D73987D0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5176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BC401-FF8D-44C6-BF34-12A3277E48AF}" type="datetimeFigureOut">
              <a:rPr lang="cs-CZ"/>
              <a:pPr>
                <a:defRPr/>
              </a:pPr>
              <a:t>22.9.2015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2C651-4E3C-4819-8017-7327623B7D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256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A0199-A0D8-4565-A6FA-9B90A7E45781}" type="datetimeFigureOut">
              <a:rPr lang="cs-CZ"/>
              <a:pPr>
                <a:defRPr/>
              </a:pPr>
              <a:t>22.9.2015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23893-1755-4834-86FE-B5AC9F2079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6651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39571-FAE8-461A-BCED-1FC4A0A71AEC}" type="datetimeFigureOut">
              <a:rPr lang="cs-CZ"/>
              <a:pPr>
                <a:defRPr/>
              </a:pPr>
              <a:t>22.9.2015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FFDF8-A084-4A6A-A899-0AD87C89E3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014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5BA4A-7A06-414D-BCCB-B5D5019A7188}" type="datetimeFigureOut">
              <a:rPr lang="cs-CZ"/>
              <a:pPr>
                <a:defRPr/>
              </a:pPr>
              <a:t>22.9.2015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9283F-1330-40D5-A647-883A33E132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420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E59AB-4EC0-449E-A1C4-2D57E90FD38D}" type="datetimeFigureOut">
              <a:rPr lang="cs-CZ"/>
              <a:pPr>
                <a:defRPr/>
              </a:pPr>
              <a:t>22.9.2015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A7EE9-EA08-4087-A19F-1FA24FDEFE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9683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8B739-5850-4BBB-8DBE-1761B38D9066}" type="datetimeFigureOut">
              <a:rPr lang="cs-CZ"/>
              <a:pPr>
                <a:defRPr/>
              </a:pPr>
              <a:t>22.9.2015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AA4A2-D02F-417C-A83A-E22B138C40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0376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EB212-74C8-468D-9C5A-9DF0007E4D33}" type="datetimeFigureOut">
              <a:rPr lang="cs-CZ"/>
              <a:pPr>
                <a:defRPr/>
              </a:pPr>
              <a:t>22.9.2015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A29FB-602D-4744-BB7D-EA835F9F4E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9848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0B1FA-C94E-4270-8B07-E60C181F77BF}" type="datetimeFigureOut">
              <a:rPr lang="cs-CZ"/>
              <a:pPr>
                <a:defRPr/>
              </a:pPr>
              <a:t>22.9.2015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884E3-3640-4000-B801-BA028ED516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7880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28335-C94F-446D-A808-3765BE3F4245}" type="datetimeFigureOut">
              <a:rPr lang="cs-CZ"/>
              <a:pPr>
                <a:defRPr/>
              </a:pPr>
              <a:t>22.9.2015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B7887-A6F9-4B4E-A642-82026A1935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5380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96C06-DDD2-464A-AAE7-BE21A0FE4311}" type="datetimeFigureOut">
              <a:rPr lang="cs-CZ"/>
              <a:pPr>
                <a:defRPr/>
              </a:pPr>
              <a:t>22.9.2015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4148B-0F75-4F20-9AA4-7D5DACD810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6992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DA7B9E-18AB-4054-91A0-2946FC295AE8}" type="datetimeFigureOut">
              <a:rPr lang="cs-CZ"/>
              <a:pPr>
                <a:defRPr/>
              </a:pPr>
              <a:t>22.9.2015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82B40A-5982-44B0-908C-443745856D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lukas@hatefree.cz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87ufAaSJKI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V26pH5dA5o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TRQqvxCoYl8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827088" y="3284538"/>
            <a:ext cx="7772400" cy="1684337"/>
          </a:xfrm>
        </p:spPr>
        <p:txBody>
          <a:bodyPr/>
          <a:lstStyle/>
          <a:p>
            <a:pPr eaLnBrk="1" hangingPunct="1"/>
            <a:r>
              <a:rPr lang="cs-CZ" altLang="cs-CZ" dirty="0" err="1" smtClean="0">
                <a:solidFill>
                  <a:srgbClr val="D60093"/>
                </a:solidFill>
                <a:latin typeface="Franklin Gothic Medium" pitchFamily="34" charset="0"/>
              </a:rPr>
              <a:t>HateFree</a:t>
            </a:r>
            <a:r>
              <a:rPr lang="cs-CZ" altLang="cs-CZ" dirty="0" smtClean="0">
                <a:solidFill>
                  <a:srgbClr val="D60093"/>
                </a:solidFill>
                <a:latin typeface="Franklin Gothic Medium" pitchFamily="34" charset="0"/>
              </a:rPr>
              <a:t> </a:t>
            </a:r>
            <a:r>
              <a:rPr lang="cs-CZ" altLang="cs-CZ" dirty="0" err="1" smtClean="0">
                <a:solidFill>
                  <a:srgbClr val="D60093"/>
                </a:solidFill>
                <a:latin typeface="Franklin Gothic Medium" pitchFamily="34" charset="0"/>
              </a:rPr>
              <a:t>Culture</a:t>
            </a:r>
            <a:r>
              <a:rPr lang="cs-CZ" altLang="cs-CZ" dirty="0" smtClean="0">
                <a:solidFill>
                  <a:srgbClr val="D60093"/>
                </a:solidFill>
                <a:latin typeface="Franklin Gothic Medium" pitchFamily="34" charset="0"/>
              </a:rPr>
              <a:t/>
            </a:r>
            <a:br>
              <a:rPr lang="cs-CZ" altLang="cs-CZ" dirty="0" smtClean="0">
                <a:solidFill>
                  <a:srgbClr val="D60093"/>
                </a:solidFill>
                <a:latin typeface="Franklin Gothic Medium" pitchFamily="34" charset="0"/>
              </a:rPr>
            </a:br>
            <a:r>
              <a:rPr lang="cs-CZ" altLang="cs-CZ" sz="2400" dirty="0" smtClean="0">
                <a:latin typeface="Franklin Gothic Medium" pitchFamily="34" charset="0"/>
              </a:rPr>
              <a:t>aktivita Kampaně </a:t>
            </a:r>
            <a:r>
              <a:rPr lang="cs-CZ" altLang="cs-CZ" sz="2400" dirty="0" smtClean="0">
                <a:latin typeface="Franklin Gothic Medium" pitchFamily="34" charset="0"/>
              </a:rPr>
              <a:t>proti rasismu a násilí z nenávisti</a:t>
            </a:r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>
          <a:xfrm>
            <a:off x="1258888" y="5229225"/>
            <a:ext cx="6985000" cy="1392238"/>
          </a:xfrm>
        </p:spPr>
        <p:txBody>
          <a:bodyPr/>
          <a:lstStyle/>
          <a:p>
            <a:pPr eaLnBrk="1" hangingPunct="1"/>
            <a:r>
              <a:rPr lang="cs-CZ" altLang="cs-CZ" sz="2000" b="1" dirty="0" smtClean="0">
                <a:solidFill>
                  <a:srgbClr val="D60093"/>
                </a:solidFill>
              </a:rPr>
              <a:t>Lukáš Houdek</a:t>
            </a:r>
            <a:r>
              <a:rPr lang="cs-CZ" altLang="cs-CZ" sz="2000" dirty="0" smtClean="0">
                <a:solidFill>
                  <a:schemeClr val="tx1"/>
                </a:solidFill>
              </a:rPr>
              <a:t>, koordinátor</a:t>
            </a:r>
          </a:p>
          <a:p>
            <a:pPr eaLnBrk="1" hangingPunct="1"/>
            <a:r>
              <a:rPr lang="cs-CZ" altLang="cs-CZ" sz="2000" dirty="0" smtClean="0">
                <a:solidFill>
                  <a:schemeClr val="tx1"/>
                </a:solidFill>
              </a:rPr>
              <a:t>Úřad vlády ČR – Agentura pro sociální začleňování</a:t>
            </a:r>
          </a:p>
          <a:p>
            <a:pPr eaLnBrk="1" hangingPunct="1"/>
            <a:r>
              <a:rPr lang="cs-CZ" altLang="cs-CZ" sz="2000" dirty="0" smtClean="0">
                <a:solidFill>
                  <a:schemeClr val="tx1"/>
                </a:solidFill>
                <a:hlinkClick r:id="rId2"/>
              </a:rPr>
              <a:t>lukas@hatefree.cz</a:t>
            </a:r>
            <a:r>
              <a:rPr lang="cs-CZ" altLang="cs-CZ" sz="2000" dirty="0" smtClean="0">
                <a:solidFill>
                  <a:schemeClr val="tx1"/>
                </a:solidFill>
              </a:rPr>
              <a:t> ; +420 604 463 676</a:t>
            </a:r>
          </a:p>
        </p:txBody>
      </p:sp>
      <p:pic>
        <p:nvPicPr>
          <p:cNvPr id="2052" name="Picture 3" descr="C:\Users\houdek\Downloads\Fb cover-0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38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652463"/>
          </a:xfrm>
        </p:spPr>
        <p:txBody>
          <a:bodyPr/>
          <a:lstStyle/>
          <a:p>
            <a:pPr eaLnBrk="1" hangingPunct="1"/>
            <a:r>
              <a:rPr lang="cs-CZ" altLang="cs-CZ" sz="3200" dirty="0" smtClean="0">
                <a:solidFill>
                  <a:srgbClr val="D60093"/>
                </a:solidFill>
                <a:latin typeface="Franklin Gothic Medium" pitchFamily="34" charset="0"/>
              </a:rPr>
              <a:t>Obecné informace</a:t>
            </a:r>
            <a:endParaRPr lang="cs-CZ" altLang="cs-CZ" sz="3200" dirty="0" smtClean="0">
              <a:solidFill>
                <a:srgbClr val="D60093"/>
              </a:solidFill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6100" y="1341438"/>
            <a:ext cx="8229600" cy="30956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000" b="1" dirty="0" smtClean="0"/>
              <a:t>Mediální aktivita tříletého celonárodního projektu Kampaň proti rasismu a násilí z nenávisti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b="1" dirty="0" smtClean="0"/>
              <a:t>Realizátor: Agentura pro sociální začleňování – Úřad vlády ČR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b="1" dirty="0" smtClean="0"/>
              <a:t>Financováno z Norských fondů (80%) a státního rozpočtu ČR (20%)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b="1" dirty="0" smtClean="0"/>
              <a:t>Hlavní mediální partner: Česká televize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b="1" dirty="0" smtClean="0"/>
              <a:t>Cílová skupina – mladí lidé 15-25 let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000" dirty="0" smtClean="0"/>
          </a:p>
        </p:txBody>
      </p:sp>
      <p:pic>
        <p:nvPicPr>
          <p:cNvPr id="1026" name="Picture 2" descr="C:\Users\korecka\Desktop\lo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05" y="4365104"/>
            <a:ext cx="8565475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03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652463"/>
          </a:xfrm>
        </p:spPr>
        <p:txBody>
          <a:bodyPr/>
          <a:lstStyle/>
          <a:p>
            <a:pPr eaLnBrk="1" hangingPunct="1"/>
            <a:r>
              <a:rPr lang="cs-CZ" altLang="cs-CZ" sz="3200" dirty="0" smtClean="0">
                <a:solidFill>
                  <a:srgbClr val="D60093"/>
                </a:solidFill>
                <a:latin typeface="Franklin Gothic Medium" pitchFamily="34" charset="0"/>
              </a:rPr>
              <a:t>Sociální sítě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6100" y="1341438"/>
            <a:ext cx="8229600" cy="3095625"/>
          </a:xfrm>
        </p:spPr>
        <p:txBody>
          <a:bodyPr rtlCol="0">
            <a:normAutofit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b="1" dirty="0" err="1" smtClean="0"/>
              <a:t>Facebook</a:t>
            </a:r>
            <a:r>
              <a:rPr lang="cs-CZ" sz="2000" dirty="0" smtClean="0"/>
              <a:t> (22.000 fanoušků)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dirty="0" smtClean="0"/>
              <a:t>Hlavní komunikační kanál kampaně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konstantní komunikace s uživateli (24/7) – skrz komentáře i zprávy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sdílení vlastních příspěvků (články, analýzy, </a:t>
            </a:r>
            <a:r>
              <a:rPr lang="cs-CZ" sz="2000" dirty="0" err="1" smtClean="0"/>
              <a:t>fotokampaně</a:t>
            </a:r>
            <a:r>
              <a:rPr lang="cs-CZ" sz="2000" dirty="0" smtClean="0"/>
              <a:t>, videa, vyvracení </a:t>
            </a:r>
            <a:r>
              <a:rPr lang="cs-CZ" sz="2000" dirty="0" err="1" smtClean="0"/>
              <a:t>hoaxů</a:t>
            </a:r>
            <a:r>
              <a:rPr lang="cs-CZ" sz="2000" dirty="0" smtClean="0"/>
              <a:t>, meme, komiksy apod.)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sdílení ostatních zajímavých příspěvků (aktuality, příběhy, pozitivní praxe)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propagace zajímavých aktivit a akcí jiných iniciativ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dirty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000" b="1" dirty="0" err="1" smtClean="0"/>
              <a:t>Twitter</a:t>
            </a:r>
            <a:r>
              <a:rPr lang="cs-CZ" sz="2000" dirty="0" smtClean="0"/>
              <a:t> (700 </a:t>
            </a:r>
            <a:r>
              <a:rPr lang="cs-CZ" sz="2000" dirty="0" err="1" smtClean="0"/>
              <a:t>followerů</a:t>
            </a:r>
            <a:r>
              <a:rPr lang="cs-CZ" sz="2000" dirty="0" smtClean="0"/>
              <a:t>)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000" dirty="0" smtClean="0"/>
          </a:p>
        </p:txBody>
      </p:sp>
      <p:pic>
        <p:nvPicPr>
          <p:cNvPr id="3076" name="Picture 2" descr="C:\Users\houdek\Downloads\Untitled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900" y="4505597"/>
            <a:ext cx="4303713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3" descr="C:\Users\houdek\Downloads\twitt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4524647"/>
            <a:ext cx="4152900" cy="214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25488"/>
          </a:xfrm>
        </p:spPr>
        <p:txBody>
          <a:bodyPr/>
          <a:lstStyle/>
          <a:p>
            <a:pPr eaLnBrk="1" hangingPunct="1"/>
            <a:r>
              <a:rPr lang="cs-CZ" altLang="cs-CZ" sz="3200" dirty="0" smtClean="0">
                <a:solidFill>
                  <a:srgbClr val="D60093"/>
                </a:solidFill>
                <a:latin typeface="Franklin Gothic Medium" pitchFamily="34" charset="0"/>
              </a:rPr>
              <a:t>Klíčové aktivity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836613"/>
            <a:ext cx="8229600" cy="568801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000" b="1" dirty="0" smtClean="0">
                <a:solidFill>
                  <a:srgbClr val="D60093"/>
                </a:solidFill>
              </a:rPr>
              <a:t>SPOTY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1600" dirty="0" smtClean="0"/>
              <a:t>První série – listopad a prosinec 2014 (hlavním cílem bylo získat pozornost a přivést diváky a posluchače na náš web a FB) – celkem 528 TV spotů (Nova, ČT, </a:t>
            </a:r>
            <a:r>
              <a:rPr lang="cs-CZ" sz="1600" dirty="0" err="1" smtClean="0"/>
              <a:t>Óčko</a:t>
            </a:r>
            <a:r>
              <a:rPr lang="cs-CZ" sz="1600" dirty="0" smtClean="0"/>
              <a:t>), celkem 698 </a:t>
            </a:r>
            <a:r>
              <a:rPr lang="cs-CZ" sz="1600" dirty="0" err="1" smtClean="0"/>
              <a:t>radiospotů</a:t>
            </a:r>
            <a:r>
              <a:rPr lang="cs-CZ" sz="1600" dirty="0" smtClean="0"/>
              <a:t> (Evropa 2)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1600" dirty="0" smtClean="0"/>
              <a:t>Druhá série – listopad a prosinec 2015 – tématem budou zřejmě </a:t>
            </a:r>
            <a:r>
              <a:rPr lang="cs-CZ" sz="1600" dirty="0" err="1" smtClean="0"/>
              <a:t>hoaxy</a:t>
            </a:r>
            <a:r>
              <a:rPr lang="cs-CZ" sz="1600" dirty="0" smtClean="0"/>
              <a:t> nebo nenávistné komentáře online (podobný počet spotů)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1600" dirty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dirty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cs-CZ" sz="2000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cs-CZ" sz="2000" dirty="0" smtClean="0"/>
          </a:p>
        </p:txBody>
      </p:sp>
      <p:pic>
        <p:nvPicPr>
          <p:cNvPr id="4" name="l87ufAaSJKI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259632" y="2822024"/>
            <a:ext cx="6181284" cy="34769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25488"/>
          </a:xfrm>
        </p:spPr>
        <p:txBody>
          <a:bodyPr/>
          <a:lstStyle/>
          <a:p>
            <a:pPr eaLnBrk="1" hangingPunct="1"/>
            <a:r>
              <a:rPr lang="cs-CZ" altLang="cs-CZ" sz="3200" dirty="0" smtClean="0">
                <a:solidFill>
                  <a:srgbClr val="D60093"/>
                </a:solidFill>
                <a:latin typeface="Franklin Gothic Medium" pitchFamily="34" charset="0"/>
              </a:rPr>
              <a:t>Klíčové aktivity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836613"/>
            <a:ext cx="8229600" cy="568801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000" b="1" dirty="0" smtClean="0">
                <a:solidFill>
                  <a:srgbClr val="D60093"/>
                </a:solidFill>
              </a:rPr>
              <a:t>HATEFREE ZONE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 smtClean="0"/>
              <a:t>Síť míst po celé ČR, které se deklarují jako místa bez násilí a nenávisti. Některé z nich realizují ve spolupráci s námi různé akce (výstavy, projekce, debaty apod.). Nejzajímavějším prostorům natáčíme krátká </a:t>
            </a:r>
            <a:r>
              <a:rPr lang="cs-CZ" sz="1600" dirty="0" err="1" smtClean="0"/>
              <a:t>promo</a:t>
            </a:r>
            <a:r>
              <a:rPr lang="cs-CZ" sz="1600" dirty="0" smtClean="0"/>
              <a:t> videa pro FB. </a:t>
            </a:r>
            <a:r>
              <a:rPr lang="cs-CZ" sz="1600" b="1" dirty="0" smtClean="0"/>
              <a:t>Aktuálně je registrovaných 85 míst</a:t>
            </a:r>
            <a:r>
              <a:rPr lang="cs-CZ" sz="1600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/>
              <a:t>Po představení značky </a:t>
            </a:r>
            <a:r>
              <a:rPr lang="cs-CZ" sz="1600" dirty="0" err="1"/>
              <a:t>HateFree</a:t>
            </a:r>
            <a:r>
              <a:rPr lang="cs-CZ" sz="1600" dirty="0"/>
              <a:t> </a:t>
            </a:r>
            <a:r>
              <a:rPr lang="cs-CZ" sz="1600" dirty="0" err="1"/>
              <a:t>Zone</a:t>
            </a:r>
            <a:r>
              <a:rPr lang="cs-CZ" sz="1600" dirty="0"/>
              <a:t> se začaly </a:t>
            </a:r>
            <a:r>
              <a:rPr lang="cs-CZ" sz="1600" dirty="0" err="1" smtClean="0"/>
              <a:t>hlcásit</a:t>
            </a:r>
            <a:r>
              <a:rPr lang="cs-CZ" sz="1600" dirty="0" smtClean="0"/>
              <a:t> </a:t>
            </a:r>
            <a:r>
              <a:rPr lang="cs-CZ" sz="1600" dirty="0"/>
              <a:t>také festivaly. Proto jsme vytvořili také značku </a:t>
            </a:r>
            <a:r>
              <a:rPr lang="cs-CZ" sz="1600" dirty="0" err="1"/>
              <a:t>HateFree</a:t>
            </a:r>
            <a:r>
              <a:rPr lang="cs-CZ" sz="1600" dirty="0"/>
              <a:t> </a:t>
            </a:r>
            <a:r>
              <a:rPr lang="cs-CZ" sz="1600" dirty="0" err="1"/>
              <a:t>Fest</a:t>
            </a:r>
            <a:r>
              <a:rPr lang="cs-CZ" sz="1600" dirty="0"/>
              <a:t>, kterou se označují ty festivaly, které deklarují podobné myšlenky a k myšlence kampaně se hlásí. </a:t>
            </a:r>
            <a:r>
              <a:rPr lang="cs-CZ" sz="1600" b="1" dirty="0"/>
              <a:t>Doposud jich </a:t>
            </a:r>
            <a:r>
              <a:rPr lang="cs-CZ" sz="1600" b="1" dirty="0" smtClean="0"/>
              <a:t>proběhlo již 15.</a:t>
            </a:r>
            <a:endParaRPr lang="cs-CZ" sz="16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cs-CZ" sz="1600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dirty="0" smtClean="0"/>
          </a:p>
        </p:txBody>
      </p:sp>
      <p:pic>
        <p:nvPicPr>
          <p:cNvPr id="2" name="rV26pH5dA5o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42798" y="2792862"/>
            <a:ext cx="6309298" cy="354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90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25488"/>
          </a:xfrm>
        </p:spPr>
        <p:txBody>
          <a:bodyPr/>
          <a:lstStyle/>
          <a:p>
            <a:pPr eaLnBrk="1" hangingPunct="1"/>
            <a:r>
              <a:rPr lang="cs-CZ" altLang="cs-CZ" sz="3200" dirty="0" smtClean="0">
                <a:solidFill>
                  <a:srgbClr val="D60093"/>
                </a:solidFill>
                <a:latin typeface="Franklin Gothic Medium" pitchFamily="34" charset="0"/>
              </a:rPr>
              <a:t>Klíčové aktivity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836613"/>
            <a:ext cx="8229600" cy="568801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000" b="1" dirty="0">
                <a:solidFill>
                  <a:srgbClr val="D60093"/>
                </a:solidFill>
              </a:rPr>
              <a:t>HATEFREE </a:t>
            </a:r>
            <a:r>
              <a:rPr lang="cs-CZ" sz="2000" b="1" dirty="0" smtClean="0">
                <a:solidFill>
                  <a:srgbClr val="D60093"/>
                </a:solidFill>
              </a:rPr>
              <a:t>ART</a:t>
            </a:r>
            <a:endParaRPr lang="cs-CZ" sz="2000" b="1" dirty="0">
              <a:solidFill>
                <a:srgbClr val="D60093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 smtClean="0"/>
              <a:t>V  únoru vyhlášena otevřená výzva pro umělce a veřejnost OPEN IT! pro předkládání uměleckých projektů v kategoriích 2D, performance a video. Došlo celkem 600 děl. Z nich vybráno 15 2D, 10 performance, 10 videí. </a:t>
            </a:r>
            <a:endParaRPr lang="cs-CZ" sz="16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 smtClean="0"/>
              <a:t>Realizace v regionálních městech zejména v létě a na podzim 2015</a:t>
            </a:r>
            <a:endParaRPr lang="cs-CZ" sz="1600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cs-CZ" sz="2000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cs-CZ" sz="2000" dirty="0" smtClean="0"/>
          </a:p>
        </p:txBody>
      </p:sp>
      <p:pic>
        <p:nvPicPr>
          <p:cNvPr id="2" name="TRQqvxCoYl8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7504" y="2996952"/>
            <a:ext cx="4824536" cy="2713802"/>
          </a:xfrm>
          <a:prstGeom prst="rect">
            <a:avLst/>
          </a:prstGeom>
        </p:spPr>
      </p:pic>
      <p:pic>
        <p:nvPicPr>
          <p:cNvPr id="1026" name="Picture 2" descr="C:\Users\houdek\Downloads\jicin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374757"/>
            <a:ext cx="2808312" cy="210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udek\Downloads\DSC0072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653136"/>
            <a:ext cx="2808312" cy="210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189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25488"/>
          </a:xfrm>
        </p:spPr>
        <p:txBody>
          <a:bodyPr/>
          <a:lstStyle/>
          <a:p>
            <a:pPr eaLnBrk="1" hangingPunct="1"/>
            <a:r>
              <a:rPr lang="cs-CZ" altLang="cs-CZ" sz="3200" dirty="0" smtClean="0">
                <a:solidFill>
                  <a:srgbClr val="D60093"/>
                </a:solidFill>
                <a:latin typeface="Franklin Gothic Medium" pitchFamily="34" charset="0"/>
              </a:rPr>
              <a:t>Klíčové aktivity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836613"/>
            <a:ext cx="3959671" cy="568801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000" b="1" dirty="0" smtClean="0">
                <a:solidFill>
                  <a:srgbClr val="D60093"/>
                </a:solidFill>
              </a:rPr>
              <a:t>HATEFREE SONG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 smtClean="0"/>
              <a:t>Soutěž pro začínající interprety o </a:t>
            </a:r>
            <a:r>
              <a:rPr lang="cs-CZ" sz="1600" dirty="0" err="1" smtClean="0"/>
              <a:t>HateFree</a:t>
            </a:r>
            <a:r>
              <a:rPr lang="cs-CZ" sz="1600" dirty="0" smtClean="0"/>
              <a:t> Song. Na konci září 2015 vybere odborná porota tu nejlepší z </a:t>
            </a:r>
            <a:r>
              <a:rPr lang="cs-CZ" sz="1600" b="1" dirty="0" smtClean="0"/>
              <a:t>90 přihlášených skladeb</a:t>
            </a:r>
            <a:r>
              <a:rPr lang="cs-CZ" sz="1600" dirty="0" smtClean="0"/>
              <a:t>. Té následně natočíme profesionální videoklip, který bude mít premiéru v TV </a:t>
            </a:r>
            <a:r>
              <a:rPr lang="cs-CZ" sz="1600" dirty="0" err="1" smtClean="0"/>
              <a:t>Óčko</a:t>
            </a:r>
            <a:r>
              <a:rPr lang="cs-CZ" sz="1600" dirty="0" smtClean="0"/>
              <a:t>. Dalším dvěma natočíme profesionální singly pro rádia.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 err="1" smtClean="0"/>
              <a:t>HateFree</a:t>
            </a:r>
            <a:r>
              <a:rPr lang="cs-CZ" sz="1600" dirty="0" smtClean="0"/>
              <a:t> Song také pro kampaň vytváří </a:t>
            </a:r>
            <a:r>
              <a:rPr lang="cs-CZ" sz="1600" b="1" dirty="0" smtClean="0"/>
              <a:t>Ben </a:t>
            </a:r>
            <a:r>
              <a:rPr lang="cs-CZ" sz="1600" b="1" dirty="0" err="1" smtClean="0"/>
              <a:t>Cristovao</a:t>
            </a:r>
            <a:r>
              <a:rPr lang="cs-CZ" sz="1600" dirty="0" smtClean="0"/>
              <a:t>. Ten bude mít na TV </a:t>
            </a:r>
            <a:r>
              <a:rPr lang="cs-CZ" sz="1600" dirty="0" err="1" smtClean="0"/>
              <a:t>Óčko</a:t>
            </a:r>
            <a:r>
              <a:rPr lang="cs-CZ" sz="1600" dirty="0" smtClean="0"/>
              <a:t> minimálně 100 rotací. </a:t>
            </a:r>
            <a:endParaRPr lang="cs-CZ" sz="1600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dirty="0" smtClean="0"/>
          </a:p>
        </p:txBody>
      </p:sp>
      <p:pic>
        <p:nvPicPr>
          <p:cNvPr id="2050" name="Picture 2" descr="C:\Users\houdek\Desktop\HF_song-smal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64703"/>
            <a:ext cx="4187785" cy="585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66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635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D60093"/>
                </a:solidFill>
                <a:latin typeface="Franklin Gothic Medium" panose="020B0603020102020204" pitchFamily="34" charset="0"/>
              </a:rPr>
              <a:t>Klíčové aktivity</a:t>
            </a:r>
            <a:endParaRPr lang="cs-CZ" sz="3600" dirty="0">
              <a:solidFill>
                <a:srgbClr val="D60093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14" name="Zástupný symbol pro obsah 2"/>
          <p:cNvSpPr>
            <a:spLocks noGrp="1"/>
          </p:cNvSpPr>
          <p:nvPr>
            <p:ph idx="1"/>
          </p:nvPr>
        </p:nvSpPr>
        <p:spPr>
          <a:xfrm>
            <a:off x="468313" y="836613"/>
            <a:ext cx="8229600" cy="568801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000" b="1" dirty="0" smtClean="0">
                <a:solidFill>
                  <a:srgbClr val="D60093"/>
                </a:solidFill>
              </a:rPr>
              <a:t>WEB (www.hatefree.cz)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 smtClean="0"/>
              <a:t>Od spuštění kampaně (24.11.2015) evidujeme 250.000 návštěv (dnes 30.000 měsíčně)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 smtClean="0"/>
              <a:t>Na webu je registrováno 1.800 uživatelů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 smtClean="0"/>
              <a:t>Vyvracení </a:t>
            </a:r>
            <a:r>
              <a:rPr lang="cs-CZ" sz="1600" dirty="0" err="1" smtClean="0"/>
              <a:t>hoaxů</a:t>
            </a:r>
            <a:r>
              <a:rPr lang="cs-CZ" sz="1600" dirty="0" smtClean="0"/>
              <a:t> (</a:t>
            </a:r>
            <a:r>
              <a:rPr lang="cs-CZ" sz="1600" dirty="0" err="1" smtClean="0"/>
              <a:t>Hejtomat</a:t>
            </a:r>
            <a:r>
              <a:rPr lang="cs-CZ" sz="1600" dirty="0" smtClean="0"/>
              <a:t> x </a:t>
            </a:r>
            <a:r>
              <a:rPr lang="cs-CZ" sz="1600" dirty="0" err="1" smtClean="0"/>
              <a:t>Hoaxy</a:t>
            </a:r>
            <a:r>
              <a:rPr lang="cs-CZ" sz="1600" dirty="0" smtClean="0"/>
              <a:t>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 smtClean="0"/>
              <a:t>Manuály (pro vedení diskusí, oběti/svědci/vrby násilí z nenávisti)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 smtClean="0"/>
              <a:t>Články, rozhovory, aktuality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 smtClean="0"/>
              <a:t>Příběhy obětí násilí z nenávisti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 smtClean="0"/>
              <a:t>Analýzy </a:t>
            </a:r>
            <a:r>
              <a:rPr lang="cs-CZ" sz="1600" dirty="0" err="1" smtClean="0"/>
              <a:t>buzzmonitoringu</a:t>
            </a:r>
            <a:endParaRPr lang="cs-CZ" sz="1600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600" dirty="0"/>
              <a:t>Centrála </a:t>
            </a:r>
            <a:r>
              <a:rPr lang="cs-CZ" sz="1600" dirty="0" err="1"/>
              <a:t>HateFree</a:t>
            </a:r>
            <a:r>
              <a:rPr lang="cs-CZ" sz="1600" dirty="0"/>
              <a:t> </a:t>
            </a:r>
            <a:r>
              <a:rPr lang="cs-CZ" sz="1600" dirty="0" err="1"/>
              <a:t>Zone</a:t>
            </a:r>
            <a:r>
              <a:rPr lang="cs-CZ" sz="1600" dirty="0"/>
              <a:t> (mapa)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cs-CZ" sz="1600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cs-CZ" sz="1600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dirty="0" smtClean="0"/>
          </a:p>
        </p:txBody>
      </p:sp>
      <p:pic>
        <p:nvPicPr>
          <p:cNvPr id="3074" name="Picture 2" descr="C:\Users\houdek\Desktop\we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407002"/>
            <a:ext cx="4933764" cy="411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635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D60093"/>
                </a:solidFill>
                <a:latin typeface="Franklin Gothic Medium" panose="020B0603020102020204" pitchFamily="34" charset="0"/>
              </a:rPr>
              <a:t>Další aktivity</a:t>
            </a:r>
            <a:endParaRPr lang="cs-CZ" sz="3600" dirty="0">
              <a:solidFill>
                <a:srgbClr val="D60093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14" name="Zástupný symbol pro obsah 2"/>
          <p:cNvSpPr>
            <a:spLocks noGrp="1"/>
          </p:cNvSpPr>
          <p:nvPr>
            <p:ph idx="1"/>
          </p:nvPr>
        </p:nvSpPr>
        <p:spPr>
          <a:xfrm>
            <a:off x="468313" y="836613"/>
            <a:ext cx="8229600" cy="56880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err="1" smtClean="0"/>
              <a:t>Fotostánky</a:t>
            </a:r>
            <a:r>
              <a:rPr lang="cs-CZ" sz="2000" dirty="0" smtClean="0"/>
              <a:t> na festivalech a spřízněných akcích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Pořádání vlastních akcí (Seminář o islámu, Snídaně bez předsudků, </a:t>
            </a:r>
            <a:r>
              <a:rPr lang="cs-CZ" sz="2000" dirty="0" err="1" smtClean="0"/>
              <a:t>HateFree</a:t>
            </a:r>
            <a:r>
              <a:rPr lang="cs-CZ" sz="2000" dirty="0" smtClean="0"/>
              <a:t> </a:t>
            </a:r>
            <a:r>
              <a:rPr lang="cs-CZ" sz="2000" dirty="0" err="1" smtClean="0"/>
              <a:t>Stage</a:t>
            </a:r>
            <a:r>
              <a:rPr lang="cs-CZ" sz="2000" dirty="0" smtClean="0"/>
              <a:t> apod.)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Podpora a spolupráce na organizaci akcí dalších iniciativ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Podpora studentů při psaní absolventských prací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Účast v debatách a na konferencích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Vyjádření do médií k aktuálním problémům, propojování médií s relevantními aktéry (od počátku kampaně přes </a:t>
            </a:r>
            <a:r>
              <a:rPr lang="cs-CZ" sz="2000" b="1" dirty="0" smtClean="0"/>
              <a:t>160 článků </a:t>
            </a:r>
            <a:r>
              <a:rPr lang="cs-CZ" sz="2000" dirty="0" smtClean="0"/>
              <a:t>o kampani)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Výzkumy (Mezi mladými lidmi 15-25; Pravidelné analýzy </a:t>
            </a:r>
            <a:r>
              <a:rPr lang="cs-CZ" sz="2000" dirty="0" err="1" smtClean="0"/>
              <a:t>buzzmonitoringu</a:t>
            </a:r>
            <a:r>
              <a:rPr lang="cs-CZ" sz="2000" dirty="0" smtClean="0"/>
              <a:t> na daná témata – muslimové, Romové, LGBT, uprchlíci)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cs-CZ" sz="1600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47608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720725"/>
          </a:xfrm>
        </p:spPr>
        <p:txBody>
          <a:bodyPr/>
          <a:lstStyle/>
          <a:p>
            <a:pPr eaLnBrk="1" hangingPunct="1"/>
            <a:r>
              <a:rPr lang="cs-CZ" altLang="cs-CZ" sz="3200" dirty="0" err="1" smtClean="0">
                <a:solidFill>
                  <a:srgbClr val="D60093"/>
                </a:solidFill>
                <a:latin typeface="Franklin Gothic Medium" pitchFamily="34" charset="0"/>
              </a:rPr>
              <a:t>Fotokampaně</a:t>
            </a:r>
            <a:endParaRPr lang="cs-CZ" altLang="cs-CZ" sz="3200" dirty="0" smtClean="0">
              <a:solidFill>
                <a:srgbClr val="D60093"/>
              </a:solidFill>
              <a:latin typeface="Franklin Gothic Medium" pitchFamily="34" charset="0"/>
            </a:endParaRPr>
          </a:p>
        </p:txBody>
      </p:sp>
      <p:pic>
        <p:nvPicPr>
          <p:cNvPr id="6147" name="Picture 2" descr="F:\celebrity-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81075"/>
            <a:ext cx="2087562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3" descr="F:\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981075"/>
            <a:ext cx="2049463" cy="307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 descr="F:\_F5A988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81075"/>
            <a:ext cx="2049463" cy="307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5" descr="F:\_F5A66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738" y="981075"/>
            <a:ext cx="2047875" cy="307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6" descr="F:\_F5A856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8" y="4224338"/>
            <a:ext cx="3822700" cy="254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7" descr="F:\1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24338"/>
            <a:ext cx="3816350" cy="254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635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D60093"/>
                </a:solidFill>
                <a:latin typeface="Franklin Gothic Medium" panose="020B0603020102020204" pitchFamily="34" charset="0"/>
              </a:rPr>
              <a:t>Další aktivity projektu Kampaň proti rasismu </a:t>
            </a:r>
            <a:endParaRPr lang="cs-CZ" sz="3600" dirty="0">
              <a:solidFill>
                <a:srgbClr val="D60093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14" name="Zástupný symbol pro obsah 2"/>
          <p:cNvSpPr>
            <a:spLocks noGrp="1"/>
          </p:cNvSpPr>
          <p:nvPr>
            <p:ph idx="1"/>
          </p:nvPr>
        </p:nvSpPr>
        <p:spPr>
          <a:xfrm>
            <a:off x="468313" y="836613"/>
            <a:ext cx="8229600" cy="568801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000" b="1" dirty="0" smtClean="0">
                <a:solidFill>
                  <a:srgbClr val="D60093"/>
                </a:solidFill>
              </a:rPr>
              <a:t>Vzdělávací aktivity na školách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>
                <a:solidFill>
                  <a:schemeClr val="tx1">
                    <a:lumMod val="95000"/>
                  </a:schemeClr>
                </a:solidFill>
              </a:rPr>
              <a:t>Ústecký a Moravskoslezský kraj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>
                <a:solidFill>
                  <a:schemeClr val="tx1">
                    <a:lumMod val="95000"/>
                  </a:schemeClr>
                </a:solidFill>
              </a:rPr>
              <a:t>Pilotní zavedení zevrubné mediace v 10 základních školách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>
                <a:solidFill>
                  <a:schemeClr val="tx1">
                    <a:lumMod val="95000"/>
                  </a:schemeClr>
                </a:solidFill>
              </a:rPr>
              <a:t>Online mediální dílna pro tvorbu krátkých videí</a:t>
            </a:r>
            <a:endParaRPr lang="cs-CZ" sz="2000" dirty="0">
              <a:solidFill>
                <a:schemeClr val="tx1">
                  <a:lumMod val="9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b="1" dirty="0" smtClean="0">
              <a:solidFill>
                <a:srgbClr val="D60093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000" b="1" dirty="0" smtClean="0">
                <a:solidFill>
                  <a:srgbClr val="D60093"/>
                </a:solidFill>
              </a:rPr>
              <a:t>Vzdělávací aktivity pro policii</a:t>
            </a:r>
            <a:endParaRPr lang="cs-CZ" sz="2000" b="1" dirty="0">
              <a:solidFill>
                <a:srgbClr val="D60093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Semináře </a:t>
            </a:r>
            <a:r>
              <a:rPr lang="cs-CZ" sz="2000" dirty="0"/>
              <a:t>pro Policii ČR (vedoucí územních pracovišť PP ČR </a:t>
            </a:r>
            <a:r>
              <a:rPr lang="cs-CZ" sz="2000" dirty="0" smtClean="0"/>
              <a:t>Ústecký </a:t>
            </a:r>
            <a:r>
              <a:rPr lang="cs-CZ" sz="2000" dirty="0"/>
              <a:t>kraj, pro tiskové mluvčí (subdodavatel), prezentační akce PP ČR </a:t>
            </a:r>
            <a:r>
              <a:rPr lang="cs-CZ" sz="2000" dirty="0" smtClean="0"/>
              <a:t>Moravskoslezský</a:t>
            </a:r>
            <a:r>
              <a:rPr lang="cs-CZ" sz="2000" dirty="0"/>
              <a:t>, SKPV ČR (oba kraje), městská policie, pedagogové </a:t>
            </a:r>
            <a:r>
              <a:rPr lang="cs-CZ" sz="2000" dirty="0" smtClean="0"/>
              <a:t>(min. </a:t>
            </a:r>
            <a:r>
              <a:rPr lang="cs-CZ" sz="2000" dirty="0"/>
              <a:t>5</a:t>
            </a:r>
            <a:r>
              <a:rPr lang="cs-CZ" sz="2000" dirty="0" smtClean="0"/>
              <a:t>00)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Metodické materiály (spolupráce s celorepublikovým útvarem pro vzdělávání)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/>
              <a:t>Tvorba manuálu pro monitoring TČ násilí z nenávisti dle návrhu OBSE, zkušební provoz (spolupráce VSZ, soudy, PČR, MV ČR, NNO, ÚV</a:t>
            </a:r>
            <a:r>
              <a:rPr lang="cs-CZ" sz="2000" dirty="0" smtClean="0"/>
              <a:t>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/>
              <a:t>tvorba instruktážního filmu pro Policii ČR a spotu pro oběti násilí z </a:t>
            </a:r>
            <a:r>
              <a:rPr lang="cs-CZ" sz="2000" dirty="0" smtClean="0"/>
              <a:t>nenávisti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b="1" dirty="0">
              <a:solidFill>
                <a:srgbClr val="D60093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cs-CZ" sz="2000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cs-CZ" sz="1600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50594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635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D60093"/>
                </a:solidFill>
                <a:latin typeface="Franklin Gothic Medium" panose="020B0603020102020204" pitchFamily="34" charset="0"/>
              </a:rPr>
              <a:t>Další aktivity projektu Kampaň proti rasismu </a:t>
            </a:r>
            <a:endParaRPr lang="cs-CZ" sz="3600" dirty="0">
              <a:solidFill>
                <a:srgbClr val="D60093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14" name="Zástupný symbol pro obsah 2"/>
          <p:cNvSpPr>
            <a:spLocks noGrp="1"/>
          </p:cNvSpPr>
          <p:nvPr>
            <p:ph idx="1"/>
          </p:nvPr>
        </p:nvSpPr>
        <p:spPr>
          <a:xfrm>
            <a:off x="468313" y="836613"/>
            <a:ext cx="8229600" cy="568801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000" b="1" dirty="0" smtClean="0">
                <a:solidFill>
                  <a:srgbClr val="D60093"/>
                </a:solidFill>
              </a:rPr>
              <a:t>Šíření dobrých praxí</a:t>
            </a:r>
          </a:p>
          <a:p>
            <a:r>
              <a:rPr lang="cs-CZ" sz="2000" dirty="0" smtClean="0"/>
              <a:t>Předávání </a:t>
            </a:r>
            <a:r>
              <a:rPr lang="cs-CZ" sz="2000" dirty="0"/>
              <a:t>a další aplikace osvědčených mechanismů v </a:t>
            </a:r>
            <a:r>
              <a:rPr lang="cs-CZ" sz="2000" dirty="0" smtClean="0"/>
              <a:t>oblasti</a:t>
            </a:r>
            <a:r>
              <a:rPr lang="cs-CZ" sz="2000" dirty="0"/>
              <a:t> </a:t>
            </a:r>
            <a:r>
              <a:rPr lang="cs-CZ" sz="2000" dirty="0" smtClean="0"/>
              <a:t>zaměstnání</a:t>
            </a:r>
            <a:r>
              <a:rPr lang="cs-CZ" sz="2000" dirty="0"/>
              <a:t>, vzdělávání a bydlení</a:t>
            </a:r>
            <a:endParaRPr lang="cs-CZ" sz="2000" dirty="0"/>
          </a:p>
          <a:p>
            <a:r>
              <a:rPr lang="cs-CZ" sz="2000" dirty="0" smtClean="0"/>
              <a:t>Zapojení 30 odborných garantů, kteří budou asistovat</a:t>
            </a:r>
          </a:p>
          <a:p>
            <a:r>
              <a:rPr lang="cs-CZ" sz="2000" dirty="0" smtClean="0"/>
              <a:t>Vyškolení 220 lokálních aktérů</a:t>
            </a:r>
          </a:p>
          <a:p>
            <a:r>
              <a:rPr lang="cs-CZ" sz="2000" dirty="0" smtClean="0"/>
              <a:t>Příručka dobrých praxí</a:t>
            </a:r>
            <a:endParaRPr lang="cs-CZ" sz="2000" dirty="0"/>
          </a:p>
          <a:p>
            <a:r>
              <a:rPr lang="cs-CZ" sz="2000" dirty="0" smtClean="0"/>
              <a:t>Příprava komunikační strategie pro místní aktéry 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b="1" dirty="0" smtClean="0">
              <a:solidFill>
                <a:srgbClr val="D60093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000" b="1" dirty="0" smtClean="0">
                <a:solidFill>
                  <a:srgbClr val="D60093"/>
                </a:solidFill>
              </a:rPr>
              <a:t>Výzkum lichvy a migrace v sociálně vyloučených lokalitách</a:t>
            </a:r>
          </a:p>
          <a:p>
            <a:r>
              <a:rPr lang="cs-CZ" sz="2000" dirty="0"/>
              <a:t>Výstupy: Závěrečné zprávy z výzkumů (zveřejněné na webových stránkách projektu a na závěrečné konferenci), reporty shrnující výstupy z výzkumů, publikace minimálně dvou článků v celostátních médiích</a:t>
            </a:r>
          </a:p>
          <a:p>
            <a:r>
              <a:rPr lang="cs-CZ" sz="2000" dirty="0"/>
              <a:t>Metodologie: kvalitativní a kvantitativní výzkum, analýza dat</a:t>
            </a:r>
          </a:p>
          <a:p>
            <a:r>
              <a:rPr lang="cs-CZ" sz="2000" dirty="0"/>
              <a:t>Zkoumané lokality: vybrané obce a města v Moravskoslezském, Olomouckém, Ústeckém a Karlovarském kraji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b="1" dirty="0">
              <a:solidFill>
                <a:srgbClr val="D60093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cs-CZ" sz="2000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cs-CZ" sz="1600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61831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Stupně šedé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461</TotalTime>
  <Words>717</Words>
  <Application>Microsoft Office PowerPoint</Application>
  <PresentationFormat>Předvádění na obrazovce (4:3)</PresentationFormat>
  <Paragraphs>91</Paragraphs>
  <Slides>12</Slides>
  <Notes>0</Notes>
  <HiddenSlides>0</HiddenSlides>
  <MMClips>3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HateFree Culture aktivita Kampaně proti rasismu a násilí z nenávisti</vt:lpstr>
      <vt:lpstr>Obecné informace</vt:lpstr>
      <vt:lpstr>Sociální sítě</vt:lpstr>
      <vt:lpstr>Klíčové aktivity</vt:lpstr>
      <vt:lpstr>Klíčové aktivity</vt:lpstr>
      <vt:lpstr>Klíčové aktivity</vt:lpstr>
      <vt:lpstr>Klíčové aktivity</vt:lpstr>
      <vt:lpstr>Klíčové aktivity</vt:lpstr>
      <vt:lpstr>Další aktivity</vt:lpstr>
      <vt:lpstr>Fotokampaně</vt:lpstr>
      <vt:lpstr>Další aktivity projektu Kampaň proti rasismu </vt:lpstr>
      <vt:lpstr>Další aktivity projektu Kampaň proti rasismu </vt:lpstr>
    </vt:vector>
  </TitlesOfParts>
  <Company>Úřad vlády ČR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HateFree Culture the usage of social media in campaign against rasism and hate violence</dc:title>
  <dc:creator>Houdek Lukáš</dc:creator>
  <cp:lastModifiedBy>Korecká Zuzana</cp:lastModifiedBy>
  <cp:revision>38</cp:revision>
  <dcterms:created xsi:type="dcterms:W3CDTF">2015-04-07T08:08:24Z</dcterms:created>
  <dcterms:modified xsi:type="dcterms:W3CDTF">2015-09-22T14:49:16Z</dcterms:modified>
</cp:coreProperties>
</file>