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5" r:id="rId4"/>
    <p:sldId id="273" r:id="rId5"/>
    <p:sldId id="274" r:id="rId6"/>
    <p:sldId id="275" r:id="rId7"/>
    <p:sldId id="276" r:id="rId8"/>
    <p:sldId id="272" r:id="rId9"/>
    <p:sldId id="279" r:id="rId10"/>
    <p:sldId id="278" r:id="rId11"/>
    <p:sldId id="269" r:id="rId12"/>
    <p:sldId id="261" r:id="rId13"/>
    <p:sldId id="270" r:id="rId14"/>
    <p:sldId id="263" r:id="rId15"/>
    <p:sldId id="264" r:id="rId16"/>
    <p:sldId id="267" r:id="rId17"/>
  </p:sldIdLst>
  <p:sldSz cx="9144000" cy="6858000" type="screen4x3"/>
  <p:notesSz cx="6797675" cy="992822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97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amaresova\Dokumenty\201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>
                <a:latin typeface="Arial" pitchFamily="34" charset="0"/>
                <a:cs typeface="Arial" pitchFamily="34" charset="0"/>
              </a:defRPr>
            </a:pPr>
            <a:r>
              <a:rPr lang="pl-PL" sz="2400" b="0" dirty="0">
                <a:latin typeface="Arial" pitchFamily="34" charset="0"/>
                <a:cs typeface="Arial" pitchFamily="34" charset="0"/>
              </a:rPr>
              <a:t>Struktura</a:t>
            </a:r>
            <a:r>
              <a:rPr lang="pl-P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pl-PL" sz="2400" b="0" dirty="0">
                <a:latin typeface="Arial" pitchFamily="34" charset="0"/>
                <a:cs typeface="Arial" pitchFamily="34" charset="0"/>
              </a:rPr>
              <a:t>kriminality v </a:t>
            </a:r>
            <a:r>
              <a:rPr lang="pl-PL" sz="2400" b="0" dirty="0" smtClean="0">
                <a:latin typeface="Arial" pitchFamily="34" charset="0"/>
                <a:cs typeface="Arial" pitchFamily="34" charset="0"/>
              </a:rPr>
              <a:t> ČR v roce 2014 (v %)</a:t>
            </a:r>
            <a:endParaRPr lang="pl-PL" sz="2400" b="0" dirty="0">
              <a:latin typeface="Arial" pitchFamily="34" charset="0"/>
              <a:cs typeface="Arial" pitchFamily="34" charset="0"/>
            </a:endParaRP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5868092647187131E-2"/>
          <c:y val="0.12744241250189728"/>
          <c:w val="0.73917726779610149"/>
          <c:h val="0.86758939025103154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Struktura kriminality v roce 2013</c:v>
                </c:pt>
              </c:strCache>
            </c:strRef>
          </c:tx>
          <c:explosion val="24"/>
          <c:dPt>
            <c:idx val="5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Lbls>
            <c:txPr>
              <a:bodyPr/>
              <a:lstStyle/>
              <a:p>
                <a:pPr>
                  <a:defRPr sz="2400" b="1" i="1"/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List1!$A$2:$A$7</c:f>
              <c:strCache>
                <c:ptCount val="6"/>
                <c:pt idx="0">
                  <c:v>majetková</c:v>
                </c:pt>
                <c:pt idx="1">
                  <c:v>násilná</c:v>
                </c:pt>
                <c:pt idx="2">
                  <c:v>ostatní</c:v>
                </c:pt>
                <c:pt idx="3">
                  <c:v>zbývající</c:v>
                </c:pt>
                <c:pt idx="4">
                  <c:v>hospodářská</c:v>
                </c:pt>
                <c:pt idx="5">
                  <c:v>mravnostní</c:v>
                </c:pt>
              </c:strCache>
            </c:strRef>
          </c:cat>
          <c:val>
            <c:numRef>
              <c:f>List1!$B$2:$B$7</c:f>
              <c:numCache>
                <c:formatCode>General</c:formatCode>
                <c:ptCount val="6"/>
                <c:pt idx="0">
                  <c:v>60</c:v>
                </c:pt>
                <c:pt idx="1">
                  <c:v>6</c:v>
                </c:pt>
                <c:pt idx="2">
                  <c:v>10</c:v>
                </c:pt>
                <c:pt idx="3">
                  <c:v>12</c:v>
                </c:pt>
                <c:pt idx="4">
                  <c:v>11</c:v>
                </c:pt>
                <c:pt idx="5">
                  <c:v>1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/>
      <c:overlay val="1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just">
              <a:defRPr sz="1400" b="0">
                <a:latin typeface="Arial" pitchFamily="34" charset="0"/>
                <a:cs typeface="Arial" pitchFamily="34" charset="0"/>
              </a:defRPr>
            </a:pPr>
            <a:r>
              <a:rPr lang="cs-CZ" sz="2000" b="0" dirty="0">
                <a:latin typeface="Arial" pitchFamily="34" charset="0"/>
                <a:cs typeface="Arial" pitchFamily="34" charset="0"/>
              </a:rPr>
              <a:t>Počty pachatelů stíhaných Policií ČR za 10 </a:t>
            </a:r>
            <a:r>
              <a:rPr lang="cs-CZ" sz="2000" b="0" dirty="0" smtClean="0">
                <a:latin typeface="Arial" pitchFamily="34" charset="0"/>
                <a:cs typeface="Arial" pitchFamily="34" charset="0"/>
              </a:rPr>
              <a:t>nejčastěji </a:t>
            </a:r>
            <a:r>
              <a:rPr lang="cs-CZ" sz="2000" b="0" dirty="0">
                <a:latin typeface="Arial" pitchFamily="34" charset="0"/>
                <a:cs typeface="Arial" pitchFamily="34" charset="0"/>
              </a:rPr>
              <a:t>se vyskytujících objasněných trestných činů v roce </a:t>
            </a:r>
            <a:r>
              <a:rPr lang="cs-CZ" sz="2000" b="0" dirty="0" smtClean="0">
                <a:latin typeface="Arial" pitchFamily="34" charset="0"/>
                <a:cs typeface="Arial" pitchFamily="34" charset="0"/>
              </a:rPr>
              <a:t>2014</a:t>
            </a:r>
            <a:endParaRPr lang="en-US" sz="2000" b="0" dirty="0">
              <a:latin typeface="Arial" pitchFamily="34" charset="0"/>
              <a:cs typeface="Arial" pitchFamily="34" charset="0"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27550123410964056"/>
          <c:y val="0.17932078231883661"/>
          <c:w val="0.68340624347515588"/>
          <c:h val="0.7620080054334020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počty stíh.a vyšetř.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cs-C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List1!$A$2:$A$12</c:f>
              <c:strCache>
                <c:ptCount val="10"/>
                <c:pt idx="0">
                  <c:v>drog.del.</c:v>
                </c:pt>
                <c:pt idx="1">
                  <c:v>podvod a zpronevěra MTČ</c:v>
                </c:pt>
                <c:pt idx="2">
                  <c:v>úvěrový podvod</c:v>
                </c:pt>
                <c:pt idx="3">
                  <c:v>úmysl.ubl.zdraví</c:v>
                </c:pt>
                <c:pt idx="4">
                  <c:v>podvod a zpronevěra HTČ</c:v>
                </c:pt>
                <c:pt idx="5">
                  <c:v>dopr.nehody nedbal.</c:v>
                </c:pt>
                <c:pt idx="6">
                  <c:v>maření výkonu úř.rozh.</c:v>
                </c:pt>
                <c:pt idx="7">
                  <c:v>ohrožení pod vlivem</c:v>
                </c:pt>
                <c:pt idx="8">
                  <c:v>zanedbání povinné výživy</c:v>
                </c:pt>
                <c:pt idx="9">
                  <c:v>krádeže</c:v>
                </c:pt>
              </c:strCache>
            </c:strRef>
          </c:cat>
          <c:val>
            <c:numRef>
              <c:f>List1!$B$2:$B$11</c:f>
              <c:numCache>
                <c:formatCode>General</c:formatCode>
                <c:ptCount val="10"/>
                <c:pt idx="0">
                  <c:v>3130</c:v>
                </c:pt>
                <c:pt idx="1">
                  <c:v>3241</c:v>
                </c:pt>
                <c:pt idx="2">
                  <c:v>4185</c:v>
                </c:pt>
                <c:pt idx="3">
                  <c:v>4423</c:v>
                </c:pt>
                <c:pt idx="4">
                  <c:v>4593</c:v>
                </c:pt>
                <c:pt idx="5">
                  <c:v>6004</c:v>
                </c:pt>
                <c:pt idx="6">
                  <c:v>10152</c:v>
                </c:pt>
                <c:pt idx="7">
                  <c:v>10399</c:v>
                </c:pt>
                <c:pt idx="8">
                  <c:v>12494</c:v>
                </c:pt>
                <c:pt idx="9">
                  <c:v>29059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-25"/>
        <c:axId val="145055744"/>
        <c:axId val="145058048"/>
      </c:barChart>
      <c:catAx>
        <c:axId val="14505574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145058048"/>
        <c:crosses val="autoZero"/>
        <c:auto val="1"/>
        <c:lblAlgn val="ctr"/>
        <c:lblOffset val="100"/>
        <c:noMultiLvlLbl val="0"/>
      </c:catAx>
      <c:valAx>
        <c:axId val="145058048"/>
        <c:scaling>
          <c:orientation val="minMax"/>
        </c:scaling>
        <c:delete val="0"/>
        <c:axPos val="b"/>
        <c:majorGridlines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crossAx val="1450557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338B2EA9-1AF8-4FDB-B76E-F9DB110BEA18}" type="datetimeFigureOut">
              <a:rPr lang="cs-CZ" smtClean="0"/>
              <a:t>20.10.2015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58F162B7-F2AC-4077-95DB-92E07B24D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2EA9-1AF8-4FDB-B76E-F9DB110BEA18}" type="datetimeFigureOut">
              <a:rPr lang="cs-CZ" smtClean="0"/>
              <a:t>20.10.2015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62B7-F2AC-4077-95DB-92E07B24D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2EA9-1AF8-4FDB-B76E-F9DB110BEA18}" type="datetimeFigureOut">
              <a:rPr lang="cs-CZ" smtClean="0"/>
              <a:t>20.10.2015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62B7-F2AC-4077-95DB-92E07B24D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2EA9-1AF8-4FDB-B76E-F9DB110BEA18}" type="datetimeFigureOut">
              <a:rPr lang="cs-CZ" smtClean="0"/>
              <a:t>20.10.2015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62B7-F2AC-4077-95DB-92E07B24DE1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2EA9-1AF8-4FDB-B76E-F9DB110BEA18}" type="datetimeFigureOut">
              <a:rPr lang="cs-CZ" smtClean="0"/>
              <a:t>20.10.2015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62B7-F2AC-4077-95DB-92E07B24DE1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2EA9-1AF8-4FDB-B76E-F9DB110BEA18}" type="datetimeFigureOut">
              <a:rPr lang="cs-CZ" smtClean="0"/>
              <a:t>20.10.2015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62B7-F2AC-4077-95DB-92E07B24D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2EA9-1AF8-4FDB-B76E-F9DB110BEA18}" type="datetimeFigureOut">
              <a:rPr lang="cs-CZ" smtClean="0"/>
              <a:t>20.10.2015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62B7-F2AC-4077-95DB-92E07B24D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338B2EA9-1AF8-4FDB-B76E-F9DB110BEA18}" type="datetimeFigureOut">
              <a:rPr lang="cs-CZ" smtClean="0"/>
              <a:t>20.10.2015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58F162B7-F2AC-4077-95DB-92E07B24D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338B2EA9-1AF8-4FDB-B76E-F9DB110BEA18}" type="datetimeFigureOut">
              <a:rPr lang="cs-CZ" smtClean="0"/>
              <a:t>20.10.2015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58F162B7-F2AC-4077-95DB-92E07B24D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2EA9-1AF8-4FDB-B76E-F9DB110BEA18}" type="datetimeFigureOut">
              <a:rPr lang="cs-CZ" smtClean="0"/>
              <a:t>20.10.2015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62B7-F2AC-4077-95DB-92E07B24D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B2EA9-1AF8-4FDB-B76E-F9DB110BEA18}" type="datetimeFigureOut">
              <a:rPr lang="cs-CZ" smtClean="0"/>
              <a:t>20.10.2015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162B7-F2AC-4077-95DB-92E07B24D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38B2EA9-1AF8-4FDB-B76E-F9DB110BEA18}" type="datetimeFigureOut">
              <a:rPr lang="cs-CZ" smtClean="0"/>
              <a:t>20.10.2015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8F162B7-F2AC-4077-95DB-92E07B24DE1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Analýza trendů kriminality v roce 2014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b="1" i="1" dirty="0" smtClean="0">
                <a:latin typeface="Blackadder ITC" pitchFamily="82" charset="0"/>
              </a:rPr>
              <a:t>PhDr. Alena Marešová, PhD., Institut pro kriminologii a sociální prevenci Praha</a:t>
            </a:r>
            <a:endParaRPr lang="cs-CZ" b="1" i="1" dirty="0" smtClean="0"/>
          </a:p>
          <a:p>
            <a:r>
              <a:rPr lang="cs-CZ" i="1" dirty="0" smtClean="0"/>
              <a:t>amaresova@iksp.justice.cz</a:t>
            </a:r>
          </a:p>
        </p:txBody>
      </p:sp>
    </p:spTree>
    <p:extLst>
      <p:ext uri="{BB962C8B-B14F-4D97-AF65-F5344CB8AC3E}">
        <p14:creationId xmlns:p14="http://schemas.microsoft.com/office/powerpoint/2010/main" val="3403233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643192" cy="792088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Úvod</a:t>
            </a:r>
            <a:endParaRPr lang="cs-CZ" sz="2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971600" y="1988840"/>
            <a:ext cx="7715200" cy="4536504"/>
          </a:xfrm>
        </p:spPr>
        <p:txBody>
          <a:bodyPr>
            <a:normAutofit/>
          </a:bodyPr>
          <a:lstStyle/>
          <a:p>
            <a:pPr lvl="1"/>
            <a:r>
              <a:rPr lang="cs-CZ" b="1" dirty="0"/>
              <a:t>V roce </a:t>
            </a:r>
            <a:r>
              <a:rPr lang="cs-CZ" b="1" dirty="0" smtClean="0"/>
              <a:t>2014 </a:t>
            </a:r>
            <a:r>
              <a:rPr lang="cs-CZ" b="1" dirty="0"/>
              <a:t>bylo v České republice Policejním prezídiem ČR evidováno </a:t>
            </a:r>
            <a:r>
              <a:rPr lang="cs-CZ" b="1" dirty="0" smtClean="0"/>
              <a:t>288,6 </a:t>
            </a:r>
            <a:r>
              <a:rPr lang="cs-CZ" b="1" dirty="0"/>
              <a:t>tis. trestných činů – což představovalo nejnižší hodnotu od doby osamostatnění České republiky – tj. od roku 1992.</a:t>
            </a:r>
            <a:r>
              <a:rPr lang="cs-CZ" dirty="0"/>
              <a:t> </a:t>
            </a:r>
            <a:r>
              <a:rPr lang="cs-CZ" b="1" dirty="0" smtClean="0"/>
              <a:t>V roce 2013 to bylo 325 tis. </a:t>
            </a:r>
            <a:r>
              <a:rPr lang="cs-CZ" b="1" dirty="0" err="1" smtClean="0"/>
              <a:t>tr</a:t>
            </a:r>
            <a:r>
              <a:rPr lang="cs-CZ" b="1" dirty="0" smtClean="0"/>
              <a:t>. činů, v roce 2012 – 305 tis. Výkyv z trendu trvalého poklesu počtu evidovaných trestných činů v roce 2013 je přičítán hlavně amnestii prezidenta Klause.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776279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692696"/>
            <a:ext cx="7499176" cy="648072"/>
          </a:xfrm>
        </p:spPr>
        <p:txBody>
          <a:bodyPr>
            <a:noAutofit/>
          </a:bodyPr>
          <a:lstStyle/>
          <a:p>
            <a:pPr algn="l"/>
            <a:r>
              <a:rPr lang="cs-CZ" sz="2800" b="0" dirty="0" smtClean="0"/>
              <a:t>Vývoj</a:t>
            </a:r>
            <a:endParaRPr lang="cs-CZ" sz="2800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556792"/>
            <a:ext cx="7859216" cy="4320480"/>
          </a:xfrm>
        </p:spPr>
        <p:txBody>
          <a:bodyPr>
            <a:normAutofit/>
          </a:bodyPr>
          <a:lstStyle/>
          <a:p>
            <a:pPr lvl="1"/>
            <a:r>
              <a:rPr lang="cs-CZ" dirty="0"/>
              <a:t>Nejvyšší hodnoty evidovaných trestných činů byly v ČR dosaženy v letech 1998 a 1999, a to více než </a:t>
            </a:r>
            <a:r>
              <a:rPr lang="cs-CZ" b="1" dirty="0"/>
              <a:t>425 tisíc </a:t>
            </a:r>
            <a:r>
              <a:rPr lang="cs-CZ" dirty="0"/>
              <a:t>trestných činů ročně - od té doby dochází k trvalému a postupnému poklesu úrovně kriminality až na současných zhruba </a:t>
            </a:r>
            <a:r>
              <a:rPr lang="cs-CZ" b="1" dirty="0"/>
              <a:t>300 tisíc trestných činů ročně, což představuje cca 70 % z nejvyšší v ČR dosažené hodnoty evidované kriminality</a:t>
            </a:r>
            <a:r>
              <a:rPr lang="cs-CZ" dirty="0"/>
              <a:t> (avšak současně to je </a:t>
            </a:r>
            <a:r>
              <a:rPr lang="cs-CZ" dirty="0" smtClean="0"/>
              <a:t>více než dvojnásobek  </a:t>
            </a:r>
            <a:r>
              <a:rPr lang="cs-CZ" dirty="0"/>
              <a:t>hodnot před rokem 1989).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1517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59519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latin typeface="Arial" pitchFamily="34" charset="0"/>
                <a:cs typeface="Arial" pitchFamily="34" charset="0"/>
              </a:rPr>
              <a:t>I.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484784"/>
            <a:ext cx="6696744" cy="4238285"/>
          </a:xfrm>
        </p:spPr>
        <p:txBody>
          <a:bodyPr/>
          <a:lstStyle/>
          <a:p>
            <a:r>
              <a:rPr lang="cs-CZ" dirty="0"/>
              <a:t>Celkový pokles evidované kriminality v posledních letech byl až do loňského roku doprovázen poklesem počtu trestných činů u všech základních souhrnných kategorií </a:t>
            </a:r>
            <a:r>
              <a:rPr lang="cs-CZ" dirty="0" smtClean="0"/>
              <a:t>kriminality, </a:t>
            </a:r>
            <a:r>
              <a:rPr lang="cs-CZ" dirty="0" smtClean="0"/>
              <a:t>s výjimkou tzv. informační kriminality (označované též jako </a:t>
            </a:r>
            <a:r>
              <a:rPr lang="cs-CZ" dirty="0" err="1" smtClean="0"/>
              <a:t>cybercrime</a:t>
            </a:r>
            <a:r>
              <a:rPr lang="cs-CZ" dirty="0" smtClean="0"/>
              <a:t> či kybernetická kriminalita).</a:t>
            </a:r>
            <a:endParaRPr lang="cs-CZ" dirty="0"/>
          </a:p>
          <a:p>
            <a:r>
              <a:rPr lang="cs-CZ" dirty="0"/>
              <a:t>Čtvrtina evidované kriminality je již léta páchána v Praze. Oproti jiným územním celkům je </a:t>
            </a:r>
            <a:r>
              <a:rPr lang="cs-CZ" dirty="0" smtClean="0"/>
              <a:t>hl. město zatíženo </a:t>
            </a:r>
            <a:r>
              <a:rPr lang="cs-CZ" dirty="0"/>
              <a:t>dvojnásobně a objasněnost je zde zhruba poloviční.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1117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811218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latin typeface="Arial" pitchFamily="34" charset="0"/>
                <a:cs typeface="Arial" pitchFamily="34" charset="0"/>
              </a:rPr>
              <a:t>Možná vysvětlení poklesu kriminality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1772816"/>
            <a:ext cx="6196405" cy="3950253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Tento trend není jen specifikem ČR, ale i mnoha dalších zemí.</a:t>
            </a:r>
          </a:p>
          <a:p>
            <a:r>
              <a:rPr lang="cs-CZ" dirty="0" smtClean="0"/>
              <a:t>Někdy tento jev bývá zpochybňován, zda odráží </a:t>
            </a:r>
            <a:r>
              <a:rPr lang="cs-CZ" dirty="0" smtClean="0"/>
              <a:t>realitu. </a:t>
            </a:r>
            <a:r>
              <a:rPr lang="cs-CZ" dirty="0" smtClean="0"/>
              <a:t>Na otázku proč </a:t>
            </a:r>
            <a:r>
              <a:rPr lang="cs-CZ" dirty="0" smtClean="0"/>
              <a:t>kriminalita klesá kriminologové </a:t>
            </a:r>
            <a:r>
              <a:rPr lang="cs-CZ" dirty="0" smtClean="0"/>
              <a:t>nabízejí následující možné odpovědi: </a:t>
            </a:r>
            <a:r>
              <a:rPr lang="cs-CZ" dirty="0" smtClean="0"/>
              <a:t>1) trestní </a:t>
            </a:r>
            <a:r>
              <a:rPr lang="cs-CZ" dirty="0" smtClean="0"/>
              <a:t>politika a kriminalita žijí každá svůj nezávislý život – trestní politika dělá vše proto, aby </a:t>
            </a:r>
            <a:r>
              <a:rPr lang="cs-CZ" dirty="0" smtClean="0"/>
              <a:t>kriminalita </a:t>
            </a:r>
            <a:r>
              <a:rPr lang="cs-CZ" dirty="0" smtClean="0"/>
              <a:t>klesala, ta však jen mění svoji podobu - přizpůsobuje se době, na což trestní </a:t>
            </a:r>
            <a:r>
              <a:rPr lang="cs-CZ" dirty="0" smtClean="0"/>
              <a:t>politika, včetně trestní legislativy, </a:t>
            </a:r>
            <a:r>
              <a:rPr lang="cs-CZ" dirty="0" smtClean="0"/>
              <a:t>nestačí reagovat.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8447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73921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latin typeface="Arial" pitchFamily="34" charset="0"/>
                <a:cs typeface="Arial" pitchFamily="34" charset="0"/>
              </a:rPr>
              <a:t>Další možná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vysvětlení poklesu kriminality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628800"/>
            <a:ext cx="6840760" cy="4094269"/>
          </a:xfrm>
        </p:spPr>
        <p:txBody>
          <a:bodyPr/>
          <a:lstStyle/>
          <a:p>
            <a:r>
              <a:rPr lang="cs-CZ" dirty="0" smtClean="0"/>
              <a:t>Druhá teorie: část tradičních pachatelů – tj. osoby ve věku 25-30 let přesunuje svůj život a činnost, včetně té </a:t>
            </a:r>
            <a:r>
              <a:rPr lang="cs-CZ" dirty="0" smtClean="0"/>
              <a:t>trestné, </a:t>
            </a:r>
            <a:r>
              <a:rPr lang="cs-CZ" dirty="0" smtClean="0"/>
              <a:t>do virtuálního </a:t>
            </a:r>
            <a:r>
              <a:rPr lang="cs-CZ" dirty="0" smtClean="0"/>
              <a:t>světa.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Platí to i pro násilnou kriminalitu </a:t>
            </a:r>
            <a:r>
              <a:rPr lang="cs-CZ" dirty="0" smtClean="0"/>
              <a:t>– od vybíjení  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/>
              <a:t>agrese </a:t>
            </a:r>
            <a:r>
              <a:rPr lang="cs-CZ" dirty="0" smtClean="0"/>
              <a:t>prostřednictvím her (simulující vraždy,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přepadení aj</a:t>
            </a:r>
            <a:r>
              <a:rPr lang="cs-CZ" dirty="0" smtClean="0"/>
              <a:t>.) až po zneužití sociálních sítí pro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stalking</a:t>
            </a:r>
            <a:r>
              <a:rPr lang="cs-CZ" dirty="0" smtClean="0"/>
              <a:t> aj. </a:t>
            </a:r>
            <a:r>
              <a:rPr lang="cs-CZ" dirty="0" smtClean="0"/>
              <a:t>Zjednodušeně řečeno –kriminalita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z ulic zčásti mizí proto, že se přesouvá do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virtuálního světa.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0697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59519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latin typeface="Arial" pitchFamily="34" charset="0"/>
                <a:cs typeface="Arial" pitchFamily="34" charset="0"/>
              </a:rPr>
              <a:t>Také možná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vysvětlení poklesu kriminality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2132857"/>
            <a:ext cx="6840760" cy="259228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Část kriminality je </a:t>
            </a:r>
            <a:r>
              <a:rPr lang="cs-CZ" dirty="0" smtClean="0"/>
              <a:t>občany vyvážena </a:t>
            </a:r>
            <a:r>
              <a:rPr lang="cs-CZ" dirty="0" smtClean="0"/>
              <a:t>do jiných států – mimo Evropu – v rámci různých zahraničních vojenských </a:t>
            </a:r>
            <a:r>
              <a:rPr lang="cs-CZ" dirty="0" smtClean="0"/>
              <a:t>misí, turistiky, zaměstnání </a:t>
            </a:r>
            <a:r>
              <a:rPr lang="cs-CZ" dirty="0" smtClean="0"/>
              <a:t>– ale nejen těch.</a:t>
            </a:r>
          </a:p>
          <a:p>
            <a:r>
              <a:rPr lang="cs-CZ" dirty="0" smtClean="0"/>
              <a:t>Globalizuje se svět – globalizuje se pohled na to, co má být trestné – bez ohledu na místní </a:t>
            </a:r>
            <a:r>
              <a:rPr lang="cs-CZ" dirty="0" smtClean="0"/>
              <a:t>specifika, která jsou přehlížena.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Každá ze zde </a:t>
            </a:r>
            <a:r>
              <a:rPr lang="cs-CZ" dirty="0" smtClean="0"/>
              <a:t>uvedených variant, </a:t>
            </a:r>
            <a:r>
              <a:rPr lang="cs-CZ" dirty="0" smtClean="0"/>
              <a:t>ale i </a:t>
            </a:r>
            <a:r>
              <a:rPr lang="cs-CZ" dirty="0" smtClean="0"/>
              <a:t>mnoho </a:t>
            </a:r>
            <a:r>
              <a:rPr lang="cs-CZ" dirty="0" smtClean="0"/>
              <a:t>dalších </a:t>
            </a:r>
            <a:r>
              <a:rPr lang="cs-CZ" dirty="0" smtClean="0"/>
              <a:t>teorií, </a:t>
            </a:r>
            <a:r>
              <a:rPr lang="cs-CZ" dirty="0" smtClean="0"/>
              <a:t>je diskutabilní, ale má své opodstatnění v reálném světě.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803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476672"/>
            <a:ext cx="7571184" cy="432048"/>
          </a:xfrm>
        </p:spPr>
        <p:txBody>
          <a:bodyPr>
            <a:noAutofit/>
          </a:bodyPr>
          <a:lstStyle/>
          <a:p>
            <a:pPr algn="l"/>
            <a:r>
              <a:rPr lang="cs-CZ" sz="2400" dirty="0" smtClean="0">
                <a:latin typeface="Arial" pitchFamily="34" charset="0"/>
                <a:cs typeface="Arial" pitchFamily="34" charset="0"/>
              </a:rPr>
              <a:t>Graf 1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6998636"/>
              </p:ext>
            </p:extLst>
          </p:nvPr>
        </p:nvGraphicFramePr>
        <p:xfrm>
          <a:off x="503238" y="908720"/>
          <a:ext cx="8183562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26254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66720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latin typeface="Arial" pitchFamily="34" charset="0"/>
                <a:cs typeface="Arial" pitchFamily="34" charset="0"/>
              </a:rPr>
              <a:t>Změny po roce 2010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1259632" y="1484784"/>
            <a:ext cx="6840760" cy="4238285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cs-CZ" dirty="0"/>
              <a:t>K výrazným změnám po roce 2010 došlo: 1) u </a:t>
            </a:r>
            <a:r>
              <a:rPr lang="cs-CZ" dirty="0" smtClean="0"/>
              <a:t>řízení bez řidičského oprávnění - jakoby k dekriminalizaci, 2)  u maření výkonu úředního rozhodnutí došlo k radikálnímu nárůstu – zhruba dvojnásobnému </a:t>
            </a:r>
            <a:r>
              <a:rPr lang="cs-CZ" dirty="0" smtClean="0"/>
              <a:t>- následkem </a:t>
            </a:r>
            <a:r>
              <a:rPr lang="cs-CZ" dirty="0" smtClean="0"/>
              <a:t>stíhání pachatelů za řízení bez řidičského oprávnění, 3) u dopravních nehod nedbalostních (zahrnují především nedbalostní ublížení na zdraví, ale i opilství, obecné ohrožení atd.) </a:t>
            </a:r>
            <a:r>
              <a:rPr lang="cs-CZ" dirty="0" smtClean="0"/>
              <a:t>došlo k </a:t>
            </a:r>
            <a:r>
              <a:rPr lang="cs-CZ" dirty="0" smtClean="0"/>
              <a:t>radikálnímu poklesu. 	</a:t>
            </a:r>
          </a:p>
          <a:p>
            <a:pPr algn="just"/>
            <a:r>
              <a:rPr lang="cs-CZ" dirty="0" smtClean="0"/>
              <a:t>Trvale velmi vysoký počet představuje </a:t>
            </a:r>
            <a:r>
              <a:rPr lang="cs-CZ" b="1" dirty="0" smtClean="0"/>
              <a:t>zanedbání povinné výživy</a:t>
            </a:r>
            <a:r>
              <a:rPr lang="cs-CZ" dirty="0" smtClean="0"/>
              <a:t>. V roce 2014 to bylo cca 14 tis. </a:t>
            </a:r>
            <a:r>
              <a:rPr lang="cs-CZ" dirty="0" err="1" smtClean="0"/>
              <a:t>tr.činů</a:t>
            </a:r>
            <a:r>
              <a:rPr lang="cs-CZ" dirty="0" smtClean="0"/>
              <a:t>. Za posledních 10 let bylo za zanedbání povinné výživy (bez souběhu) stíháno více než 100 </a:t>
            </a:r>
            <a:r>
              <a:rPr lang="cs-CZ" dirty="0" err="1" smtClean="0"/>
              <a:t>tis.osob</a:t>
            </a:r>
            <a:r>
              <a:rPr lang="cs-CZ" dirty="0" smtClean="0"/>
              <a:t>. V novém </a:t>
            </a:r>
            <a:r>
              <a:rPr lang="cs-CZ" dirty="0" err="1" smtClean="0"/>
              <a:t>tr.zák</a:t>
            </a:r>
            <a:r>
              <a:rPr lang="cs-CZ" dirty="0" smtClean="0"/>
              <a:t>. došlo </a:t>
            </a:r>
            <a:r>
              <a:rPr lang="cs-CZ" dirty="0"/>
              <a:t>ke zpřísnění postihu– tj. došlo k dalšímu nárůstu </a:t>
            </a:r>
            <a:r>
              <a:rPr lang="cs-CZ" dirty="0" err="1" smtClean="0"/>
              <a:t>evid.tr.činů</a:t>
            </a:r>
            <a:r>
              <a:rPr lang="cs-CZ" dirty="0" smtClean="0"/>
              <a:t>, </a:t>
            </a:r>
            <a:r>
              <a:rPr lang="cs-CZ" dirty="0"/>
              <a:t>což představuje 5 % z celkové  evidované kriminality v roce </a:t>
            </a:r>
            <a:r>
              <a:rPr lang="cs-CZ" dirty="0" smtClean="0"/>
              <a:t>2014.</a:t>
            </a:r>
          </a:p>
          <a:p>
            <a:pPr algn="just"/>
            <a:r>
              <a:rPr lang="cs-CZ" dirty="0" smtClean="0"/>
              <a:t>V roce 2014 bylo evidováno 4,3 tis. činů tzv. </a:t>
            </a:r>
            <a:r>
              <a:rPr lang="cs-CZ" b="1" dirty="0" smtClean="0"/>
              <a:t>informační kriminality</a:t>
            </a:r>
            <a:r>
              <a:rPr lang="cs-CZ" dirty="0" smtClean="0"/>
              <a:t>- ve srovnání s roce 2013 to představuje 40 % nárůst.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88952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7427168" cy="72008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II.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628800"/>
            <a:ext cx="7200800" cy="5229200"/>
          </a:xfrm>
        </p:spPr>
        <p:txBody>
          <a:bodyPr>
            <a:normAutofit/>
          </a:bodyPr>
          <a:lstStyle/>
          <a:p>
            <a:r>
              <a:rPr lang="cs-CZ" dirty="0"/>
              <a:t>Zajímavý byl a stále je především zvyšující se podíl trestné činnosti označovaný v policejní statistice jako </a:t>
            </a:r>
            <a:r>
              <a:rPr lang="cs-CZ" b="1" dirty="0"/>
              <a:t>ostatní a zbývající kriminalita</a:t>
            </a:r>
            <a:r>
              <a:rPr lang="cs-CZ" dirty="0"/>
              <a:t>. </a:t>
            </a:r>
            <a:r>
              <a:rPr lang="cs-CZ" dirty="0"/>
              <a:t>T</a:t>
            </a:r>
            <a:r>
              <a:rPr lang="cs-CZ" dirty="0" smtClean="0"/>
              <a:t>voří </a:t>
            </a:r>
            <a:r>
              <a:rPr lang="cs-CZ" dirty="0"/>
              <a:t>značnou část struktury </a:t>
            </a:r>
            <a:r>
              <a:rPr lang="cs-CZ" dirty="0" smtClean="0"/>
              <a:t>kriminality – </a:t>
            </a:r>
            <a:r>
              <a:rPr lang="cs-CZ" dirty="0"/>
              <a:t>zhruba pětinu ze všech policií v tom kterém roce evidovaných trestných činů (v </a:t>
            </a:r>
            <a:r>
              <a:rPr lang="cs-CZ" dirty="0" smtClean="0"/>
              <a:t>letech 2012 i 13 to </a:t>
            </a:r>
            <a:r>
              <a:rPr lang="cs-CZ" dirty="0"/>
              <a:t>bylo </a:t>
            </a:r>
            <a:r>
              <a:rPr lang="cs-CZ" dirty="0" smtClean="0"/>
              <a:t>20 %, loni již 22 % a je předpoklad, že tento podíl se bude, pokud nedojde k nějakým radikálním změnám, ještě zvyšovat).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5978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7499176" cy="504056"/>
          </a:xfrm>
        </p:spPr>
        <p:txBody>
          <a:bodyPr>
            <a:noAutofit/>
          </a:bodyPr>
          <a:lstStyle/>
          <a:p>
            <a:pPr algn="l"/>
            <a:r>
              <a:rPr lang="cs-CZ" sz="2400" dirty="0" smtClean="0">
                <a:effectLst/>
                <a:latin typeface="Arial" pitchFamily="34" charset="0"/>
                <a:cs typeface="Arial" pitchFamily="34" charset="0"/>
              </a:rPr>
              <a:t>OBSAH POJMŮ</a:t>
            </a:r>
            <a:endParaRPr lang="cs-CZ" sz="24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556792"/>
            <a:ext cx="7560840" cy="439248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u="sng" dirty="0" smtClean="0"/>
              <a:t>Ostatní</a:t>
            </a:r>
            <a:r>
              <a:rPr lang="cs-CZ" dirty="0" smtClean="0"/>
              <a:t>: </a:t>
            </a:r>
            <a:r>
              <a:rPr lang="cs-CZ" dirty="0"/>
              <a:t>maření výkonu úředního rozhodnutí </a:t>
            </a:r>
            <a:r>
              <a:rPr lang="cs-CZ" dirty="0" smtClean="0"/>
              <a:t>výtržnictví (43 % z ostatní kriminality a 4 % z celkové), </a:t>
            </a:r>
            <a:r>
              <a:rPr lang="cs-CZ" dirty="0" smtClean="0"/>
              <a:t>drogová kriminalita, sprejerství, požáry,  </a:t>
            </a:r>
            <a:r>
              <a:rPr lang="cs-CZ" dirty="0" smtClean="0"/>
              <a:t>ohrož</a:t>
            </a:r>
            <a:r>
              <a:rPr lang="cs-CZ" dirty="0" smtClean="0"/>
              <a:t>ování</a:t>
            </a:r>
            <a:r>
              <a:rPr lang="cs-CZ" dirty="0" smtClean="0"/>
              <a:t> </a:t>
            </a:r>
            <a:r>
              <a:rPr lang="cs-CZ" dirty="0"/>
              <a:t>výchovy </a:t>
            </a:r>
            <a:r>
              <a:rPr lang="cs-CZ" dirty="0" smtClean="0"/>
              <a:t>mládeže, podílnictví.</a:t>
            </a:r>
            <a:endParaRPr lang="cs-CZ" dirty="0"/>
          </a:p>
          <a:p>
            <a:pPr>
              <a:lnSpc>
                <a:spcPct val="80000"/>
              </a:lnSpc>
              <a:buNone/>
            </a:pPr>
            <a:endParaRPr lang="cs-CZ" dirty="0"/>
          </a:p>
          <a:p>
            <a:pPr>
              <a:lnSpc>
                <a:spcPct val="80000"/>
              </a:lnSpc>
            </a:pPr>
            <a:r>
              <a:rPr lang="cs-CZ" dirty="0"/>
              <a:t> </a:t>
            </a:r>
            <a:r>
              <a:rPr lang="cs-CZ" u="sng" dirty="0"/>
              <a:t>Zbývající</a:t>
            </a:r>
            <a:r>
              <a:rPr lang="cs-CZ" dirty="0"/>
              <a:t>: zanedbání povinné výživy (41 % ze zbývající </a:t>
            </a:r>
            <a:r>
              <a:rPr lang="cs-CZ" dirty="0" smtClean="0"/>
              <a:t>kriminality a </a:t>
            </a:r>
            <a:r>
              <a:rPr lang="cs-CZ" dirty="0"/>
              <a:t>5 % z celkové </a:t>
            </a:r>
            <a:r>
              <a:rPr lang="cs-CZ" dirty="0" smtClean="0"/>
              <a:t>kriminality), </a:t>
            </a:r>
            <a:r>
              <a:rPr lang="cs-CZ" dirty="0"/>
              <a:t>ohrožení pod vlivem návykové látky a opilství (</a:t>
            </a:r>
            <a:r>
              <a:rPr lang="cs-CZ" dirty="0" smtClean="0"/>
              <a:t>28 %), </a:t>
            </a:r>
            <a:r>
              <a:rPr lang="cs-CZ" dirty="0"/>
              <a:t>dopravní nehody silniční </a:t>
            </a:r>
            <a:r>
              <a:rPr lang="cs-CZ" dirty="0" smtClean="0"/>
              <a:t>(20 %), </a:t>
            </a:r>
            <a:r>
              <a:rPr lang="cs-CZ" i="1" dirty="0"/>
              <a:t>ostatní </a:t>
            </a:r>
            <a:r>
              <a:rPr lang="cs-CZ" dirty="0"/>
              <a:t>dále nečleněná trestná činnost (8 % ze zbývající kriminality celkem), Do </a:t>
            </a:r>
            <a:r>
              <a:rPr lang="cs-CZ" i="1" dirty="0"/>
              <a:t>ostatní </a:t>
            </a:r>
            <a:r>
              <a:rPr lang="cs-CZ" dirty="0" err="1"/>
              <a:t>tr.činnosti</a:t>
            </a:r>
            <a:r>
              <a:rPr lang="cs-CZ" dirty="0"/>
              <a:t> (ve zbývající kriminalitě) patří např. poškozování cizích práv.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83086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571184" cy="576064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III.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484784"/>
            <a:ext cx="7632848" cy="4536504"/>
          </a:xfrm>
        </p:spPr>
        <p:txBody>
          <a:bodyPr>
            <a:normAutofit/>
          </a:bodyPr>
          <a:lstStyle/>
          <a:p>
            <a:r>
              <a:rPr lang="cs-CZ" dirty="0"/>
              <a:t>Počty stíhaných osob za trestné činy označované jako ostatní a zbývající kriminalita jsou opravdu velmi vysoké, a např. </a:t>
            </a:r>
            <a:r>
              <a:rPr lang="cs-CZ" b="1" dirty="0"/>
              <a:t>v roce </a:t>
            </a:r>
            <a:r>
              <a:rPr lang="cs-CZ" b="1" dirty="0" smtClean="0"/>
              <a:t>2014 </a:t>
            </a:r>
            <a:r>
              <a:rPr lang="cs-CZ" b="1" dirty="0"/>
              <a:t>bylo cca </a:t>
            </a:r>
            <a:r>
              <a:rPr lang="cs-CZ" b="1" dirty="0" smtClean="0"/>
              <a:t>51 </a:t>
            </a:r>
            <a:r>
              <a:rPr lang="cs-CZ" b="1" dirty="0"/>
              <a:t>tisíc osob stíháno a vyšetřováno za ostatní a zbývající kriminalitu</a:t>
            </a:r>
            <a:r>
              <a:rPr lang="cs-CZ" dirty="0"/>
              <a:t>, přičemž za majetkovou (s </a:t>
            </a:r>
            <a:r>
              <a:rPr lang="cs-CZ" dirty="0" smtClean="0"/>
              <a:t>24 </a:t>
            </a:r>
            <a:r>
              <a:rPr lang="cs-CZ" dirty="0"/>
              <a:t>% objasněností) bylo stíháno a vyšetřováno „jen“ </a:t>
            </a:r>
            <a:r>
              <a:rPr lang="cs-CZ" dirty="0" smtClean="0"/>
              <a:t>37 </a:t>
            </a:r>
            <a:r>
              <a:rPr lang="cs-CZ" dirty="0"/>
              <a:t>tis. osob</a:t>
            </a:r>
            <a:r>
              <a:rPr lang="cs-CZ" dirty="0" smtClean="0"/>
              <a:t>!</a:t>
            </a:r>
          </a:p>
          <a:p>
            <a:r>
              <a:rPr lang="cs-CZ" dirty="0" smtClean="0"/>
              <a:t>Lze tvrdit, že tradiční kriminalita je, z pohledu resortních statistik,  t.č. na ústupu. Kéž bychom měli jistotu, že to odráží skutečnost.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23755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643192" cy="93610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latin typeface="Arial" pitchFamily="34" charset="0"/>
                <a:cs typeface="Arial" pitchFamily="34" charset="0"/>
              </a:rPr>
              <a:t>Objasněnost – pachatel byl znám či zjištěn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484784"/>
            <a:ext cx="7632848" cy="4392488"/>
          </a:xfrm>
        </p:spPr>
        <p:txBody>
          <a:bodyPr>
            <a:normAutofit/>
          </a:bodyPr>
          <a:lstStyle/>
          <a:p>
            <a:r>
              <a:rPr lang="cs-CZ" dirty="0"/>
              <a:t>Nejvyšší počet objasněných trestných činů v absolutních číslech byl vykazován v roce 1999 (téměř 200 tis.), v procentu z celkové evidované kriminality  pak v  roce 2001 (cca 47%). V roce </a:t>
            </a:r>
            <a:r>
              <a:rPr lang="cs-CZ" dirty="0" smtClean="0"/>
              <a:t>2014 </a:t>
            </a:r>
            <a:r>
              <a:rPr lang="cs-CZ" dirty="0"/>
              <a:t>bylo „objasněno“ cca </a:t>
            </a:r>
            <a:r>
              <a:rPr lang="cs-CZ" dirty="0" smtClean="0"/>
              <a:t>127 </a:t>
            </a:r>
            <a:r>
              <a:rPr lang="cs-CZ" dirty="0"/>
              <a:t>tis. </a:t>
            </a:r>
            <a:r>
              <a:rPr lang="cs-CZ" dirty="0" err="1"/>
              <a:t>tr</a:t>
            </a:r>
            <a:r>
              <a:rPr lang="cs-CZ" dirty="0" smtClean="0"/>
              <a:t>. činů</a:t>
            </a:r>
            <a:r>
              <a:rPr lang="cs-CZ" dirty="0"/>
              <a:t>, což představuje </a:t>
            </a:r>
            <a:r>
              <a:rPr lang="cs-CZ" dirty="0" smtClean="0"/>
              <a:t>44 </a:t>
            </a:r>
            <a:r>
              <a:rPr lang="cs-CZ" dirty="0"/>
              <a:t>% ze všech v tom roce evidovaných. </a:t>
            </a:r>
          </a:p>
          <a:p>
            <a:r>
              <a:rPr lang="cs-CZ" dirty="0"/>
              <a:t>Teprve  od počtu objasněných trestných činů se odvíjejí  počty známých pachatelů. </a:t>
            </a:r>
            <a:r>
              <a:rPr lang="cs-CZ" dirty="0" smtClean="0"/>
              <a:t>V roce 2014 to bylo 114 608 osob, z toho cca 61 tis. recidivistů, cca 17 tis. žen, 1,4 tis. dětí a 2,6 tis. mladistvých.</a:t>
            </a:r>
            <a:endParaRPr lang="cs-CZ" dirty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74207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679824" cy="432048"/>
          </a:xfrm>
        </p:spPr>
        <p:txBody>
          <a:bodyPr>
            <a:noAutofit/>
          </a:bodyPr>
          <a:lstStyle/>
          <a:p>
            <a:pPr algn="l"/>
            <a:r>
              <a:rPr lang="cs-CZ" sz="2000" dirty="0" smtClean="0">
                <a:latin typeface="Arial" pitchFamily="34" charset="0"/>
                <a:cs typeface="Arial" pitchFamily="34" charset="0"/>
              </a:rPr>
              <a:t>Graf 2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5834949"/>
              </p:ext>
            </p:extLst>
          </p:nvPr>
        </p:nvGraphicFramePr>
        <p:xfrm>
          <a:off x="755576" y="981075"/>
          <a:ext cx="7931224" cy="51842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0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643192" cy="432048"/>
          </a:xfrm>
        </p:spPr>
        <p:txBody>
          <a:bodyPr>
            <a:noAutofit/>
          </a:bodyPr>
          <a:lstStyle/>
          <a:p>
            <a:pPr algn="l"/>
            <a:r>
              <a:rPr lang="cs-CZ" sz="2400" dirty="0" smtClean="0">
                <a:latin typeface="Arial" pitchFamily="34" charset="0"/>
                <a:cs typeface="Arial" pitchFamily="34" charset="0"/>
              </a:rPr>
              <a:t>Závěr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124744"/>
            <a:ext cx="7704856" cy="5184576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Jak tedy lze stručně hodnotit</a:t>
            </a:r>
            <a:r>
              <a:rPr lang="cs-CZ" b="1" dirty="0"/>
              <a:t> </a:t>
            </a:r>
            <a:r>
              <a:rPr lang="cs-CZ" dirty="0"/>
              <a:t>vývoj policii evidované kriminality v roce 2014, její strukturu, regionální rozložení, dynamiku, objasněnost, skladbu pachatelů atd.?  </a:t>
            </a:r>
            <a:r>
              <a:rPr lang="cs-CZ" b="1" dirty="0"/>
              <a:t>Nikde nedochází k žádným výrazným změnám oproti roku 2013</a:t>
            </a:r>
            <a:r>
              <a:rPr lang="cs-CZ" dirty="0"/>
              <a:t>, </a:t>
            </a:r>
            <a:r>
              <a:rPr lang="cs-CZ" dirty="0" smtClean="0"/>
              <a:t>ale i </a:t>
            </a:r>
            <a:r>
              <a:rPr lang="cs-CZ" dirty="0"/>
              <a:t>několika dalším předchozím rokům. I </a:t>
            </a:r>
            <a:r>
              <a:rPr lang="cs-CZ" dirty="0" smtClean="0"/>
              <a:t>ta často </a:t>
            </a:r>
            <a:r>
              <a:rPr lang="cs-CZ" dirty="0"/>
              <a:t>diskutovaná, </a:t>
            </a:r>
            <a:r>
              <a:rPr lang="cs-CZ" dirty="0" err="1"/>
              <a:t>cybercrime</a:t>
            </a:r>
            <a:r>
              <a:rPr lang="cs-CZ" dirty="0"/>
              <a:t>, není v roce 2014 ničím šokujícím, snad jen je jí věnována větší pozornost než dříve.  Zdá se, že naše domácí kriminální scéna v současnosti neprodukuje nic nového. Také zpráva státního zastupitelství za rok 2014 v části Nové jevy v kriminalitě odkazuje jen na případy </a:t>
            </a:r>
            <a:r>
              <a:rPr lang="cs-CZ" dirty="0" err="1"/>
              <a:t>šikanózních</a:t>
            </a:r>
            <a:r>
              <a:rPr lang="cs-CZ" dirty="0"/>
              <a:t> insolvenčních návrhů a napadání účtů klientů prostřednictvím internetového bankovnictví. </a:t>
            </a:r>
          </a:p>
          <a:p>
            <a:r>
              <a:rPr lang="cs-CZ" dirty="0"/>
              <a:t>V žádném případě to však není důvod ke spokojenosti a vytvoření si představy, že s obdobím stagnace a poklesu kriminality můžeme počítat i do budoucnosti, dokonce ani ne v nejbližší budoucnosti. Již dnes lze prohlásit, </a:t>
            </a:r>
            <a:r>
              <a:rPr lang="cs-CZ" dirty="0" smtClean="0"/>
              <a:t>že v roce 2015 </a:t>
            </a:r>
            <a:r>
              <a:rPr lang="cs-CZ" dirty="0"/>
              <a:t>bude svět ovlivněn událostí, která určitě bude mít dopad i na vnitřní poměry v České republice – tou je nebývalá migrační vlna, která válcuje celou Evropu. Jak to ovlivní sociálně patologické jevy v Česku, případně zasáhne i do statistik o kriminalitě, budeme analyzovat v roce příštím.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68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algn="ctr"/>
            <a:r>
              <a:rPr lang="cs-CZ" sz="3200" dirty="0" smtClean="0"/>
              <a:t>Děkuji za pozornost.</a:t>
            </a:r>
          </a:p>
          <a:p>
            <a:pPr algn="ctr"/>
            <a:endParaRPr lang="cs-CZ" sz="3200" dirty="0"/>
          </a:p>
        </p:txBody>
      </p:sp>
      <p:sp>
        <p:nvSpPr>
          <p:cNvPr id="4" name="Veselý obličej 3"/>
          <p:cNvSpPr/>
          <p:nvPr/>
        </p:nvSpPr>
        <p:spPr>
          <a:xfrm>
            <a:off x="4355976" y="2420888"/>
            <a:ext cx="914400" cy="93610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7714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312</TotalTime>
  <Words>650</Words>
  <Application>Microsoft Office PowerPoint</Application>
  <PresentationFormat>Předvádění na obrazovce (4:3)</PresentationFormat>
  <Paragraphs>54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Špendlík</vt:lpstr>
      <vt:lpstr>Analýza trendů kriminality v roce 2014</vt:lpstr>
      <vt:lpstr>Úvod</vt:lpstr>
      <vt:lpstr>Vývoj</vt:lpstr>
      <vt:lpstr>I.</vt:lpstr>
      <vt:lpstr>Možná vysvětlení poklesu kriminality </vt:lpstr>
      <vt:lpstr>Další možná vysvětlení poklesu kriminality </vt:lpstr>
      <vt:lpstr>Také možná vysvětlení poklesu kriminality </vt:lpstr>
      <vt:lpstr>Graf 1</vt:lpstr>
      <vt:lpstr>Změny po roce 2010</vt:lpstr>
      <vt:lpstr>II.</vt:lpstr>
      <vt:lpstr>OBSAH POJMŮ</vt:lpstr>
      <vt:lpstr>III.</vt:lpstr>
      <vt:lpstr>Objasněnost – pachatel byl znám či zjištěn</vt:lpstr>
      <vt:lpstr>Graf 2</vt:lpstr>
      <vt:lpstr>Závěr</vt:lpstr>
      <vt:lpstr>Prezentace aplikace PowerPoint</vt:lpstr>
    </vt:vector>
  </TitlesOfParts>
  <Company>justice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Trendy kriminality – RVPP 2013</dc:title>
  <dc:creator>Marešová Alena PhDr., Ph.D.</dc:creator>
  <cp:lastModifiedBy>Marešová Alena PhDr., Ph.D.</cp:lastModifiedBy>
  <cp:revision>43</cp:revision>
  <cp:lastPrinted>2014-01-24T11:22:01Z</cp:lastPrinted>
  <dcterms:created xsi:type="dcterms:W3CDTF">2013-08-20T09:04:51Z</dcterms:created>
  <dcterms:modified xsi:type="dcterms:W3CDTF">2015-10-20T08:17:41Z</dcterms:modified>
</cp:coreProperties>
</file>