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2"/>
  </p:notesMasterIdLst>
  <p:sldIdLst>
    <p:sldId id="256" r:id="rId4"/>
    <p:sldId id="266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57" r:id="rId14"/>
    <p:sldId id="258" r:id="rId15"/>
    <p:sldId id="259" r:id="rId16"/>
    <p:sldId id="260" r:id="rId17"/>
    <p:sldId id="261" r:id="rId18"/>
    <p:sldId id="262" r:id="rId19"/>
    <p:sldId id="264" r:id="rId20"/>
    <p:sldId id="265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830" y="-3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857161-865B-4981-8A50-0A62C72809FB}" type="doc">
      <dgm:prSet loTypeId="urn:microsoft.com/office/officeart/2005/8/layout/funnel1" loCatId="relationship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68E76643-7BAD-4B94-BC22-0F6BA8D31D5E}">
      <dgm:prSet phldrT="[Text]"/>
      <dgm:spPr/>
      <dgm:t>
        <a:bodyPr/>
        <a:lstStyle/>
        <a:p>
          <a:r>
            <a:rPr lang="cs-CZ" b="1" dirty="0" smtClean="0">
              <a:solidFill>
                <a:srgbClr val="FFC000"/>
              </a:solidFill>
            </a:rPr>
            <a:t>OPVVV</a:t>
          </a:r>
          <a:endParaRPr lang="cs-CZ" b="1" dirty="0">
            <a:solidFill>
              <a:srgbClr val="FFC000"/>
            </a:solidFill>
          </a:endParaRPr>
        </a:p>
      </dgm:t>
    </dgm:pt>
    <dgm:pt modelId="{3D2F0E33-CBB8-4457-AE05-F4AF7F11FD87}" type="parTrans" cxnId="{309B92E9-1EB2-4763-9A13-DE287ED28D9E}">
      <dgm:prSet/>
      <dgm:spPr/>
      <dgm:t>
        <a:bodyPr/>
        <a:lstStyle/>
        <a:p>
          <a:endParaRPr lang="cs-CZ"/>
        </a:p>
      </dgm:t>
    </dgm:pt>
    <dgm:pt modelId="{F35928CF-6CF4-4F2C-A239-A0CDBF9D0CE6}" type="sibTrans" cxnId="{309B92E9-1EB2-4763-9A13-DE287ED28D9E}">
      <dgm:prSet/>
      <dgm:spPr/>
      <dgm:t>
        <a:bodyPr/>
        <a:lstStyle/>
        <a:p>
          <a:endParaRPr lang="cs-CZ"/>
        </a:p>
      </dgm:t>
    </dgm:pt>
    <dgm:pt modelId="{01B184BB-E6E2-4A7B-8750-57DC2240F915}">
      <dgm:prSet phldrT="[Text]"/>
      <dgm:spPr/>
      <dgm:t>
        <a:bodyPr/>
        <a:lstStyle/>
        <a:p>
          <a:r>
            <a:rPr lang="cs-CZ" b="1" dirty="0" smtClean="0">
              <a:solidFill>
                <a:srgbClr val="FFC000"/>
              </a:solidFill>
            </a:rPr>
            <a:t>OPZ</a:t>
          </a:r>
          <a:endParaRPr lang="cs-CZ" b="1" dirty="0">
            <a:solidFill>
              <a:srgbClr val="FFC000"/>
            </a:solidFill>
          </a:endParaRPr>
        </a:p>
      </dgm:t>
    </dgm:pt>
    <dgm:pt modelId="{51F06B5B-8E31-4400-9A60-7DF10AF4D99C}" type="parTrans" cxnId="{825C9D70-65DC-4F07-B6C4-AB4222970D18}">
      <dgm:prSet/>
      <dgm:spPr/>
      <dgm:t>
        <a:bodyPr/>
        <a:lstStyle/>
        <a:p>
          <a:endParaRPr lang="cs-CZ"/>
        </a:p>
      </dgm:t>
    </dgm:pt>
    <dgm:pt modelId="{BA59EF6D-2ED7-4B58-BF21-80BA45B8E6AF}" type="sibTrans" cxnId="{825C9D70-65DC-4F07-B6C4-AB4222970D18}">
      <dgm:prSet/>
      <dgm:spPr/>
      <dgm:t>
        <a:bodyPr/>
        <a:lstStyle/>
        <a:p>
          <a:endParaRPr lang="cs-CZ"/>
        </a:p>
      </dgm:t>
    </dgm:pt>
    <dgm:pt modelId="{691658DB-0D56-4500-B072-454EBFC297DA}">
      <dgm:prSet phldrT="[Text]"/>
      <dgm:spPr/>
      <dgm:t>
        <a:bodyPr/>
        <a:lstStyle/>
        <a:p>
          <a:r>
            <a:rPr lang="cs-CZ" b="1" i="0" dirty="0" smtClean="0">
              <a:solidFill>
                <a:srgbClr val="FFC000"/>
              </a:solidFill>
            </a:rPr>
            <a:t>IROP</a:t>
          </a:r>
          <a:endParaRPr lang="cs-CZ" b="1" i="0" dirty="0">
            <a:solidFill>
              <a:srgbClr val="FFC000"/>
            </a:solidFill>
          </a:endParaRPr>
        </a:p>
      </dgm:t>
    </dgm:pt>
    <dgm:pt modelId="{82B6A560-1847-482C-BC4A-58BCAC1C2F64}" type="parTrans" cxnId="{5697CB24-07F0-4C72-857B-D11D6F6D405F}">
      <dgm:prSet/>
      <dgm:spPr/>
      <dgm:t>
        <a:bodyPr/>
        <a:lstStyle/>
        <a:p>
          <a:endParaRPr lang="cs-CZ"/>
        </a:p>
      </dgm:t>
    </dgm:pt>
    <dgm:pt modelId="{AB0CEBA7-785A-4958-88BA-2386ED15E687}" type="sibTrans" cxnId="{5697CB24-07F0-4C72-857B-D11D6F6D405F}">
      <dgm:prSet/>
      <dgm:spPr/>
      <dgm:t>
        <a:bodyPr/>
        <a:lstStyle/>
        <a:p>
          <a:endParaRPr lang="cs-CZ"/>
        </a:p>
      </dgm:t>
    </dgm:pt>
    <dgm:pt modelId="{EE05A56B-366F-4E92-AEA9-C5233DF61627}">
      <dgm:prSet phldrT="[Text]"/>
      <dgm:spPr/>
      <dgm:t>
        <a:bodyPr/>
        <a:lstStyle/>
        <a:p>
          <a:endParaRPr lang="cs-CZ" dirty="0"/>
        </a:p>
      </dgm:t>
    </dgm:pt>
    <dgm:pt modelId="{1BCF2232-1FD3-4F40-BCA7-951ED8B45920}" type="parTrans" cxnId="{0EE06AD3-FDBD-4DDB-9D0C-30273BB48686}">
      <dgm:prSet/>
      <dgm:spPr/>
      <dgm:t>
        <a:bodyPr/>
        <a:lstStyle/>
        <a:p>
          <a:endParaRPr lang="cs-CZ"/>
        </a:p>
      </dgm:t>
    </dgm:pt>
    <dgm:pt modelId="{454C61CE-469E-48B6-9B69-8700F1E2D80A}" type="sibTrans" cxnId="{0EE06AD3-FDBD-4DDB-9D0C-30273BB48686}">
      <dgm:prSet/>
      <dgm:spPr/>
      <dgm:t>
        <a:bodyPr/>
        <a:lstStyle/>
        <a:p>
          <a:endParaRPr lang="cs-CZ"/>
        </a:p>
      </dgm:t>
    </dgm:pt>
    <dgm:pt modelId="{4392C7ED-8DB4-4980-93DE-9C332CD8F174}" type="pres">
      <dgm:prSet presAssocID="{C3857161-865B-4981-8A50-0A62C72809FB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3DBE0AE-8762-4721-A015-DD16D4817048}" type="pres">
      <dgm:prSet presAssocID="{C3857161-865B-4981-8A50-0A62C72809FB}" presName="ellipse" presStyleLbl="trBgShp" presStyleIdx="0" presStyleCnt="1"/>
      <dgm:spPr/>
    </dgm:pt>
    <dgm:pt modelId="{ED7F0E5C-2E11-44E0-A2A4-0A8B36AD77DB}" type="pres">
      <dgm:prSet presAssocID="{C3857161-865B-4981-8A50-0A62C72809FB}" presName="arrow1" presStyleLbl="fgShp" presStyleIdx="0" presStyleCnt="1" custScaleX="60586"/>
      <dgm:spPr>
        <a:solidFill>
          <a:srgbClr val="FFC000"/>
        </a:solidFill>
      </dgm:spPr>
      <dgm:t>
        <a:bodyPr/>
        <a:lstStyle/>
        <a:p>
          <a:endParaRPr lang="cs-CZ"/>
        </a:p>
      </dgm:t>
    </dgm:pt>
    <dgm:pt modelId="{435699B2-BF0E-48E6-A645-646921324049}" type="pres">
      <dgm:prSet presAssocID="{C3857161-865B-4981-8A50-0A62C72809FB}" presName="rectangl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7186305-363D-49BB-99F1-179411EDDA22}" type="pres">
      <dgm:prSet presAssocID="{01B184BB-E6E2-4A7B-8750-57DC2240F915}" presName="item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6948E-DB88-4DE9-AF89-7E8D48C6A4D1}" type="pres">
      <dgm:prSet presAssocID="{691658DB-0D56-4500-B072-454EBFC297DA}" presName="item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6E4671-291E-4EEB-A91E-0144F11A706A}" type="pres">
      <dgm:prSet presAssocID="{EE05A56B-366F-4E92-AEA9-C5233DF61627}" presName="item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AFFE96-D830-4FF3-9256-3DF55089E26A}" type="pres">
      <dgm:prSet presAssocID="{C3857161-865B-4981-8A50-0A62C72809FB}" presName="funnel" presStyleLbl="trAlignAcc1" presStyleIdx="0" presStyleCnt="1" custLinFactNeighborX="-624" custLinFactNeighborY="-338"/>
      <dgm:spPr/>
    </dgm:pt>
  </dgm:ptLst>
  <dgm:cxnLst>
    <dgm:cxn modelId="{B6BB6467-2EFD-464F-9B4E-E5720D3C32E4}" type="presOf" srcId="{EE05A56B-366F-4E92-AEA9-C5233DF61627}" destId="{435699B2-BF0E-48E6-A645-646921324049}" srcOrd="0" destOrd="0" presId="urn:microsoft.com/office/officeart/2005/8/layout/funnel1"/>
    <dgm:cxn modelId="{2B541D1E-878D-4B0D-98BA-F81715C700F0}" type="presOf" srcId="{01B184BB-E6E2-4A7B-8750-57DC2240F915}" destId="{2A66948E-DB88-4DE9-AF89-7E8D48C6A4D1}" srcOrd="0" destOrd="0" presId="urn:microsoft.com/office/officeart/2005/8/layout/funnel1"/>
    <dgm:cxn modelId="{9E189994-87F5-4D76-B44B-292D785FCDD9}" type="presOf" srcId="{691658DB-0D56-4500-B072-454EBFC297DA}" destId="{97186305-363D-49BB-99F1-179411EDDA22}" srcOrd="0" destOrd="0" presId="urn:microsoft.com/office/officeart/2005/8/layout/funnel1"/>
    <dgm:cxn modelId="{5DE58055-3E2A-4BAA-92BA-91D268E72853}" type="presOf" srcId="{C3857161-865B-4981-8A50-0A62C72809FB}" destId="{4392C7ED-8DB4-4980-93DE-9C332CD8F174}" srcOrd="0" destOrd="0" presId="urn:microsoft.com/office/officeart/2005/8/layout/funnel1"/>
    <dgm:cxn modelId="{309B92E9-1EB2-4763-9A13-DE287ED28D9E}" srcId="{C3857161-865B-4981-8A50-0A62C72809FB}" destId="{68E76643-7BAD-4B94-BC22-0F6BA8D31D5E}" srcOrd="0" destOrd="0" parTransId="{3D2F0E33-CBB8-4457-AE05-F4AF7F11FD87}" sibTransId="{F35928CF-6CF4-4F2C-A239-A0CDBF9D0CE6}"/>
    <dgm:cxn modelId="{5697CB24-07F0-4C72-857B-D11D6F6D405F}" srcId="{C3857161-865B-4981-8A50-0A62C72809FB}" destId="{691658DB-0D56-4500-B072-454EBFC297DA}" srcOrd="2" destOrd="0" parTransId="{82B6A560-1847-482C-BC4A-58BCAC1C2F64}" sibTransId="{AB0CEBA7-785A-4958-88BA-2386ED15E687}"/>
    <dgm:cxn modelId="{825C9D70-65DC-4F07-B6C4-AB4222970D18}" srcId="{C3857161-865B-4981-8A50-0A62C72809FB}" destId="{01B184BB-E6E2-4A7B-8750-57DC2240F915}" srcOrd="1" destOrd="0" parTransId="{51F06B5B-8E31-4400-9A60-7DF10AF4D99C}" sibTransId="{BA59EF6D-2ED7-4B58-BF21-80BA45B8E6AF}"/>
    <dgm:cxn modelId="{6F171FC3-84AD-40DF-AC47-D38B9A554A8E}" type="presOf" srcId="{68E76643-7BAD-4B94-BC22-0F6BA8D31D5E}" destId="{F26E4671-291E-4EEB-A91E-0144F11A706A}" srcOrd="0" destOrd="0" presId="urn:microsoft.com/office/officeart/2005/8/layout/funnel1"/>
    <dgm:cxn modelId="{0EE06AD3-FDBD-4DDB-9D0C-30273BB48686}" srcId="{C3857161-865B-4981-8A50-0A62C72809FB}" destId="{EE05A56B-366F-4E92-AEA9-C5233DF61627}" srcOrd="3" destOrd="0" parTransId="{1BCF2232-1FD3-4F40-BCA7-951ED8B45920}" sibTransId="{454C61CE-469E-48B6-9B69-8700F1E2D80A}"/>
    <dgm:cxn modelId="{9CE250F2-F78C-4775-A4BC-B9EF105BB479}" type="presParOf" srcId="{4392C7ED-8DB4-4980-93DE-9C332CD8F174}" destId="{63DBE0AE-8762-4721-A015-DD16D4817048}" srcOrd="0" destOrd="0" presId="urn:microsoft.com/office/officeart/2005/8/layout/funnel1"/>
    <dgm:cxn modelId="{22EDBAFE-1863-4918-A8A6-975B821A91D8}" type="presParOf" srcId="{4392C7ED-8DB4-4980-93DE-9C332CD8F174}" destId="{ED7F0E5C-2E11-44E0-A2A4-0A8B36AD77DB}" srcOrd="1" destOrd="0" presId="urn:microsoft.com/office/officeart/2005/8/layout/funnel1"/>
    <dgm:cxn modelId="{007D8AFE-7F49-4AE9-9732-307B569795F5}" type="presParOf" srcId="{4392C7ED-8DB4-4980-93DE-9C332CD8F174}" destId="{435699B2-BF0E-48E6-A645-646921324049}" srcOrd="2" destOrd="0" presId="urn:microsoft.com/office/officeart/2005/8/layout/funnel1"/>
    <dgm:cxn modelId="{7931CE4B-7C7F-4C3A-9408-68F3E54A112B}" type="presParOf" srcId="{4392C7ED-8DB4-4980-93DE-9C332CD8F174}" destId="{97186305-363D-49BB-99F1-179411EDDA22}" srcOrd="3" destOrd="0" presId="urn:microsoft.com/office/officeart/2005/8/layout/funnel1"/>
    <dgm:cxn modelId="{76B5DBF7-93C1-4225-B3B0-953D14BAA35C}" type="presParOf" srcId="{4392C7ED-8DB4-4980-93DE-9C332CD8F174}" destId="{2A66948E-DB88-4DE9-AF89-7E8D48C6A4D1}" srcOrd="4" destOrd="0" presId="urn:microsoft.com/office/officeart/2005/8/layout/funnel1"/>
    <dgm:cxn modelId="{CC65F0A6-4822-4301-BCCD-FC06E2005ED6}" type="presParOf" srcId="{4392C7ED-8DB4-4980-93DE-9C332CD8F174}" destId="{F26E4671-291E-4EEB-A91E-0144F11A706A}" srcOrd="5" destOrd="0" presId="urn:microsoft.com/office/officeart/2005/8/layout/funnel1"/>
    <dgm:cxn modelId="{BEB65C8F-5BA1-4E67-8C37-42343762FF66}" type="presParOf" srcId="{4392C7ED-8DB4-4980-93DE-9C332CD8F174}" destId="{E6AFFE96-D830-4FF3-9256-3DF55089E26A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DBE0AE-8762-4721-A015-DD16D4817048}">
      <dsp:nvSpPr>
        <dsp:cNvPr id="0" name=""/>
        <dsp:cNvSpPr/>
      </dsp:nvSpPr>
      <dsp:spPr>
        <a:xfrm>
          <a:off x="1404620" y="165099"/>
          <a:ext cx="3276600" cy="1137920"/>
        </a:xfrm>
        <a:prstGeom prst="ellipse">
          <a:avLst/>
        </a:prstGeom>
        <a:solidFill>
          <a:schemeClr val="dk2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7F0E5C-2E11-44E0-A2A4-0A8B36AD77DB}">
      <dsp:nvSpPr>
        <dsp:cNvPr id="0" name=""/>
        <dsp:cNvSpPr/>
      </dsp:nvSpPr>
      <dsp:spPr>
        <a:xfrm>
          <a:off x="2855639" y="2951479"/>
          <a:ext cx="384721" cy="406400"/>
        </a:xfrm>
        <a:prstGeom prst="downArrow">
          <a:avLst/>
        </a:prstGeom>
        <a:solidFill>
          <a:srgbClr val="FFC000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699B2-BF0E-48E6-A645-646921324049}">
      <dsp:nvSpPr>
        <dsp:cNvPr id="0" name=""/>
        <dsp:cNvSpPr/>
      </dsp:nvSpPr>
      <dsp:spPr>
        <a:xfrm>
          <a:off x="1524000" y="3276600"/>
          <a:ext cx="3048000" cy="762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700" kern="1200" dirty="0"/>
        </a:p>
      </dsp:txBody>
      <dsp:txXfrm>
        <a:off x="1524000" y="3276600"/>
        <a:ext cx="3048000" cy="762000"/>
      </dsp:txXfrm>
    </dsp:sp>
    <dsp:sp modelId="{97186305-363D-49BB-99F1-179411EDDA22}">
      <dsp:nvSpPr>
        <dsp:cNvPr id="0" name=""/>
        <dsp:cNvSpPr/>
      </dsp:nvSpPr>
      <dsp:spPr>
        <a:xfrm>
          <a:off x="2595880" y="1390904"/>
          <a:ext cx="1143000" cy="114300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i="0" kern="1200" dirty="0" smtClean="0">
              <a:solidFill>
                <a:srgbClr val="FFC000"/>
              </a:solidFill>
            </a:rPr>
            <a:t>IROP</a:t>
          </a:r>
          <a:endParaRPr lang="cs-CZ" sz="1900" b="1" i="0" kern="1200" dirty="0">
            <a:solidFill>
              <a:srgbClr val="FFC000"/>
            </a:solidFill>
          </a:endParaRPr>
        </a:p>
      </dsp:txBody>
      <dsp:txXfrm>
        <a:off x="2763268" y="1558292"/>
        <a:ext cx="808224" cy="808224"/>
      </dsp:txXfrm>
    </dsp:sp>
    <dsp:sp modelId="{2A66948E-DB88-4DE9-AF89-7E8D48C6A4D1}">
      <dsp:nvSpPr>
        <dsp:cNvPr id="0" name=""/>
        <dsp:cNvSpPr/>
      </dsp:nvSpPr>
      <dsp:spPr>
        <a:xfrm>
          <a:off x="1778000" y="533399"/>
          <a:ext cx="1143000" cy="114300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>
              <a:solidFill>
                <a:srgbClr val="FFC000"/>
              </a:solidFill>
            </a:rPr>
            <a:t>OPZ</a:t>
          </a:r>
          <a:endParaRPr lang="cs-CZ" sz="1900" b="1" kern="1200" dirty="0">
            <a:solidFill>
              <a:srgbClr val="FFC000"/>
            </a:solidFill>
          </a:endParaRPr>
        </a:p>
      </dsp:txBody>
      <dsp:txXfrm>
        <a:off x="1945388" y="700787"/>
        <a:ext cx="808224" cy="808224"/>
      </dsp:txXfrm>
    </dsp:sp>
    <dsp:sp modelId="{F26E4671-291E-4EEB-A91E-0144F11A706A}">
      <dsp:nvSpPr>
        <dsp:cNvPr id="0" name=""/>
        <dsp:cNvSpPr/>
      </dsp:nvSpPr>
      <dsp:spPr>
        <a:xfrm>
          <a:off x="2946400" y="257047"/>
          <a:ext cx="1143000" cy="114300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>
              <a:solidFill>
                <a:srgbClr val="FFC000"/>
              </a:solidFill>
            </a:rPr>
            <a:t>OPVVV</a:t>
          </a:r>
          <a:endParaRPr lang="cs-CZ" sz="1900" b="1" kern="1200" dirty="0">
            <a:solidFill>
              <a:srgbClr val="FFC000"/>
            </a:solidFill>
          </a:endParaRPr>
        </a:p>
      </dsp:txBody>
      <dsp:txXfrm>
        <a:off x="3113788" y="424435"/>
        <a:ext cx="808224" cy="808224"/>
      </dsp:txXfrm>
    </dsp:sp>
    <dsp:sp modelId="{E6AFFE96-D830-4FF3-9256-3DF55089E26A}">
      <dsp:nvSpPr>
        <dsp:cNvPr id="0" name=""/>
        <dsp:cNvSpPr/>
      </dsp:nvSpPr>
      <dsp:spPr>
        <a:xfrm>
          <a:off x="1247810" y="15784"/>
          <a:ext cx="3556000" cy="2844800"/>
        </a:xfrm>
        <a:prstGeom prst="funnel">
          <a:avLst/>
        </a:prstGeom>
        <a:solidFill>
          <a:schemeClr val="lt2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CDD6D8-D399-49B0-A029-55F0D1F0177D}" type="datetimeFigureOut">
              <a:rPr lang="cs-CZ" smtClean="0"/>
              <a:t>26.5.2016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E71EBB-B356-46FC-8EA3-A5C364DF32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0999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019D50A5-4F5A-45AC-A86B-7C1F389B7443}" type="slidenum">
              <a:rPr lang="cs-CZ" altLang="cs-CZ" smtClean="0">
                <a:solidFill>
                  <a:srgbClr val="000000"/>
                </a:solidFill>
                <a:latin typeface="Times New Roman" pitchFamily="16" charset="0"/>
              </a:rPr>
              <a:pPr eaLnBrk="1"/>
              <a:t>2</a:t>
            </a:fld>
            <a:endParaRPr lang="cs-CZ" altLang="cs-CZ" smtClean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35843" name="Text Box 1"/>
          <p:cNvSpPr txBox="1">
            <a:spLocks noChangeArrowheads="1"/>
          </p:cNvSpPr>
          <p:nvPr/>
        </p:nvSpPr>
        <p:spPr bwMode="auto">
          <a:xfrm>
            <a:off x="3883852" y="8684826"/>
            <a:ext cx="2972547" cy="457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eaLnBrk="1">
              <a:lnSpc>
                <a:spcPct val="100000"/>
              </a:lnSpc>
            </a:pPr>
            <a:fld id="{B512B200-EEF1-480C-9943-26204962CB4D}" type="slidenum">
              <a:rPr lang="cs-CZ" altLang="cs-CZ" sz="1400">
                <a:solidFill>
                  <a:srgbClr val="000000"/>
                </a:solidFill>
              </a:rPr>
              <a:pPr eaLnBrk="1">
                <a:lnSpc>
                  <a:spcPct val="100000"/>
                </a:lnSpc>
              </a:pPr>
              <a:t>2</a:t>
            </a:fld>
            <a:endParaRPr lang="cs-CZ" altLang="cs-CZ" sz="1400">
              <a:solidFill>
                <a:srgbClr val="000000"/>
              </a:solidFill>
            </a:endParaRPr>
          </a:p>
        </p:txBody>
      </p:sp>
      <p:sp>
        <p:nvSpPr>
          <p:cNvPr id="35844" name="Rectangle 2"/>
          <p:cNvSpPr>
            <a:spLocks noChangeArrowheads="1"/>
          </p:cNvSpPr>
          <p:nvPr/>
        </p:nvSpPr>
        <p:spPr bwMode="auto">
          <a:xfrm>
            <a:off x="4317881" y="9421845"/>
            <a:ext cx="3307280" cy="492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eaLnBrk="0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>
              <a:lnSpc>
                <a:spcPct val="95000"/>
              </a:lnSpc>
            </a:pPr>
            <a:fld id="{CB86CBDB-251A-4BC6-ACDD-C753911E7776}" type="slidenum">
              <a:rPr lang="cs-CZ" altLang="cs-CZ" sz="1400">
                <a:solidFill>
                  <a:srgbClr val="000000"/>
                </a:solidFill>
                <a:latin typeface="Times New Roman" pitchFamily="16" charset="0"/>
              </a:rPr>
              <a:pPr algn="r" eaLnBrk="1">
                <a:lnSpc>
                  <a:spcPct val="95000"/>
                </a:lnSpc>
              </a:pPr>
              <a:t>2</a:t>
            </a:fld>
            <a:endParaRPr lang="cs-CZ" altLang="cs-CZ" sz="140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35845" name="Rectangle 3"/>
          <p:cNvSpPr>
            <a:spLocks noChangeArrowheads="1"/>
          </p:cNvSpPr>
          <p:nvPr/>
        </p:nvSpPr>
        <p:spPr bwMode="auto">
          <a:xfrm>
            <a:off x="4317882" y="9421845"/>
            <a:ext cx="3308881" cy="494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eaLnBrk="0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>
              <a:lnSpc>
                <a:spcPct val="95000"/>
              </a:lnSpc>
            </a:pPr>
            <a:fld id="{8030119C-35DF-484B-A4CC-3C81638493D2}" type="slidenum">
              <a:rPr lang="cs-CZ" altLang="cs-CZ" sz="1400">
                <a:solidFill>
                  <a:srgbClr val="000000"/>
                </a:solidFill>
                <a:latin typeface="Times New Roman" pitchFamily="16" charset="0"/>
              </a:rPr>
              <a:pPr algn="r" eaLnBrk="1">
                <a:lnSpc>
                  <a:spcPct val="95000"/>
                </a:lnSpc>
              </a:pPr>
              <a:t>2</a:t>
            </a:fld>
            <a:endParaRPr lang="cs-CZ" altLang="cs-CZ" sz="140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35846" name="Rectangle 4"/>
          <p:cNvSpPr>
            <a:spLocks noChangeArrowheads="1"/>
          </p:cNvSpPr>
          <p:nvPr>
            <p:ph type="body"/>
          </p:nvPr>
        </p:nvSpPr>
        <p:spPr>
          <a:xfrm>
            <a:off x="685480" y="4343144"/>
            <a:ext cx="5487041" cy="4115019"/>
          </a:xfrm>
          <a:noFill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215900" indent="-214313" eaLnBrk="1">
              <a:spcBef>
                <a:spcPct val="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cs-CZ" altLang="cs-CZ" sz="2000" smtClean="0">
              <a:latin typeface="Arial" charset="0"/>
              <a:ea typeface="Microsoft YaHei" charset="-122"/>
            </a:endParaRPr>
          </a:p>
        </p:txBody>
      </p:sp>
      <p:sp>
        <p:nvSpPr>
          <p:cNvPr id="35847" name="Rectangle 5"/>
          <p:cNvSpPr>
            <a:spLocks noChangeArrowheads="1" noTextEdit="1"/>
          </p:cNvSpPr>
          <p:nvPr>
            <p:ph type="sldImg" idx="1"/>
          </p:nvPr>
        </p:nvSpPr>
        <p:spPr>
          <a:xfrm>
            <a:off x="1143000" y="695325"/>
            <a:ext cx="4573588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7BECA175-6003-433F-BBF0-A1C16A92F8FE}" type="slidenum">
              <a:rPr lang="cs-CZ" altLang="cs-CZ" smtClean="0">
                <a:solidFill>
                  <a:srgbClr val="000000"/>
                </a:solidFill>
                <a:latin typeface="Times New Roman" pitchFamily="16" charset="0"/>
              </a:rPr>
              <a:pPr eaLnBrk="1"/>
              <a:t>3</a:t>
            </a:fld>
            <a:endParaRPr lang="cs-CZ" altLang="cs-CZ" smtClean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37891" name="Text Box 1"/>
          <p:cNvSpPr txBox="1">
            <a:spLocks noChangeArrowheads="1"/>
          </p:cNvSpPr>
          <p:nvPr/>
        </p:nvSpPr>
        <p:spPr bwMode="auto">
          <a:xfrm>
            <a:off x="3883852" y="8684826"/>
            <a:ext cx="2972547" cy="457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eaLnBrk="1">
              <a:lnSpc>
                <a:spcPct val="100000"/>
              </a:lnSpc>
            </a:pPr>
            <a:fld id="{F25BCAD0-80D6-4766-8400-EF5CD1A91A8A}" type="slidenum">
              <a:rPr lang="cs-CZ" altLang="cs-CZ" sz="1400">
                <a:solidFill>
                  <a:srgbClr val="000000"/>
                </a:solidFill>
              </a:rPr>
              <a:pPr eaLnBrk="1">
                <a:lnSpc>
                  <a:spcPct val="100000"/>
                </a:lnSpc>
              </a:pPr>
              <a:t>3</a:t>
            </a:fld>
            <a:endParaRPr lang="cs-CZ" altLang="cs-CZ" sz="1400">
              <a:solidFill>
                <a:srgbClr val="000000"/>
              </a:solidFill>
            </a:endParaRPr>
          </a:p>
        </p:txBody>
      </p:sp>
      <p:sp>
        <p:nvSpPr>
          <p:cNvPr id="37892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3" name="Rectangle 3"/>
          <p:cNvSpPr>
            <a:spLocks noChangeArrowheads="1"/>
          </p:cNvSpPr>
          <p:nvPr>
            <p:ph type="body" idx="1"/>
          </p:nvPr>
        </p:nvSpPr>
        <p:spPr>
          <a:xfrm>
            <a:off x="685480" y="4343144"/>
            <a:ext cx="5488643" cy="4115019"/>
          </a:xfrm>
          <a:noFill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215900" indent="-214313" eaLnBrk="1">
              <a:spcBef>
                <a:spcPct val="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cs-CZ" altLang="cs-CZ" sz="2000" smtClean="0">
              <a:latin typeface="Arial" charset="0"/>
              <a:ea typeface="Microsoft YaHei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 eaLnBrk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 eaLnBrk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 eaLnBrk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 eaLnBrk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648270E-00D9-4185-B8F0-6959D5D4B10C}" type="slidenum">
              <a:rPr lang="cs-CZ" altLang="cs-CZ" sz="1400" smtClean="0">
                <a:latin typeface="Arial" charset="0"/>
                <a:ea typeface="ＭＳ Ｐゴシック" charset="-128"/>
              </a:rPr>
              <a:pPr eaLnBrk="1" hangingPunct="1">
                <a:spcBef>
                  <a:spcPct val="0"/>
                </a:spcBef>
              </a:pPr>
              <a:t>4</a:t>
            </a:fld>
            <a:endParaRPr lang="cs-CZ" altLang="cs-CZ" sz="1400" smtClean="0">
              <a:latin typeface="Arial" charset="0"/>
              <a:ea typeface="ＭＳ Ｐゴシック" charset="-128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cs-CZ" smtClean="0"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19A30D47-CCA9-4F3F-8690-5AD16F525098}" type="slidenum">
              <a:rPr lang="cs-CZ" altLang="cs-CZ" smtClean="0">
                <a:solidFill>
                  <a:srgbClr val="000000"/>
                </a:solidFill>
                <a:latin typeface="Times New Roman" pitchFamily="16" charset="0"/>
              </a:rPr>
              <a:pPr eaLnBrk="1"/>
              <a:t>5</a:t>
            </a:fld>
            <a:endParaRPr lang="cs-CZ" altLang="cs-CZ" smtClean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44035" name="Text Box 1"/>
          <p:cNvSpPr txBox="1">
            <a:spLocks noChangeArrowheads="1"/>
          </p:cNvSpPr>
          <p:nvPr/>
        </p:nvSpPr>
        <p:spPr bwMode="auto">
          <a:xfrm>
            <a:off x="3883852" y="8684826"/>
            <a:ext cx="2972547" cy="457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>
              <a:lnSpc>
                <a:spcPct val="100000"/>
              </a:lnSpc>
            </a:pPr>
            <a:fld id="{BC3810F8-1DB6-49AA-ABE0-BDA990D7F152}" type="slidenum">
              <a:rPr lang="cs-CZ" altLang="cs-CZ" sz="1400">
                <a:solidFill>
                  <a:srgbClr val="000000"/>
                </a:solidFill>
                <a:ea typeface="ＭＳ Ｐゴシック" charset="-128"/>
              </a:rPr>
              <a:pPr eaLnBrk="1" hangingPunct="1">
                <a:lnSpc>
                  <a:spcPct val="100000"/>
                </a:lnSpc>
              </a:pPr>
              <a:t>5</a:t>
            </a:fld>
            <a:endParaRPr lang="cs-CZ" altLang="cs-CZ" sz="140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4036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4037" name="Rectangle 3"/>
          <p:cNvSpPr>
            <a:spLocks noChangeArrowheads="1"/>
          </p:cNvSpPr>
          <p:nvPr>
            <p:ph type="body" idx="1"/>
          </p:nvPr>
        </p:nvSpPr>
        <p:spPr>
          <a:xfrm>
            <a:off x="685480" y="4343144"/>
            <a:ext cx="5487041" cy="4115019"/>
          </a:xfrm>
          <a:noFill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215900" indent="-214313" eaLnBrk="1">
              <a:spcBef>
                <a:spcPct val="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endParaRPr lang="cs-CZ" altLang="cs-CZ" sz="2000" smtClean="0">
              <a:latin typeface="Arial" charset="0"/>
              <a:ea typeface="Microsoft YaHei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987BF7A3-2DEC-4B2E-8D63-FF3BD6B9F558}" type="slidenum">
              <a:rPr lang="cs-CZ" altLang="cs-CZ" smtClean="0">
                <a:solidFill>
                  <a:srgbClr val="000000"/>
                </a:solidFill>
                <a:latin typeface="Times New Roman" pitchFamily="16" charset="0"/>
              </a:rPr>
              <a:pPr eaLnBrk="1"/>
              <a:t>6</a:t>
            </a:fld>
            <a:endParaRPr lang="cs-CZ" altLang="cs-CZ" smtClean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46083" name="Text Box 1"/>
          <p:cNvSpPr txBox="1">
            <a:spLocks noChangeArrowheads="1"/>
          </p:cNvSpPr>
          <p:nvPr/>
        </p:nvSpPr>
        <p:spPr bwMode="auto">
          <a:xfrm>
            <a:off x="3885453" y="8686288"/>
            <a:ext cx="2972547" cy="457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9" tIns="46805" rIns="90009" bIns="46805" anchor="b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algn="r" defTabSz="914400" eaLnBrk="1" hangingPunct="1">
              <a:lnSpc>
                <a:spcPct val="100000"/>
              </a:lnSpc>
              <a:buClrTx/>
              <a:buSzTx/>
              <a:buFontTx/>
              <a:buNone/>
            </a:pPr>
            <a:fld id="{A88E31BB-4D46-404D-A981-9AF015B1597F}" type="slidenum">
              <a:rPr lang="cs-CZ" altLang="cs-CZ" sz="1200">
                <a:solidFill>
                  <a:srgbClr val="000000"/>
                </a:solidFill>
              </a:rPr>
              <a:pPr algn="r" defTabSz="914400" eaLnBrk="1" hangingPunct="1">
                <a:lnSpc>
                  <a:spcPct val="100000"/>
                </a:lnSpc>
                <a:buClrTx/>
                <a:buSzTx/>
                <a:buFontTx/>
                <a:buNone/>
              </a:pPr>
              <a:t>6</a:t>
            </a:fld>
            <a:endParaRPr lang="cs-CZ" altLang="cs-CZ" sz="1200">
              <a:solidFill>
                <a:srgbClr val="000000"/>
              </a:solidFill>
            </a:endParaRPr>
          </a:p>
        </p:txBody>
      </p:sp>
      <p:sp>
        <p:nvSpPr>
          <p:cNvPr id="460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608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480" y="4343144"/>
            <a:ext cx="5488643" cy="411648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344F8CDC-9D07-40C3-900E-E649DB3A1060}" type="slidenum">
              <a:rPr lang="cs-CZ" altLang="cs-CZ" smtClean="0">
                <a:solidFill>
                  <a:srgbClr val="000000"/>
                </a:solidFill>
                <a:latin typeface="Times New Roman" pitchFamily="16" charset="0"/>
              </a:rPr>
              <a:pPr eaLnBrk="1"/>
              <a:t>7</a:t>
            </a:fld>
            <a:endParaRPr lang="cs-CZ" altLang="cs-CZ" smtClean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47107" name="Text Box 1"/>
          <p:cNvSpPr txBox="1">
            <a:spLocks noChangeArrowheads="1"/>
          </p:cNvSpPr>
          <p:nvPr/>
        </p:nvSpPr>
        <p:spPr bwMode="auto">
          <a:xfrm>
            <a:off x="3885453" y="8686288"/>
            <a:ext cx="2972547" cy="457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9" tIns="46805" rIns="90009" bIns="46805" anchor="b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algn="r" defTabSz="914400" eaLnBrk="1" hangingPunct="1">
              <a:lnSpc>
                <a:spcPct val="100000"/>
              </a:lnSpc>
              <a:buClrTx/>
              <a:buSzTx/>
              <a:buFontTx/>
              <a:buNone/>
            </a:pPr>
            <a:fld id="{2C6EFDAA-BCE8-4D35-A763-9010EA3F5B89}" type="slidenum">
              <a:rPr lang="cs-CZ" altLang="cs-CZ" sz="1200">
                <a:solidFill>
                  <a:srgbClr val="000000"/>
                </a:solidFill>
              </a:rPr>
              <a:pPr algn="r" defTabSz="914400" eaLnBrk="1" hangingPunct="1">
                <a:lnSpc>
                  <a:spcPct val="100000"/>
                </a:lnSpc>
                <a:buClrTx/>
                <a:buSzTx/>
                <a:buFontTx/>
                <a:buNone/>
              </a:pPr>
              <a:t>7</a:t>
            </a:fld>
            <a:endParaRPr lang="cs-CZ" altLang="cs-CZ" sz="1200">
              <a:solidFill>
                <a:srgbClr val="000000"/>
              </a:solidFill>
            </a:endParaRPr>
          </a:p>
        </p:txBody>
      </p:sp>
      <p:sp>
        <p:nvSpPr>
          <p:cNvPr id="4710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480" y="4343144"/>
            <a:ext cx="5488643" cy="411648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4FB149C9-D136-4291-BC25-1C0435FA92EA}" type="slidenum">
              <a:rPr lang="cs-CZ" altLang="cs-CZ" smtClean="0">
                <a:solidFill>
                  <a:srgbClr val="000000"/>
                </a:solidFill>
                <a:latin typeface="Times New Roman" pitchFamily="16" charset="0"/>
              </a:rPr>
              <a:pPr eaLnBrk="1"/>
              <a:t>8</a:t>
            </a:fld>
            <a:endParaRPr lang="cs-CZ" altLang="cs-CZ" smtClean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48131" name="Text Box 1"/>
          <p:cNvSpPr txBox="1">
            <a:spLocks noChangeArrowheads="1"/>
          </p:cNvSpPr>
          <p:nvPr/>
        </p:nvSpPr>
        <p:spPr bwMode="auto">
          <a:xfrm>
            <a:off x="3885453" y="8686288"/>
            <a:ext cx="2972547" cy="457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9" tIns="46805" rIns="90009" bIns="46805" anchor="b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algn="r" defTabSz="914400" eaLnBrk="1" hangingPunct="1">
              <a:lnSpc>
                <a:spcPct val="100000"/>
              </a:lnSpc>
              <a:buClrTx/>
              <a:buSzTx/>
              <a:buFontTx/>
              <a:buNone/>
            </a:pPr>
            <a:fld id="{8997D6A0-C864-43EA-9AD1-7E08DF6C3953}" type="slidenum">
              <a:rPr lang="cs-CZ" altLang="cs-CZ" sz="1200">
                <a:solidFill>
                  <a:srgbClr val="000000"/>
                </a:solidFill>
              </a:rPr>
              <a:pPr algn="r" defTabSz="914400" eaLnBrk="1" hangingPunct="1">
                <a:lnSpc>
                  <a:spcPct val="100000"/>
                </a:lnSpc>
                <a:buClrTx/>
                <a:buSzTx/>
                <a:buFontTx/>
                <a:buNone/>
              </a:pPr>
              <a:t>8</a:t>
            </a:fld>
            <a:endParaRPr lang="cs-CZ" altLang="cs-CZ" sz="1200">
              <a:solidFill>
                <a:srgbClr val="000000"/>
              </a:solidFill>
            </a:endParaRPr>
          </a:p>
        </p:txBody>
      </p:sp>
      <p:sp>
        <p:nvSpPr>
          <p:cNvPr id="4813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480" y="4343144"/>
            <a:ext cx="5488643" cy="411648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60A58A7C-4030-49E3-8286-3A8D8D89A3F1}" type="slidenum">
              <a:rPr lang="cs-CZ" altLang="cs-CZ" smtClean="0">
                <a:solidFill>
                  <a:srgbClr val="000000"/>
                </a:solidFill>
                <a:latin typeface="Times New Roman" pitchFamily="16" charset="0"/>
              </a:rPr>
              <a:pPr eaLnBrk="1"/>
              <a:t>9</a:t>
            </a:fld>
            <a:endParaRPr lang="cs-CZ" altLang="cs-CZ" smtClean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49155" name="Text Box 1"/>
          <p:cNvSpPr txBox="1">
            <a:spLocks noChangeArrowheads="1"/>
          </p:cNvSpPr>
          <p:nvPr/>
        </p:nvSpPr>
        <p:spPr bwMode="auto">
          <a:xfrm>
            <a:off x="3885453" y="8686288"/>
            <a:ext cx="2972547" cy="457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9" tIns="46805" rIns="90009" bIns="46805" anchor="b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algn="r" defTabSz="914400" eaLnBrk="1" hangingPunct="1">
              <a:lnSpc>
                <a:spcPct val="100000"/>
              </a:lnSpc>
              <a:buClrTx/>
              <a:buSzTx/>
              <a:buFontTx/>
              <a:buNone/>
            </a:pPr>
            <a:fld id="{4D9153CB-A7D7-45F6-BD9E-B387AD51ABBC}" type="slidenum">
              <a:rPr lang="cs-CZ" altLang="cs-CZ" sz="1200">
                <a:solidFill>
                  <a:srgbClr val="000000"/>
                </a:solidFill>
              </a:rPr>
              <a:pPr algn="r" defTabSz="914400" eaLnBrk="1" hangingPunct="1">
                <a:lnSpc>
                  <a:spcPct val="100000"/>
                </a:lnSpc>
                <a:buClrTx/>
                <a:buSzTx/>
                <a:buFontTx/>
                <a:buNone/>
              </a:pPr>
              <a:t>9</a:t>
            </a:fld>
            <a:endParaRPr lang="cs-CZ" altLang="cs-CZ" sz="1200">
              <a:solidFill>
                <a:srgbClr val="000000"/>
              </a:solidFill>
            </a:endParaRPr>
          </a:p>
        </p:txBody>
      </p:sp>
      <p:sp>
        <p:nvSpPr>
          <p:cNvPr id="491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480" y="4343144"/>
            <a:ext cx="5488643" cy="411648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 eaLnBrk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 eaLnBrk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 eaLnBrk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 eaLnBrk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360F714-693A-48C4-8297-C204115E6010}" type="slidenum">
              <a:rPr lang="cs-CZ" altLang="cs-CZ" sz="1400" smtClean="0">
                <a:latin typeface="Arial" charset="0"/>
                <a:ea typeface="ＭＳ Ｐゴシック" charset="-128"/>
              </a:rPr>
              <a:pPr eaLnBrk="1" hangingPunct="1">
                <a:spcBef>
                  <a:spcPct val="0"/>
                </a:spcBef>
              </a:pPr>
              <a:t>10</a:t>
            </a:fld>
            <a:endParaRPr lang="cs-CZ" altLang="cs-CZ" sz="1400" smtClean="0">
              <a:latin typeface="Arial" charset="0"/>
              <a:ea typeface="ＭＳ Ｐゴシック" charset="-128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cs-CZ" smtClean="0">
              <a:ea typeface="ＭＳ Ｐゴシック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C2615-8742-44A0-AF5D-4CFC6B34D8D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43CBA-C377-483B-B857-75514A2761D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6522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C2615-8742-44A0-AF5D-4CFC6B34D8D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43CBA-C377-483B-B857-75514A2761D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544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C2615-8742-44A0-AF5D-4CFC6B34D8D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43CBA-C377-483B-B857-75514A2761D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3736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C2615-8742-44A0-AF5D-4CFC6B34D8D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43CBA-C377-483B-B857-75514A2761D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7947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C2615-8742-44A0-AF5D-4CFC6B34D8D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43CBA-C377-483B-B857-75514A2761D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9002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C2615-8742-44A0-AF5D-4CFC6B34D8D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43CBA-C377-483B-B857-75514A2761D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4621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C2615-8742-44A0-AF5D-4CFC6B34D8D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43CBA-C377-483B-B857-75514A2761D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489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C2615-8742-44A0-AF5D-4CFC6B34D8D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43CBA-C377-483B-B857-75514A2761D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565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C2615-8742-44A0-AF5D-4CFC6B34D8D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43CBA-C377-483B-B857-75514A2761D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2522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C2615-8742-44A0-AF5D-4CFC6B34D8D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43CBA-C377-483B-B857-75514A2761D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2970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C2615-8742-44A0-AF5D-4CFC6B34D8D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43CBA-C377-483B-B857-75514A2761D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50188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0375-6A0D-4F58-B8F4-CA7C46FF398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5729F-EDD5-4CEC-92FE-E1B29DD88A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8004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Pr>
        <a:blipFill dpi="0" rotWithShape="1">
          <a:blip r:embed="rId2" cstate="print">
            <a:alphaModFix amt="4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0375-6A0D-4F58-B8F4-CA7C46FF398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5729F-EDD5-4CEC-92FE-E1B29DD88A1B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27" name="Picture 3" descr="Z:\PROJEKTY\Systémové zajištění sociálního začleňování\OPZ publicita\OPZ_barevne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6218380"/>
            <a:ext cx="3024336" cy="62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78044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Pr>
        <a:blipFill dpi="0" rotWithShape="1">
          <a:blip r:embed="rId2" cstate="print">
            <a:alphaModFix amt="4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0375-6A0D-4F58-B8F4-CA7C46FF398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5729F-EDD5-4CEC-92FE-E1B29DD88A1B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Picture 3" descr="Z:\PROJEKTY\Systémové zajištění sociálního začleňování\OPZ publicita\OPZ_barevne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6218380"/>
            <a:ext cx="3024336" cy="62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69689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Pr>
        <a:blipFill dpi="0" rotWithShape="1">
          <a:blip r:embed="rId2" cstate="print">
            <a:alphaModFix amt="4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0375-6A0D-4F58-B8F4-CA7C46FF398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5729F-EDD5-4CEC-92FE-E1B29DD88A1B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Picture 3" descr="Z:\PROJEKTY\Systémové zajištění sociálního začleňování\OPZ publicita\OPZ_barevne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6218380"/>
            <a:ext cx="3024336" cy="62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08940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bg>
      <p:bgPr>
        <a:blipFill dpi="0" rotWithShape="1">
          <a:blip r:embed="rId2" cstate="print">
            <a:alphaModFix amt="4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0375-6A0D-4F58-B8F4-CA7C46FF398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5729F-EDD5-4CEC-92FE-E1B29DD88A1B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Picture 3" descr="Z:\PROJEKTY\Systémové zajištění sociálního začleňování\OPZ publicita\OPZ_barevne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6218380"/>
            <a:ext cx="3024336" cy="62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95839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Pr>
        <a:blipFill dpi="0" rotWithShape="1">
          <a:blip r:embed="rId2" cstate="print">
            <a:alphaModFix amt="4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0375-6A0D-4F58-B8F4-CA7C46FF398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5729F-EDD5-4CEC-92FE-E1B29DD88A1B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6" name="Picture 3" descr="Z:\PROJEKTY\Systémové zajištění sociálního začleňování\OPZ publicita\OPZ_barevne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6218380"/>
            <a:ext cx="3024336" cy="62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76667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Pr>
        <a:blipFill dpi="0" rotWithShape="1">
          <a:blip r:embed="rId2" cstate="print">
            <a:alphaModFix amt="4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0375-6A0D-4F58-B8F4-CA7C46FF398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5729F-EDD5-4CEC-92FE-E1B29DD88A1B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5" name="Picture 3" descr="Z:\PROJEKTY\Systémové zajištění sociálního začleňování\OPZ publicita\OPZ_barevne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6218380"/>
            <a:ext cx="3024336" cy="62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66688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bg>
      <p:bgPr>
        <a:blipFill dpi="0" rotWithShape="1">
          <a:blip r:embed="rId2" cstate="print">
            <a:alphaModFix amt="4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0375-6A0D-4F58-B8F4-CA7C46FF398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5729F-EDD5-4CEC-92FE-E1B29DD88A1B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Picture 3" descr="Z:\PROJEKTY\Systémové zajištění sociálního začleňování\OPZ publicita\OPZ_barevne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6218380"/>
            <a:ext cx="3024336" cy="62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62699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Pr>
        <a:blipFill dpi="0" rotWithShape="1">
          <a:blip r:embed="rId2" cstate="print">
            <a:alphaModFix amt="4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0375-6A0D-4F58-B8F4-CA7C46FF398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5729F-EDD5-4CEC-92FE-E1B29DD88A1B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Picture 3" descr="Z:\PROJEKTY\Systémové zajištění sociálního začleňování\OPZ publicita\OPZ_barevne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6218380"/>
            <a:ext cx="3024336" cy="62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20817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Pr>
        <a:blipFill dpi="0" rotWithShape="1">
          <a:blip r:embed="rId2" cstate="print">
            <a:alphaModFix amt="4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0375-6A0D-4F58-B8F4-CA7C46FF398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5729F-EDD5-4CEC-92FE-E1B29DD88A1B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Picture 3" descr="Z:\PROJEKTY\Systémové zajištění sociálního začleňování\OPZ publicita\OPZ_barevne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6218380"/>
            <a:ext cx="3024336" cy="62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61104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bg>
      <p:bgPr>
        <a:blipFill dpi="0" rotWithShape="1">
          <a:blip r:embed="rId2" cstate="print">
            <a:alphaModFix amt="4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B0375-6A0D-4F58-B8F4-CA7C46FF398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5729F-EDD5-4CEC-92FE-E1B29DD88A1B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Picture 3" descr="Z:\PROJEKTY\Systémové zajištění sociálního začleňování\OPZ publicita\OPZ_barevne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6218380"/>
            <a:ext cx="3024336" cy="62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7390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7104A-C9E6-40C9-BF84-BD526C692FCE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04823-1FB8-4C6B-9562-78D221BD88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71675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7104A-C9E6-40C9-BF84-BD526C692FCE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04823-1FB8-4C6B-9562-78D221BD88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34367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7104A-C9E6-40C9-BF84-BD526C692FCE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04823-1FB8-4C6B-9562-78D221BD88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220591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7104A-C9E6-40C9-BF84-BD526C692FCE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04823-1FB8-4C6B-9562-78D221BD88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9378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7104A-C9E6-40C9-BF84-BD526C692FCE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04823-1FB8-4C6B-9562-78D221BD88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12229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7104A-C9E6-40C9-BF84-BD526C692FCE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04823-1FB8-4C6B-9562-78D221BD88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391983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7104A-C9E6-40C9-BF84-BD526C692FCE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04823-1FB8-4C6B-9562-78D221BD88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878979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7104A-C9E6-40C9-BF84-BD526C692FCE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04823-1FB8-4C6B-9562-78D221BD88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2715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7104A-C9E6-40C9-BF84-BD526C692FCE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04823-1FB8-4C6B-9562-78D221BD88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581295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7104A-C9E6-40C9-BF84-BD526C692FCE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04823-1FB8-4C6B-9562-78D221BD88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212878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7104A-C9E6-40C9-BF84-BD526C692FCE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04823-1FB8-4C6B-9562-78D221BD88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5566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C2615-8742-44A0-AF5D-4CFC6B34D8D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D43CBA-C377-483B-B857-75514A2761D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0404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EB0375-6A0D-4F58-B8F4-CA7C46FF3984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E5729F-EDD5-4CEC-92FE-E1B29DD88A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98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7104A-C9E6-40C9-BF84-BD526C692FCE}" type="datetimeFigureOut">
              <a:rPr lang="cs-CZ" smtClean="0"/>
              <a:pPr/>
              <a:t>26.5.2016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104823-1FB8-4C6B-9562-78D221BD88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6308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2564904"/>
            <a:ext cx="7772400" cy="1944216"/>
          </a:xfrm>
        </p:spPr>
        <p:txBody>
          <a:bodyPr>
            <a:noAutofit/>
          </a:bodyPr>
          <a:lstStyle/>
          <a:p>
            <a:r>
              <a:rPr lang="cs-CZ" sz="3600" b="1" dirty="0" smtClean="0"/>
              <a:t>Koordinovaný přístup k sociálně vyloučeným lokalitám</a:t>
            </a:r>
            <a:br>
              <a:rPr lang="cs-CZ" sz="3600" b="1" dirty="0" smtClean="0"/>
            </a:br>
            <a:r>
              <a:rPr lang="cs-CZ" sz="3600" b="1" dirty="0"/>
              <a:t>a</a:t>
            </a:r>
            <a:r>
              <a:rPr lang="cs-CZ" sz="3600" b="1" dirty="0" smtClean="0"/>
              <a:t> </a:t>
            </a:r>
            <a:br>
              <a:rPr lang="cs-CZ" sz="3600" b="1" dirty="0" smtClean="0"/>
            </a:br>
            <a:r>
              <a:rPr lang="cs-CZ" sz="3600" b="1" dirty="0" smtClean="0"/>
              <a:t>Akční </a:t>
            </a:r>
            <a:r>
              <a:rPr lang="cs-CZ" sz="3600" b="1" dirty="0" smtClean="0"/>
              <a:t>plán Strategie boje proti sociálnímu vyloučení 2016-2020</a:t>
            </a:r>
            <a:br>
              <a:rPr lang="cs-CZ" sz="3600" b="1" dirty="0" smtClean="0"/>
            </a:br>
            <a:r>
              <a:rPr lang="cs-CZ" sz="3600" b="1" dirty="0" smtClean="0">
                <a:solidFill>
                  <a:schemeClr val="tx2"/>
                </a:solidFill>
              </a:rPr>
              <a:t>oblast bezpečnost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725144"/>
            <a:ext cx="6368752" cy="1368152"/>
          </a:xfrm>
        </p:spPr>
        <p:txBody>
          <a:bodyPr>
            <a:norm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2834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-396875" y="476250"/>
            <a:ext cx="9128125" cy="5846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 marL="1514475" indent="-555625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 marL="2060575" indent="-554038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 hangingPunct="1">
              <a:lnSpc>
                <a:spcPct val="100000"/>
              </a:lnSpc>
              <a:spcBef>
                <a:spcPts val="900"/>
              </a:spcBef>
              <a:defRPr/>
            </a:pPr>
            <a:endParaRPr lang="cs-CZ" altLang="cs-CZ" sz="2000" b="1" dirty="0" smtClean="0"/>
          </a:p>
          <a:p>
            <a:pPr algn="ctr" hangingPunct="1">
              <a:lnSpc>
                <a:spcPct val="100000"/>
              </a:lnSpc>
              <a:spcBef>
                <a:spcPts val="900"/>
              </a:spcBef>
              <a:defRPr/>
            </a:pPr>
            <a:endParaRPr lang="cs-CZ" altLang="cs-CZ" sz="2000" b="1" dirty="0" smtClean="0"/>
          </a:p>
          <a:p>
            <a:pPr algn="ctr" hangingPunct="1">
              <a:lnSpc>
                <a:spcPct val="100000"/>
              </a:lnSpc>
              <a:spcBef>
                <a:spcPts val="900"/>
              </a:spcBef>
              <a:defRPr/>
            </a:pPr>
            <a:r>
              <a:rPr lang="cs-CZ" altLang="cs-CZ" sz="2600" b="1" dirty="0" smtClean="0">
                <a:solidFill>
                  <a:srgbClr val="FF6600"/>
                </a:solidFill>
              </a:rPr>
              <a:t>       Projekty a projektové záměry Agentury </a:t>
            </a:r>
            <a:r>
              <a:rPr lang="cs-CZ" altLang="cs-CZ" sz="2600" b="1" dirty="0" smtClean="0">
                <a:solidFill>
                  <a:srgbClr val="FF6600"/>
                </a:solidFill>
              </a:rPr>
              <a:t> </a:t>
            </a:r>
            <a:endParaRPr lang="cs-CZ" altLang="cs-CZ" sz="2600" b="1" dirty="0" smtClean="0">
              <a:solidFill>
                <a:srgbClr val="FF6600"/>
              </a:solidFill>
            </a:endParaRPr>
          </a:p>
          <a:p>
            <a:pPr hangingPunct="1">
              <a:lnSpc>
                <a:spcPct val="100000"/>
              </a:lnSpc>
              <a:spcBef>
                <a:spcPts val="900"/>
              </a:spcBef>
              <a:defRPr/>
            </a:pPr>
            <a:r>
              <a:rPr lang="cs-CZ" altLang="cs-CZ" b="1" dirty="0" smtClean="0"/>
              <a:t>             </a:t>
            </a:r>
          </a:p>
          <a:p>
            <a:pPr hangingPunct="1">
              <a:lnSpc>
                <a:spcPct val="100000"/>
              </a:lnSpc>
              <a:spcBef>
                <a:spcPts val="900"/>
              </a:spcBef>
              <a:defRPr/>
            </a:pPr>
            <a:r>
              <a:rPr lang="cs-CZ" altLang="cs-CZ" sz="2000" b="1" dirty="0" smtClean="0"/>
              <a:t>          </a:t>
            </a:r>
            <a:r>
              <a:rPr lang="cs-CZ" altLang="cs-CZ" sz="1600" b="1" u="sng" dirty="0" smtClean="0"/>
              <a:t>IP OP Zaměstnanost „Systémové zajištění sociálního začleňování“ </a:t>
            </a:r>
          </a:p>
          <a:p>
            <a:pPr lvl="1" hangingPunct="1">
              <a:lnSpc>
                <a:spcPct val="100000"/>
              </a:lnSpc>
              <a:spcBef>
                <a:spcPts val="900"/>
              </a:spcBef>
              <a:buFont typeface="Arial" charset="0"/>
              <a:buChar char="•"/>
              <a:defRPr/>
            </a:pPr>
            <a:r>
              <a:rPr lang="cs-CZ" altLang="cs-CZ" sz="1600" b="1" dirty="0" smtClean="0"/>
              <a:t>Realizace od 1. ledna 2016 do konce roku 2020</a:t>
            </a:r>
          </a:p>
          <a:p>
            <a:pPr lvl="1" hangingPunct="1">
              <a:lnSpc>
                <a:spcPct val="100000"/>
              </a:lnSpc>
              <a:spcBef>
                <a:spcPts val="900"/>
              </a:spcBef>
              <a:buFont typeface="Arial" charset="0"/>
              <a:buChar char="•"/>
              <a:defRPr/>
            </a:pPr>
            <a:r>
              <a:rPr lang="cs-CZ" altLang="cs-CZ" sz="1600" b="1" dirty="0" smtClean="0"/>
              <a:t>Minimálně 70 lokalit zapojených do Koordinovaného přístupu + pomoc dalším desítkám obcím mimo intenzivní podporu</a:t>
            </a:r>
          </a:p>
          <a:p>
            <a:pPr marL="1084263" indent="-339725" hangingPunct="1">
              <a:lnSpc>
                <a:spcPct val="100000"/>
              </a:lnSpc>
              <a:spcBef>
                <a:spcPts val="900"/>
              </a:spcBef>
              <a:buClrTx/>
              <a:buSzTx/>
              <a:buFontTx/>
              <a:buNone/>
              <a:defRPr/>
            </a:pPr>
            <a:endParaRPr lang="cs-CZ" altLang="cs-CZ" sz="1600" b="1" u="sng" dirty="0" smtClean="0"/>
          </a:p>
          <a:p>
            <a:pPr marL="1084263" indent="-339725" hangingPunct="1">
              <a:lnSpc>
                <a:spcPct val="100000"/>
              </a:lnSpc>
              <a:spcBef>
                <a:spcPts val="900"/>
              </a:spcBef>
              <a:buClrTx/>
              <a:buSzTx/>
              <a:buFontTx/>
              <a:buNone/>
              <a:defRPr/>
            </a:pPr>
            <a:r>
              <a:rPr lang="cs-CZ" altLang="cs-CZ" sz="1600" b="1" u="sng" dirty="0" smtClean="0"/>
              <a:t>IP OP Výzkum, vývoj, vzdělávání </a:t>
            </a:r>
            <a:r>
              <a:rPr lang="cs-CZ" altLang="cs-CZ" sz="1600" b="1" u="sng" dirty="0" smtClean="0"/>
              <a:t>„Kvalitní a inkluzivní vzdělávání v lokalitách se sociálny vyloučeným obyvatelstvem“ </a:t>
            </a:r>
            <a:endParaRPr lang="cs-CZ" altLang="cs-CZ" sz="1600" b="1" u="sng" dirty="0" smtClean="0"/>
          </a:p>
          <a:p>
            <a:pPr lvl="3" hangingPunct="1">
              <a:lnSpc>
                <a:spcPct val="100000"/>
              </a:lnSpc>
              <a:spcBef>
                <a:spcPts val="900"/>
              </a:spcBef>
              <a:buFont typeface="Arial" charset="0"/>
              <a:buChar char="•"/>
              <a:defRPr/>
            </a:pPr>
            <a:r>
              <a:rPr lang="cs-CZ" altLang="cs-CZ" sz="1600" b="1" dirty="0" smtClean="0"/>
              <a:t>Realizace projektu od července 2016 do konce roku 2022 </a:t>
            </a:r>
          </a:p>
          <a:p>
            <a:pPr lvl="3" hangingPunct="1">
              <a:lnSpc>
                <a:spcPct val="100000"/>
              </a:lnSpc>
              <a:spcBef>
                <a:spcPts val="900"/>
              </a:spcBef>
              <a:buFont typeface="Arial" charset="0"/>
              <a:buChar char="•"/>
              <a:defRPr/>
            </a:pPr>
            <a:r>
              <a:rPr lang="cs-CZ" altLang="cs-CZ" sz="1600" b="1" dirty="0" smtClean="0"/>
              <a:t>Podpora inkluzivního vzdělávání na úrovni obcí – pracovní a poradní orgány + strategie + metodiky pro zřizovatele škol a pro ředitele</a:t>
            </a:r>
          </a:p>
          <a:p>
            <a:pPr lvl="3" hangingPunct="1">
              <a:lnSpc>
                <a:spcPct val="100000"/>
              </a:lnSpc>
              <a:spcBef>
                <a:spcPts val="900"/>
              </a:spcBef>
              <a:buFont typeface="Arial" charset="0"/>
              <a:buChar char="•"/>
              <a:defRPr/>
            </a:pPr>
            <a:r>
              <a:rPr lang="cs-CZ" altLang="cs-CZ" sz="1600" b="1" dirty="0" smtClean="0"/>
              <a:t>Pomoc se zpracování Místních akčních plánů (MAP) všem ORP se SVL </a:t>
            </a:r>
          </a:p>
          <a:p>
            <a:pPr marL="1198563" indent="-338138" hangingPunct="1">
              <a:lnSpc>
                <a:spcPct val="100000"/>
              </a:lnSpc>
              <a:spcBef>
                <a:spcPts val="900"/>
              </a:spcBef>
              <a:buClrTx/>
              <a:buSzTx/>
              <a:buFontTx/>
              <a:buNone/>
              <a:defRPr/>
            </a:pPr>
            <a:endParaRPr lang="cs-CZ" altLang="cs-CZ" sz="2000" dirty="0" smtClean="0"/>
          </a:p>
        </p:txBody>
      </p:sp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236538" y="1770063"/>
            <a:ext cx="8496300" cy="760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 eaLnBrk="0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>
              <a:lnSpc>
                <a:spcPct val="100000"/>
              </a:lnSpc>
            </a:pPr>
            <a:endParaRPr lang="cs-CZ" altLang="cs-CZ" sz="2200">
              <a:solidFill>
                <a:srgbClr val="000000"/>
              </a:solidFill>
            </a:endParaRPr>
          </a:p>
          <a:p>
            <a:pPr eaLnBrk="1" hangingPunct="1">
              <a:lnSpc>
                <a:spcPct val="100000"/>
              </a:lnSpc>
            </a:pPr>
            <a:endParaRPr lang="cs-CZ" altLang="cs-CZ" sz="2200">
              <a:solidFill>
                <a:srgbClr val="000000"/>
              </a:solidFill>
            </a:endParaRPr>
          </a:p>
        </p:txBody>
      </p:sp>
      <p:sp>
        <p:nvSpPr>
          <p:cNvPr id="16388" name="Line 3"/>
          <p:cNvSpPr>
            <a:spLocks noChangeShapeType="1"/>
          </p:cNvSpPr>
          <p:nvPr/>
        </p:nvSpPr>
        <p:spPr bwMode="auto">
          <a:xfrm>
            <a:off x="525463" y="838200"/>
            <a:ext cx="8207375" cy="1588"/>
          </a:xfrm>
          <a:prstGeom prst="line">
            <a:avLst/>
          </a:prstGeom>
          <a:noFill/>
          <a:ln w="9360">
            <a:solidFill>
              <a:srgbClr val="80808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014417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323850" y="1125538"/>
            <a:ext cx="8496300" cy="525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1250"/>
              </a:spcBef>
            </a:pPr>
            <a:r>
              <a:rPr lang="cs-CZ" altLang="cs-CZ" sz="2000" b="1">
                <a:solidFill>
                  <a:srgbClr val="000000"/>
                </a:solidFill>
              </a:rPr>
              <a:t>           </a:t>
            </a:r>
            <a:r>
              <a:rPr lang="cs-CZ" altLang="cs-CZ" sz="2800" b="1">
                <a:solidFill>
                  <a:srgbClr val="FF0000"/>
                </a:solidFill>
              </a:rPr>
              <a:t>Struktura Agentury od 1. 1. 2016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23850" y="1773238"/>
            <a:ext cx="8496300" cy="405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hangingPunct="1">
              <a:lnSpc>
                <a:spcPct val="100000"/>
              </a:lnSpc>
              <a:defRPr/>
            </a:pPr>
            <a:r>
              <a:rPr lang="cs-CZ" altLang="cs-CZ" sz="2000" b="1" dirty="0" smtClean="0"/>
              <a:t>                                          </a:t>
            </a:r>
          </a:p>
          <a:p>
            <a:pPr hangingPunct="1">
              <a:lnSpc>
                <a:spcPct val="100000"/>
              </a:lnSpc>
              <a:defRPr/>
            </a:pPr>
            <a:r>
              <a:rPr lang="cs-CZ" altLang="cs-CZ" sz="2000" b="1" dirty="0" smtClean="0"/>
              <a:t>                                   </a:t>
            </a:r>
            <a:r>
              <a:rPr lang="cs-CZ" altLang="cs-CZ" sz="2000" b="1" dirty="0" smtClean="0">
                <a:solidFill>
                  <a:schemeClr val="accent6"/>
                </a:solidFill>
              </a:rPr>
              <a:t>3 regionální centra </a:t>
            </a:r>
          </a:p>
          <a:p>
            <a:pPr hangingPunct="1">
              <a:lnSpc>
                <a:spcPct val="100000"/>
              </a:lnSpc>
              <a:defRPr/>
            </a:pPr>
            <a:endParaRPr lang="cs-CZ" altLang="cs-CZ" sz="2000" b="1" dirty="0" smtClean="0"/>
          </a:p>
          <a:p>
            <a:pPr hangingPunct="1">
              <a:lnSpc>
                <a:spcPct val="100000"/>
              </a:lnSpc>
              <a:defRPr/>
            </a:pPr>
            <a:r>
              <a:rPr lang="cs-CZ" altLang="cs-CZ" sz="2000" b="1" dirty="0" smtClean="0"/>
              <a:t>Ústí nad Labem – Regionální centrum Západ </a:t>
            </a:r>
          </a:p>
          <a:p>
            <a:pPr hangingPunct="1">
              <a:lnSpc>
                <a:spcPct val="100000"/>
              </a:lnSpc>
              <a:defRPr/>
            </a:pPr>
            <a:r>
              <a:rPr lang="cs-CZ" altLang="cs-CZ" sz="2000" b="1" dirty="0" smtClean="0"/>
              <a:t>kraje: Ústecký, Karlovarský, Plzeňský</a:t>
            </a:r>
          </a:p>
          <a:p>
            <a:pPr hangingPunct="1">
              <a:lnSpc>
                <a:spcPct val="100000"/>
              </a:lnSpc>
              <a:defRPr/>
            </a:pPr>
            <a:endParaRPr lang="cs-CZ" altLang="cs-CZ" sz="2000" b="1" dirty="0" smtClean="0"/>
          </a:p>
          <a:p>
            <a:pPr hangingPunct="1">
              <a:lnSpc>
                <a:spcPct val="100000"/>
              </a:lnSpc>
              <a:defRPr/>
            </a:pPr>
            <a:r>
              <a:rPr lang="cs-CZ" altLang="cs-CZ" sz="2000" b="1" dirty="0" smtClean="0"/>
              <a:t>Ostrava – Regionální centrum Východ</a:t>
            </a:r>
          </a:p>
          <a:p>
            <a:pPr hangingPunct="1">
              <a:lnSpc>
                <a:spcPct val="100000"/>
              </a:lnSpc>
              <a:defRPr/>
            </a:pPr>
            <a:r>
              <a:rPr lang="cs-CZ" altLang="cs-CZ" sz="2000" b="1" dirty="0" smtClean="0"/>
              <a:t>kraje: Moravsko-slezský, Olomoucký, Jihomoravský, Zlínský</a:t>
            </a:r>
          </a:p>
          <a:p>
            <a:pPr hangingPunct="1">
              <a:lnSpc>
                <a:spcPct val="100000"/>
              </a:lnSpc>
              <a:defRPr/>
            </a:pPr>
            <a:endParaRPr lang="cs-CZ" altLang="cs-CZ" sz="2000" b="1" dirty="0" smtClean="0"/>
          </a:p>
          <a:p>
            <a:pPr hangingPunct="1">
              <a:lnSpc>
                <a:spcPct val="100000"/>
              </a:lnSpc>
              <a:defRPr/>
            </a:pPr>
            <a:r>
              <a:rPr lang="cs-CZ" altLang="cs-CZ" sz="2000" b="1" dirty="0" smtClean="0"/>
              <a:t>Praha – Regionální centrum  Střed</a:t>
            </a:r>
          </a:p>
          <a:p>
            <a:pPr hangingPunct="1">
              <a:lnSpc>
                <a:spcPct val="100000"/>
              </a:lnSpc>
              <a:defRPr/>
            </a:pPr>
            <a:r>
              <a:rPr lang="cs-CZ" altLang="cs-CZ" sz="2000" b="1" dirty="0" smtClean="0"/>
              <a:t>kraje: Praha, </a:t>
            </a:r>
            <a:r>
              <a:rPr lang="cs-CZ" altLang="cs-CZ" sz="2000" b="1" dirty="0" smtClean="0">
                <a:solidFill>
                  <a:schemeClr val="tx1"/>
                </a:solidFill>
              </a:rPr>
              <a:t>Vysočina,</a:t>
            </a:r>
            <a:r>
              <a:rPr lang="cs-CZ" altLang="cs-CZ" sz="2000" b="1" dirty="0" smtClean="0">
                <a:solidFill>
                  <a:srgbClr val="FF0000"/>
                </a:solidFill>
              </a:rPr>
              <a:t> </a:t>
            </a:r>
            <a:r>
              <a:rPr lang="cs-CZ" altLang="cs-CZ" sz="2000" b="1" dirty="0" smtClean="0">
                <a:solidFill>
                  <a:schemeClr val="tx1"/>
                </a:solidFill>
              </a:rPr>
              <a:t>Jihočeský</a:t>
            </a:r>
            <a:r>
              <a:rPr lang="cs-CZ" altLang="cs-CZ" sz="2000" b="1" dirty="0" smtClean="0"/>
              <a:t>, Královéhradecký, </a:t>
            </a:r>
            <a:r>
              <a:rPr lang="cs-CZ" altLang="cs-CZ" sz="2000" b="1" dirty="0" smtClean="0">
                <a:solidFill>
                  <a:schemeClr val="tx1"/>
                </a:solidFill>
              </a:rPr>
              <a:t>Pardubický</a:t>
            </a:r>
            <a:r>
              <a:rPr lang="cs-CZ" altLang="cs-CZ" sz="2000" b="1" dirty="0" smtClean="0"/>
              <a:t>, Liberecký, Středočeský</a:t>
            </a:r>
          </a:p>
          <a:p>
            <a:pPr marL="457200" hangingPunct="1">
              <a:lnSpc>
                <a:spcPct val="100000"/>
              </a:lnSpc>
              <a:defRPr/>
            </a:pPr>
            <a:endParaRPr lang="cs-CZ" altLang="cs-CZ" sz="2000" dirty="0" smtClean="0"/>
          </a:p>
        </p:txBody>
      </p:sp>
      <p:sp>
        <p:nvSpPr>
          <p:cNvPr id="18436" name="Line 3"/>
          <p:cNvSpPr>
            <a:spLocks noChangeShapeType="1"/>
          </p:cNvSpPr>
          <p:nvPr/>
        </p:nvSpPr>
        <p:spPr bwMode="auto">
          <a:xfrm>
            <a:off x="468313" y="1700213"/>
            <a:ext cx="8207375" cy="1587"/>
          </a:xfrm>
          <a:prstGeom prst="line">
            <a:avLst/>
          </a:prstGeom>
          <a:noFill/>
          <a:ln w="9360">
            <a:solidFill>
              <a:srgbClr val="80808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884814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4"/>
          <p:cNvSpPr txBox="1">
            <a:spLocks noChangeArrowheads="1"/>
          </p:cNvSpPr>
          <p:nvPr/>
        </p:nvSpPr>
        <p:spPr bwMode="auto">
          <a:xfrm>
            <a:off x="323850" y="1125538"/>
            <a:ext cx="84963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2000" b="1">
                <a:solidFill>
                  <a:srgbClr val="5F5F5F"/>
                </a:solidFill>
                <a:ea typeface="ＭＳ Ｐゴシック" charset="-128"/>
              </a:rPr>
              <a:t>                       Evropské fondy a sociálně vyloučené lokality</a:t>
            </a:r>
          </a:p>
        </p:txBody>
      </p:sp>
      <p:sp>
        <p:nvSpPr>
          <p:cNvPr id="21507" name="Text Box 6"/>
          <p:cNvSpPr txBox="1">
            <a:spLocks noChangeArrowheads="1"/>
          </p:cNvSpPr>
          <p:nvPr/>
        </p:nvSpPr>
        <p:spPr bwMode="auto">
          <a:xfrm>
            <a:off x="323850" y="2619375"/>
            <a:ext cx="84963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algn="just" defTabSz="914400" eaLnBrk="1" hangingPunct="1">
              <a:lnSpc>
                <a:spcPct val="100000"/>
              </a:lnSpc>
              <a:buClrTx/>
              <a:buSzTx/>
              <a:buFontTx/>
              <a:buNone/>
            </a:pPr>
            <a:endParaRPr lang="cs-CZ" altLang="cs-CZ" sz="1500">
              <a:solidFill>
                <a:srgbClr val="000000"/>
              </a:solidFill>
              <a:ea typeface="ＭＳ Ｐゴシック" charset="-128"/>
            </a:endParaRPr>
          </a:p>
          <a:p>
            <a:pPr algn="just" defTabSz="914400" eaLnBrk="1" hangingPunct="1">
              <a:lnSpc>
                <a:spcPct val="100000"/>
              </a:lnSpc>
              <a:buClrTx/>
              <a:buSzTx/>
              <a:buFontTx/>
              <a:buNone/>
            </a:pPr>
            <a:endParaRPr lang="cs-CZ" altLang="cs-CZ" sz="1500">
              <a:solidFill>
                <a:srgbClr val="FF0000"/>
              </a:solidFill>
              <a:ea typeface="ＭＳ Ｐゴシック" charset="-128"/>
            </a:endParaRPr>
          </a:p>
          <a:p>
            <a:pPr defTabSz="914400" eaLnBrk="1" hangingPunct="1">
              <a:lnSpc>
                <a:spcPct val="100000"/>
              </a:lnSpc>
              <a:buClrTx/>
              <a:buSzTx/>
              <a:buFontTx/>
              <a:buNone/>
            </a:pPr>
            <a:endParaRPr lang="en-GB" altLang="cs-CZ" sz="1500">
              <a:solidFill>
                <a:srgbClr val="5F5F5F"/>
              </a:solidFill>
              <a:ea typeface="ＭＳ Ｐゴシック" charset="-128"/>
            </a:endParaRPr>
          </a:p>
        </p:txBody>
      </p:sp>
      <p:sp>
        <p:nvSpPr>
          <p:cNvPr id="5124" name="Line 7"/>
          <p:cNvSpPr>
            <a:spLocks noChangeShapeType="1"/>
          </p:cNvSpPr>
          <p:nvPr/>
        </p:nvSpPr>
        <p:spPr bwMode="auto">
          <a:xfrm>
            <a:off x="468313" y="1700213"/>
            <a:ext cx="8207375" cy="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>
              <a:solidFill>
                <a:srgbClr val="000000"/>
              </a:solidFill>
              <a:ea typeface="+mn-ea"/>
            </a:endParaRPr>
          </a:p>
        </p:txBody>
      </p:sp>
      <p:pic>
        <p:nvPicPr>
          <p:cNvPr id="21509" name="Obrázek 3" descr="F:\mmr\lokalit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997200"/>
            <a:ext cx="5759450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Diagram 8"/>
          <p:cNvGraphicFramePr/>
          <p:nvPr/>
        </p:nvGraphicFramePr>
        <p:xfrm>
          <a:off x="1475656" y="198884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Šipka dolů 9"/>
          <p:cNvSpPr/>
          <p:nvPr/>
        </p:nvSpPr>
        <p:spPr>
          <a:xfrm rot="1908022">
            <a:off x="3498850" y="4795838"/>
            <a:ext cx="384175" cy="406400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dk2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Šipka dolů 10"/>
          <p:cNvSpPr/>
          <p:nvPr/>
        </p:nvSpPr>
        <p:spPr>
          <a:xfrm rot="18943627">
            <a:off x="5268913" y="4841875"/>
            <a:ext cx="384175" cy="406400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dk2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Šipka dolů 11"/>
          <p:cNvSpPr/>
          <p:nvPr/>
        </p:nvSpPr>
        <p:spPr>
          <a:xfrm rot="17010142">
            <a:off x="5579268" y="4364832"/>
            <a:ext cx="385763" cy="406400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dk2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Šipka dolů 12"/>
          <p:cNvSpPr/>
          <p:nvPr/>
        </p:nvSpPr>
        <p:spPr>
          <a:xfrm rot="5189202">
            <a:off x="2771775" y="3789363"/>
            <a:ext cx="384175" cy="406400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dk2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Šipka dolů 13"/>
          <p:cNvSpPr/>
          <p:nvPr/>
        </p:nvSpPr>
        <p:spPr>
          <a:xfrm rot="4128510">
            <a:off x="2986881" y="4364832"/>
            <a:ext cx="385763" cy="406400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dk2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44802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ChangeArrowheads="1"/>
          </p:cNvSpPr>
          <p:nvPr/>
        </p:nvSpPr>
        <p:spPr bwMode="auto">
          <a:xfrm>
            <a:off x="323850" y="1125538"/>
            <a:ext cx="8496300" cy="395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900"/>
              </a:spcBef>
            </a:pPr>
            <a:r>
              <a:rPr lang="cs-CZ" altLang="cs-CZ" sz="2000" b="1">
                <a:solidFill>
                  <a:srgbClr val="FF0000"/>
                </a:solidFill>
                <a:ea typeface="ＭＳ Ｐゴシック" charset="-128"/>
              </a:rPr>
              <a:t>Koordinovaný přístup k sociálně vyloučeným lokalitám – KP SVL</a:t>
            </a:r>
          </a:p>
        </p:txBody>
      </p:sp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468313" y="1700213"/>
            <a:ext cx="8351837" cy="7631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 marL="342900" indent="-341313"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algn="just" eaLnBrk="1" hangingPunct="1">
              <a:lnSpc>
                <a:spcPct val="100000"/>
              </a:lnSpc>
              <a:defRPr/>
            </a:pPr>
            <a:endParaRPr lang="cs-CZ" altLang="cs-CZ" sz="1400" b="1" i="1" dirty="0" smtClean="0">
              <a:solidFill>
                <a:srgbClr val="000000"/>
              </a:solidFill>
            </a:endParaRPr>
          </a:p>
          <a:p>
            <a:pPr algn="just" eaLnBrk="1" hangingPunct="1">
              <a:lnSpc>
                <a:spcPct val="100000"/>
              </a:lnSpc>
              <a:buSzPct val="45000"/>
              <a:buFont typeface="Arial" charset="0"/>
              <a:buChar char="•"/>
              <a:defRPr/>
            </a:pPr>
            <a:r>
              <a:rPr lang="cs-CZ" altLang="cs-CZ" b="1" dirty="0" smtClean="0">
                <a:solidFill>
                  <a:srgbClr val="000000"/>
                </a:solidFill>
              </a:rPr>
              <a:t>V lokalitě vznikne </a:t>
            </a:r>
            <a:r>
              <a:rPr lang="cs-CZ" altLang="cs-CZ" b="1" dirty="0" smtClean="0">
                <a:solidFill>
                  <a:schemeClr val="accent6"/>
                </a:solidFill>
              </a:rPr>
              <a:t>lokální partnerství </a:t>
            </a:r>
            <a:r>
              <a:rPr lang="cs-CZ" altLang="cs-CZ" b="1" dirty="0" smtClean="0">
                <a:solidFill>
                  <a:srgbClr val="000000"/>
                </a:solidFill>
              </a:rPr>
              <a:t>(samospráva a partneři). </a:t>
            </a:r>
          </a:p>
          <a:p>
            <a:pPr algn="just"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b="1" dirty="0" smtClean="0">
              <a:solidFill>
                <a:srgbClr val="000000"/>
              </a:solidFill>
            </a:endParaRPr>
          </a:p>
          <a:p>
            <a:pPr algn="just" eaLnBrk="1" hangingPunct="1">
              <a:lnSpc>
                <a:spcPct val="100000"/>
              </a:lnSpc>
              <a:buSzPct val="45000"/>
              <a:buFont typeface="Arial" charset="0"/>
              <a:buChar char="•"/>
              <a:defRPr/>
            </a:pPr>
            <a:r>
              <a:rPr lang="cs-CZ" altLang="cs-CZ" b="1" dirty="0" smtClean="0">
                <a:solidFill>
                  <a:srgbClr val="000000"/>
                </a:solidFill>
              </a:rPr>
              <a:t>Lokální partnerství ve spolupráci s ASZ </a:t>
            </a:r>
            <a:r>
              <a:rPr lang="cs-CZ" altLang="cs-CZ" b="1" dirty="0" smtClean="0">
                <a:solidFill>
                  <a:schemeClr val="accent6"/>
                </a:solidFill>
              </a:rPr>
              <a:t>zmapuje potřebnost </a:t>
            </a:r>
            <a:r>
              <a:rPr lang="cs-CZ" altLang="cs-CZ" b="1" dirty="0" smtClean="0">
                <a:solidFill>
                  <a:srgbClr val="000000"/>
                </a:solidFill>
              </a:rPr>
              <a:t>v oblasti sociálního vyloučení → </a:t>
            </a:r>
            <a:r>
              <a:rPr lang="cs-CZ" altLang="cs-CZ" b="1" i="1" dirty="0" smtClean="0">
                <a:solidFill>
                  <a:srgbClr val="92D050"/>
                </a:solidFill>
              </a:rPr>
              <a:t>Strategický plán sociálního začleňování </a:t>
            </a:r>
            <a:r>
              <a:rPr lang="cs-CZ" altLang="cs-CZ" b="1" i="1" dirty="0" smtClean="0">
                <a:solidFill>
                  <a:srgbClr val="000000"/>
                </a:solidFill>
              </a:rPr>
              <a:t>(SPSZ).</a:t>
            </a:r>
          </a:p>
          <a:p>
            <a:pPr algn="just"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b="1" i="1" dirty="0" smtClean="0">
              <a:solidFill>
                <a:srgbClr val="000000"/>
              </a:solidFill>
            </a:endParaRPr>
          </a:p>
          <a:p>
            <a:pPr algn="just" eaLnBrk="1" hangingPunct="1">
              <a:lnSpc>
                <a:spcPct val="100000"/>
              </a:lnSpc>
              <a:buSzPct val="45000"/>
              <a:buFont typeface="Arial" charset="0"/>
              <a:buChar char="•"/>
              <a:defRPr/>
            </a:pPr>
            <a:r>
              <a:rPr lang="cs-CZ" altLang="cs-CZ" b="1" dirty="0" smtClean="0">
                <a:solidFill>
                  <a:srgbClr val="000000"/>
                </a:solidFill>
              </a:rPr>
              <a:t>Lokální partnerství ve spolupráci s ASZ </a:t>
            </a:r>
            <a:r>
              <a:rPr lang="cs-CZ" altLang="cs-CZ" b="1" dirty="0" smtClean="0">
                <a:solidFill>
                  <a:schemeClr val="accent6"/>
                </a:solidFill>
              </a:rPr>
              <a:t>připraví projektové záměry </a:t>
            </a:r>
            <a:r>
              <a:rPr lang="cs-CZ" altLang="cs-CZ" b="1" dirty="0" smtClean="0">
                <a:solidFill>
                  <a:srgbClr val="000000"/>
                </a:solidFill>
              </a:rPr>
              <a:t>na řešení dané problematiky.</a:t>
            </a:r>
          </a:p>
          <a:p>
            <a:pPr algn="just"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b="1" dirty="0" smtClean="0">
              <a:solidFill>
                <a:srgbClr val="000000"/>
              </a:solidFill>
            </a:endParaRPr>
          </a:p>
          <a:p>
            <a:pPr algn="just" eaLnBrk="1" hangingPunct="1">
              <a:lnSpc>
                <a:spcPct val="100000"/>
              </a:lnSpc>
              <a:buSzPct val="45000"/>
              <a:buFont typeface="Arial" charset="0"/>
              <a:buChar char="•"/>
              <a:defRPr/>
            </a:pPr>
            <a:r>
              <a:rPr lang="cs-CZ" altLang="cs-CZ" b="1" dirty="0" smtClean="0">
                <a:solidFill>
                  <a:srgbClr val="000000"/>
                </a:solidFill>
              </a:rPr>
              <a:t>Lokální partnerství ve spolupráci s ASZ stanoví </a:t>
            </a:r>
            <a:r>
              <a:rPr lang="cs-CZ" altLang="cs-CZ" b="1" dirty="0" smtClean="0">
                <a:solidFill>
                  <a:schemeClr val="accent6"/>
                </a:solidFill>
              </a:rPr>
              <a:t>přibližný objem potřebných finančních prostředků</a:t>
            </a:r>
            <a:r>
              <a:rPr lang="cs-CZ" altLang="cs-CZ" b="1" dirty="0" smtClean="0">
                <a:solidFill>
                  <a:srgbClr val="000000"/>
                </a:solidFill>
              </a:rPr>
              <a:t> pro výzvy z jednotlivých operačních  programů. </a:t>
            </a:r>
          </a:p>
          <a:p>
            <a:pPr algn="just"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b="1" dirty="0" smtClean="0">
              <a:solidFill>
                <a:srgbClr val="000000"/>
              </a:solidFill>
            </a:endParaRPr>
          </a:p>
          <a:p>
            <a:pPr algn="just" eaLnBrk="1" hangingPunct="1">
              <a:lnSpc>
                <a:spcPct val="100000"/>
              </a:lnSpc>
              <a:buSzPct val="45000"/>
              <a:buFont typeface="Arial" charset="0"/>
              <a:buChar char="•"/>
              <a:defRPr/>
            </a:pPr>
            <a:r>
              <a:rPr lang="cs-CZ" altLang="cs-CZ" b="1" dirty="0" smtClean="0">
                <a:solidFill>
                  <a:schemeClr val="accent6"/>
                </a:solidFill>
              </a:rPr>
              <a:t>Tři ministerstva </a:t>
            </a:r>
            <a:r>
              <a:rPr lang="cs-CZ" altLang="cs-CZ" b="1" dirty="0" smtClean="0">
                <a:solidFill>
                  <a:srgbClr val="000000"/>
                </a:solidFill>
              </a:rPr>
              <a:t>(MŠMT, MMR, MPSV) </a:t>
            </a:r>
            <a:r>
              <a:rPr lang="cs-CZ" altLang="cs-CZ" b="1" dirty="0" smtClean="0">
                <a:solidFill>
                  <a:schemeClr val="accent6"/>
                </a:solidFill>
              </a:rPr>
              <a:t>vypíší</a:t>
            </a:r>
            <a:r>
              <a:rPr lang="cs-CZ" altLang="cs-CZ" b="1" dirty="0" smtClean="0">
                <a:solidFill>
                  <a:srgbClr val="000000"/>
                </a:solidFill>
              </a:rPr>
              <a:t> pro lokality zapojené v KP SVL </a:t>
            </a:r>
            <a:r>
              <a:rPr lang="cs-CZ" altLang="cs-CZ" b="1" dirty="0" smtClean="0">
                <a:solidFill>
                  <a:schemeClr val="accent6"/>
                </a:solidFill>
              </a:rPr>
              <a:t>speciální výzvy</a:t>
            </a:r>
            <a:r>
              <a:rPr lang="cs-CZ" altLang="cs-CZ" b="1" dirty="0" smtClean="0">
                <a:solidFill>
                  <a:srgbClr val="000000"/>
                </a:solidFill>
              </a:rPr>
              <a:t>, s alokacemi, které budou odpovídat místním potřebám.</a:t>
            </a:r>
          </a:p>
          <a:p>
            <a:pPr algn="just"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sz="2000" b="1" dirty="0" smtClean="0">
              <a:solidFill>
                <a:srgbClr val="000000"/>
              </a:solidFill>
            </a:endParaRPr>
          </a:p>
          <a:p>
            <a:pPr algn="just"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sz="1400" dirty="0" smtClean="0">
              <a:solidFill>
                <a:srgbClr val="000000"/>
              </a:solidFill>
            </a:endParaRPr>
          </a:p>
          <a:p>
            <a:pPr algn="just"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sz="1400" dirty="0" smtClean="0">
              <a:solidFill>
                <a:srgbClr val="000000"/>
              </a:solidFill>
            </a:endParaRPr>
          </a:p>
          <a:p>
            <a:pPr algn="just"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sz="1400" dirty="0" smtClean="0">
              <a:solidFill>
                <a:srgbClr val="000000"/>
              </a:solidFill>
            </a:endParaRPr>
          </a:p>
          <a:p>
            <a:pPr algn="just"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sz="1400" b="1" i="1" dirty="0" smtClean="0">
              <a:solidFill>
                <a:srgbClr val="000000"/>
              </a:solidFill>
            </a:endParaRPr>
          </a:p>
          <a:p>
            <a:pPr algn="just"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sz="1400" b="1" i="1" dirty="0" smtClean="0">
              <a:solidFill>
                <a:srgbClr val="000000"/>
              </a:solidFill>
            </a:endParaRPr>
          </a:p>
          <a:p>
            <a:pPr algn="just"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sz="1400" b="1" i="1" dirty="0" smtClean="0">
              <a:solidFill>
                <a:srgbClr val="000000"/>
              </a:solidFill>
            </a:endParaRPr>
          </a:p>
          <a:p>
            <a:pPr algn="just"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sz="1400" dirty="0" smtClean="0">
              <a:solidFill>
                <a:srgbClr val="000000"/>
              </a:solidFill>
            </a:endParaRPr>
          </a:p>
          <a:p>
            <a:pPr algn="just"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sz="1400" dirty="0" smtClean="0">
              <a:solidFill>
                <a:srgbClr val="000000"/>
              </a:solidFill>
            </a:endParaRPr>
          </a:p>
          <a:p>
            <a:pPr algn="just"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sz="1400" dirty="0" smtClean="0">
              <a:solidFill>
                <a:srgbClr val="000000"/>
              </a:solidFill>
            </a:endParaRPr>
          </a:p>
          <a:p>
            <a:pPr algn="just"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sz="1400" b="1" dirty="0" smtClean="0">
              <a:solidFill>
                <a:srgbClr val="000000"/>
              </a:solidFill>
            </a:endParaRPr>
          </a:p>
          <a:p>
            <a:pPr algn="just"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sz="1500" dirty="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sz="1600" dirty="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sz="1500" dirty="0" smtClean="0">
              <a:solidFill>
                <a:srgbClr val="000000"/>
              </a:solidFill>
            </a:endParaRPr>
          </a:p>
        </p:txBody>
      </p:sp>
      <p:sp>
        <p:nvSpPr>
          <p:cNvPr id="24580" name="Line 3"/>
          <p:cNvSpPr>
            <a:spLocks noChangeShapeType="1"/>
          </p:cNvSpPr>
          <p:nvPr/>
        </p:nvSpPr>
        <p:spPr bwMode="auto">
          <a:xfrm>
            <a:off x="468313" y="1700213"/>
            <a:ext cx="8207375" cy="1587"/>
          </a:xfrm>
          <a:prstGeom prst="line">
            <a:avLst/>
          </a:prstGeom>
          <a:noFill/>
          <a:ln w="9360">
            <a:solidFill>
              <a:srgbClr val="808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798323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323850" y="1125538"/>
            <a:ext cx="8496300" cy="182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ts val="1250"/>
              </a:spcBef>
              <a:buClrTx/>
              <a:buSzTx/>
              <a:buFontTx/>
              <a:buNone/>
            </a:pPr>
            <a:r>
              <a:rPr lang="cs-CZ" altLang="cs-CZ" sz="2000" b="1">
                <a:solidFill>
                  <a:srgbClr val="FF3333"/>
                </a:solidFill>
              </a:rPr>
              <a:t>Lokality KPSVL  </a:t>
            </a:r>
            <a:r>
              <a:rPr lang="cs-CZ" altLang="cs-CZ" sz="1600">
                <a:solidFill>
                  <a:srgbClr val="FF3333"/>
                </a:solidFill>
              </a:rPr>
              <a:t> </a:t>
            </a:r>
            <a:r>
              <a:rPr lang="cs-CZ" altLang="cs-CZ" sz="2000" b="1">
                <a:solidFill>
                  <a:srgbClr val="FF3333"/>
                </a:solidFill>
              </a:rPr>
              <a:t>1.vlna  - 10 lokalit</a:t>
            </a:r>
          </a:p>
          <a:p>
            <a:pPr algn="ctr" defTabSz="914400" eaLnBrk="1" hangingPunct="1">
              <a:lnSpc>
                <a:spcPct val="100000"/>
              </a:lnSpc>
              <a:spcBef>
                <a:spcPts val="1250"/>
              </a:spcBef>
              <a:buClrTx/>
              <a:buSzTx/>
              <a:buFontTx/>
              <a:buNone/>
            </a:pPr>
            <a:endParaRPr lang="cs-CZ" altLang="cs-CZ" sz="2000" b="1">
              <a:solidFill>
                <a:srgbClr val="FF3333"/>
              </a:solidFill>
            </a:endParaRPr>
          </a:p>
          <a:p>
            <a:pPr algn="ctr" defTabSz="914400" eaLnBrk="1" hangingPunct="1">
              <a:lnSpc>
                <a:spcPct val="100000"/>
              </a:lnSpc>
              <a:spcBef>
                <a:spcPts val="1250"/>
              </a:spcBef>
              <a:buClrTx/>
              <a:buSzTx/>
              <a:buFontTx/>
              <a:buNone/>
            </a:pPr>
            <a:r>
              <a:rPr lang="cs-CZ" altLang="cs-CZ" sz="2000" b="1">
                <a:solidFill>
                  <a:srgbClr val="FF3333"/>
                </a:solidFill>
              </a:rPr>
              <a:t>          schválený Strategický plán sociálního začleňování (SPSZ)</a:t>
            </a:r>
          </a:p>
          <a:p>
            <a:pPr algn="ctr" defTabSz="914400" eaLnBrk="1" hangingPunct="1">
              <a:lnSpc>
                <a:spcPct val="100000"/>
              </a:lnSpc>
              <a:spcBef>
                <a:spcPts val="1250"/>
              </a:spcBef>
              <a:buClrTx/>
              <a:buSzTx/>
              <a:buFontTx/>
              <a:buNone/>
            </a:pPr>
            <a:endParaRPr lang="cs-CZ" altLang="cs-CZ" sz="2000" b="1">
              <a:solidFill>
                <a:srgbClr val="5F5F5F"/>
              </a:solidFill>
            </a:endParaRPr>
          </a:p>
        </p:txBody>
      </p:sp>
      <p:sp>
        <p:nvSpPr>
          <p:cNvPr id="7170" name="Line 2"/>
          <p:cNvSpPr>
            <a:spLocks noChangeShapeType="1"/>
          </p:cNvSpPr>
          <p:nvPr/>
        </p:nvSpPr>
        <p:spPr bwMode="auto">
          <a:xfrm>
            <a:off x="468313" y="1700213"/>
            <a:ext cx="8207375" cy="1587"/>
          </a:xfrm>
          <a:prstGeom prst="line">
            <a:avLst/>
          </a:prstGeom>
          <a:noFill/>
          <a:ln w="9360" cap="sq">
            <a:solidFill>
              <a:srgbClr val="80808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>
              <a:solidFill>
                <a:srgbClr val="000000"/>
              </a:solidFill>
              <a:ea typeface="+mn-ea"/>
            </a:endParaRPr>
          </a:p>
        </p:txBody>
      </p:sp>
      <p:sp>
        <p:nvSpPr>
          <p:cNvPr id="26628" name="Text Box 3"/>
          <p:cNvSpPr txBox="1">
            <a:spLocks noChangeArrowheads="1"/>
          </p:cNvSpPr>
          <p:nvPr/>
        </p:nvSpPr>
        <p:spPr bwMode="auto">
          <a:xfrm>
            <a:off x="655638" y="1700213"/>
            <a:ext cx="8218487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36550" indent="-336550"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cs-CZ" altLang="cs-CZ" sz="1600">
                <a:solidFill>
                  <a:srgbClr val="000000"/>
                </a:solidFill>
              </a:rPr>
              <a:t>     </a:t>
            </a:r>
          </a:p>
          <a:p>
            <a:pPr algn="ctr" defTabSz="914400" eaLnBrk="1" hangingPunct="1">
              <a:lnSpc>
                <a:spcPct val="100000"/>
              </a:lnSpc>
              <a:buClrTx/>
              <a:buSzTx/>
              <a:buFontTx/>
              <a:buNone/>
            </a:pPr>
            <a:endParaRPr lang="cs-CZ" altLang="cs-CZ" sz="1600">
              <a:solidFill>
                <a:srgbClr val="000000"/>
              </a:solidFill>
            </a:endParaRPr>
          </a:p>
          <a:p>
            <a:pPr algn="ctr" defTabSz="914400" eaLnBrk="1" hangingPunct="1">
              <a:lnSpc>
                <a:spcPct val="100000"/>
              </a:lnSpc>
              <a:buClrTx/>
              <a:buSzTx/>
              <a:buFontTx/>
              <a:buNone/>
            </a:pPr>
            <a:endParaRPr lang="cs-CZ" altLang="cs-CZ" sz="1600">
              <a:solidFill>
                <a:srgbClr val="000000"/>
              </a:solidFill>
            </a:endParaRPr>
          </a:p>
          <a:p>
            <a:pPr algn="ctr" defTabSz="914400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cs-CZ" altLang="cs-CZ" sz="1600">
                <a:solidFill>
                  <a:srgbClr val="000000"/>
                </a:solidFill>
              </a:rPr>
              <a:t> </a:t>
            </a:r>
          </a:p>
          <a:p>
            <a:pPr algn="ctr" defTabSz="914400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cs-CZ" altLang="cs-CZ" sz="2000" b="1">
                <a:solidFill>
                  <a:srgbClr val="000000"/>
                </a:solidFill>
              </a:rPr>
              <a:t>   Dubí</a:t>
            </a:r>
            <a:br>
              <a:rPr lang="cs-CZ" altLang="cs-CZ" sz="2000" b="1">
                <a:solidFill>
                  <a:srgbClr val="000000"/>
                </a:solidFill>
              </a:rPr>
            </a:br>
            <a:r>
              <a:rPr lang="cs-CZ" altLang="cs-CZ" sz="2000" b="1">
                <a:solidFill>
                  <a:srgbClr val="000000"/>
                </a:solidFill>
              </a:rPr>
              <a:t>Chodov</a:t>
            </a:r>
            <a:br>
              <a:rPr lang="cs-CZ" altLang="cs-CZ" sz="2000" b="1">
                <a:solidFill>
                  <a:srgbClr val="000000"/>
                </a:solidFill>
              </a:rPr>
            </a:br>
            <a:r>
              <a:rPr lang="cs-CZ" altLang="cs-CZ" sz="2000" b="1">
                <a:solidFill>
                  <a:srgbClr val="000000"/>
                </a:solidFill>
              </a:rPr>
              <a:t>Kadaň</a:t>
            </a:r>
            <a:br>
              <a:rPr lang="cs-CZ" altLang="cs-CZ" sz="2000" b="1">
                <a:solidFill>
                  <a:srgbClr val="000000"/>
                </a:solidFill>
              </a:rPr>
            </a:br>
            <a:r>
              <a:rPr lang="cs-CZ" altLang="cs-CZ" sz="2000" b="1">
                <a:solidFill>
                  <a:srgbClr val="000000"/>
                </a:solidFill>
              </a:rPr>
              <a:t>Krnov</a:t>
            </a:r>
            <a:br>
              <a:rPr lang="cs-CZ" altLang="cs-CZ" sz="2000" b="1">
                <a:solidFill>
                  <a:srgbClr val="000000"/>
                </a:solidFill>
              </a:rPr>
            </a:br>
            <a:r>
              <a:rPr lang="cs-CZ" altLang="cs-CZ" sz="2000" b="1">
                <a:solidFill>
                  <a:srgbClr val="000000"/>
                </a:solidFill>
              </a:rPr>
              <a:t>Obrnice</a:t>
            </a:r>
            <a:br>
              <a:rPr lang="cs-CZ" altLang="cs-CZ" sz="2000" b="1">
                <a:solidFill>
                  <a:srgbClr val="000000"/>
                </a:solidFill>
              </a:rPr>
            </a:br>
            <a:r>
              <a:rPr lang="cs-CZ" altLang="cs-CZ" sz="2000" b="1">
                <a:solidFill>
                  <a:srgbClr val="000000"/>
                </a:solidFill>
              </a:rPr>
              <a:t>Odry</a:t>
            </a:r>
            <a:br>
              <a:rPr lang="cs-CZ" altLang="cs-CZ" sz="2000" b="1">
                <a:solidFill>
                  <a:srgbClr val="000000"/>
                </a:solidFill>
              </a:rPr>
            </a:br>
            <a:r>
              <a:rPr lang="cs-CZ" altLang="cs-CZ" sz="2000" b="1">
                <a:solidFill>
                  <a:srgbClr val="000000"/>
                </a:solidFill>
              </a:rPr>
              <a:t>Osoblažsko</a:t>
            </a:r>
            <a:br>
              <a:rPr lang="cs-CZ" altLang="cs-CZ" sz="2000" b="1">
                <a:solidFill>
                  <a:srgbClr val="000000"/>
                </a:solidFill>
              </a:rPr>
            </a:br>
            <a:r>
              <a:rPr lang="cs-CZ" altLang="cs-CZ" sz="2000" b="1">
                <a:solidFill>
                  <a:srgbClr val="000000"/>
                </a:solidFill>
              </a:rPr>
              <a:t>Ostrava</a:t>
            </a:r>
            <a:br>
              <a:rPr lang="cs-CZ" altLang="cs-CZ" sz="2000" b="1">
                <a:solidFill>
                  <a:srgbClr val="000000"/>
                </a:solidFill>
              </a:rPr>
            </a:br>
            <a:r>
              <a:rPr lang="cs-CZ" altLang="cs-CZ" sz="2000" b="1">
                <a:solidFill>
                  <a:srgbClr val="000000"/>
                </a:solidFill>
              </a:rPr>
              <a:t>Roudnice</a:t>
            </a:r>
            <a:br>
              <a:rPr lang="cs-CZ" altLang="cs-CZ" sz="2000" b="1">
                <a:solidFill>
                  <a:srgbClr val="000000"/>
                </a:solidFill>
              </a:rPr>
            </a:br>
            <a:r>
              <a:rPr lang="cs-CZ" altLang="cs-CZ" sz="2000" b="1">
                <a:solidFill>
                  <a:srgbClr val="000000"/>
                </a:solidFill>
              </a:rPr>
              <a:t>Štětí</a:t>
            </a:r>
            <a:r>
              <a:rPr lang="cs-CZ" altLang="cs-CZ" sz="2000">
                <a:solidFill>
                  <a:srgbClr val="000000"/>
                </a:solidFill>
              </a:rPr>
              <a:t/>
            </a:r>
            <a:br>
              <a:rPr lang="cs-CZ" altLang="cs-CZ" sz="2000">
                <a:solidFill>
                  <a:srgbClr val="000000"/>
                </a:solidFill>
              </a:rPr>
            </a:br>
            <a:r>
              <a:rPr lang="cs-CZ" altLang="cs-CZ" sz="2800">
                <a:solidFill>
                  <a:srgbClr val="000000"/>
                </a:solidFill>
              </a:rPr>
              <a:t> </a:t>
            </a:r>
            <a:endParaRPr lang="cs-CZ" altLang="cs-CZ" sz="2800">
              <a:solidFill>
                <a:srgbClr val="FF6600"/>
              </a:solidFill>
            </a:endParaRPr>
          </a:p>
        </p:txBody>
      </p:sp>
      <p:sp>
        <p:nvSpPr>
          <p:cNvPr id="26629" name="Text Box 4"/>
          <p:cNvSpPr txBox="1">
            <a:spLocks noChangeArrowheads="1"/>
          </p:cNvSpPr>
          <p:nvPr/>
        </p:nvSpPr>
        <p:spPr bwMode="auto">
          <a:xfrm>
            <a:off x="468313" y="2349500"/>
            <a:ext cx="7272337" cy="424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36550"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ts val="400"/>
              </a:spcBef>
              <a:buClrTx/>
              <a:buSzTx/>
              <a:buFontTx/>
              <a:buNone/>
            </a:pPr>
            <a:r>
              <a:rPr lang="cs-CZ" altLang="cs-CZ" sz="1600">
                <a:solidFill>
                  <a:srgbClr val="FF3333"/>
                </a:solidFill>
              </a:rPr>
              <a:t>                                   </a:t>
            </a:r>
          </a:p>
          <a:p>
            <a:pPr defTabSz="914400" eaLnBrk="1" hangingPunct="1">
              <a:lnSpc>
                <a:spcPct val="100000"/>
              </a:lnSpc>
              <a:spcBef>
                <a:spcPts val="400"/>
              </a:spcBef>
              <a:buClrTx/>
              <a:buSzTx/>
              <a:buFontTx/>
              <a:buNone/>
            </a:pPr>
            <a:r>
              <a:rPr lang="cs-CZ" altLang="cs-CZ" sz="1600">
                <a:solidFill>
                  <a:srgbClr val="FF3333"/>
                </a:solidFill>
              </a:rPr>
              <a:t>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86657056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"/>
          <p:cNvSpPr txBox="1">
            <a:spLocks noChangeArrowheads="1"/>
          </p:cNvSpPr>
          <p:nvPr/>
        </p:nvSpPr>
        <p:spPr bwMode="auto">
          <a:xfrm>
            <a:off x="323850" y="981075"/>
            <a:ext cx="8424863" cy="182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ts val="1250"/>
              </a:spcBef>
              <a:buClrTx/>
              <a:buSzTx/>
              <a:buFontTx/>
              <a:buNone/>
            </a:pPr>
            <a:r>
              <a:rPr lang="cs-CZ" altLang="cs-CZ" sz="2000" b="1">
                <a:solidFill>
                  <a:srgbClr val="00B050"/>
                </a:solidFill>
              </a:rPr>
              <a:t>     Lokality KPSVL  </a:t>
            </a:r>
            <a:r>
              <a:rPr lang="cs-CZ" altLang="cs-CZ" sz="1600">
                <a:solidFill>
                  <a:srgbClr val="00B050"/>
                </a:solidFill>
              </a:rPr>
              <a:t> </a:t>
            </a:r>
            <a:r>
              <a:rPr lang="cs-CZ" altLang="cs-CZ" sz="2000" b="1">
                <a:solidFill>
                  <a:srgbClr val="00B050"/>
                </a:solidFill>
              </a:rPr>
              <a:t>2.vlna – 15 lokalit</a:t>
            </a:r>
          </a:p>
          <a:p>
            <a:pPr algn="ctr" defTabSz="914400" eaLnBrk="1" hangingPunct="1">
              <a:lnSpc>
                <a:spcPct val="100000"/>
              </a:lnSpc>
              <a:spcBef>
                <a:spcPts val="1250"/>
              </a:spcBef>
              <a:buClrTx/>
              <a:buSzTx/>
              <a:buFontTx/>
              <a:buNone/>
            </a:pPr>
            <a:r>
              <a:rPr lang="cs-CZ" altLang="cs-CZ" sz="2000" b="1">
                <a:solidFill>
                  <a:srgbClr val="00B050"/>
                </a:solidFill>
              </a:rPr>
              <a:t> </a:t>
            </a:r>
          </a:p>
          <a:p>
            <a:pPr algn="ctr" defTabSz="914400" eaLnBrk="1" hangingPunct="1">
              <a:lnSpc>
                <a:spcPct val="100000"/>
              </a:lnSpc>
              <a:spcBef>
                <a:spcPts val="1250"/>
              </a:spcBef>
              <a:buClrTx/>
              <a:buSzTx/>
              <a:buFontTx/>
              <a:buNone/>
            </a:pPr>
            <a:r>
              <a:rPr lang="cs-CZ" altLang="cs-CZ" sz="2000" b="1">
                <a:solidFill>
                  <a:srgbClr val="00B050"/>
                </a:solidFill>
              </a:rPr>
              <a:t>SPSZ schválen v listopadu 2015</a:t>
            </a:r>
          </a:p>
          <a:p>
            <a:pPr algn="ctr" defTabSz="914400" eaLnBrk="1" hangingPunct="1">
              <a:lnSpc>
                <a:spcPct val="100000"/>
              </a:lnSpc>
              <a:spcBef>
                <a:spcPts val="1250"/>
              </a:spcBef>
              <a:buClrTx/>
              <a:buSzTx/>
              <a:buFontTx/>
              <a:buNone/>
            </a:pPr>
            <a:endParaRPr lang="cs-CZ" altLang="cs-CZ" sz="2000" b="1">
              <a:solidFill>
                <a:srgbClr val="00B050"/>
              </a:solidFill>
            </a:endParaRPr>
          </a:p>
        </p:txBody>
      </p:sp>
      <p:sp>
        <p:nvSpPr>
          <p:cNvPr id="7170" name="Line 2"/>
          <p:cNvSpPr>
            <a:spLocks noChangeShapeType="1"/>
          </p:cNvSpPr>
          <p:nvPr/>
        </p:nvSpPr>
        <p:spPr bwMode="auto">
          <a:xfrm>
            <a:off x="468313" y="1700213"/>
            <a:ext cx="8207375" cy="1587"/>
          </a:xfrm>
          <a:prstGeom prst="line">
            <a:avLst/>
          </a:prstGeom>
          <a:noFill/>
          <a:ln w="9360" cap="sq">
            <a:solidFill>
              <a:srgbClr val="80808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>
              <a:solidFill>
                <a:srgbClr val="000000"/>
              </a:solidFill>
              <a:ea typeface="+mn-ea"/>
            </a:endParaRPr>
          </a:p>
        </p:txBody>
      </p:sp>
      <p:sp>
        <p:nvSpPr>
          <p:cNvPr id="27652" name="Text Box 3"/>
          <p:cNvSpPr txBox="1">
            <a:spLocks noChangeArrowheads="1"/>
          </p:cNvSpPr>
          <p:nvPr/>
        </p:nvSpPr>
        <p:spPr bwMode="auto">
          <a:xfrm>
            <a:off x="457200" y="1700213"/>
            <a:ext cx="821848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36550" indent="-336550"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cs-CZ" altLang="cs-CZ" sz="1600">
                <a:solidFill>
                  <a:srgbClr val="000000"/>
                </a:solidFill>
              </a:rPr>
              <a:t>      </a:t>
            </a:r>
            <a:endParaRPr lang="cs-CZ" altLang="cs-CZ" sz="2800">
              <a:solidFill>
                <a:srgbClr val="FF6600"/>
              </a:solidFill>
            </a:endParaRPr>
          </a:p>
        </p:txBody>
      </p:sp>
      <p:sp>
        <p:nvSpPr>
          <p:cNvPr id="27653" name="Text Box 4"/>
          <p:cNvSpPr txBox="1">
            <a:spLocks noChangeArrowheads="1"/>
          </p:cNvSpPr>
          <p:nvPr/>
        </p:nvSpPr>
        <p:spPr bwMode="auto">
          <a:xfrm>
            <a:off x="87313" y="1584325"/>
            <a:ext cx="8897937" cy="479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36550"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ts val="400"/>
              </a:spcBef>
              <a:buClrTx/>
              <a:buSzTx/>
              <a:buFontTx/>
              <a:buNone/>
            </a:pPr>
            <a:endParaRPr lang="cs-CZ" altLang="cs-CZ" sz="2000" dirty="0">
              <a:solidFill>
                <a:srgbClr val="000000"/>
              </a:solidFill>
            </a:endParaRPr>
          </a:p>
          <a:p>
            <a:pPr algn="ctr" defTabSz="914400" eaLnBrk="1" hangingPunct="1">
              <a:lnSpc>
                <a:spcPct val="100000"/>
              </a:lnSpc>
              <a:spcBef>
                <a:spcPts val="400"/>
              </a:spcBef>
              <a:buClrTx/>
              <a:buSzTx/>
              <a:buFontTx/>
              <a:buNone/>
            </a:pPr>
            <a:r>
              <a:rPr lang="cs-CZ" altLang="cs-CZ" sz="2000" dirty="0">
                <a:solidFill>
                  <a:srgbClr val="000000"/>
                </a:solidFill>
              </a:rPr>
              <a:t>     </a:t>
            </a:r>
          </a:p>
          <a:p>
            <a:pPr algn="ctr" defTabSz="914400" eaLnBrk="1" hangingPunct="1">
              <a:lnSpc>
                <a:spcPct val="100000"/>
              </a:lnSpc>
              <a:spcBef>
                <a:spcPts val="400"/>
              </a:spcBef>
              <a:buClrTx/>
              <a:buSzTx/>
              <a:buFontTx/>
              <a:buNone/>
            </a:pPr>
            <a:r>
              <a:rPr lang="cs-CZ" altLang="cs-CZ" sz="1600" dirty="0">
                <a:solidFill>
                  <a:srgbClr val="000000"/>
                </a:solidFill>
              </a:rPr>
              <a:t>    </a:t>
            </a:r>
            <a:r>
              <a:rPr lang="cs-CZ" altLang="cs-CZ" sz="1600" b="1" dirty="0">
                <a:solidFill>
                  <a:srgbClr val="000000"/>
                </a:solidFill>
              </a:rPr>
              <a:t>Bruntál</a:t>
            </a:r>
            <a:br>
              <a:rPr lang="cs-CZ" altLang="cs-CZ" sz="1600" b="1" dirty="0">
                <a:solidFill>
                  <a:srgbClr val="000000"/>
                </a:solidFill>
              </a:rPr>
            </a:br>
            <a:r>
              <a:rPr lang="cs-CZ" altLang="cs-CZ" sz="1600" b="1" dirty="0"/>
              <a:t>České Velenice</a:t>
            </a:r>
            <a:r>
              <a:rPr lang="cs-CZ" altLang="cs-CZ" sz="1600" b="1" dirty="0">
                <a:solidFill>
                  <a:srgbClr val="FF0000"/>
                </a:solidFill>
              </a:rPr>
              <a:t/>
            </a:r>
            <a:br>
              <a:rPr lang="cs-CZ" altLang="cs-CZ" sz="1600" b="1" dirty="0">
                <a:solidFill>
                  <a:srgbClr val="FF0000"/>
                </a:solidFill>
              </a:rPr>
            </a:br>
            <a:r>
              <a:rPr lang="cs-CZ" altLang="cs-CZ" sz="1600" b="1" dirty="0">
                <a:solidFill>
                  <a:srgbClr val="000000"/>
                </a:solidFill>
              </a:rPr>
              <a:t>Frýdlantsko</a:t>
            </a:r>
            <a:br>
              <a:rPr lang="cs-CZ" altLang="cs-CZ" sz="1600" b="1" dirty="0">
                <a:solidFill>
                  <a:srgbClr val="000000"/>
                </a:solidFill>
              </a:rPr>
            </a:br>
            <a:r>
              <a:rPr lang="cs-CZ" altLang="cs-CZ" sz="1600" b="1" dirty="0">
                <a:solidFill>
                  <a:srgbClr val="000000"/>
                </a:solidFill>
              </a:rPr>
              <a:t>Jesenicko </a:t>
            </a:r>
          </a:p>
          <a:p>
            <a:pPr algn="ctr" defTabSz="914400" eaLnBrk="1" hangingPunct="1">
              <a:lnSpc>
                <a:spcPct val="100000"/>
              </a:lnSpc>
              <a:spcBef>
                <a:spcPts val="400"/>
              </a:spcBef>
              <a:buClrTx/>
              <a:buSzTx/>
              <a:buFontTx/>
              <a:buNone/>
            </a:pPr>
            <a:r>
              <a:rPr lang="cs-CZ" altLang="cs-CZ" sz="1600" b="1" dirty="0">
                <a:solidFill>
                  <a:srgbClr val="000000"/>
                </a:solidFill>
              </a:rPr>
              <a:t>      Klášterec - Vejprty</a:t>
            </a:r>
            <a:br>
              <a:rPr lang="cs-CZ" altLang="cs-CZ" sz="1600" b="1" dirty="0">
                <a:solidFill>
                  <a:srgbClr val="000000"/>
                </a:solidFill>
              </a:rPr>
            </a:br>
            <a:r>
              <a:rPr lang="cs-CZ" altLang="cs-CZ" sz="1600" b="1" dirty="0">
                <a:solidFill>
                  <a:srgbClr val="000000"/>
                </a:solidFill>
              </a:rPr>
              <a:t>Kolín</a:t>
            </a:r>
            <a:br>
              <a:rPr lang="cs-CZ" altLang="cs-CZ" sz="1600" b="1" dirty="0">
                <a:solidFill>
                  <a:srgbClr val="000000"/>
                </a:solidFill>
              </a:rPr>
            </a:br>
            <a:r>
              <a:rPr lang="cs-CZ" altLang="cs-CZ" sz="1600" b="1" dirty="0">
                <a:solidFill>
                  <a:srgbClr val="000000"/>
                </a:solidFill>
              </a:rPr>
              <a:t>Litvínov</a:t>
            </a:r>
            <a:br>
              <a:rPr lang="cs-CZ" altLang="cs-CZ" sz="1600" b="1" dirty="0">
                <a:solidFill>
                  <a:srgbClr val="000000"/>
                </a:solidFill>
              </a:rPr>
            </a:br>
            <a:r>
              <a:rPr lang="cs-CZ" altLang="cs-CZ" sz="1600" b="1" dirty="0">
                <a:solidFill>
                  <a:srgbClr val="000000"/>
                </a:solidFill>
              </a:rPr>
              <a:t>Moravský Beroun</a:t>
            </a:r>
            <a:br>
              <a:rPr lang="cs-CZ" altLang="cs-CZ" sz="1600" b="1" dirty="0">
                <a:solidFill>
                  <a:srgbClr val="000000"/>
                </a:solidFill>
              </a:rPr>
            </a:br>
            <a:r>
              <a:rPr lang="cs-CZ" altLang="cs-CZ" sz="1600" b="1" dirty="0" err="1">
                <a:solidFill>
                  <a:srgbClr val="000000"/>
                </a:solidFill>
              </a:rPr>
              <a:t>Poběžovicko</a:t>
            </a:r>
            <a:r>
              <a:rPr lang="cs-CZ" altLang="cs-CZ" sz="1600" b="1" dirty="0">
                <a:solidFill>
                  <a:srgbClr val="000000"/>
                </a:solidFill>
              </a:rPr>
              <a:t/>
            </a:r>
            <a:br>
              <a:rPr lang="cs-CZ" altLang="cs-CZ" sz="1600" b="1" dirty="0">
                <a:solidFill>
                  <a:srgbClr val="000000"/>
                </a:solidFill>
              </a:rPr>
            </a:br>
            <a:r>
              <a:rPr lang="cs-CZ" altLang="cs-CZ" sz="1600" b="1" dirty="0">
                <a:solidFill>
                  <a:srgbClr val="000000"/>
                </a:solidFill>
              </a:rPr>
              <a:t>Příbram</a:t>
            </a:r>
            <a:br>
              <a:rPr lang="cs-CZ" altLang="cs-CZ" sz="1600" b="1" dirty="0">
                <a:solidFill>
                  <a:srgbClr val="000000"/>
                </a:solidFill>
              </a:rPr>
            </a:br>
            <a:r>
              <a:rPr lang="cs-CZ" altLang="cs-CZ" sz="1600" b="1" dirty="0">
                <a:solidFill>
                  <a:srgbClr val="000000"/>
                </a:solidFill>
              </a:rPr>
              <a:t>Ralsko</a:t>
            </a:r>
            <a:br>
              <a:rPr lang="cs-CZ" altLang="cs-CZ" sz="1600" b="1" dirty="0">
                <a:solidFill>
                  <a:srgbClr val="000000"/>
                </a:solidFill>
              </a:rPr>
            </a:br>
            <a:r>
              <a:rPr lang="cs-CZ" altLang="cs-CZ" sz="1600" b="1" dirty="0">
                <a:solidFill>
                  <a:srgbClr val="000000"/>
                </a:solidFill>
              </a:rPr>
              <a:t>Slaný</a:t>
            </a:r>
            <a:br>
              <a:rPr lang="cs-CZ" altLang="cs-CZ" sz="1600" b="1" dirty="0">
                <a:solidFill>
                  <a:srgbClr val="000000"/>
                </a:solidFill>
              </a:rPr>
            </a:br>
            <a:r>
              <a:rPr lang="cs-CZ" altLang="cs-CZ" sz="1600" b="1" dirty="0">
                <a:solidFill>
                  <a:srgbClr val="000000"/>
                </a:solidFill>
              </a:rPr>
              <a:t>Velké Hamry</a:t>
            </a:r>
          </a:p>
          <a:p>
            <a:pPr algn="ctr" defTabSz="914400" eaLnBrk="1" hangingPunct="1">
              <a:lnSpc>
                <a:spcPct val="100000"/>
              </a:lnSpc>
              <a:spcBef>
                <a:spcPts val="400"/>
              </a:spcBef>
              <a:buClrTx/>
              <a:buSzTx/>
              <a:buFontTx/>
              <a:buNone/>
            </a:pPr>
            <a:r>
              <a:rPr lang="cs-CZ" altLang="cs-CZ" sz="1600" b="1" dirty="0">
                <a:solidFill>
                  <a:srgbClr val="000000"/>
                </a:solidFill>
              </a:rPr>
              <a:t>     </a:t>
            </a:r>
            <a:r>
              <a:rPr lang="cs-CZ" altLang="cs-CZ" sz="1600" b="1" dirty="0" err="1">
                <a:solidFill>
                  <a:srgbClr val="000000"/>
                </a:solidFill>
              </a:rPr>
              <a:t>Vrbensko</a:t>
            </a:r>
            <a:r>
              <a:rPr lang="cs-CZ" altLang="cs-CZ" sz="1600" b="1" dirty="0">
                <a:solidFill>
                  <a:srgbClr val="000000"/>
                </a:solidFill>
              </a:rPr>
              <a:t> pod Pradědem </a:t>
            </a:r>
            <a:br>
              <a:rPr lang="cs-CZ" altLang="cs-CZ" sz="1600" b="1" dirty="0">
                <a:solidFill>
                  <a:srgbClr val="000000"/>
                </a:solidFill>
              </a:rPr>
            </a:br>
            <a:r>
              <a:rPr lang="cs-CZ" altLang="cs-CZ" sz="1600" b="1" dirty="0" err="1">
                <a:solidFill>
                  <a:srgbClr val="000000"/>
                </a:solidFill>
              </a:rPr>
              <a:t>Žluticko</a:t>
            </a:r>
            <a:r>
              <a:rPr lang="cs-CZ" altLang="cs-CZ" sz="1600" dirty="0">
                <a:solidFill>
                  <a:srgbClr val="000000"/>
                </a:solidFill>
              </a:rPr>
              <a:t/>
            </a:r>
            <a:br>
              <a:rPr lang="cs-CZ" altLang="cs-CZ" sz="1600" dirty="0">
                <a:solidFill>
                  <a:srgbClr val="000000"/>
                </a:solidFill>
              </a:rPr>
            </a:br>
            <a:endParaRPr lang="cs-CZ" altLang="cs-CZ" sz="1600" dirty="0">
              <a:solidFill>
                <a:srgbClr val="FF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29483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/>
          <p:cNvSpPr txBox="1">
            <a:spLocks noChangeArrowheads="1"/>
          </p:cNvSpPr>
          <p:nvPr/>
        </p:nvSpPr>
        <p:spPr bwMode="auto">
          <a:xfrm>
            <a:off x="635000" y="1125538"/>
            <a:ext cx="8496300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algn="just" defTabSz="914400" eaLnBrk="1" hangingPunct="1">
              <a:lnSpc>
                <a:spcPct val="100000"/>
              </a:lnSpc>
              <a:spcBef>
                <a:spcPts val="1250"/>
              </a:spcBef>
              <a:buClrTx/>
              <a:buSzTx/>
              <a:buFontTx/>
              <a:buNone/>
            </a:pPr>
            <a:r>
              <a:rPr lang="cs-CZ" altLang="cs-CZ" sz="2000" b="1">
                <a:solidFill>
                  <a:srgbClr val="333399"/>
                </a:solidFill>
              </a:rPr>
              <a:t>            Lokality Agentury    +    KPSVL  </a:t>
            </a:r>
            <a:r>
              <a:rPr lang="cs-CZ" altLang="cs-CZ" sz="1600">
                <a:solidFill>
                  <a:srgbClr val="333399"/>
                </a:solidFill>
              </a:rPr>
              <a:t> </a:t>
            </a:r>
            <a:r>
              <a:rPr lang="cs-CZ" altLang="cs-CZ" sz="2000" b="1">
                <a:solidFill>
                  <a:srgbClr val="333399"/>
                </a:solidFill>
              </a:rPr>
              <a:t>3.vlna – 3 lokality</a:t>
            </a:r>
          </a:p>
        </p:txBody>
      </p:sp>
      <p:sp>
        <p:nvSpPr>
          <p:cNvPr id="7170" name="Line 2"/>
          <p:cNvSpPr>
            <a:spLocks noChangeShapeType="1"/>
          </p:cNvSpPr>
          <p:nvPr/>
        </p:nvSpPr>
        <p:spPr bwMode="auto">
          <a:xfrm>
            <a:off x="468313" y="1700213"/>
            <a:ext cx="8207375" cy="1587"/>
          </a:xfrm>
          <a:prstGeom prst="line">
            <a:avLst/>
          </a:prstGeom>
          <a:noFill/>
          <a:ln w="9360" cap="sq">
            <a:solidFill>
              <a:srgbClr val="80808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>
              <a:solidFill>
                <a:srgbClr val="000000"/>
              </a:solidFill>
              <a:ea typeface="+mn-ea"/>
            </a:endParaRPr>
          </a:p>
        </p:txBody>
      </p:sp>
      <p:sp>
        <p:nvSpPr>
          <p:cNvPr id="28676" name="Text Box 3"/>
          <p:cNvSpPr txBox="1">
            <a:spLocks noChangeArrowheads="1"/>
          </p:cNvSpPr>
          <p:nvPr/>
        </p:nvSpPr>
        <p:spPr bwMode="auto">
          <a:xfrm>
            <a:off x="457200" y="1700213"/>
            <a:ext cx="821848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36550" indent="-336550"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cs-CZ" altLang="cs-CZ" sz="1600">
                <a:solidFill>
                  <a:srgbClr val="000000"/>
                </a:solidFill>
              </a:rPr>
              <a:t>      </a:t>
            </a:r>
            <a:endParaRPr lang="cs-CZ" altLang="cs-CZ" sz="2800">
              <a:solidFill>
                <a:srgbClr val="FF6600"/>
              </a:solidFill>
            </a:endParaRPr>
          </a:p>
        </p:txBody>
      </p:sp>
      <p:sp>
        <p:nvSpPr>
          <p:cNvPr id="28677" name="Text Box 4"/>
          <p:cNvSpPr txBox="1">
            <a:spLocks noChangeArrowheads="1"/>
          </p:cNvSpPr>
          <p:nvPr/>
        </p:nvSpPr>
        <p:spPr bwMode="auto">
          <a:xfrm>
            <a:off x="0" y="1527175"/>
            <a:ext cx="8897938" cy="4799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36550"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ts val="400"/>
              </a:spcBef>
              <a:buClrTx/>
              <a:buSzTx/>
              <a:buFontTx/>
              <a:buNone/>
            </a:pPr>
            <a:endParaRPr lang="cs-CZ" altLang="cs-CZ" sz="2000">
              <a:solidFill>
                <a:srgbClr val="000000"/>
              </a:solidFill>
            </a:endParaRPr>
          </a:p>
          <a:p>
            <a:pPr algn="ctr" defTabSz="914400" eaLnBrk="1" hangingPunct="1">
              <a:lnSpc>
                <a:spcPct val="100000"/>
              </a:lnSpc>
              <a:spcBef>
                <a:spcPts val="400"/>
              </a:spcBef>
              <a:buClrTx/>
              <a:buSzTx/>
              <a:buFontTx/>
              <a:buNone/>
            </a:pPr>
            <a:r>
              <a:rPr lang="cs-CZ" altLang="cs-CZ" sz="2000" b="1">
                <a:solidFill>
                  <a:srgbClr val="333399"/>
                </a:solidFill>
              </a:rPr>
              <a:t>SPSZ bude schválen na jaře 2016</a:t>
            </a:r>
          </a:p>
          <a:p>
            <a:pPr algn="ctr" defTabSz="914400" eaLnBrk="1" hangingPunct="1">
              <a:lnSpc>
                <a:spcPct val="100000"/>
              </a:lnSpc>
              <a:spcBef>
                <a:spcPts val="400"/>
              </a:spcBef>
              <a:buClrTx/>
              <a:buSzTx/>
              <a:buFontTx/>
              <a:buNone/>
            </a:pPr>
            <a:endParaRPr lang="cs-CZ" altLang="cs-CZ" sz="2400">
              <a:solidFill>
                <a:srgbClr val="00B050"/>
              </a:solidFill>
            </a:endParaRPr>
          </a:p>
          <a:p>
            <a:pPr algn="ctr" defTabSz="914400" eaLnBrk="1" hangingPunct="1">
              <a:lnSpc>
                <a:spcPct val="100000"/>
              </a:lnSpc>
              <a:spcBef>
                <a:spcPts val="400"/>
              </a:spcBef>
              <a:buClrTx/>
              <a:buSzTx/>
              <a:buFontTx/>
              <a:buNone/>
            </a:pPr>
            <a:r>
              <a:rPr lang="cs-CZ" altLang="cs-CZ" sz="2400" b="1"/>
              <a:t>Brno </a:t>
            </a:r>
          </a:p>
          <a:p>
            <a:pPr algn="ctr" defTabSz="914400" eaLnBrk="1" hangingPunct="1">
              <a:lnSpc>
                <a:spcPct val="100000"/>
              </a:lnSpc>
              <a:spcBef>
                <a:spcPts val="400"/>
              </a:spcBef>
              <a:buClrTx/>
              <a:buSzTx/>
              <a:buFontTx/>
              <a:buNone/>
            </a:pPr>
            <a:r>
              <a:rPr lang="cs-CZ" altLang="cs-CZ" sz="2400" b="1">
                <a:solidFill>
                  <a:srgbClr val="000000"/>
                </a:solidFill>
              </a:rPr>
              <a:t>Děčín</a:t>
            </a:r>
          </a:p>
          <a:p>
            <a:pPr algn="ctr" defTabSz="914400" eaLnBrk="1" hangingPunct="1">
              <a:lnSpc>
                <a:spcPct val="100000"/>
              </a:lnSpc>
              <a:spcBef>
                <a:spcPts val="400"/>
              </a:spcBef>
              <a:buClrTx/>
              <a:buSzTx/>
              <a:buFontTx/>
              <a:buNone/>
            </a:pPr>
            <a:r>
              <a:rPr lang="cs-CZ" altLang="cs-CZ" sz="2400" b="1">
                <a:solidFill>
                  <a:srgbClr val="000000"/>
                </a:solidFill>
              </a:rPr>
              <a:t> Kraslice</a:t>
            </a:r>
          </a:p>
          <a:p>
            <a:pPr algn="ctr" defTabSz="914400" eaLnBrk="1" hangingPunct="1">
              <a:lnSpc>
                <a:spcPct val="100000"/>
              </a:lnSpc>
              <a:spcBef>
                <a:spcPts val="400"/>
              </a:spcBef>
              <a:buClrTx/>
              <a:buSzTx/>
              <a:buFontTx/>
              <a:buNone/>
            </a:pPr>
            <a:r>
              <a:rPr lang="cs-CZ" altLang="cs-CZ" sz="2400" b="1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3726521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1"/>
          <p:cNvSpPr txBox="1">
            <a:spLocks noChangeArrowheads="1"/>
          </p:cNvSpPr>
          <p:nvPr/>
        </p:nvSpPr>
        <p:spPr bwMode="auto">
          <a:xfrm>
            <a:off x="323850" y="1125538"/>
            <a:ext cx="8496300" cy="230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ts val="1250"/>
              </a:spcBef>
              <a:buClrTx/>
              <a:buSzTx/>
              <a:buFontTx/>
              <a:buNone/>
            </a:pPr>
            <a:r>
              <a:rPr lang="cs-CZ" altLang="cs-CZ" sz="2000" b="1">
                <a:solidFill>
                  <a:srgbClr val="7030A0"/>
                </a:solidFill>
              </a:rPr>
              <a:t>Lokality KPSVL  </a:t>
            </a:r>
            <a:r>
              <a:rPr lang="cs-CZ" altLang="cs-CZ" sz="1600">
                <a:solidFill>
                  <a:srgbClr val="7030A0"/>
                </a:solidFill>
              </a:rPr>
              <a:t> </a:t>
            </a:r>
            <a:r>
              <a:rPr lang="cs-CZ" altLang="cs-CZ" sz="2000" b="1">
                <a:solidFill>
                  <a:srgbClr val="7030A0"/>
                </a:solidFill>
              </a:rPr>
              <a:t>4. vlna - 9 lokalit</a:t>
            </a:r>
          </a:p>
          <a:p>
            <a:pPr algn="ctr" defTabSz="914400" eaLnBrk="1" hangingPunct="1">
              <a:lnSpc>
                <a:spcPct val="100000"/>
              </a:lnSpc>
              <a:spcBef>
                <a:spcPts val="1250"/>
              </a:spcBef>
              <a:buClrTx/>
              <a:buSzTx/>
              <a:buFontTx/>
              <a:buNone/>
            </a:pPr>
            <a:endParaRPr lang="cs-CZ" altLang="cs-CZ" sz="2000" b="1">
              <a:solidFill>
                <a:srgbClr val="FF3333"/>
              </a:solidFill>
            </a:endParaRPr>
          </a:p>
          <a:p>
            <a:pPr algn="ctr" defTabSz="914400" eaLnBrk="1" hangingPunct="1">
              <a:lnSpc>
                <a:spcPct val="100000"/>
              </a:lnSpc>
              <a:spcBef>
                <a:spcPts val="1250"/>
              </a:spcBef>
              <a:buClrTx/>
              <a:buSzTx/>
              <a:buFontTx/>
              <a:buNone/>
            </a:pPr>
            <a:r>
              <a:rPr lang="cs-CZ" altLang="cs-CZ" sz="2000" b="1">
                <a:solidFill>
                  <a:srgbClr val="FF3333"/>
                </a:solidFill>
              </a:rPr>
              <a:t> Strategický plán sociálního začleňování </a:t>
            </a:r>
          </a:p>
          <a:p>
            <a:pPr algn="ctr" defTabSz="914400" eaLnBrk="1" hangingPunct="1">
              <a:lnSpc>
                <a:spcPct val="100000"/>
              </a:lnSpc>
              <a:spcBef>
                <a:spcPts val="1250"/>
              </a:spcBef>
              <a:buClrTx/>
              <a:buSzTx/>
              <a:buFontTx/>
              <a:buNone/>
            </a:pPr>
            <a:r>
              <a:rPr lang="cs-CZ" altLang="cs-CZ" sz="2000" b="1">
                <a:solidFill>
                  <a:srgbClr val="FF3333"/>
                </a:solidFill>
              </a:rPr>
              <a:t>bude schválen  na podzim 2016</a:t>
            </a:r>
          </a:p>
          <a:p>
            <a:pPr algn="ctr" defTabSz="914400" eaLnBrk="1" hangingPunct="1">
              <a:lnSpc>
                <a:spcPct val="100000"/>
              </a:lnSpc>
              <a:spcBef>
                <a:spcPts val="1250"/>
              </a:spcBef>
              <a:buClrTx/>
              <a:buSzTx/>
              <a:buFontTx/>
              <a:buNone/>
            </a:pPr>
            <a:endParaRPr lang="cs-CZ" altLang="cs-CZ" sz="2000" b="1">
              <a:solidFill>
                <a:srgbClr val="5F5F5F"/>
              </a:solidFill>
            </a:endParaRPr>
          </a:p>
        </p:txBody>
      </p:sp>
      <p:sp>
        <p:nvSpPr>
          <p:cNvPr id="7170" name="Line 2"/>
          <p:cNvSpPr>
            <a:spLocks noChangeShapeType="1"/>
          </p:cNvSpPr>
          <p:nvPr/>
        </p:nvSpPr>
        <p:spPr bwMode="auto">
          <a:xfrm>
            <a:off x="468313" y="1700213"/>
            <a:ext cx="8207375" cy="1587"/>
          </a:xfrm>
          <a:prstGeom prst="line">
            <a:avLst/>
          </a:prstGeom>
          <a:noFill/>
          <a:ln w="9360" cap="sq">
            <a:solidFill>
              <a:srgbClr val="80808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>
              <a:solidFill>
                <a:srgbClr val="000000"/>
              </a:solidFill>
              <a:ea typeface="+mn-ea"/>
            </a:endParaRPr>
          </a:p>
        </p:txBody>
      </p:sp>
      <p:sp>
        <p:nvSpPr>
          <p:cNvPr id="29700" name="Text Box 3"/>
          <p:cNvSpPr txBox="1">
            <a:spLocks noChangeArrowheads="1"/>
          </p:cNvSpPr>
          <p:nvPr/>
        </p:nvSpPr>
        <p:spPr bwMode="auto">
          <a:xfrm>
            <a:off x="655638" y="1782763"/>
            <a:ext cx="8218487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36550" indent="-336550"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cs-CZ" altLang="cs-CZ" sz="1600">
                <a:solidFill>
                  <a:srgbClr val="000000"/>
                </a:solidFill>
              </a:rPr>
              <a:t>     </a:t>
            </a:r>
          </a:p>
          <a:p>
            <a:pPr algn="ctr" defTabSz="914400" eaLnBrk="1" hangingPunct="1">
              <a:lnSpc>
                <a:spcPct val="100000"/>
              </a:lnSpc>
              <a:buClrTx/>
              <a:buSzTx/>
              <a:buFontTx/>
              <a:buNone/>
            </a:pPr>
            <a:endParaRPr lang="cs-CZ" altLang="cs-CZ" sz="1600">
              <a:solidFill>
                <a:srgbClr val="000000"/>
              </a:solidFill>
            </a:endParaRPr>
          </a:p>
          <a:p>
            <a:pPr algn="ctr" defTabSz="914400" eaLnBrk="1" hangingPunct="1">
              <a:lnSpc>
                <a:spcPct val="100000"/>
              </a:lnSpc>
              <a:buClrTx/>
              <a:buSzTx/>
              <a:buFontTx/>
              <a:buNone/>
            </a:pPr>
            <a:endParaRPr lang="cs-CZ" altLang="cs-CZ" sz="1600">
              <a:solidFill>
                <a:srgbClr val="000000"/>
              </a:solidFill>
            </a:endParaRPr>
          </a:p>
          <a:p>
            <a:pPr algn="ctr" defTabSz="914400" eaLnBrk="1" hangingPunct="1">
              <a:lnSpc>
                <a:spcPct val="100000"/>
              </a:lnSpc>
              <a:buClrTx/>
              <a:buSzTx/>
              <a:buFontTx/>
              <a:buNone/>
            </a:pPr>
            <a:endParaRPr lang="cs-CZ" altLang="cs-CZ" sz="1600">
              <a:solidFill>
                <a:srgbClr val="000000"/>
              </a:solidFill>
            </a:endParaRPr>
          </a:p>
          <a:p>
            <a:pPr algn="ctr" defTabSz="914400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cs-CZ" altLang="cs-CZ" sz="1600">
                <a:solidFill>
                  <a:srgbClr val="000000"/>
                </a:solidFill>
              </a:rPr>
              <a:t> </a:t>
            </a:r>
          </a:p>
          <a:p>
            <a:pPr algn="ctr" defTabSz="914400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cs-CZ" altLang="cs-CZ" sz="2000" b="1">
                <a:solidFill>
                  <a:srgbClr val="000000"/>
                </a:solidFill>
              </a:rPr>
              <a:t>   Nový Bor</a:t>
            </a:r>
            <a:br>
              <a:rPr lang="cs-CZ" altLang="cs-CZ" sz="2000" b="1">
                <a:solidFill>
                  <a:srgbClr val="000000"/>
                </a:solidFill>
              </a:rPr>
            </a:br>
            <a:r>
              <a:rPr lang="cs-CZ" altLang="cs-CZ" sz="2000" b="1">
                <a:solidFill>
                  <a:srgbClr val="000000"/>
                </a:solidFill>
              </a:rPr>
              <a:t>Budišov - Vítkov</a:t>
            </a:r>
            <a:br>
              <a:rPr lang="cs-CZ" altLang="cs-CZ" sz="2000" b="1">
                <a:solidFill>
                  <a:srgbClr val="000000"/>
                </a:solidFill>
              </a:rPr>
            </a:br>
            <a:r>
              <a:rPr lang="cs-CZ" altLang="cs-CZ" sz="2000" b="1">
                <a:solidFill>
                  <a:srgbClr val="000000"/>
                </a:solidFill>
              </a:rPr>
              <a:t>Chomutov</a:t>
            </a:r>
            <a:br>
              <a:rPr lang="cs-CZ" altLang="cs-CZ" sz="2000" b="1">
                <a:solidFill>
                  <a:srgbClr val="000000"/>
                </a:solidFill>
              </a:rPr>
            </a:br>
            <a:r>
              <a:rPr lang="cs-CZ" altLang="cs-CZ" sz="2000" b="1">
                <a:solidFill>
                  <a:srgbClr val="000000"/>
                </a:solidFill>
              </a:rPr>
              <a:t>Most</a:t>
            </a:r>
            <a:br>
              <a:rPr lang="cs-CZ" altLang="cs-CZ" sz="2000" b="1">
                <a:solidFill>
                  <a:srgbClr val="000000"/>
                </a:solidFill>
              </a:rPr>
            </a:br>
            <a:r>
              <a:rPr lang="cs-CZ" altLang="cs-CZ" sz="2000" b="1">
                <a:solidFill>
                  <a:srgbClr val="000000"/>
                </a:solidFill>
              </a:rPr>
              <a:t>Liberec</a:t>
            </a:r>
            <a:br>
              <a:rPr lang="cs-CZ" altLang="cs-CZ" sz="2000" b="1">
                <a:solidFill>
                  <a:srgbClr val="000000"/>
                </a:solidFill>
              </a:rPr>
            </a:br>
            <a:r>
              <a:rPr lang="cs-CZ" altLang="cs-CZ" sz="2000" b="1">
                <a:solidFill>
                  <a:srgbClr val="000000"/>
                </a:solidFill>
              </a:rPr>
              <a:t>Postoloprty</a:t>
            </a:r>
            <a:br>
              <a:rPr lang="cs-CZ" altLang="cs-CZ" sz="2000" b="1">
                <a:solidFill>
                  <a:srgbClr val="000000"/>
                </a:solidFill>
              </a:rPr>
            </a:br>
            <a:r>
              <a:rPr lang="cs-CZ" altLang="cs-CZ" sz="2000" b="1">
                <a:solidFill>
                  <a:srgbClr val="000000"/>
                </a:solidFill>
              </a:rPr>
              <a:t>Sokolov</a:t>
            </a:r>
            <a:br>
              <a:rPr lang="cs-CZ" altLang="cs-CZ" sz="2000" b="1">
                <a:solidFill>
                  <a:srgbClr val="000000"/>
                </a:solidFill>
              </a:rPr>
            </a:br>
            <a:r>
              <a:rPr lang="cs-CZ" altLang="cs-CZ" sz="2000" b="1">
                <a:solidFill>
                  <a:srgbClr val="000000"/>
                </a:solidFill>
              </a:rPr>
              <a:t>Varnsdorf</a:t>
            </a:r>
            <a:br>
              <a:rPr lang="cs-CZ" altLang="cs-CZ" sz="2000" b="1">
                <a:solidFill>
                  <a:srgbClr val="000000"/>
                </a:solidFill>
              </a:rPr>
            </a:br>
            <a:r>
              <a:rPr lang="cs-CZ" altLang="cs-CZ" sz="2000" b="1">
                <a:solidFill>
                  <a:srgbClr val="000000"/>
                </a:solidFill>
              </a:rPr>
              <a:t>Žďár nad Sázavou</a:t>
            </a:r>
            <a:r>
              <a:rPr lang="cs-CZ" altLang="cs-CZ" sz="2000">
                <a:solidFill>
                  <a:srgbClr val="000000"/>
                </a:solidFill>
              </a:rPr>
              <a:t/>
            </a:r>
            <a:br>
              <a:rPr lang="cs-CZ" altLang="cs-CZ" sz="2000">
                <a:solidFill>
                  <a:srgbClr val="000000"/>
                </a:solidFill>
              </a:rPr>
            </a:br>
            <a:r>
              <a:rPr lang="cs-CZ" altLang="cs-CZ" sz="2800">
                <a:solidFill>
                  <a:srgbClr val="000000"/>
                </a:solidFill>
              </a:rPr>
              <a:t> </a:t>
            </a:r>
            <a:endParaRPr lang="cs-CZ" altLang="cs-CZ" sz="2800">
              <a:solidFill>
                <a:srgbClr val="FF6600"/>
              </a:solidFill>
            </a:endParaRPr>
          </a:p>
        </p:txBody>
      </p:sp>
      <p:sp>
        <p:nvSpPr>
          <p:cNvPr id="29701" name="Text Box 4"/>
          <p:cNvSpPr txBox="1">
            <a:spLocks noChangeArrowheads="1"/>
          </p:cNvSpPr>
          <p:nvPr/>
        </p:nvSpPr>
        <p:spPr bwMode="auto">
          <a:xfrm>
            <a:off x="935038" y="3425825"/>
            <a:ext cx="7273925" cy="388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36550"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ts val="400"/>
              </a:spcBef>
              <a:buClrTx/>
              <a:buSzTx/>
              <a:buFontTx/>
              <a:buNone/>
            </a:pPr>
            <a:r>
              <a:rPr lang="cs-CZ" altLang="cs-CZ" sz="1600">
                <a:solidFill>
                  <a:srgbClr val="FF3333"/>
                </a:solidFill>
              </a:rPr>
              <a:t>                                   </a:t>
            </a:r>
          </a:p>
          <a:p>
            <a:pPr defTabSz="914400" eaLnBrk="1" hangingPunct="1">
              <a:lnSpc>
                <a:spcPct val="100000"/>
              </a:lnSpc>
              <a:spcBef>
                <a:spcPts val="400"/>
              </a:spcBef>
              <a:buClrTx/>
              <a:buSzTx/>
              <a:buFontTx/>
              <a:buNone/>
            </a:pPr>
            <a:r>
              <a:rPr lang="cs-CZ" altLang="cs-CZ" sz="1600">
                <a:solidFill>
                  <a:srgbClr val="FF3333"/>
                </a:solidFill>
              </a:rPr>
              <a:t>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5794219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4"/>
          <p:cNvSpPr txBox="1">
            <a:spLocks noChangeArrowheads="1"/>
          </p:cNvSpPr>
          <p:nvPr/>
        </p:nvSpPr>
        <p:spPr bwMode="auto">
          <a:xfrm>
            <a:off x="323850" y="1125538"/>
            <a:ext cx="84963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cs-CZ" altLang="cs-CZ" sz="2000" b="1">
                <a:solidFill>
                  <a:srgbClr val="FF0000"/>
                </a:solidFill>
                <a:ea typeface="ＭＳ Ｐゴシック" charset="-128"/>
              </a:rPr>
              <a:t>                                   Typy podpory lokalit</a:t>
            </a:r>
            <a:endParaRPr lang="cs-CZ" altLang="cs-CZ" sz="2000" b="1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340" name="Text Box 6"/>
          <p:cNvSpPr txBox="1">
            <a:spLocks noChangeArrowheads="1"/>
          </p:cNvSpPr>
          <p:nvPr/>
        </p:nvSpPr>
        <p:spPr bwMode="auto">
          <a:xfrm>
            <a:off x="465138" y="2133600"/>
            <a:ext cx="8496300" cy="356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defTabSz="91440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sz="1400" b="1" i="1" dirty="0">
              <a:solidFill>
                <a:srgbClr val="000000"/>
              </a:solidFill>
              <a:ea typeface="+mn-ea"/>
            </a:endParaRPr>
          </a:p>
          <a:p>
            <a:pPr algn="just" defTabSz="91440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cs-CZ" altLang="cs-CZ" sz="2000" b="1" dirty="0">
                <a:solidFill>
                  <a:srgbClr val="FF0000"/>
                </a:solidFill>
                <a:ea typeface="+mn-ea"/>
              </a:rPr>
              <a:t>          Různé podoby podpory lokalit </a:t>
            </a:r>
          </a:p>
          <a:p>
            <a:pPr algn="just" defTabSz="91440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sz="2000" b="1" i="1" dirty="0">
              <a:solidFill>
                <a:srgbClr val="FF0000"/>
              </a:solidFill>
              <a:ea typeface="+mn-ea"/>
            </a:endParaRPr>
          </a:p>
          <a:p>
            <a:pPr marL="285750" indent="-285750" defTabSz="914400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cs-CZ" b="1" dirty="0">
                <a:solidFill>
                  <a:srgbClr val="000000"/>
                </a:solidFill>
                <a:ea typeface="+mn-ea"/>
              </a:rPr>
              <a:t>Intenzivní komplexní podpora - </a:t>
            </a:r>
            <a:r>
              <a:rPr lang="cs-CZ" b="1" dirty="0">
                <a:solidFill>
                  <a:srgbClr val="333399"/>
                </a:solidFill>
                <a:ea typeface="+mn-ea"/>
              </a:rPr>
              <a:t>KPSVL</a:t>
            </a:r>
            <a:r>
              <a:rPr lang="cs-CZ" b="1" dirty="0">
                <a:solidFill>
                  <a:srgbClr val="000000"/>
                </a:solidFill>
                <a:ea typeface="+mn-ea"/>
              </a:rPr>
              <a:t>  (70 lokalit)</a:t>
            </a:r>
          </a:p>
          <a:p>
            <a:pPr marL="285750" indent="-285750" defTabSz="914400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Char char="•"/>
              <a:defRPr/>
            </a:pPr>
            <a:endParaRPr lang="cs-CZ" b="1" dirty="0">
              <a:solidFill>
                <a:srgbClr val="000000"/>
              </a:solidFill>
              <a:ea typeface="+mn-ea"/>
            </a:endParaRPr>
          </a:p>
          <a:p>
            <a:pPr marL="285750" indent="-285750" defTabSz="914400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Char char="•"/>
              <a:defRPr/>
            </a:pPr>
            <a:endParaRPr lang="cs-CZ" b="1" dirty="0">
              <a:solidFill>
                <a:srgbClr val="000000"/>
              </a:solidFill>
              <a:ea typeface="+mn-ea"/>
            </a:endParaRPr>
          </a:p>
          <a:p>
            <a:pPr marL="285750" indent="-285750" defTabSz="914400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cs-CZ" b="1" dirty="0">
                <a:solidFill>
                  <a:srgbClr val="00B050"/>
                </a:solidFill>
                <a:ea typeface="+mn-ea"/>
              </a:rPr>
              <a:t>Vzdálená</a:t>
            </a:r>
            <a:r>
              <a:rPr lang="cs-CZ" b="1" dirty="0">
                <a:solidFill>
                  <a:srgbClr val="000000"/>
                </a:solidFill>
                <a:ea typeface="+mn-ea"/>
              </a:rPr>
              <a:t> komplexní podpora – </a:t>
            </a:r>
            <a:r>
              <a:rPr lang="cs-CZ" b="1" dirty="0">
                <a:solidFill>
                  <a:srgbClr val="333399"/>
                </a:solidFill>
                <a:ea typeface="+mn-ea"/>
              </a:rPr>
              <a:t>před</a:t>
            </a:r>
            <a:r>
              <a:rPr lang="cs-CZ" b="1" dirty="0">
                <a:solidFill>
                  <a:srgbClr val="000000"/>
                </a:solidFill>
                <a:ea typeface="+mn-ea"/>
              </a:rPr>
              <a:t> KPSVL</a:t>
            </a:r>
          </a:p>
          <a:p>
            <a:pPr marL="285750" indent="-285750" defTabSz="914400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Char char="•"/>
              <a:defRPr/>
            </a:pPr>
            <a:endParaRPr lang="cs-CZ" b="1" dirty="0">
              <a:solidFill>
                <a:srgbClr val="000000"/>
              </a:solidFill>
              <a:ea typeface="+mn-ea"/>
            </a:endParaRPr>
          </a:p>
          <a:p>
            <a:pPr marL="285750" indent="-285750" defTabSz="914400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Char char="•"/>
              <a:defRPr/>
            </a:pPr>
            <a:endParaRPr lang="cs-CZ" b="1" dirty="0">
              <a:solidFill>
                <a:srgbClr val="000000"/>
              </a:solidFill>
              <a:ea typeface="+mn-ea"/>
            </a:endParaRPr>
          </a:p>
          <a:p>
            <a:pPr marL="285750" indent="-285750" defTabSz="914400" hangingPunct="1">
              <a:lnSpc>
                <a:spcPct val="100000"/>
              </a:lnSpc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cs-CZ" b="1" dirty="0">
                <a:solidFill>
                  <a:srgbClr val="00B050"/>
                </a:solidFill>
                <a:ea typeface="+mn-ea"/>
              </a:rPr>
              <a:t>Vzdálená</a:t>
            </a:r>
            <a:r>
              <a:rPr lang="cs-CZ" b="1" dirty="0">
                <a:solidFill>
                  <a:srgbClr val="000000"/>
                </a:solidFill>
                <a:ea typeface="+mn-ea"/>
              </a:rPr>
              <a:t> dílčí podpora – </a:t>
            </a:r>
            <a:r>
              <a:rPr lang="cs-CZ" b="1" dirty="0">
                <a:solidFill>
                  <a:srgbClr val="333399"/>
                </a:solidFill>
                <a:ea typeface="+mn-ea"/>
              </a:rPr>
              <a:t>po</a:t>
            </a:r>
            <a:r>
              <a:rPr lang="cs-CZ" b="1" dirty="0">
                <a:solidFill>
                  <a:srgbClr val="000000"/>
                </a:solidFill>
                <a:ea typeface="+mn-ea"/>
              </a:rPr>
              <a:t> KPSVL, </a:t>
            </a:r>
            <a:r>
              <a:rPr lang="cs-CZ" b="1" dirty="0">
                <a:solidFill>
                  <a:srgbClr val="333399"/>
                </a:solidFill>
                <a:ea typeface="+mn-ea"/>
              </a:rPr>
              <a:t>ad hoc </a:t>
            </a:r>
            <a:r>
              <a:rPr lang="cs-CZ" b="1" dirty="0">
                <a:solidFill>
                  <a:srgbClr val="000000"/>
                </a:solidFill>
                <a:ea typeface="+mn-ea"/>
              </a:rPr>
              <a:t>podpora</a:t>
            </a:r>
          </a:p>
          <a:p>
            <a:pPr algn="just" defTabSz="91440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sz="1500" dirty="0">
              <a:solidFill>
                <a:srgbClr val="000000"/>
              </a:solidFill>
              <a:ea typeface="+mn-ea"/>
            </a:endParaRPr>
          </a:p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 altLang="cs-CZ" sz="1600" dirty="0">
              <a:solidFill>
                <a:srgbClr val="000000"/>
              </a:solidFill>
              <a:ea typeface="+mn-ea"/>
            </a:endParaRPr>
          </a:p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en-GB" altLang="cs-CZ" sz="1500" dirty="0">
              <a:solidFill>
                <a:srgbClr val="5F5F5F"/>
              </a:solidFill>
              <a:ea typeface="+mn-ea"/>
            </a:endParaRPr>
          </a:p>
        </p:txBody>
      </p:sp>
      <p:sp>
        <p:nvSpPr>
          <p:cNvPr id="4100" name="Line 7"/>
          <p:cNvSpPr>
            <a:spLocks noChangeShapeType="1"/>
          </p:cNvSpPr>
          <p:nvPr/>
        </p:nvSpPr>
        <p:spPr bwMode="auto">
          <a:xfrm>
            <a:off x="468313" y="1700213"/>
            <a:ext cx="8207375" cy="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cs-CZ">
              <a:solidFill>
                <a:srgbClr val="000000"/>
              </a:solidFill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31081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Strategie boje proti sociálnímu vyloučení 2016-2020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Strategický dokument Vlády ČR (gestorem MLP</a:t>
            </a:r>
            <a:r>
              <a:rPr lang="cs-CZ" sz="2400" dirty="0" smtClean="0"/>
              <a:t>), schválena usnesením vlády č. 134/2016  </a:t>
            </a:r>
            <a:endParaRPr lang="cs-CZ" sz="2400" dirty="0" smtClean="0"/>
          </a:p>
          <a:p>
            <a:r>
              <a:rPr lang="cs-CZ" sz="2400" dirty="0" smtClean="0">
                <a:solidFill>
                  <a:schemeClr val="tx2"/>
                </a:solidFill>
              </a:rPr>
              <a:t>Oblasti bydlení, </a:t>
            </a:r>
            <a:r>
              <a:rPr lang="cs-CZ" sz="2400" b="1" dirty="0" smtClean="0">
                <a:solidFill>
                  <a:schemeClr val="tx2"/>
                </a:solidFill>
              </a:rPr>
              <a:t>bezpečnost a prevence kriminality</a:t>
            </a:r>
            <a:r>
              <a:rPr lang="cs-CZ" sz="2400" dirty="0" smtClean="0">
                <a:solidFill>
                  <a:schemeClr val="tx2"/>
                </a:solidFill>
              </a:rPr>
              <a:t>, vzdělávání, dluhy, podpora rodin a sociální práce, zaměstnanost, zdraví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chemeClr val="tx2"/>
                </a:solidFill>
              </a:rPr>
              <a:t>Akční plán </a:t>
            </a:r>
            <a:r>
              <a:rPr lang="cs-CZ" sz="2400" dirty="0" smtClean="0">
                <a:solidFill>
                  <a:schemeClr val="tx2"/>
                </a:solidFill>
              </a:rPr>
              <a:t>- Harmonogram </a:t>
            </a:r>
            <a:r>
              <a:rPr lang="cs-CZ" sz="2400" dirty="0" smtClean="0">
                <a:solidFill>
                  <a:schemeClr val="tx2"/>
                </a:solidFill>
              </a:rPr>
              <a:t>(další postup)</a:t>
            </a:r>
          </a:p>
          <a:p>
            <a:r>
              <a:rPr lang="cs-CZ" sz="2400" dirty="0" smtClean="0"/>
              <a:t>Tvorba akčního plánu - opatření</a:t>
            </a:r>
          </a:p>
          <a:p>
            <a:pPr lvl="1"/>
            <a:r>
              <a:rPr lang="cs-CZ" sz="2400" dirty="0" smtClean="0">
                <a:solidFill>
                  <a:schemeClr val="tx2"/>
                </a:solidFill>
              </a:rPr>
              <a:t>Kulaté stoly v rámci Agentury</a:t>
            </a:r>
          </a:p>
          <a:p>
            <a:pPr lvl="1"/>
            <a:r>
              <a:rPr lang="cs-CZ" sz="2400" dirty="0" smtClean="0"/>
              <a:t>Multidisciplinární kulaté stoly (rezorty, NNO, PČR, MP, aj.)</a:t>
            </a:r>
            <a:endParaRPr lang="cs-CZ" sz="2400" dirty="0"/>
          </a:p>
          <a:p>
            <a:pPr lvl="1"/>
            <a:r>
              <a:rPr lang="cs-CZ" sz="2400" dirty="0" smtClean="0">
                <a:solidFill>
                  <a:schemeClr val="tx2"/>
                </a:solidFill>
              </a:rPr>
              <a:t>Mezirezortní připomínkové řízení</a:t>
            </a:r>
          </a:p>
          <a:p>
            <a:pPr lvl="1"/>
            <a:r>
              <a:rPr lang="cs-CZ" sz="2400" dirty="0" smtClean="0"/>
              <a:t>Schválení Vládou ČR do </a:t>
            </a:r>
            <a:r>
              <a:rPr lang="cs-CZ" sz="2400" dirty="0" smtClean="0"/>
              <a:t>30.7.2016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44880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Zmapování stavu kriminality v </a:t>
            </a:r>
            <a:r>
              <a:rPr lang="cs-CZ" dirty="0" smtClean="0"/>
              <a:t>SVL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997152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Zavést  </a:t>
            </a:r>
            <a:r>
              <a:rPr lang="cs-CZ" dirty="0">
                <a:solidFill>
                  <a:schemeClr val="tx2"/>
                </a:solidFill>
              </a:rPr>
              <a:t>systém monitorování kriminality na území sociálně vyloučených lokalit a obcí se sociálně vyloučenými </a:t>
            </a:r>
            <a:r>
              <a:rPr lang="cs-CZ" dirty="0" smtClean="0">
                <a:solidFill>
                  <a:schemeClr val="tx2"/>
                </a:solidFill>
              </a:rPr>
              <a:t>lokalitami</a:t>
            </a:r>
          </a:p>
          <a:p>
            <a:pPr lvl="1"/>
            <a:r>
              <a:rPr lang="cs-CZ" dirty="0"/>
              <a:t>p</a:t>
            </a:r>
            <a:r>
              <a:rPr lang="cs-CZ" dirty="0" smtClean="0"/>
              <a:t>ropojení Analýzy SVL v ČR s GIS PČR</a:t>
            </a:r>
          </a:p>
          <a:p>
            <a:r>
              <a:rPr lang="cs-CZ" dirty="0">
                <a:solidFill>
                  <a:schemeClr val="tx2"/>
                </a:solidFill>
              </a:rPr>
              <a:t>Pilotní ověření podílu páchaní kriminality v městě/obci obyvateli sociálně vyloučených </a:t>
            </a:r>
            <a:r>
              <a:rPr lang="cs-CZ" dirty="0" smtClean="0">
                <a:solidFill>
                  <a:schemeClr val="tx2"/>
                </a:solidFill>
              </a:rPr>
              <a:t>lokalit</a:t>
            </a:r>
          </a:p>
          <a:p>
            <a:pPr lvl="1"/>
            <a:r>
              <a:rPr lang="cs-CZ" dirty="0" smtClean="0"/>
              <a:t>zjištění na kolik se obyvatelé SVL podílejí na kriminalitě (vč. přestupků), anonymizovaná data </a:t>
            </a:r>
          </a:p>
          <a:p>
            <a:r>
              <a:rPr lang="cs-CZ" dirty="0">
                <a:solidFill>
                  <a:schemeClr val="tx2"/>
                </a:solidFill>
              </a:rPr>
              <a:t>Realizovat výzkumné šetření o latentní kriminalitě v sociálně vyloučených lokalitách </a:t>
            </a:r>
            <a:endParaRPr lang="cs-CZ" dirty="0" smtClean="0">
              <a:solidFill>
                <a:schemeClr val="tx2"/>
              </a:solidFill>
            </a:endParaRPr>
          </a:p>
          <a:p>
            <a:pPr lvl="1"/>
            <a:r>
              <a:rPr lang="cs-CZ" dirty="0" smtClean="0"/>
              <a:t>doplnění dat k registrované kriminalitě, dokreslení stavu</a:t>
            </a:r>
          </a:p>
          <a:p>
            <a:pPr lvl="1"/>
            <a:r>
              <a:rPr lang="cs-CZ" dirty="0"/>
              <a:t>p</a:t>
            </a:r>
            <a:r>
              <a:rPr lang="cs-CZ" dirty="0" smtClean="0"/>
              <a:t>rostřednictvím již </a:t>
            </a:r>
            <a:r>
              <a:rPr lang="cs-CZ" dirty="0"/>
              <a:t>zadaného výzkumu „Bezpečnostní rizika sociálně vyloučených lokalit: Vytváření znalostí a nástrojů pro management a prevenci kriminality</a:t>
            </a:r>
            <a:r>
              <a:rPr lang="cs-CZ" dirty="0" smtClean="0"/>
              <a:t>“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9552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>
            <a:noAutofit/>
          </a:bodyPr>
          <a:lstStyle/>
          <a:p>
            <a:r>
              <a:rPr lang="cs-CZ" sz="3600" dirty="0"/>
              <a:t>Posilování preventivních a bezpečnostních opatření v sociálně vyloučených lokalitách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85000" lnSpcReduction="20000"/>
          </a:bodyPr>
          <a:lstStyle/>
          <a:p>
            <a:r>
              <a:rPr lang="cs-CZ" dirty="0">
                <a:solidFill>
                  <a:schemeClr val="tx2"/>
                </a:solidFill>
              </a:rPr>
              <a:t>Zvýhodnit žadatele v současném systému jednotlivých donátorů, kteří komplexně pracují s cílovou skupinou obyvatelé SVL </a:t>
            </a:r>
            <a:endParaRPr lang="cs-CZ" dirty="0" smtClean="0">
              <a:solidFill>
                <a:schemeClr val="tx2"/>
              </a:solidFill>
            </a:endParaRPr>
          </a:p>
          <a:p>
            <a:pPr lvl="1"/>
            <a:r>
              <a:rPr lang="cs-CZ" dirty="0" smtClean="0"/>
              <a:t>komplexnost (např. prostřednictvím plánu prevence kriminality – komplexní pohled na prevenci (kriminalita, drogy, hazard, rizikové chování, probace, aj.)</a:t>
            </a:r>
          </a:p>
          <a:p>
            <a:pPr lvl="1"/>
            <a:r>
              <a:rPr lang="cs-CZ" dirty="0"/>
              <a:t>u</a:t>
            </a:r>
            <a:r>
              <a:rPr lang="cs-CZ" dirty="0" smtClean="0"/>
              <a:t> vybraných dotačních programů</a:t>
            </a:r>
          </a:p>
          <a:p>
            <a:r>
              <a:rPr lang="cs-CZ" dirty="0">
                <a:solidFill>
                  <a:schemeClr val="tx2"/>
                </a:solidFill>
              </a:rPr>
              <a:t>Umožnit víceleté financování </a:t>
            </a:r>
            <a:r>
              <a:rPr lang="cs-CZ" dirty="0" smtClean="0">
                <a:solidFill>
                  <a:schemeClr val="tx2"/>
                </a:solidFill>
              </a:rPr>
              <a:t>v systému jednotlivých donátorů </a:t>
            </a:r>
            <a:endParaRPr lang="cs-CZ" dirty="0"/>
          </a:p>
          <a:p>
            <a:pPr lvl="1"/>
            <a:r>
              <a:rPr lang="cs-CZ" dirty="0" smtClean="0"/>
              <a:t>např. vyjednat víceleté cykly u MF (např. 3 roky, 5 let)</a:t>
            </a:r>
          </a:p>
          <a:p>
            <a:pPr lvl="1"/>
            <a:r>
              <a:rPr lang="cs-CZ" dirty="0"/>
              <a:t>v</a:t>
            </a:r>
            <a:r>
              <a:rPr lang="cs-CZ" dirty="0" smtClean="0"/>
              <a:t>ětšina rezortů má o víceleté financování zájem</a:t>
            </a:r>
          </a:p>
          <a:p>
            <a:pPr lvl="1"/>
            <a:r>
              <a:rPr lang="cs-CZ" dirty="0" smtClean="0"/>
              <a:t>systém průběžného hodnocení dopadů na CS</a:t>
            </a:r>
          </a:p>
          <a:p>
            <a:pPr lvl="1"/>
            <a:r>
              <a:rPr lang="cs-CZ" dirty="0"/>
              <a:t>n</a:t>
            </a:r>
            <a:r>
              <a:rPr lang="cs-CZ" dirty="0" smtClean="0"/>
              <a:t>yní některé rezorty používají tzv. memoranda – zdlouhavá, pouze příslib finančních prostředků </a:t>
            </a:r>
          </a:p>
        </p:txBody>
      </p:sp>
    </p:spTree>
    <p:extLst>
      <p:ext uri="{BB962C8B-B14F-4D97-AF65-F5344CB8AC3E}">
        <p14:creationId xmlns:p14="http://schemas.microsoft.com/office/powerpoint/2010/main" val="1104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 fontScale="90000"/>
          </a:bodyPr>
          <a:lstStyle/>
          <a:p>
            <a:r>
              <a:rPr lang="cs-CZ" dirty="0"/>
              <a:t>Zvýšení pocitu bezpečí v sociálně vyloučených lokalitách a jejich okolí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>
                <a:solidFill>
                  <a:schemeClr val="tx2"/>
                </a:solidFill>
              </a:rPr>
              <a:t>Podporovat a rozvíjet </a:t>
            </a:r>
            <a:r>
              <a:rPr lang="cs-CZ" dirty="0" smtClean="0">
                <a:solidFill>
                  <a:schemeClr val="tx2"/>
                </a:solidFill>
              </a:rPr>
              <a:t>zavádění </a:t>
            </a:r>
            <a:r>
              <a:rPr lang="cs-CZ" dirty="0">
                <a:solidFill>
                  <a:schemeClr val="tx2"/>
                </a:solidFill>
              </a:rPr>
              <a:t>policejních </a:t>
            </a:r>
            <a:r>
              <a:rPr lang="cs-CZ" dirty="0" smtClean="0">
                <a:solidFill>
                  <a:schemeClr val="tx2"/>
                </a:solidFill>
              </a:rPr>
              <a:t>„specialistů pro práci s Romy v sociálně vyloučených lokalitách“ </a:t>
            </a:r>
            <a:r>
              <a:rPr lang="cs-CZ" dirty="0" smtClean="0"/>
              <a:t>(</a:t>
            </a:r>
            <a:r>
              <a:rPr lang="cs-CZ" dirty="0" smtClean="0"/>
              <a:t>v souladu s Akčním plánem prevence kriminality)</a:t>
            </a:r>
          </a:p>
          <a:p>
            <a:r>
              <a:rPr lang="pt-BR" dirty="0" smtClean="0">
                <a:solidFill>
                  <a:schemeClr val="tx2"/>
                </a:solidFill>
              </a:rPr>
              <a:t>Podporovat  </a:t>
            </a:r>
            <a:r>
              <a:rPr lang="pt-BR" dirty="0">
                <a:solidFill>
                  <a:schemeClr val="tx2"/>
                </a:solidFill>
              </a:rPr>
              <a:t>a rozvíjet zavádění Asistentů prevence </a:t>
            </a:r>
            <a:r>
              <a:rPr lang="pt-BR" dirty="0" smtClean="0">
                <a:solidFill>
                  <a:schemeClr val="tx2"/>
                </a:solidFill>
              </a:rPr>
              <a:t>kriminality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/>
              <a:t>(v souladu s Akčním plánem prevence kriminality</a:t>
            </a:r>
            <a:r>
              <a:rPr lang="cs-CZ" dirty="0" smtClean="0"/>
              <a:t>)</a:t>
            </a:r>
          </a:p>
          <a:p>
            <a:r>
              <a:rPr lang="cs-CZ" dirty="0">
                <a:solidFill>
                  <a:schemeClr val="tx2"/>
                </a:solidFill>
              </a:rPr>
              <a:t>Podporovat a rozvíjení domovnictví </a:t>
            </a:r>
          </a:p>
          <a:p>
            <a:pPr lvl="1"/>
            <a:r>
              <a:rPr lang="cs-CZ" dirty="0"/>
              <a:t>p</a:t>
            </a:r>
            <a:r>
              <a:rPr lang="cs-CZ" dirty="0" smtClean="0"/>
              <a:t>ilotáž institutu domovnictví (domovník-preventista, domovník-správce, domovník-samospráva), podporovat participativní model</a:t>
            </a:r>
          </a:p>
          <a:p>
            <a:r>
              <a:rPr lang="cs-CZ" dirty="0">
                <a:solidFill>
                  <a:schemeClr val="tx2"/>
                </a:solidFill>
              </a:rPr>
              <a:t>Podporovat preventivní aktivity zaměřené na mládež (</a:t>
            </a:r>
            <a:r>
              <a:rPr lang="cs-CZ" dirty="0" smtClean="0">
                <a:solidFill>
                  <a:schemeClr val="tx2"/>
                </a:solidFill>
              </a:rPr>
              <a:t>10+) </a:t>
            </a:r>
            <a:r>
              <a:rPr lang="cs-CZ" dirty="0">
                <a:solidFill>
                  <a:schemeClr val="tx2"/>
                </a:solidFill>
              </a:rPr>
              <a:t>formou terénní </a:t>
            </a:r>
            <a:r>
              <a:rPr lang="cs-CZ" dirty="0" smtClean="0">
                <a:solidFill>
                  <a:schemeClr val="tx2"/>
                </a:solidFill>
              </a:rPr>
              <a:t>a ambulantní sociální služby</a:t>
            </a:r>
          </a:p>
          <a:p>
            <a:pPr lvl="1"/>
            <a:r>
              <a:rPr lang="cs-CZ" dirty="0" smtClean="0"/>
              <a:t>panuje shoda nad opatřením, spíše formou doporučení pro kraje</a:t>
            </a:r>
          </a:p>
        </p:txBody>
      </p:sp>
    </p:spTree>
    <p:extLst>
      <p:ext uri="{BB962C8B-B14F-4D97-AF65-F5344CB8AC3E}">
        <p14:creationId xmlns:p14="http://schemas.microsoft.com/office/powerpoint/2010/main" val="100337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>
            <a:noAutofit/>
          </a:bodyPr>
          <a:lstStyle/>
          <a:p>
            <a:r>
              <a:rPr lang="cs-CZ" sz="3600" dirty="0"/>
              <a:t>Zmapování projevů napětí a nepřátelství v souvislosti se sociálním vyloučením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Analýza mezi obyvateli SVL (starousedlík-přistěhovalec)</a:t>
            </a:r>
          </a:p>
          <a:p>
            <a:pPr lvl="1"/>
            <a:r>
              <a:rPr lang="cs-CZ" dirty="0"/>
              <a:t>p</a:t>
            </a:r>
            <a:r>
              <a:rPr lang="cs-CZ" dirty="0" smtClean="0"/>
              <a:t>říčina napětí, východiska, předcházení napětí</a:t>
            </a:r>
          </a:p>
          <a:p>
            <a:r>
              <a:rPr lang="cs-CZ" dirty="0">
                <a:solidFill>
                  <a:schemeClr val="tx2"/>
                </a:solidFill>
              </a:rPr>
              <a:t>Kampaň o trestných činech spáchaných z nenávisti </a:t>
            </a:r>
            <a:endParaRPr lang="cs-CZ" dirty="0" smtClean="0">
              <a:solidFill>
                <a:schemeClr val="tx2"/>
              </a:solidFill>
            </a:endParaRPr>
          </a:p>
          <a:p>
            <a:pPr lvl="1"/>
            <a:r>
              <a:rPr lang="cs-CZ" dirty="0" smtClean="0"/>
              <a:t>realizace osvětové kampaně na problematiku TČ z nenávisti</a:t>
            </a:r>
          </a:p>
          <a:p>
            <a:r>
              <a:rPr lang="cs-CZ" b="1" dirty="0" smtClean="0">
                <a:solidFill>
                  <a:schemeClr val="tx2"/>
                </a:solidFill>
              </a:rPr>
              <a:t>Prostor pro další opatření (k diskusi)</a:t>
            </a:r>
          </a:p>
        </p:txBody>
      </p:sp>
    </p:spTree>
    <p:extLst>
      <p:ext uri="{BB962C8B-B14F-4D97-AF65-F5344CB8AC3E}">
        <p14:creationId xmlns:p14="http://schemas.microsoft.com/office/powerpoint/2010/main" val="2713648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>
            <a:noAutofit/>
          </a:bodyPr>
          <a:lstStyle/>
          <a:p>
            <a:r>
              <a:rPr lang="cs-CZ" sz="3600" dirty="0"/>
              <a:t>Zvýšení důvěry obyvatel sociálně vyloučených lokalit v Policii ČR a instituce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>
                <a:solidFill>
                  <a:schemeClr val="tx2"/>
                </a:solidFill>
              </a:rPr>
              <a:t>Průběžné specifické vzdělávání </a:t>
            </a:r>
            <a:r>
              <a:rPr lang="cs-CZ" dirty="0" smtClean="0">
                <a:solidFill>
                  <a:schemeClr val="tx2"/>
                </a:solidFill>
              </a:rPr>
              <a:t>policejních specialistů a vedoucích příslušníků </a:t>
            </a:r>
            <a:r>
              <a:rPr lang="cs-CZ" dirty="0">
                <a:solidFill>
                  <a:schemeClr val="tx2"/>
                </a:solidFill>
              </a:rPr>
              <a:t>Policie ČR sloužících v sociálně vyloučených </a:t>
            </a:r>
            <a:r>
              <a:rPr lang="cs-CZ" dirty="0" smtClean="0">
                <a:solidFill>
                  <a:schemeClr val="tx2"/>
                </a:solidFill>
              </a:rPr>
              <a:t>lokalitách</a:t>
            </a:r>
          </a:p>
          <a:p>
            <a:pPr lvl="1"/>
            <a:r>
              <a:rPr lang="cs-CZ" dirty="0"/>
              <a:t>v</a:t>
            </a:r>
            <a:r>
              <a:rPr lang="cs-CZ" dirty="0" smtClean="0"/>
              <a:t>yužití vytvořených </a:t>
            </a:r>
            <a:r>
              <a:rPr lang="cs-CZ" dirty="0" smtClean="0"/>
              <a:t>vz</a:t>
            </a:r>
            <a:r>
              <a:rPr lang="cs-CZ" dirty="0" smtClean="0"/>
              <a:t>dělávacích </a:t>
            </a:r>
            <a:r>
              <a:rPr lang="cs-CZ" dirty="0" smtClean="0"/>
              <a:t>materiálů </a:t>
            </a:r>
            <a:r>
              <a:rPr lang="cs-CZ" dirty="0" smtClean="0"/>
              <a:t>a zajištění kontinuity procesu vzdělávání, možnost využit ESIF prostředků</a:t>
            </a:r>
          </a:p>
          <a:p>
            <a:r>
              <a:rPr lang="cs-CZ" dirty="0">
                <a:solidFill>
                  <a:schemeClr val="tx2"/>
                </a:solidFill>
              </a:rPr>
              <a:t>Specifické vzdělávání </a:t>
            </a:r>
            <a:r>
              <a:rPr lang="cs-CZ" dirty="0" smtClean="0">
                <a:solidFill>
                  <a:schemeClr val="tx2"/>
                </a:solidFill>
              </a:rPr>
              <a:t>strážníků městské/obecní policie</a:t>
            </a:r>
            <a:endParaRPr lang="cs-CZ" dirty="0">
              <a:solidFill>
                <a:schemeClr val="tx2"/>
              </a:solidFill>
            </a:endParaRPr>
          </a:p>
          <a:p>
            <a:pPr lvl="1"/>
            <a:r>
              <a:rPr lang="cs-CZ" dirty="0" smtClean="0"/>
              <a:t>např. prostřednictvím zákona o obecní policii rozšířit vzdělávací požadavky k zajištění kompetencí pro práci s obyvateli SVL</a:t>
            </a:r>
          </a:p>
          <a:p>
            <a:r>
              <a:rPr lang="cs-CZ" dirty="0">
                <a:solidFill>
                  <a:schemeClr val="tx2"/>
                </a:solidFill>
              </a:rPr>
              <a:t>Prohlubující vzdělávání </a:t>
            </a:r>
            <a:r>
              <a:rPr lang="cs-CZ" dirty="0" smtClean="0">
                <a:solidFill>
                  <a:schemeClr val="tx2"/>
                </a:solidFill>
              </a:rPr>
              <a:t>státní zástupců a soudců v </a:t>
            </a:r>
            <a:r>
              <a:rPr lang="cs-CZ" dirty="0">
                <a:solidFill>
                  <a:schemeClr val="tx2"/>
                </a:solidFill>
              </a:rPr>
              <a:t>oblasti stíhání extremisticky motivovaných trestných </a:t>
            </a:r>
            <a:r>
              <a:rPr lang="cs-CZ" dirty="0" smtClean="0">
                <a:solidFill>
                  <a:schemeClr val="tx2"/>
                </a:solidFill>
              </a:rPr>
              <a:t>činů</a:t>
            </a:r>
          </a:p>
          <a:p>
            <a:pPr lvl="1"/>
            <a:r>
              <a:rPr lang="cs-CZ" dirty="0"/>
              <a:t>p</a:t>
            </a:r>
            <a:r>
              <a:rPr lang="cs-CZ" dirty="0" smtClean="0"/>
              <a:t>osílit schopnosti lépe kvalifikovat ex. </a:t>
            </a:r>
            <a:r>
              <a:rPr lang="cs-CZ" dirty="0"/>
              <a:t>m</a:t>
            </a:r>
            <a:r>
              <a:rPr lang="cs-CZ" dirty="0" smtClean="0"/>
              <a:t>otivované TČ, např. prostřednictvím nabídky Justiční akademie ale i externích subjektů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8045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4400" dirty="0" smtClean="0"/>
              <a:t>…další opatření k diskusi…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68332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4000" dirty="0" smtClean="0"/>
              <a:t>Děkuji </a:t>
            </a:r>
            <a:r>
              <a:rPr lang="cs-CZ" sz="4000" dirty="0" smtClean="0"/>
              <a:t>za pozornost</a:t>
            </a:r>
            <a:r>
              <a:rPr lang="cs-CZ" sz="4000" dirty="0" smtClean="0"/>
              <a:t>.</a:t>
            </a:r>
          </a:p>
          <a:p>
            <a:pPr marL="0" indent="0" algn="ctr">
              <a:buNone/>
            </a:pPr>
            <a:r>
              <a:rPr lang="cs-CZ" sz="4000" dirty="0" smtClean="0"/>
              <a:t>Mgr. Radek Jiránek </a:t>
            </a:r>
          </a:p>
          <a:p>
            <a:pPr marL="0" indent="0" algn="ctr">
              <a:buNone/>
            </a:pPr>
            <a:r>
              <a:rPr lang="cs-CZ" sz="4000" dirty="0" smtClean="0"/>
              <a:t>Ředitel</a:t>
            </a:r>
          </a:p>
          <a:p>
            <a:pPr marL="0" indent="0" algn="ctr">
              <a:buNone/>
            </a:pPr>
            <a:r>
              <a:rPr lang="cs-CZ" sz="4000" dirty="0" smtClean="0"/>
              <a:t>Odbor pro sociální začleňování (Agentura)</a:t>
            </a:r>
          </a:p>
          <a:p>
            <a:pPr marL="0" indent="0" algn="ctr">
              <a:buNone/>
            </a:pPr>
            <a:r>
              <a:rPr lang="cs-CZ" sz="4000" dirty="0" smtClean="0"/>
              <a:t>Úřad vlády ČR</a:t>
            </a:r>
          </a:p>
          <a:p>
            <a:pPr marL="0" indent="0" algn="ctr">
              <a:buNone/>
            </a:pPr>
            <a:r>
              <a:rPr lang="cs-CZ" sz="4000" dirty="0" smtClean="0"/>
              <a:t>Tel.: 724 241 846</a:t>
            </a:r>
          </a:p>
          <a:p>
            <a:pPr marL="0" indent="0" algn="ctr">
              <a:buNone/>
            </a:pPr>
            <a:r>
              <a:rPr lang="cs-CZ" sz="4000" dirty="0" smtClean="0"/>
              <a:t>Email: jiranek.radek@vlada.cz</a:t>
            </a:r>
            <a:r>
              <a:rPr lang="cs-CZ" sz="4000" dirty="0" smtClean="0"/>
              <a:t> 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45154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PZ varianta 1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PZ varianta 2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PZ varianta 3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4667</TotalTime>
  <Words>946</Words>
  <Application>Microsoft Office PowerPoint</Application>
  <PresentationFormat>Předvádění na obrazovce (4:3)</PresentationFormat>
  <Paragraphs>181</Paragraphs>
  <Slides>18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18</vt:i4>
      </vt:variant>
    </vt:vector>
  </HeadingPairs>
  <TitlesOfParts>
    <vt:vector size="21" baseType="lpstr">
      <vt:lpstr>OPZ varianta 1</vt:lpstr>
      <vt:lpstr>OPZ varianta 2</vt:lpstr>
      <vt:lpstr>OPZ varianta 3</vt:lpstr>
      <vt:lpstr>Koordinovaný přístup k sociálně vyloučeným lokalitám a  Akční plán Strategie boje proti sociálnímu vyloučení 2016-2020 oblast bezpečnost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Strategie boje proti sociálnímu vyloučení 2016-2020</vt:lpstr>
      <vt:lpstr>Zmapování stavu kriminality v SVL</vt:lpstr>
      <vt:lpstr>Posilování preventivních a bezpečnostních opatření v sociálně vyloučených lokalitách</vt:lpstr>
      <vt:lpstr>Zvýšení pocitu bezpečí v sociálně vyloučených lokalitách a jejich okolí</vt:lpstr>
      <vt:lpstr>Zmapování projevů napětí a nepřátelství v souvislosti se sociálním vyloučením</vt:lpstr>
      <vt:lpstr>Zvýšení důvěry obyvatel sociálně vyloučených lokalit v Policii ČR a instituce</vt:lpstr>
      <vt:lpstr>Prezentace aplikace PowerPoint</vt:lpstr>
      <vt:lpstr>Prezentace aplikace PowerPoint</vt:lpstr>
    </vt:vector>
  </TitlesOfParts>
  <Company>Úřad vlády ČR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Martin Kahánek</dc:creator>
  <cp:lastModifiedBy>Jiránek Radek</cp:lastModifiedBy>
  <cp:revision>181</cp:revision>
  <dcterms:created xsi:type="dcterms:W3CDTF">2016-04-15T08:49:58Z</dcterms:created>
  <dcterms:modified xsi:type="dcterms:W3CDTF">2016-05-26T04:53:05Z</dcterms:modified>
</cp:coreProperties>
</file>