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A1A4-5D10-4644-B946-AF48CE98590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C38E3AE-64EB-4B48-9C10-0A623E5C1C5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A1A4-5D10-4644-B946-AF48CE98590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8E3AE-64EB-4B48-9C10-0A623E5C1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A1A4-5D10-4644-B946-AF48CE98590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8E3AE-64EB-4B48-9C10-0A623E5C1C5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A1A4-5D10-4644-B946-AF48CE98590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8E3AE-64EB-4B48-9C10-0A623E5C1C5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A1A4-5D10-4644-B946-AF48CE98590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8E3AE-64EB-4B48-9C10-0A623E5C1C5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A1A4-5D10-4644-B946-AF48CE98590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8E3AE-64EB-4B48-9C10-0A623E5C1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A1A4-5D10-4644-B946-AF48CE98590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8E3AE-64EB-4B48-9C10-0A623E5C1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A1A4-5D10-4644-B946-AF48CE98590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8E3AE-64EB-4B48-9C10-0A623E5C1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A1A4-5D10-4644-B946-AF48CE98590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8E3AE-64EB-4B48-9C10-0A623E5C1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A1A4-5D10-4644-B946-AF48CE98590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8E3AE-64EB-4B48-9C10-0A623E5C1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6A1A4-5D10-4644-B946-AF48CE98590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8E3AE-64EB-4B48-9C10-0A623E5C1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CD6A1A4-5D10-4644-B946-AF48CE98590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C38E3AE-64EB-4B48-9C10-0A623E5C1C5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1412776"/>
            <a:ext cx="7772400" cy="1951857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Psychodiagnostické </a:t>
            </a:r>
            <a:r>
              <a:rPr lang="cs-CZ" sz="3600" b="1" dirty="0"/>
              <a:t>nástroje pro zjišťování odolnosti a reakce na stres</a:t>
            </a:r>
            <a:r>
              <a:rPr lang="cs-CZ" sz="3600" dirty="0"/>
              <a:t> </a:t>
            </a: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355776" y="3933056"/>
            <a:ext cx="6400800" cy="1219200"/>
          </a:xfrm>
        </p:spPr>
        <p:txBody>
          <a:bodyPr/>
          <a:lstStyle/>
          <a:p>
            <a:r>
              <a:rPr lang="cs-CZ" dirty="0" smtClean="0"/>
              <a:t>PhDr. Simona </a:t>
            </a:r>
            <a:r>
              <a:rPr lang="cs-CZ" dirty="0" err="1" smtClean="0"/>
              <a:t>Hoskovcová</a:t>
            </a:r>
            <a:r>
              <a:rPr lang="cs-CZ" dirty="0" smtClean="0"/>
              <a:t>, PhD.</a:t>
            </a:r>
          </a:p>
          <a:p>
            <a:r>
              <a:rPr lang="cs-CZ" dirty="0" smtClean="0"/>
              <a:t>Katedra psychologie FF UK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94064" y="5085184"/>
            <a:ext cx="3324225" cy="128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397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DSI – Diferenciální inventář stresu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umožňuje </a:t>
            </a:r>
            <a:r>
              <a:rPr lang="cs-CZ" dirty="0"/>
              <a:t>diferencované uchopení spouštěčů stresu, manifestaci stresu, </a:t>
            </a:r>
            <a:endParaRPr lang="cs-CZ" dirty="0" smtClean="0"/>
          </a:p>
          <a:p>
            <a:r>
              <a:rPr lang="cs-CZ" dirty="0" smtClean="0"/>
              <a:t>dostupných </a:t>
            </a:r>
            <a:r>
              <a:rPr lang="cs-CZ" dirty="0" err="1"/>
              <a:t>copingových</a:t>
            </a:r>
            <a:r>
              <a:rPr lang="cs-CZ" dirty="0"/>
              <a:t> strategií a </a:t>
            </a:r>
            <a:endParaRPr lang="cs-CZ" dirty="0" smtClean="0"/>
          </a:p>
          <a:p>
            <a:r>
              <a:rPr lang="cs-CZ" dirty="0" smtClean="0"/>
              <a:t>rizik </a:t>
            </a:r>
            <a:r>
              <a:rPr lang="cs-CZ" dirty="0"/>
              <a:t>stabilizace (ve smyslu </a:t>
            </a:r>
            <a:r>
              <a:rPr lang="cs-CZ" dirty="0" err="1"/>
              <a:t>chronifikace</a:t>
            </a:r>
            <a:r>
              <a:rPr lang="cs-CZ" dirty="0"/>
              <a:t>) </a:t>
            </a:r>
            <a:r>
              <a:rPr lang="cs-CZ" dirty="0" smtClean="0"/>
              <a:t>stresu</a:t>
            </a:r>
          </a:p>
          <a:p>
            <a:r>
              <a:rPr lang="cs-CZ" dirty="0" smtClean="0"/>
              <a:t>jak </a:t>
            </a:r>
            <a:r>
              <a:rPr lang="cs-CZ" dirty="0"/>
              <a:t>rozsah, tak příčina </a:t>
            </a:r>
            <a:r>
              <a:rPr lang="cs-CZ" dirty="0" smtClean="0"/>
              <a:t>stresu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8659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DSI – Diferenciální inventář stresu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poradenství </a:t>
            </a:r>
            <a:r>
              <a:rPr lang="cs-CZ" dirty="0"/>
              <a:t>a terapii se osvědčují přístupy vedoucí ke změně chování, jevil se behaviorální teoretický model pro konstrukci dotazníku stresu jako správná </a:t>
            </a:r>
            <a:r>
              <a:rPr lang="cs-CZ" dirty="0" smtClean="0"/>
              <a:t>volba </a:t>
            </a:r>
            <a:endParaRPr lang="cs-CZ" dirty="0"/>
          </a:p>
          <a:p>
            <a:r>
              <a:rPr lang="cs-CZ" dirty="0"/>
              <a:t>Diferenciální inventář stresu je teoreticky podložený a konstruovaný podle konceptu diagnostiky strachu ze selhání Rosta a </a:t>
            </a:r>
            <a:r>
              <a:rPr lang="cs-CZ" dirty="0" err="1"/>
              <a:t>Schermera</a:t>
            </a:r>
            <a:r>
              <a:rPr lang="cs-CZ" dirty="0"/>
              <a:t> (</a:t>
            </a:r>
            <a:r>
              <a:rPr lang="cs-CZ" dirty="0" smtClean="0"/>
              <a:t>1987)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3676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DSI – Diferenciální inventář stresu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Administrace na počítači</a:t>
            </a:r>
          </a:p>
          <a:p>
            <a:r>
              <a:rPr lang="cs-CZ" dirty="0" smtClean="0"/>
              <a:t>Trvání ca. 20 minut</a:t>
            </a:r>
          </a:p>
          <a:p>
            <a:r>
              <a:rPr lang="cs-CZ" dirty="0" smtClean="0"/>
              <a:t>Čtyřstupňová škála</a:t>
            </a:r>
          </a:p>
        </p:txBody>
      </p:sp>
    </p:spTree>
    <p:extLst>
      <p:ext uri="{BB962C8B-B14F-4D97-AF65-F5344CB8AC3E}">
        <p14:creationId xmlns:p14="http://schemas.microsoft.com/office/powerpoint/2010/main" xmlns="" val="1990650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DSI – Diferenciální inventář stresu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Forma testu S1 </a:t>
            </a:r>
            <a:r>
              <a:rPr lang="cs-CZ" dirty="0"/>
              <a:t>– pro zaměstnané/dospělé </a:t>
            </a:r>
            <a:endParaRPr lang="cs-CZ" dirty="0" smtClean="0"/>
          </a:p>
          <a:p>
            <a:r>
              <a:rPr lang="cs-CZ" dirty="0" smtClean="0"/>
              <a:t>Forma testu S2 </a:t>
            </a:r>
            <a:r>
              <a:rPr lang="cs-CZ" dirty="0"/>
              <a:t>pro </a:t>
            </a:r>
            <a:r>
              <a:rPr lang="cs-CZ" dirty="0" smtClean="0"/>
              <a:t>žáky/mladistvé</a:t>
            </a:r>
          </a:p>
          <a:p>
            <a:r>
              <a:rPr lang="cs-CZ" dirty="0" smtClean="0"/>
              <a:t>každá </a:t>
            </a:r>
            <a:r>
              <a:rPr lang="cs-CZ" dirty="0"/>
              <a:t>má 124 položek formulovaných podle 4 témat se vztahem ke stresu: vznik stresu, manifestace stresu, </a:t>
            </a:r>
            <a:r>
              <a:rPr lang="cs-CZ" dirty="0" err="1"/>
              <a:t>coping</a:t>
            </a:r>
            <a:r>
              <a:rPr lang="cs-CZ" dirty="0"/>
              <a:t> a stabilizace stresu</a:t>
            </a:r>
          </a:p>
        </p:txBody>
      </p:sp>
    </p:spTree>
    <p:extLst>
      <p:ext uri="{BB962C8B-B14F-4D97-AF65-F5344CB8AC3E}">
        <p14:creationId xmlns:p14="http://schemas.microsoft.com/office/powerpoint/2010/main" xmlns="" val="108115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DSI – Diferenciální inventář stresu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Výstup obsahuje tabulku výsledků s hrubými skóry a percentily pro jednotlivé škály </a:t>
            </a:r>
            <a:r>
              <a:rPr lang="cs-CZ" dirty="0" smtClean="0"/>
              <a:t>(9) a </a:t>
            </a:r>
            <a:r>
              <a:rPr lang="cs-CZ" dirty="0"/>
              <a:t>individuální testový profil</a:t>
            </a:r>
            <a:r>
              <a:rPr lang="cs-CZ" dirty="0" smtClean="0"/>
              <a:t>.</a:t>
            </a:r>
          </a:p>
          <a:p>
            <a:r>
              <a:rPr lang="cs-CZ" i="1" dirty="0"/>
              <a:t>Vznik stresu</a:t>
            </a:r>
            <a:r>
              <a:rPr lang="cs-CZ" dirty="0"/>
              <a:t>: každodenními událostmi; v interakcích s ostatními; kvůli existenčním obavám. </a:t>
            </a:r>
          </a:p>
          <a:p>
            <a:r>
              <a:rPr lang="cs-CZ" i="1" dirty="0"/>
              <a:t>Manifestace stresu</a:t>
            </a:r>
            <a:r>
              <a:rPr lang="cs-CZ" dirty="0"/>
              <a:t>: na fyzické úrovni; emocionálně-kognitivní.</a:t>
            </a:r>
          </a:p>
          <a:p>
            <a:r>
              <a:rPr lang="cs-CZ" i="1" dirty="0" err="1"/>
              <a:t>Coping</a:t>
            </a:r>
            <a:r>
              <a:rPr lang="cs-CZ" dirty="0"/>
              <a:t>: paliativní; instrumentální.</a:t>
            </a:r>
          </a:p>
          <a:p>
            <a:r>
              <a:rPr lang="cs-CZ" i="1" dirty="0"/>
              <a:t>Stabilizace stresu</a:t>
            </a:r>
            <a:r>
              <a:rPr lang="cs-CZ" dirty="0"/>
              <a:t>: externí; interní.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921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DSI – Diferenciální inventář stresu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 dispozici Rakouské normy</a:t>
            </a:r>
          </a:p>
          <a:p>
            <a:r>
              <a:rPr lang="cs-CZ" dirty="0" smtClean="0"/>
              <a:t>Ve spolupráci s distributorem testu v ČR možná tvorba lokálních norem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Diagnostika </a:t>
            </a:r>
            <a:r>
              <a:rPr lang="cs-CZ" dirty="0" err="1" smtClean="0">
                <a:solidFill>
                  <a:schemeClr val="tx1"/>
                </a:solidFill>
              </a:rPr>
              <a:t>Schuhfried</a:t>
            </a:r>
            <a:r>
              <a:rPr lang="cs-CZ" dirty="0" smtClean="0">
                <a:solidFill>
                  <a:schemeClr val="tx1"/>
                </a:solidFill>
              </a:rPr>
              <a:t> – </a:t>
            </a:r>
            <a:r>
              <a:rPr lang="cs-CZ" dirty="0" err="1" smtClean="0">
                <a:solidFill>
                  <a:schemeClr val="tx1"/>
                </a:solidFill>
              </a:rPr>
              <a:t>Vienna</a:t>
            </a:r>
            <a:r>
              <a:rPr lang="cs-CZ" dirty="0" smtClean="0">
                <a:solidFill>
                  <a:schemeClr val="tx1"/>
                </a:solidFill>
              </a:rPr>
              <a:t> Test Systém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Další možnosti – DSI HR; BIOFEEDBACK 2000 – BFBEL (Test tolerance ke stresu 6 min), BFSTR (</a:t>
            </a:r>
            <a:r>
              <a:rPr lang="cs-CZ" dirty="0" err="1" smtClean="0">
                <a:solidFill>
                  <a:schemeClr val="tx1"/>
                </a:solidFill>
              </a:rPr>
              <a:t>Screening</a:t>
            </a:r>
            <a:r>
              <a:rPr lang="cs-CZ" dirty="0" smtClean="0">
                <a:solidFill>
                  <a:schemeClr val="tx1"/>
                </a:solidFill>
              </a:rPr>
              <a:t> aktivace – stres test – 3 min) </a:t>
            </a: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0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/>
              </a:rPr>
              <a:t>Strategie </a:t>
            </a:r>
            <a:r>
              <a:rPr lang="cs-CZ" b="1" dirty="0">
                <a:effectLst/>
              </a:rPr>
              <a:t>zvládání stresu - SVF 78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Test se osvědčil při individuální diagnostice i při srovnávání skupin vystavených různým formám zátěže (ve všech náročných situacích, v oblasti klinické psychologie, pracovní a poradenské psychologie atd</a:t>
            </a:r>
            <a:r>
              <a:rPr lang="cs-CZ" dirty="0" smtClean="0"/>
              <a:t>.)</a:t>
            </a:r>
          </a:p>
          <a:p>
            <a:endParaRPr lang="cs-CZ" dirty="0" smtClean="0"/>
          </a:p>
          <a:p>
            <a:r>
              <a:rPr lang="cs-CZ" dirty="0"/>
              <a:t>Stres se zde definuje jako </a:t>
            </a:r>
            <a:r>
              <a:rPr lang="cs-CZ" dirty="0" err="1"/>
              <a:t>psycho-somatické</a:t>
            </a:r>
            <a:r>
              <a:rPr lang="cs-CZ" dirty="0"/>
              <a:t> dění, které se z hlediska intenzity/trvání odchyluje od individuálně daného normálního stavu. Způsoby zpracování stresu patří k třídě jevů diskutovaných jako </a:t>
            </a:r>
            <a:r>
              <a:rPr lang="cs-CZ" i="1" dirty="0"/>
              <a:t>regulační procesy</a:t>
            </a:r>
            <a:r>
              <a:rPr lang="cs-CZ" dirty="0"/>
              <a:t>. 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Autoři </a:t>
            </a:r>
            <a:r>
              <a:rPr lang="cs-CZ" dirty="0"/>
              <a:t>sice navazují na </a:t>
            </a:r>
            <a:r>
              <a:rPr lang="cs-CZ" dirty="0" err="1"/>
              <a:t>Lazarusovu</a:t>
            </a:r>
            <a:r>
              <a:rPr lang="cs-CZ" dirty="0"/>
              <a:t> (1980) psychologickou koncepci stresu, ale odmítají jeho pojetí, že stres je jednoznačně spojen s negativními emocemi. Tím se blíží k rozlišení mezi </a:t>
            </a:r>
            <a:r>
              <a:rPr lang="cs-CZ" dirty="0" err="1"/>
              <a:t>distresem</a:t>
            </a:r>
            <a:r>
              <a:rPr lang="cs-CZ" dirty="0"/>
              <a:t> a </a:t>
            </a:r>
            <a:r>
              <a:rPr lang="cs-CZ" dirty="0" err="1" smtClean="0"/>
              <a:t>eustresem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24316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/>
              </a:rPr>
              <a:t>Strategie zvládání stresu - SVF 78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českém </a:t>
            </a:r>
            <a:r>
              <a:rPr lang="cs-CZ" dirty="0" smtClean="0"/>
              <a:t>normy</a:t>
            </a:r>
          </a:p>
          <a:p>
            <a:r>
              <a:rPr lang="cs-CZ" dirty="0" smtClean="0"/>
              <a:t>obsahuje </a:t>
            </a:r>
            <a:r>
              <a:rPr lang="cs-CZ" dirty="0"/>
              <a:t>automaticky generovanou přehlednou závěrečnou </a:t>
            </a:r>
            <a:r>
              <a:rPr lang="cs-CZ" dirty="0" smtClean="0"/>
              <a:t>zprávu</a:t>
            </a:r>
          </a:p>
          <a:p>
            <a:r>
              <a:rPr lang="cs-CZ" dirty="0" smtClean="0"/>
              <a:t>lokální </a:t>
            </a:r>
            <a:r>
              <a:rPr lang="cs-CZ" dirty="0"/>
              <a:t>testování na počítači</a:t>
            </a:r>
          </a:p>
          <a:p>
            <a:r>
              <a:rPr lang="cs-CZ" dirty="0"/>
              <a:t>vyhodnocení verze tužka-papír na počítači</a:t>
            </a:r>
          </a:p>
          <a:p>
            <a:r>
              <a:rPr lang="cs-CZ" dirty="0"/>
              <a:t>funkce vzdáleného testování (NET TESTING a PORTABLE TESTING)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040906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/>
              </a:rPr>
              <a:t>Strategie zvládání stresu - SVF 78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78 položek</a:t>
            </a:r>
          </a:p>
          <a:p>
            <a:r>
              <a:rPr lang="cs-CZ" dirty="0"/>
              <a:t>Vyhodnocení profilu tvořeného 13 škálami vyúsťuje v konfiguraci pozitivní (adaptivní) a negativní (maladaptivní) strategie:</a:t>
            </a:r>
          </a:p>
          <a:p>
            <a:r>
              <a:rPr lang="cs-CZ" dirty="0"/>
              <a:t>POZ 1: Strategie přehodnocení a strategie devalvace.</a:t>
            </a:r>
          </a:p>
          <a:p>
            <a:r>
              <a:rPr lang="cs-CZ" dirty="0"/>
              <a:t>POZ 2: Strategie odklonu.</a:t>
            </a:r>
          </a:p>
          <a:p>
            <a:r>
              <a:rPr lang="cs-CZ" dirty="0"/>
              <a:t>POZ 3: Strategie kontroly.</a:t>
            </a:r>
          </a:p>
          <a:p>
            <a:r>
              <a:rPr lang="cs-CZ" dirty="0"/>
              <a:t>NEG: Negativní strategie zahrnující únikové tendence, perseveraci, rezignaci, sebeobviňování.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446246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české metody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IHAVEZ – O. </a:t>
            </a:r>
            <a:r>
              <a:rPr lang="cs-CZ" smtClean="0"/>
              <a:t>Mikšík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52146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156</TotalTime>
  <Words>479</Words>
  <Application>Microsoft Office PowerPoint</Application>
  <PresentationFormat>Předvádění na obrazovce (4:3)</PresentationFormat>
  <Paragraphs>52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Exekutivní</vt:lpstr>
      <vt:lpstr>Psychodiagnostické nástroje pro zjišťování odolnosti a reakce na stres </vt:lpstr>
      <vt:lpstr>DSI – Diferenciální inventář stresu</vt:lpstr>
      <vt:lpstr>DSI – Diferenciální inventář stresu</vt:lpstr>
      <vt:lpstr>DSI – Diferenciální inventář stresu</vt:lpstr>
      <vt:lpstr>DSI – Diferenciální inventář stresu</vt:lpstr>
      <vt:lpstr>DSI – Diferenciální inventář stresu</vt:lpstr>
      <vt:lpstr>DSI – Diferenciální inventář stresu</vt:lpstr>
      <vt:lpstr>Strategie zvládání stresu - SVF 78</vt:lpstr>
      <vt:lpstr>Strategie zvládání stresu - SVF 78</vt:lpstr>
      <vt:lpstr>Strategie zvládání stresu - SVF 78</vt:lpstr>
      <vt:lpstr>Další české metody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Diagnostika</dc:title>
  <dc:creator>Matheas</dc:creator>
  <cp:lastModifiedBy>LunackovaM</cp:lastModifiedBy>
  <cp:revision>14</cp:revision>
  <dcterms:created xsi:type="dcterms:W3CDTF">2012-05-16T07:26:40Z</dcterms:created>
  <dcterms:modified xsi:type="dcterms:W3CDTF">2012-05-17T14:09:21Z</dcterms:modified>
</cp:coreProperties>
</file>