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Default Extension="doc" ContentType="application/msword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9"/>
  </p:notesMasterIdLst>
  <p:handoutMasterIdLst>
    <p:handoutMasterId r:id="rId20"/>
  </p:handoutMasterIdLst>
  <p:sldIdLst>
    <p:sldId id="345" r:id="rId2"/>
    <p:sldId id="328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0033CC"/>
    <a:srgbClr val="009900"/>
    <a:srgbClr val="336600"/>
    <a:srgbClr val="CC0000"/>
    <a:srgbClr val="990000"/>
    <a:srgbClr val="99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57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693A5D8-8C65-41DA-A504-62D470C124C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5383162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6C152B9-C79A-4CC5-B3E7-2F25978C275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8408019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C5678-EE20-4FA5-88E2-6E0BD67A2E26}" type="datetime1">
              <a:rPr lang="en-US" smtClean="0"/>
              <a:pPr/>
              <a:t>5/17/2012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738E-8962-435F-8C43-147B8DD7E819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AEA93-55E7-4DA9-90C2-089A26EEFEC4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B24-CE78-465C-A726-91D0868FA48F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AADF0-1749-4E8B-9691-B44A5F8C0895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F628A-A867-4937-BBE5-207DB6F9C51A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BB94-68E6-4675-A946-F1C5994EDBD7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8377-21E3-4835-B75D-4E2847E2750F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1B39-B140-43FE-96DB-472A2B59CE7C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00BB2-27C5-458B-ABCE-839C88CF47CE}" type="datetime1">
              <a:rPr lang="en-US" smtClean="0"/>
              <a:pPr/>
              <a:t>5/17/2012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68338" y="573088"/>
            <a:ext cx="7804150" cy="56419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1288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0C4986D-6BE9-4264-908F-02DB36FD8D6C}" type="datetime1">
              <a:rPr lang="en-US" smtClean="0"/>
              <a:pPr/>
              <a:t>5/17/2012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med"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Dokument_aplikace_Microsoft_Office_Word_97-_20031.doc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1412776"/>
            <a:ext cx="7772400" cy="1951857"/>
          </a:xfrm>
        </p:spPr>
        <p:txBody>
          <a:bodyPr>
            <a:normAutofit fontScale="90000"/>
          </a:bodyPr>
          <a:lstStyle/>
          <a:p>
            <a:r>
              <a:rPr lang="cs-CZ" sz="3600" b="1" dirty="0">
                <a:solidFill>
                  <a:srgbClr val="0033CC"/>
                </a:solidFill>
              </a:rPr>
              <a:t>Mezinárodní klasifikace funkčních schopností, disability a zdraví (ICF)</a:t>
            </a:r>
            <a:br>
              <a:rPr lang="cs-CZ" sz="3600" b="1" dirty="0">
                <a:solidFill>
                  <a:srgbClr val="0033CC"/>
                </a:solidFill>
              </a:rPr>
            </a:br>
            <a:r>
              <a:rPr lang="cs-CZ" sz="3600" b="1" dirty="0">
                <a:solidFill>
                  <a:srgbClr val="0033CC"/>
                </a:solidFill>
              </a:rPr>
              <a:t>Možnosti využití v posttraumatické péči</a:t>
            </a:r>
            <a:endParaRPr lang="cs-CZ" sz="36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55776" y="3933056"/>
            <a:ext cx="6400800" cy="1219200"/>
          </a:xfrm>
        </p:spPr>
        <p:txBody>
          <a:bodyPr/>
          <a:lstStyle/>
          <a:p>
            <a:r>
              <a:rPr lang="cs-CZ" dirty="0" smtClean="0"/>
              <a:t>PhDr. Simona </a:t>
            </a:r>
            <a:r>
              <a:rPr lang="cs-CZ" dirty="0" err="1" smtClean="0"/>
              <a:t>Hoskovcová</a:t>
            </a:r>
            <a:r>
              <a:rPr lang="cs-CZ" dirty="0" smtClean="0"/>
              <a:t>, PhD.</a:t>
            </a:r>
          </a:p>
          <a:p>
            <a:r>
              <a:rPr lang="cs-CZ" dirty="0" smtClean="0"/>
              <a:t>Katedra psychologie FF UK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4064" y="5085184"/>
            <a:ext cx="3324225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0247667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/>
              <a:t/>
            </a:r>
            <a:br>
              <a:rPr lang="en-US" smtClean="0"/>
            </a:br>
            <a:endParaRPr lang="en-US" smtClean="0"/>
          </a:p>
        </p:txBody>
      </p:sp>
      <p:sp>
        <p:nvSpPr>
          <p:cNvPr id="4100" name="Rectangle 5"/>
          <p:cNvSpPr>
            <a:spLocks noGrp="1" noChangeArrowheads="1"/>
          </p:cNvSpPr>
          <p:nvPr>
            <p:ph idx="1"/>
          </p:nvPr>
        </p:nvSpPr>
        <p:spPr>
          <a:xfrm>
            <a:off x="539750" y="2133600"/>
            <a:ext cx="7804150" cy="26082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/>
              <a:t>Potřeba sjednotit pojmy používané při definici toho, co člověk se somatickým nebo duševním onemocněním – jednoduše řečeno – může a nemůže v životě dělat. 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Klasifikace více než člověka hodnotí situace, ve kterých má problémy, které nemůže optimálně zvládat. </a:t>
            </a:r>
          </a:p>
        </p:txBody>
      </p:sp>
      <p:sp>
        <p:nvSpPr>
          <p:cNvPr id="4101" name="Rectangle 6"/>
          <p:cNvSpPr>
            <a:spLocks noChangeArrowheads="1"/>
          </p:cNvSpPr>
          <p:nvPr/>
        </p:nvSpPr>
        <p:spPr bwMode="auto">
          <a:xfrm>
            <a:off x="0" y="765175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Mezinárodní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klasifikace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funkčních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schopností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, disability a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zdraví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– MKF </a:t>
            </a:r>
            <a:r>
              <a:rPr lang="cs-CZ" sz="2000" b="1" dirty="0">
                <a:solidFill>
                  <a:srgbClr val="0033CC"/>
                </a:solidFill>
                <a:latin typeface="+mj-lt"/>
              </a:rPr>
              <a:t/>
            </a:r>
            <a:br>
              <a:rPr lang="cs-CZ" sz="2000" b="1" dirty="0">
                <a:solidFill>
                  <a:srgbClr val="0033CC"/>
                </a:solidFill>
                <a:latin typeface="+mj-lt"/>
              </a:rPr>
            </a:br>
            <a:r>
              <a:rPr lang="en-US" sz="2000" b="1" dirty="0">
                <a:solidFill>
                  <a:srgbClr val="0033CC"/>
                </a:solidFill>
                <a:latin typeface="+mj-lt"/>
              </a:rPr>
              <a:t>International Classification of Functioning, Disability and Health – ICF, </a:t>
            </a:r>
            <a:r>
              <a:rPr lang="cs-CZ" sz="2000" b="1" dirty="0">
                <a:solidFill>
                  <a:srgbClr val="0033CC"/>
                </a:solidFill>
                <a:latin typeface="+mj-lt"/>
              </a:rPr>
              <a:t/>
            </a:r>
            <a:br>
              <a:rPr lang="cs-CZ" sz="2000" b="1" dirty="0">
                <a:solidFill>
                  <a:srgbClr val="0033CC"/>
                </a:solidFill>
                <a:latin typeface="+mj-lt"/>
              </a:rPr>
            </a:b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schválená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roku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2001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Světovým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zdravotním</a:t>
            </a:r>
            <a:r>
              <a:rPr lang="en-US" sz="2000" b="1" dirty="0">
                <a:solidFill>
                  <a:srgbClr val="0033CC"/>
                </a:solidFill>
                <a:latin typeface="+mj-lt"/>
              </a:rPr>
              <a:t> 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shromá</a:t>
            </a:r>
            <a:r>
              <a:rPr lang="cs-CZ" sz="2000" b="1" dirty="0">
                <a:solidFill>
                  <a:srgbClr val="0033CC"/>
                </a:solidFill>
                <a:latin typeface="+mj-lt"/>
              </a:rPr>
              <a:t>ž</a:t>
            </a:r>
            <a:r>
              <a:rPr lang="en-US" sz="2000" b="1" dirty="0" err="1">
                <a:solidFill>
                  <a:srgbClr val="0033CC"/>
                </a:solidFill>
                <a:latin typeface="+mj-lt"/>
              </a:rPr>
              <a:t>děním</a:t>
            </a:r>
            <a:endParaRPr lang="en-US" sz="2000" b="1" dirty="0">
              <a:solidFill>
                <a:srgbClr val="0033CC"/>
              </a:solidFill>
              <a:latin typeface="+mj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92150"/>
            <a:ext cx="8229600" cy="7254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Disabilita</a:t>
            </a:r>
            <a:endParaRPr lang="en-US" sz="2800" b="1" smtClean="0">
              <a:solidFill>
                <a:srgbClr val="0033CC"/>
              </a:solidFill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smtClean="0">
                <a:sym typeface="Symbol" pitchFamily="18" charset="2"/>
              </a:rPr>
              <a:t>Disabilita je snížení funkčních schopností na úrovni těla, jedince nebo společnosti, která vzniká, když se občan se svým zdravotním stavem (zdravotní kondicí) konfrontuje s bariérami prostředí </a:t>
            </a:r>
          </a:p>
          <a:p>
            <a:pPr eaLnBrk="1" hangingPunct="1"/>
            <a:r>
              <a:rPr lang="cs-CZ" sz="2400" smtClean="0">
                <a:sym typeface="Symbol" pitchFamily="18" charset="2"/>
              </a:rPr>
              <a:t>Mrzák, invalida  defektní, handicapovaný zdravotně postižený  občan s disabilitou</a:t>
            </a:r>
          </a:p>
          <a:p>
            <a:pPr eaLnBrk="1" hangingPunct="1"/>
            <a:r>
              <a:rPr lang="en-US" sz="2400" smtClean="0"/>
              <a:t>evropská legislativa, zejména směrnice č. 78/2000 Sb., která se týká ochrany před diskriminací ve všech činnostech souvisejících se zaměstnáním</a:t>
            </a:r>
            <a:endParaRPr lang="cs-CZ" sz="2400" smtClean="0"/>
          </a:p>
          <a:p>
            <a:pPr eaLnBrk="1" hangingPunct="1"/>
            <a:r>
              <a:rPr lang="cs-CZ" sz="2400" smtClean="0"/>
              <a:t>n</a:t>
            </a:r>
            <a:r>
              <a:rPr lang="en-US" sz="2400" smtClean="0"/>
              <a:t>ová úmluva OSN o lidských právech osob s disabilitou.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92150"/>
            <a:ext cx="8229600" cy="7254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Biopsychosociální model ICF</a:t>
            </a:r>
            <a:endParaRPr lang="en-US" sz="2800" b="1" smtClean="0">
              <a:solidFill>
                <a:srgbClr val="0033CC"/>
              </a:solidFill>
            </a:endParaRPr>
          </a:p>
        </p:txBody>
      </p:sp>
      <p:sp>
        <p:nvSpPr>
          <p:cNvPr id="6148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smtClean="0"/>
              <a:t>ICF obsahuje 5 základních komponent</a:t>
            </a:r>
          </a:p>
          <a:p>
            <a:pPr eaLnBrk="1" hangingPunct="1"/>
            <a:r>
              <a:rPr lang="cs-CZ" sz="2400" smtClean="0"/>
              <a:t>Struktury a funkce</a:t>
            </a:r>
          </a:p>
          <a:p>
            <a:pPr eaLnBrk="1" hangingPunct="1"/>
            <a:r>
              <a:rPr lang="cs-CZ" sz="2400" smtClean="0"/>
              <a:t>Aktivity</a:t>
            </a:r>
          </a:p>
          <a:p>
            <a:pPr eaLnBrk="1" hangingPunct="1"/>
            <a:r>
              <a:rPr lang="cs-CZ" sz="2400" smtClean="0"/>
              <a:t>Participace</a:t>
            </a:r>
          </a:p>
          <a:p>
            <a:pPr eaLnBrk="1" hangingPunct="1"/>
            <a:r>
              <a:rPr lang="cs-CZ" sz="2400" smtClean="0"/>
              <a:t>Osobnost </a:t>
            </a:r>
            <a:br>
              <a:rPr lang="cs-CZ" sz="2400" smtClean="0"/>
            </a:br>
            <a:r>
              <a:rPr lang="cs-CZ" sz="2400" smtClean="0"/>
              <a:t>(není rozpracováno – motivovanost, psychická odolnost)</a:t>
            </a:r>
          </a:p>
          <a:p>
            <a:pPr eaLnBrk="1" hangingPunct="1"/>
            <a:r>
              <a:rPr lang="cs-CZ" sz="2400" smtClean="0"/>
              <a:t>Prostředí</a:t>
            </a:r>
            <a:endParaRPr lang="en-US" sz="2400" smtClean="0"/>
          </a:p>
        </p:txBody>
      </p:sp>
    </p:spTree>
  </p:cSld>
  <p:clrMapOvr>
    <a:masterClrMapping/>
  </p:clrMapOvr>
  <p:transition spd="med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49275"/>
            <a:ext cx="8229600" cy="8683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b="1" smtClean="0">
                <a:solidFill>
                  <a:srgbClr val="0033CC"/>
                </a:solidFill>
              </a:rPr>
              <a:t>Člověk a tělesné struktury a funkce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/>
              <a:t>V</a:t>
            </a:r>
            <a:r>
              <a:rPr lang="en-US" sz="2400" smtClean="0"/>
              <a:t>edle funkcí tělesných jsou zahrnuty i funkce psychické, mentální, kognitivní apod.</a:t>
            </a:r>
            <a:endParaRPr lang="cs-CZ" sz="2400" smtClean="0"/>
          </a:p>
          <a:p>
            <a:pPr eaLnBrk="1" hangingPunct="1">
              <a:lnSpc>
                <a:spcPct val="80000"/>
              </a:lnSpc>
            </a:pPr>
            <a:r>
              <a:rPr lang="en-US" sz="2400" b="1" smtClean="0"/>
              <a:t>Tělesné funkce</a:t>
            </a:r>
            <a:r>
              <a:rPr lang="en-US" sz="2400" smtClean="0"/>
              <a:t> (body functions</a:t>
            </a:r>
            <a:r>
              <a:rPr lang="cs-CZ" sz="2400" smtClean="0"/>
              <a:t> -</a:t>
            </a:r>
            <a:r>
              <a:rPr lang="en-US" sz="2400" smtClean="0"/>
              <a:t>„b“</a:t>
            </a:r>
            <a:r>
              <a:rPr lang="cs-CZ" sz="2400" smtClean="0"/>
              <a:t>)</a:t>
            </a:r>
            <a:r>
              <a:rPr lang="en-US" sz="2400" smtClean="0"/>
              <a:t>, jsou fyziologické funkce tělesných systémů, včetně funkcí psychických</a:t>
            </a:r>
            <a:r>
              <a:rPr lang="cs-CZ" sz="2400" smtClean="0"/>
              <a:t> (chutové vnímání b-1563, funkce spánku)</a:t>
            </a:r>
            <a:r>
              <a:rPr lang="en-US" sz="2400" smtClean="0"/>
              <a:t>. </a:t>
            </a:r>
            <a:endParaRPr lang="cs-CZ" sz="2400" smtClean="0"/>
          </a:p>
          <a:p>
            <a:pPr eaLnBrk="1" hangingPunct="1">
              <a:lnSpc>
                <a:spcPct val="80000"/>
              </a:lnSpc>
            </a:pPr>
            <a:r>
              <a:rPr lang="en-US" sz="2400" b="1" smtClean="0"/>
              <a:t>Tělesné struktury</a:t>
            </a:r>
            <a:r>
              <a:rPr lang="en-US" sz="2400" smtClean="0"/>
              <a:t> (body structures</a:t>
            </a:r>
            <a:r>
              <a:rPr lang="cs-CZ" sz="2400" smtClean="0"/>
              <a:t> - </a:t>
            </a:r>
            <a:r>
              <a:rPr lang="en-US" sz="2400" smtClean="0"/>
              <a:t>„s“</a:t>
            </a:r>
            <a:r>
              <a:rPr lang="cs-CZ" sz="2400" smtClean="0"/>
              <a:t>)</a:t>
            </a:r>
            <a:r>
              <a:rPr lang="en-US" sz="2400" smtClean="0"/>
              <a:t>, jsou anatomické části těla jako orgány, končetiny a jejich součásti. Pokud je tělesná funkce nebo struktura problémová, jeví se u ní signifikantní odchylka </a:t>
            </a:r>
            <a:r>
              <a:rPr lang="cs-CZ" sz="2400" smtClean="0"/>
              <a:t>(Struktura úst – Jazyk – s 3203)</a:t>
            </a:r>
            <a:endParaRPr lang="en-US" sz="2400" smtClean="0"/>
          </a:p>
        </p:txBody>
      </p:sp>
    </p:spTree>
  </p:cSld>
  <p:clrMapOvr>
    <a:masterClrMapping/>
  </p:clrMapOvr>
  <p:transition spd="med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20713"/>
            <a:ext cx="8229600" cy="7969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/>
              <a:t/>
            </a:r>
            <a:br>
              <a:rPr lang="en-US" smtClean="0"/>
            </a:br>
            <a:r>
              <a:rPr lang="en-US" sz="2800" b="1" smtClean="0">
                <a:solidFill>
                  <a:srgbClr val="0033CC"/>
                </a:solidFill>
              </a:rPr>
              <a:t>Člověk jako takový</a:t>
            </a:r>
            <a:r>
              <a:rPr lang="cs-CZ" sz="2800" b="1" smtClean="0">
                <a:solidFill>
                  <a:srgbClr val="0033CC"/>
                </a:solidFill>
              </a:rPr>
              <a:t>,</a:t>
            </a:r>
            <a:r>
              <a:rPr lang="en-US" sz="2800" b="1" smtClean="0">
                <a:solidFill>
                  <a:srgbClr val="0033CC"/>
                </a:solidFill>
              </a:rPr>
              <a:t> jeho aktivity</a:t>
            </a:r>
            <a:r>
              <a:rPr lang="cs-CZ" sz="2800" b="1" smtClean="0">
                <a:solidFill>
                  <a:srgbClr val="0033CC"/>
                </a:solidFill>
              </a:rPr>
              <a:t> a participace</a:t>
            </a:r>
            <a:r>
              <a:rPr lang="en-US" sz="2400" smtClean="0">
                <a:solidFill>
                  <a:schemeClr val="accent2"/>
                </a:solidFill>
                <a:latin typeface="Lucida Sans Unicode" pitchFamily="34" charset="0"/>
              </a:rPr>
              <a:t> </a:t>
            </a:r>
            <a:br>
              <a:rPr lang="en-US" sz="2400" smtClean="0">
                <a:solidFill>
                  <a:schemeClr val="accent2"/>
                </a:solidFill>
                <a:latin typeface="Lucida Sans Unicode" pitchFamily="34" charset="0"/>
              </a:rPr>
            </a:br>
            <a:endParaRPr lang="en-US" sz="2400" smtClean="0">
              <a:solidFill>
                <a:schemeClr val="accent2"/>
              </a:solidFill>
              <a:latin typeface="Lucida Sans Unicode" pitchFamily="34" charset="0"/>
            </a:endParaRPr>
          </a:p>
        </p:txBody>
      </p:sp>
      <p:sp>
        <p:nvSpPr>
          <p:cNvPr id="8196" name="Rectangle 4"/>
          <p:cNvSpPr>
            <a:spLocks noGrp="1" noChangeArrowheads="1"/>
          </p:cNvSpPr>
          <p:nvPr>
            <p:ph idx="1"/>
          </p:nvPr>
        </p:nvSpPr>
        <p:spPr>
          <a:xfrm>
            <a:off x="539750" y="2332038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b="1" smtClean="0"/>
              <a:t>Aktivity a Participace </a:t>
            </a:r>
            <a:r>
              <a:rPr lang="cs-CZ" sz="2400" b="1" smtClean="0"/>
              <a:t>-</a:t>
            </a:r>
            <a:r>
              <a:rPr lang="en-US" sz="2400" smtClean="0"/>
              <a:t> označují </a:t>
            </a:r>
            <a:r>
              <a:rPr lang="cs-CZ" sz="2400" smtClean="0"/>
              <a:t>se</a:t>
            </a:r>
            <a:r>
              <a:rPr lang="en-US" sz="2400" smtClean="0"/>
              <a:t> malým písmenem „d“</a:t>
            </a:r>
            <a:r>
              <a:rPr lang="en-US" sz="2400" b="1" smtClean="0"/>
              <a:t> Aktivita </a:t>
            </a:r>
            <a:r>
              <a:rPr lang="en-US" sz="2400" smtClean="0"/>
              <a:t>je provádění úkolu (úkonu) nebo činu jedincem</a:t>
            </a:r>
            <a:r>
              <a:rPr lang="cs-CZ" sz="2400" smtClean="0"/>
              <a:t> (jiné účelné vnímání – somelier – d 120)</a:t>
            </a:r>
            <a:r>
              <a:rPr lang="en-US" sz="2400" smtClean="0"/>
              <a:t>.</a:t>
            </a:r>
            <a:endParaRPr lang="cs-CZ" sz="2400" smtClean="0"/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Vyjmenovány jsou různé aktivity – které jsou omezeny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b="1" smtClean="0"/>
              <a:t>Participace </a:t>
            </a:r>
            <a:r>
              <a:rPr lang="en-US" sz="2400" smtClean="0"/>
              <a:t>je zapojení dané aktivity do </a:t>
            </a:r>
            <a:r>
              <a:rPr lang="cs-CZ" sz="2400" smtClean="0"/>
              <a:t>ž</a:t>
            </a:r>
            <a:r>
              <a:rPr lang="en-US" sz="2400" smtClean="0"/>
              <a:t>ivotní, respektive společenské situace. </a:t>
            </a:r>
            <a:endParaRPr lang="cs-CZ" sz="2400" smtClean="0"/>
          </a:p>
          <a:p>
            <a:pPr eaLnBrk="1" hangingPunct="1">
              <a:lnSpc>
                <a:spcPct val="80000"/>
              </a:lnSpc>
            </a:pPr>
            <a:r>
              <a:rPr lang="en-US" sz="2400" b="1" smtClean="0"/>
              <a:t>Participace </a:t>
            </a:r>
            <a:r>
              <a:rPr lang="en-US" sz="2400" smtClean="0"/>
              <a:t>je výkon, který se provádí v prostředí, které mů</a:t>
            </a:r>
            <a:r>
              <a:rPr lang="cs-CZ" sz="2400" smtClean="0"/>
              <a:t>ž</a:t>
            </a:r>
            <a:r>
              <a:rPr lang="en-US" sz="2400" smtClean="0"/>
              <a:t>e být bariérové nebo facilitující. </a:t>
            </a:r>
            <a:endParaRPr lang="cs-CZ" sz="2400" smtClean="0"/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Narušená participace domácí úkony příprava složitých jídel d 6301(jak to limituje v činnostech a vztazích), hledání zaměstnání, udržení zaměstnání, v komunitním, sociálním životě</a:t>
            </a:r>
            <a:endParaRPr lang="en-US" sz="2400" smtClean="0"/>
          </a:p>
        </p:txBody>
      </p:sp>
    </p:spTree>
  </p:cSld>
  <p:clrMapOvr>
    <a:masterClrMapping/>
  </p:clrMapOvr>
  <p:transition spd="med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04800" y="1295400"/>
            <a:ext cx="853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3200">
              <a:solidFill>
                <a:srgbClr val="000066"/>
              </a:solidFill>
              <a:cs typeface="Times New Roman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92150"/>
            <a:ext cx="8229600" cy="7254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b="1" smtClean="0">
                <a:solidFill>
                  <a:srgbClr val="0033CC"/>
                </a:solidFill>
              </a:rPr>
              <a:t>Prostředí (společnost), ve kterém člověk </a:t>
            </a:r>
            <a:r>
              <a:rPr lang="cs-CZ" sz="2800" b="1" smtClean="0">
                <a:solidFill>
                  <a:srgbClr val="0033CC"/>
                </a:solidFill>
              </a:rPr>
              <a:t>ž</a:t>
            </a:r>
            <a:r>
              <a:rPr lang="en-US" sz="2800" b="1" smtClean="0">
                <a:solidFill>
                  <a:srgbClr val="0033CC"/>
                </a:solidFill>
              </a:rPr>
              <a:t>ije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z="2400" b="1" smtClean="0"/>
              <a:t>Faktory prostředí </a:t>
            </a:r>
            <a:r>
              <a:rPr lang="en-US" sz="2400" smtClean="0"/>
              <a:t>(</a:t>
            </a:r>
            <a:r>
              <a:rPr lang="en-US" sz="2400" b="1" smtClean="0"/>
              <a:t>environmental </a:t>
            </a:r>
            <a:r>
              <a:rPr lang="en-US" sz="2400" smtClean="0"/>
              <a:t>factors</a:t>
            </a:r>
            <a:r>
              <a:rPr lang="cs-CZ" sz="2400" smtClean="0"/>
              <a:t> - </a:t>
            </a:r>
            <a:r>
              <a:rPr lang="en-US" sz="2400" b="1" smtClean="0"/>
              <a:t>„e“</a:t>
            </a:r>
            <a:r>
              <a:rPr lang="en-US" sz="2400" smtClean="0"/>
              <a:t>) - jsou to fyzické a sociální faktory a postoje lidí, lokalita, kde lidé </a:t>
            </a:r>
            <a:r>
              <a:rPr lang="cs-CZ" sz="2400" smtClean="0"/>
              <a:t>ž</a:t>
            </a:r>
            <a:r>
              <a:rPr lang="en-US" sz="2400" smtClean="0"/>
              <a:t>ijí a uskutečňují své </a:t>
            </a:r>
            <a:r>
              <a:rPr lang="cs-CZ" sz="2400" smtClean="0"/>
              <a:t>ž</a:t>
            </a:r>
            <a:r>
              <a:rPr lang="en-US" sz="2400" smtClean="0"/>
              <a:t>ivoty. </a:t>
            </a:r>
            <a:endParaRPr lang="cs-CZ" sz="2400" smtClean="0"/>
          </a:p>
          <a:p>
            <a:pPr eaLnBrk="1" hangingPunct="1"/>
            <a:r>
              <a:rPr lang="en-US" sz="2400" smtClean="0"/>
              <a:t>Faktory prostředí mohou být </a:t>
            </a:r>
            <a:r>
              <a:rPr lang="en-US" sz="2400" b="1" smtClean="0"/>
              <a:t>bariérové nebo facilitující</a:t>
            </a:r>
            <a:r>
              <a:rPr lang="en-US" sz="2400" smtClean="0"/>
              <a:t>. </a:t>
            </a:r>
          </a:p>
          <a:p>
            <a:pPr eaLnBrk="1" hangingPunct="1"/>
            <a:endParaRPr lang="en-US" sz="2400" smtClean="0"/>
          </a:p>
        </p:txBody>
      </p:sp>
    </p:spTree>
  </p:cSld>
  <p:clrMapOvr>
    <a:masterClrMapping/>
  </p:clrMapOvr>
  <p:transition spd="med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xmlns="" val="2933064871"/>
              </p:ext>
            </p:extLst>
          </p:nvPr>
        </p:nvGraphicFramePr>
        <p:xfrm>
          <a:off x="1362596" y="1916832"/>
          <a:ext cx="7772400" cy="4427537"/>
        </p:xfrm>
        <a:graphic>
          <a:graphicData uri="http://schemas.openxmlformats.org/presentationml/2006/ole">
            <p:oleObj spid="_x0000_s2063" name="Document" r:id="rId4" imgW="7772490" imgH="4428300" progId="Word.Document.8">
              <p:embed/>
            </p:oleObj>
          </a:graphicData>
        </a:graphic>
      </p:graphicFrame>
      <p:sp>
        <p:nvSpPr>
          <p:cNvPr id="2051" name="Rectangle 16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374130" y="404664"/>
            <a:ext cx="7804150" cy="113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cs-CZ" sz="2800" b="1" dirty="0" smtClean="0">
                <a:solidFill>
                  <a:srgbClr val="0033CC"/>
                </a:solidFill>
              </a:rPr>
              <a:t>ICF  BIOPSYCHOSOCIÁLNÍ  MODEL</a:t>
            </a:r>
          </a:p>
        </p:txBody>
      </p:sp>
      <p:sp>
        <p:nvSpPr>
          <p:cNvPr id="2052" name="Rectangle 338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3" name="Rectangle 343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4" name="Rectangle 346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348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en-US" sz="2400">
              <a:latin typeface="Times New Roman" pitchFamily="18" charset="0"/>
            </a:endParaRPr>
          </a:p>
        </p:txBody>
      </p:sp>
      <p:sp>
        <p:nvSpPr>
          <p:cNvPr id="2056" name="Rectangle 357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7" name="Rectangle 359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8" name="Rectangle 361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9" name="Rectangle 363"/>
          <p:cNvSpPr>
            <a:spLocks noChangeArrowheads="1"/>
          </p:cNvSpPr>
          <p:nvPr/>
        </p:nvSpPr>
        <p:spPr bwMode="auto">
          <a:xfrm>
            <a:off x="365125" y="1809750"/>
            <a:ext cx="116998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60" name="Rectangle 365"/>
          <p:cNvSpPr>
            <a:spLocks noChangeArrowheads="1"/>
          </p:cNvSpPr>
          <p:nvPr/>
        </p:nvSpPr>
        <p:spPr bwMode="auto">
          <a:xfrm>
            <a:off x="395288" y="1844675"/>
            <a:ext cx="1169987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 spd="med" advTm="20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6613"/>
            <a:ext cx="8229600" cy="5810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b="1" smtClean="0">
                <a:solidFill>
                  <a:srgbClr val="0033CC"/>
                </a:solidFill>
              </a:rPr>
              <a:t>Domény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/>
              <a:t>jsou praktické smysluplné celky, které se vztahují </a:t>
            </a:r>
            <a:br>
              <a:rPr lang="cs-CZ" sz="2400" smtClean="0"/>
            </a:br>
            <a:r>
              <a:rPr lang="cs-CZ" sz="2400" smtClean="0"/>
              <a:t>k fyziologickým funkcím, anatomickým strukturám, činům, úkonům, (tedy aktivitám a participacím) nebo oblastem života. Domény vytvářejí rozličné celky a bloky uvnitř každé komponenty i napříč jednotlivými komponentami. 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Např.: </a:t>
            </a:r>
            <a:r>
              <a:rPr lang="cs-CZ" sz="2400" i="1" smtClean="0"/>
              <a:t>b 7 Funkce neuromuskuloskeletální </a:t>
            </a:r>
            <a:endParaRPr lang="cs-CZ" sz="2400" smtClean="0"/>
          </a:p>
          <a:p>
            <a:pPr eaLnBrk="1" hangingPunct="1">
              <a:lnSpc>
                <a:spcPct val="90000"/>
              </a:lnSpc>
            </a:pPr>
            <a:r>
              <a:rPr lang="cs-CZ" sz="2400" i="1" smtClean="0"/>
              <a:t>s 7 Struktury vztahující se k pohybu </a:t>
            </a:r>
            <a:endParaRPr lang="cs-CZ" sz="2400" smtClean="0"/>
          </a:p>
          <a:p>
            <a:pPr eaLnBrk="1" hangingPunct="1">
              <a:lnSpc>
                <a:spcPct val="90000"/>
              </a:lnSpc>
            </a:pPr>
            <a:r>
              <a:rPr lang="cs-CZ" sz="2400" i="1" smtClean="0"/>
              <a:t>d 4 Pohyblivost při aktivitách a participaci </a:t>
            </a:r>
            <a:endParaRPr lang="cs-CZ" sz="2400" smtClean="0"/>
          </a:p>
          <a:p>
            <a:pPr eaLnBrk="1" hangingPunct="1">
              <a:lnSpc>
                <a:spcPct val="90000"/>
              </a:lnSpc>
            </a:pPr>
            <a:r>
              <a:rPr lang="cs-CZ" sz="2400" i="1" smtClean="0"/>
              <a:t>e 2 Přirozené prostředí a změny prostředí člověkem vytvořené</a:t>
            </a:r>
            <a:r>
              <a:rPr lang="cs-CZ" sz="2400" smtClean="0"/>
              <a:t> </a:t>
            </a:r>
          </a:p>
        </p:txBody>
      </p:sp>
    </p:spTree>
  </p:cSld>
  <p:clrMapOvr>
    <a:masterClrMapping/>
  </p:clrMapOvr>
  <p:transition spd="med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20713"/>
            <a:ext cx="8229600" cy="7969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b="1" smtClean="0">
                <a:solidFill>
                  <a:srgbClr val="0033CC"/>
                </a:solidFill>
              </a:rPr>
              <a:t>Kvalifikátory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600200"/>
            <a:ext cx="8713788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/>
              <a:t>jsou stejné pro všechny komponenty i domény a určují stupeň zdraví</a:t>
            </a:r>
            <a:r>
              <a:rPr lang="en-US" sz="2400" smtClean="0"/>
              <a:t> </a:t>
            </a:r>
            <a:endParaRPr lang="cs-CZ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První kvalifikátor </a:t>
            </a:r>
            <a:endParaRPr lang="cs-CZ" sz="2400" b="1" smtClean="0"/>
          </a:p>
          <a:p>
            <a:pPr eaLnBrk="1" hangingPunct="1">
              <a:lnSpc>
                <a:spcPct val="90000"/>
              </a:lnSpc>
            </a:pPr>
            <a:r>
              <a:rPr lang="en-US" sz="2400" b="1" smtClean="0"/>
              <a:t>xxx. 0 Žádný problém (nepřítomen, zanedbatelný) 0-4 % </a:t>
            </a: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b="1" smtClean="0"/>
              <a:t>xxx 1 Lehký problém (malý, nepatrný, nízký) 5-24 % </a:t>
            </a: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b="1" smtClean="0"/>
              <a:t>xxx 2 Střední problém (mírný, snesitelný) 25-49 % </a:t>
            </a: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b="1" smtClean="0"/>
              <a:t>xxx 3 Těžký problém (vysoký, extrémní) 50-95 % </a:t>
            </a: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z="2400" b="1" smtClean="0"/>
              <a:t>xxx 4 Úplný problém (totální) 96-100 %</a:t>
            </a:r>
            <a:r>
              <a:rPr lang="en-US" sz="2400" smtClean="0"/>
              <a:t> </a:t>
            </a:r>
          </a:p>
        </p:txBody>
      </p:sp>
    </p:spTree>
  </p:cSld>
  <p:clrMapOvr>
    <a:masterClrMapping/>
  </p:clrMapOvr>
  <p:transition spd="med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620713"/>
            <a:ext cx="8229600" cy="11430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K</a:t>
            </a:r>
            <a:r>
              <a:rPr lang="en-US" sz="2800" b="1" smtClean="0">
                <a:solidFill>
                  <a:srgbClr val="0033CC"/>
                </a:solidFill>
              </a:rPr>
              <a:t>ódování faktoru „e“</a:t>
            </a:r>
            <a:r>
              <a:rPr lang="en-US" sz="2800" smtClean="0">
                <a:solidFill>
                  <a:srgbClr val="0033CC"/>
                </a:solidFill>
              </a:rPr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směrem nahoru a dolů od </a:t>
            </a:r>
            <a:r>
              <a:rPr lang="en-US" sz="2400" b="1" smtClean="0"/>
              <a:t>0</a:t>
            </a:r>
            <a:r>
              <a:rPr lang="en-US" sz="2400" smtClean="0"/>
              <a:t>,</a:t>
            </a:r>
            <a:endParaRPr lang="cs-CZ" sz="2400" smtClean="0"/>
          </a:p>
          <a:p>
            <a:pPr eaLnBrk="1" hangingPunct="1"/>
            <a:r>
              <a:rPr lang="en-US" sz="2400" b="1" smtClean="0"/>
              <a:t>Stup</a:t>
            </a:r>
            <a:r>
              <a:rPr lang="cs-CZ" sz="2400" b="1" smtClean="0"/>
              <a:t>eň </a:t>
            </a:r>
            <a:r>
              <a:rPr lang="en-US" sz="2400" b="1" smtClean="0"/>
              <a:t>4, kdy je prostředí úplně bariérové</a:t>
            </a:r>
            <a:endParaRPr lang="cs-CZ" sz="2400" b="1" smtClean="0"/>
          </a:p>
          <a:p>
            <a:pPr eaLnBrk="1" hangingPunct="1"/>
            <a:r>
              <a:rPr lang="cs-CZ" sz="2400" b="1" smtClean="0"/>
              <a:t>s</a:t>
            </a:r>
            <a:r>
              <a:rPr lang="en-US" sz="2400" b="1" smtClean="0"/>
              <a:t>tupeň 0+ </a:t>
            </a:r>
            <a:r>
              <a:rPr lang="en-US" sz="2400" smtClean="0"/>
              <a:t>se uvádí, pokud není prostředí facilitující, </a:t>
            </a:r>
            <a:endParaRPr lang="cs-CZ" sz="2400" smtClean="0"/>
          </a:p>
          <a:p>
            <a:pPr eaLnBrk="1" hangingPunct="1"/>
            <a:r>
              <a:rPr lang="en-US" sz="2400" b="1" smtClean="0"/>
              <a:t>stup</a:t>
            </a:r>
            <a:r>
              <a:rPr lang="cs-CZ" sz="2400" b="1" smtClean="0"/>
              <a:t>eň</a:t>
            </a:r>
            <a:r>
              <a:rPr lang="en-US" sz="2400" b="1" smtClean="0"/>
              <a:t> 4+, kdy prostředí je zcela facilitující </a:t>
            </a:r>
            <a:r>
              <a:rPr lang="en-US" sz="2400" smtClean="0"/>
              <a:t>(zbavené bariér). </a:t>
            </a:r>
          </a:p>
        </p:txBody>
      </p:sp>
    </p:spTree>
  </p:cSld>
  <p:clrMapOvr>
    <a:masterClrMapping/>
  </p:clrMapOvr>
  <p:transition spd="med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65175"/>
            <a:ext cx="8229600" cy="6524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Situace ICF v České republice</a:t>
            </a:r>
            <a:endParaRPr lang="en-US" sz="2800" b="1" smtClean="0">
              <a:solidFill>
                <a:srgbClr val="0033CC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507413" cy="4525963"/>
          </a:xfrm>
        </p:spPr>
        <p:txBody>
          <a:bodyPr/>
          <a:lstStyle/>
          <a:p>
            <a:pPr eaLnBrk="1" hangingPunct="1">
              <a:lnSpc>
                <a:spcPct val="140000"/>
              </a:lnSpc>
            </a:pPr>
            <a:r>
              <a:rPr lang="cs-CZ" sz="1600" smtClean="0"/>
              <a:t>V plném znění přeložena a byla v roce 2008 vydána v nakladatelství Grada Publishing </a:t>
            </a:r>
          </a:p>
          <a:p>
            <a:pPr eaLnBrk="1" hangingPunct="1">
              <a:lnSpc>
                <a:spcPct val="140000"/>
              </a:lnSpc>
            </a:pPr>
            <a:r>
              <a:rPr lang="cs-CZ" sz="1600" smtClean="0"/>
              <a:t>V praxi se u nás nyní hledá možnost uplatňování zákona č. 108/2006 Sb. o sociálních službách, který je velice potřebný, ale ukázal se jako těžko aplikovatelný z důvodu absence zákona o rehabilitaci a zákona o zaměstnanosti č. 435/2004 Sb. (Česko, 2006). </a:t>
            </a:r>
          </a:p>
          <a:p>
            <a:pPr eaLnBrk="1" hangingPunct="1">
              <a:lnSpc>
                <a:spcPct val="140000"/>
              </a:lnSpc>
            </a:pPr>
            <a:r>
              <a:rPr lang="cs-CZ" sz="1600" smtClean="0"/>
              <a:t>Český statistický úřad ve spolupráci s Ministerstvem zdravotnictví zavádí s účinností od 1. července 2010 Mezinárodní klasifikaci funkčních schopností, disability a zdraví, jak uvádí ve sdělení Českého statistického úřadu ze dne 18. listopadu 2009 číslo 431/2009: „Klasifikaci MKF je povinen používat každý ošetřující lékař (zdravotnické zařízení), pokud u pacienta zjistí zdravotní stav (diagnózu) s určitým stupněm disability, která bude dlouhodobého nebo trvalého charakteru. </a:t>
            </a:r>
          </a:p>
        </p:txBody>
      </p:sp>
    </p:spTree>
  </p:cSld>
  <p:clrMapOvr>
    <a:masterClrMapping/>
  </p:clrMapOvr>
  <p:transition spd="med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92150"/>
            <a:ext cx="8229600" cy="7254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Situace ICF v České republice</a:t>
            </a:r>
            <a:endParaRPr lang="en-US" sz="2800" b="1" smtClean="0">
              <a:solidFill>
                <a:srgbClr val="0033CC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smtClean="0"/>
              <a:t>Od 1. 1. 2010 vstoupila v platnost vyhláška Ministerstva práce a sociálních věcí 359/2009 Sb. ze dne 9. října 2009, kterou se stanoví procentní míry poklesu pracovní schopnosti a náležitosti posudku o invaliditě a upravuje posuzování pracovní schopnosti pro účely invalidity (vyhláška o posuzování invalidity). </a:t>
            </a:r>
          </a:p>
        </p:txBody>
      </p:sp>
    </p:spTree>
  </p:cSld>
  <p:clrMapOvr>
    <a:masterClrMapping/>
  </p:clrMapOvr>
  <p:transition spd="med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65175"/>
            <a:ext cx="8229600" cy="6524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Core set – zjednodušení práce s ICF</a:t>
            </a:r>
            <a:endParaRPr lang="en-US" sz="2800" b="1" smtClean="0">
              <a:solidFill>
                <a:srgbClr val="0033CC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smtClean="0"/>
              <a:t>Seznam kategorií ICF pro určitou disabilitu, o kterých panuje souhlas</a:t>
            </a:r>
          </a:p>
          <a:p>
            <a:pPr eaLnBrk="1" hangingPunct="1"/>
            <a:r>
              <a:rPr lang="cs-CZ" sz="2400" smtClean="0"/>
              <a:t>Zjednodušení aplikace ICF</a:t>
            </a:r>
          </a:p>
          <a:p>
            <a:pPr eaLnBrk="1" hangingPunct="1"/>
            <a:r>
              <a:rPr lang="cs-CZ" sz="2400" smtClean="0"/>
              <a:t>Vytvořeny pro diagnózu deprese a bipolární poruchy </a:t>
            </a:r>
            <a:br>
              <a:rPr lang="cs-CZ" sz="2400" smtClean="0"/>
            </a:br>
            <a:r>
              <a:rPr lang="cs-CZ" sz="2400" smtClean="0"/>
              <a:t>(v oblasti duševního zdraví) </a:t>
            </a:r>
          </a:p>
          <a:p>
            <a:pPr eaLnBrk="1" hangingPunct="1"/>
            <a:r>
              <a:rPr lang="cs-CZ" sz="2400" smtClean="0"/>
              <a:t>Alternativa použití Mini ICF</a:t>
            </a:r>
            <a:endParaRPr lang="en-US" sz="2400" smtClean="0"/>
          </a:p>
        </p:txBody>
      </p:sp>
    </p:spTree>
  </p:cSld>
  <p:clrMapOvr>
    <a:masterClrMapping/>
  </p:clrMapOvr>
  <p:transition spd="med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92150"/>
            <a:ext cx="8229600" cy="7254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Možnosti využití v posttraumatické péči</a:t>
            </a:r>
            <a:r>
              <a:rPr lang="en-US" sz="2400" smtClean="0">
                <a:solidFill>
                  <a:schemeClr val="accent2"/>
                </a:solidFill>
                <a:latin typeface="Lucida Sans Unicode" pitchFamily="34" charset="0"/>
              </a:rPr>
              <a:t/>
            </a:r>
            <a:br>
              <a:rPr lang="en-US" sz="2400" smtClean="0">
                <a:solidFill>
                  <a:schemeClr val="accent2"/>
                </a:solidFill>
                <a:latin typeface="Lucida Sans Unicode" pitchFamily="34" charset="0"/>
              </a:rPr>
            </a:br>
            <a:endParaRPr lang="en-US" sz="2400" smtClean="0">
              <a:solidFill>
                <a:schemeClr val="accent2"/>
              </a:solidFill>
              <a:latin typeface="Lucida Sans Unicode" pitchFamily="34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smtClean="0"/>
              <a:t>Proces implementace je na počátku</a:t>
            </a:r>
          </a:p>
          <a:p>
            <a:pPr eaLnBrk="1" hangingPunct="1"/>
            <a:r>
              <a:rPr lang="cs-CZ" sz="2400" smtClean="0"/>
              <a:t>Mezi praktiky nepanuje jednoznačná shoda </a:t>
            </a:r>
            <a:br>
              <a:rPr lang="cs-CZ" sz="2400" smtClean="0"/>
            </a:br>
            <a:r>
              <a:rPr lang="cs-CZ" sz="2400" smtClean="0"/>
              <a:t>o možnostech použití</a:t>
            </a:r>
          </a:p>
          <a:p>
            <a:pPr eaLnBrk="1" hangingPunct="1"/>
            <a:r>
              <a:rPr lang="cs-CZ" sz="2400" smtClean="0"/>
              <a:t>Kladem je jednotný jazyk při popisu </a:t>
            </a:r>
          </a:p>
          <a:p>
            <a:pPr eaLnBrk="1" hangingPunct="1"/>
            <a:r>
              <a:rPr lang="cs-CZ" sz="2400" smtClean="0"/>
              <a:t>Snazší komunikace mezi obory</a:t>
            </a:r>
          </a:p>
          <a:p>
            <a:pPr eaLnBrk="1" hangingPunct="1"/>
            <a:r>
              <a:rPr lang="cs-CZ" sz="2400" smtClean="0"/>
              <a:t>ICF využitelné pro výzkum v této oblasti</a:t>
            </a:r>
            <a:endParaRPr lang="en-US" sz="2400" smtClean="0"/>
          </a:p>
        </p:txBody>
      </p:sp>
    </p:spTree>
  </p:cSld>
  <p:clrMapOvr>
    <a:masterClrMapping/>
  </p:clrMapOvr>
  <p:transition spd="med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65175"/>
            <a:ext cx="8229600" cy="6524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Budoucí úkoly pro odborníky v oblasti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557338"/>
            <a:ext cx="8640762" cy="46085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/>
              <a:t>realizace implementace ICF v oblasti psychotraumatologie na děti v Německu, vývoj nástroje na měření funkčního narušení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implementace ICF na oblast psychotraumatologie, vytvoření Core sets a definice bodů pro rehabilitaci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implementace ICF bude po jednotlivých vrstvách, možnost zpracovat základní vrstvy v rámci projektu (nebude dosaženo podrobnosti na úrovni jednotlivých položek – items)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/>
              <a:t>zapojení uvedené problematiky do připravovaného manuálu TGIP – rehabilitace – např. vytvořením screeningového dotazníku Q-FIS (Questionnaire of Functional Imapairment on Stress Response) – pro monitoring a diagnostiku funkčních narušení</a:t>
            </a:r>
          </a:p>
        </p:txBody>
      </p:sp>
    </p:spTree>
  </p:cSld>
  <p:clrMapOvr>
    <a:masterClrMapping/>
  </p:clrMapOvr>
  <p:transition spd="med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692150"/>
            <a:ext cx="7804150" cy="9969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smtClean="0">
                <a:solidFill>
                  <a:srgbClr val="0033CC"/>
                </a:solidFill>
              </a:rPr>
              <a:t>Zdroje</a:t>
            </a:r>
            <a:endParaRPr lang="en-US" sz="2800" b="1" smtClean="0">
              <a:solidFill>
                <a:srgbClr val="0033CC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484313"/>
            <a:ext cx="7804150" cy="43148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/>
              <a:t>Pfeiffer, J., Švestková, O. (2008). </a:t>
            </a:r>
            <a:r>
              <a:rPr lang="cs-CZ" sz="2400" i="1" smtClean="0"/>
              <a:t>Mezinárodní klasifikace funkčních schopností, disability a zdraví: MKF</a:t>
            </a:r>
            <a:r>
              <a:rPr lang="cs-CZ" sz="2400" smtClean="0"/>
              <a:t>. Praha: Grada Publishing. [Překlad angl. originálu International Classification of Functioning, Disability and Health: ICF, World Health Organization 2001]. 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Švestková, O., Hoskovcová, S. (2010). Nové přístupy k náhledu na občana se zdravotním postiţením a Mezinárodní klasifikace funkčních schopností, disability a zdraví. </a:t>
            </a:r>
            <a:r>
              <a:rPr lang="en-US" sz="2400" i="1" smtClean="0"/>
              <a:t>E-psychologie </a:t>
            </a:r>
            <a:r>
              <a:rPr lang="en-US" sz="2400" smtClean="0"/>
              <a:t>[online], 4 (4), 27-40 [cit. vlo</a:t>
            </a:r>
            <a:r>
              <a:rPr lang="cs-CZ" sz="2400" smtClean="0"/>
              <a:t>ž</a:t>
            </a:r>
            <a:r>
              <a:rPr lang="en-US" sz="2400" smtClean="0"/>
              <a:t>it datum citování]. Dostupný z WWW: &lt;http://e-psycholog.eu/pdf/svestkova_etal.pdf&gt;. ISSN 1802-8853. </a:t>
            </a:r>
            <a:endParaRPr lang="cs-CZ" sz="2400" smtClean="0"/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Česko. (2006). Zákon č. 108/2006 Sb., o sociálních službách, ve znění pozdějších předpisů. </a:t>
            </a:r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</p:txBody>
      </p:sp>
    </p:spTree>
  </p:cSld>
  <p:clrMapOvr>
    <a:masterClrMapping/>
  </p:clrMapOvr>
  <p:transition spd="med">
    <p:zo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</TotalTime>
  <Words>1007</Words>
  <Application>Microsoft Office PowerPoint</Application>
  <PresentationFormat>Předvádění na obrazovce (4:3)</PresentationFormat>
  <Paragraphs>79</Paragraphs>
  <Slides>17</Slides>
  <Notes>16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Exekutivní</vt:lpstr>
      <vt:lpstr>Document</vt:lpstr>
      <vt:lpstr>Mezinárodní klasifikace funkčních schopností, disability a zdraví (ICF) Možnosti využití v posttraumatické péči</vt:lpstr>
      <vt:lpstr> </vt:lpstr>
      <vt:lpstr>Disabilita</vt:lpstr>
      <vt:lpstr>Biopsychosociální model ICF</vt:lpstr>
      <vt:lpstr>Člověk a tělesné struktury a funkce</vt:lpstr>
      <vt:lpstr> Člověk jako takový, jeho aktivity a participace  </vt:lpstr>
      <vt:lpstr>Prostředí (společnost), ve kterém člověk žije</vt:lpstr>
      <vt:lpstr>ICF  BIOPSYCHOSOCIÁLNÍ  MODEL</vt:lpstr>
      <vt:lpstr>Domény</vt:lpstr>
      <vt:lpstr>Kvalifikátory</vt:lpstr>
      <vt:lpstr>Kódování faktoru „e“ </vt:lpstr>
      <vt:lpstr>Situace ICF v České republice</vt:lpstr>
      <vt:lpstr>Situace ICF v České republice</vt:lpstr>
      <vt:lpstr>Core set – zjednodušení práce s ICF</vt:lpstr>
      <vt:lpstr>Možnosti využití v posttraumatické péči </vt:lpstr>
      <vt:lpstr>Budoucí úkoly pro odborníky v oblasti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Mezinárodní klasifikace funkčních schopností, disability a zdraví (ICF) Možnosti využití v posttraumatické péči</dc:title>
  <dc:creator>Matheas</dc:creator>
  <cp:lastModifiedBy>LunackovaM</cp:lastModifiedBy>
  <cp:revision>2</cp:revision>
  <dcterms:created xsi:type="dcterms:W3CDTF">2012-05-16T11:23:30Z</dcterms:created>
  <dcterms:modified xsi:type="dcterms:W3CDTF">2012-05-17T14:09:09Z</dcterms:modified>
</cp:coreProperties>
</file>