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6" r:id="rId2"/>
    <p:sldId id="367" r:id="rId3"/>
    <p:sldId id="362" r:id="rId4"/>
    <p:sldId id="368" r:id="rId5"/>
    <p:sldId id="372" r:id="rId6"/>
    <p:sldId id="363" r:id="rId7"/>
    <p:sldId id="358" r:id="rId8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80"/>
    <a:srgbClr val="993300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90929"/>
  </p:normalViewPr>
  <p:slideViewPr>
    <p:cSldViewPr>
      <p:cViewPr varScale="1">
        <p:scale>
          <a:sx n="64" d="100"/>
          <a:sy n="64" d="100"/>
        </p:scale>
        <p:origin x="-72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968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ABE5B507-9E4D-4BBC-8641-4BA9CEC1830C}" type="datetimeFigureOut">
              <a:rPr lang="de-DE"/>
              <a:pPr>
                <a:defRPr/>
              </a:pPr>
              <a:t>29.10.2013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863E489-8FF8-4F6B-BA53-D15BA67CF20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5661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222711F-AAE7-4FA5-8725-1D2A436B087F}" type="datetimeFigureOut">
              <a:rPr lang="de-DE"/>
              <a:pPr>
                <a:defRPr/>
              </a:pPr>
              <a:t>29.10.2013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5B307270-B2FD-4BFE-A67E-2BD2A12CE73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9469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229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22C692A-C58B-4986-B05B-E0E22BF702EC}" type="slidenum">
              <a:rPr lang="de-DE" smtClean="0"/>
              <a:pPr/>
              <a:t>2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43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1F294B-A677-46D8-AA31-B4396435B89E}" type="slidenum">
              <a:rPr lang="de-DE" smtClean="0"/>
              <a:pPr/>
              <a:t>3</a:t>
            </a:fld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C588BE-816C-4298-9C55-5A4DC1C21AA9}" type="slidenum">
              <a:rPr lang="de-DE" smtClean="0"/>
              <a:pPr/>
              <a:t>4</a:t>
            </a:fld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843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0CF946-CA7B-4793-A7D3-65D0D4BBC6B4}" type="slidenum">
              <a:rPr lang="de-DE" smtClean="0"/>
              <a:pPr/>
              <a:t>5</a:t>
            </a:fld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4F5E74-A3F6-4554-80DC-5901A625DFC6}" type="slidenum">
              <a:rPr lang="de-DE" smtClean="0"/>
              <a:pPr/>
              <a:t>6</a:t>
            </a:fld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662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453C47-6885-4DCA-95EB-2E0A071C90D5}" type="slidenum">
              <a:rPr lang="de-DE" smtClean="0"/>
              <a:pPr/>
              <a:t>7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989138"/>
            <a:ext cx="7772400" cy="555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708275"/>
            <a:ext cx="7772400" cy="3387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1989138"/>
            <a:ext cx="77724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708275"/>
            <a:ext cx="77724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pic>
        <p:nvPicPr>
          <p:cNvPr id="1028" name="Picture 88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238125" y="188913"/>
            <a:ext cx="8477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feld 3146"/>
          <p:cNvSpPr txBox="1">
            <a:spLocks noChangeArrowheads="1"/>
          </p:cNvSpPr>
          <p:nvPr userDrawn="1"/>
        </p:nvSpPr>
        <p:spPr bwMode="auto">
          <a:xfrm>
            <a:off x="1042988" y="381000"/>
            <a:ext cx="1868487" cy="596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Co-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financed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by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the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</a:p>
          <a:p>
            <a:pPr eaLnBrk="1" hangingPunct="1">
              <a:defRPr/>
            </a:pP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EU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Commission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 </a:t>
            </a:r>
          </a:p>
          <a:p>
            <a:pPr eaLnBrk="1" hangingPunct="1">
              <a:defRPr/>
            </a:pPr>
            <a:endParaRPr lang="de-DE" sz="1100" dirty="0" smtClean="0">
              <a:latin typeface="Arial" charset="0"/>
              <a:cs typeface="Arial" charset="0"/>
            </a:endParaRPr>
          </a:p>
        </p:txBody>
      </p:sp>
      <p:sp>
        <p:nvSpPr>
          <p:cNvPr id="1030" name="Text Box 7"/>
          <p:cNvSpPr txBox="1">
            <a:spLocks noChangeArrowheads="1"/>
          </p:cNvSpPr>
          <p:nvPr userDrawn="1"/>
        </p:nvSpPr>
        <p:spPr bwMode="auto">
          <a:xfrm>
            <a:off x="5940425" y="333375"/>
            <a:ext cx="27368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de-DE" sz="2000">
                <a:solidFill>
                  <a:srgbClr val="000080"/>
                </a:solidFill>
              </a:rPr>
              <a:t>EUNAD                 </a:t>
            </a:r>
          </a:p>
          <a:p>
            <a:pPr algn="r">
              <a:spcBef>
                <a:spcPct val="50000"/>
              </a:spcBef>
              <a:defRPr/>
            </a:pPr>
            <a:r>
              <a:rPr lang="de-DE" sz="800">
                <a:solidFill>
                  <a:srgbClr val="000080"/>
                </a:solidFill>
              </a:rPr>
              <a:t>No. ECHO/SUB/2012/640917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2"/>
          <p:cNvSpPr txBox="1">
            <a:spLocks noChangeArrowheads="1"/>
          </p:cNvSpPr>
          <p:nvPr/>
        </p:nvSpPr>
        <p:spPr bwMode="auto">
          <a:xfrm>
            <a:off x="0" y="1268413"/>
            <a:ext cx="91440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Workshop </a:t>
            </a:r>
            <a:r>
              <a:rPr lang="cs-CZ" sz="3600" b="1" dirty="0" err="1">
                <a:solidFill>
                  <a:schemeClr val="accent2">
                    <a:lumMod val="75000"/>
                  </a:schemeClr>
                </a:solidFill>
              </a:rPr>
              <a:t>for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2">
                    <a:lumMod val="75000"/>
                  </a:schemeClr>
                </a:solidFill>
              </a:rPr>
              <a:t>persons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cs-CZ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sz="3600" b="1" dirty="0" err="1" smtClean="0">
                <a:solidFill>
                  <a:schemeClr val="accent2">
                    <a:lumMod val="75000"/>
                  </a:schemeClr>
                </a:solidFill>
              </a:rPr>
              <a:t>with</a:t>
            </a: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2">
                    <a:lumMod val="75000"/>
                  </a:schemeClr>
                </a:solidFill>
              </a:rPr>
              <a:t>visual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2">
                    <a:lumMod val="75000"/>
                  </a:schemeClr>
                </a:solidFill>
              </a:rPr>
              <a:t>impairment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cs-CZ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– 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10th June, 2013, Prague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de-DE" sz="1600" dirty="0">
              <a:solidFill>
                <a:srgbClr val="000000"/>
              </a:solidFill>
            </a:endParaRPr>
          </a:p>
          <a:p>
            <a:pPr algn="ctr"/>
            <a:r>
              <a:rPr lang="cs-CZ" sz="1800" b="1" dirty="0"/>
              <a:t>S. Vymetal </a:t>
            </a:r>
            <a:r>
              <a:rPr lang="cs-CZ" sz="1800" b="1" baseline="30000" dirty="0"/>
              <a:t>1 </a:t>
            </a:r>
            <a:r>
              <a:rPr lang="cs-CZ" sz="1800" b="1" dirty="0"/>
              <a:t>, H. Boukalova</a:t>
            </a:r>
            <a:r>
              <a:rPr lang="cs-CZ" sz="1800" b="1" baseline="30000" dirty="0"/>
              <a:t> 1</a:t>
            </a:r>
            <a:r>
              <a:rPr lang="cs-CZ" sz="1800" b="1" dirty="0"/>
              <a:t>, S. </a:t>
            </a:r>
            <a:r>
              <a:rPr lang="cs-CZ" sz="1800" b="1" dirty="0" err="1"/>
              <a:t>Hoskovcova</a:t>
            </a:r>
            <a:r>
              <a:rPr lang="cs-CZ" sz="1800" b="1" baseline="30000" dirty="0"/>
              <a:t> </a:t>
            </a:r>
            <a:r>
              <a:rPr lang="cs-CZ" sz="1800" b="1" baseline="30000" dirty="0" smtClean="0"/>
              <a:t>1</a:t>
            </a:r>
            <a:endParaRPr lang="de-DE" sz="1400" dirty="0">
              <a:solidFill>
                <a:srgbClr val="000000"/>
              </a:solidFill>
            </a:endParaRPr>
          </a:p>
          <a:p>
            <a:pPr algn="ctr"/>
            <a:endParaRPr lang="de-DE" sz="1400" dirty="0">
              <a:solidFill>
                <a:srgbClr val="000000"/>
              </a:solidFill>
            </a:endParaRPr>
          </a:p>
        </p:txBody>
      </p:sp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407988" y="4221163"/>
            <a:ext cx="8736012" cy="135639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endParaRPr lang="en-GB" sz="1600" dirty="0"/>
          </a:p>
          <a:p>
            <a:pPr algn="ctr"/>
            <a:r>
              <a:rPr lang="cs-CZ" sz="1800" dirty="0"/>
              <a:t>(1) </a:t>
            </a:r>
            <a:r>
              <a:rPr lang="en-GB" sz="1800" dirty="0"/>
              <a:t>Charles University, Prague</a:t>
            </a:r>
            <a:r>
              <a:rPr lang="cs-CZ" sz="1800" dirty="0"/>
              <a:t>, </a:t>
            </a:r>
            <a:r>
              <a:rPr lang="en-GB" sz="1800" dirty="0"/>
              <a:t>Czech Republic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>
                <a:solidFill>
                  <a:srgbClr val="000000"/>
                </a:solidFill>
              </a:rPr>
              <a:t>Prague </a:t>
            </a:r>
            <a:r>
              <a:rPr lang="cs-CZ" sz="1600" b="1" dirty="0" err="1">
                <a:solidFill>
                  <a:srgbClr val="000000"/>
                </a:solidFill>
              </a:rPr>
              <a:t>Conference</a:t>
            </a:r>
            <a:r>
              <a:rPr lang="cs-CZ" sz="1600" b="1" dirty="0">
                <a:solidFill>
                  <a:srgbClr val="000000"/>
                </a:solidFill>
              </a:rPr>
              <a:t> </a:t>
            </a:r>
            <a:r>
              <a:rPr lang="cs-CZ" sz="1600" b="1" dirty="0" err="1">
                <a:solidFill>
                  <a:srgbClr val="000000"/>
                </a:solidFill>
              </a:rPr>
              <a:t>October</a:t>
            </a:r>
            <a:r>
              <a:rPr lang="cs-CZ" sz="1600" b="1" dirty="0">
                <a:solidFill>
                  <a:srgbClr val="000000"/>
                </a:solidFill>
              </a:rPr>
              <a:t> 2013</a:t>
            </a:r>
            <a:r>
              <a:rPr lang="en-GB" sz="1600" dirty="0"/>
              <a:t>                                                                                                                     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188913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98512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3600" b="1" kern="1200" dirty="0" err="1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About</a:t>
            </a:r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cs-CZ" sz="3600" b="1" kern="1200" dirty="0" err="1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the</a:t>
            </a:r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cs-CZ" sz="3600" b="1" kern="1200" dirty="0" err="1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project</a:t>
            </a:r>
            <a:endParaRPr lang="cs-CZ" sz="3600" b="1" kern="1200" dirty="0" smtClean="0">
              <a:solidFill>
                <a:srgbClr val="000080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11266" name="Zástupný symbol pro obsah 2"/>
          <p:cNvSpPr>
            <a:spLocks noGrp="1"/>
          </p:cNvSpPr>
          <p:nvPr>
            <p:ph idx="1"/>
          </p:nvPr>
        </p:nvSpPr>
        <p:spPr>
          <a:xfrm>
            <a:off x="755650" y="1628774"/>
            <a:ext cx="7772400" cy="4752553"/>
          </a:xfrm>
        </p:spPr>
        <p:txBody>
          <a:bodyPr/>
          <a:lstStyle/>
          <a:p>
            <a:pPr lvl="0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Representatives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support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visual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impairment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(Okamžik,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Tyfloservis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SONS)</a:t>
            </a:r>
          </a:p>
          <a:p>
            <a:pPr lvl="0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psychologist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specialisation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persons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visual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impairment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representative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a Police</a:t>
            </a:r>
          </a:p>
          <a:p>
            <a:pPr lvl="0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representative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Fire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brigade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representative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local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administration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Students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cs-CZ" dirty="0" smtClean="0"/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9425" y="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6"/>
          <p:cNvSpPr>
            <a:spLocks noGrp="1"/>
          </p:cNvSpPr>
          <p:nvPr>
            <p:ph type="title"/>
          </p:nvPr>
        </p:nvSpPr>
        <p:spPr>
          <a:xfrm>
            <a:off x="755650" y="549275"/>
            <a:ext cx="7772400" cy="555625"/>
          </a:xfrm>
        </p:spPr>
        <p:txBody>
          <a:bodyPr/>
          <a:lstStyle/>
          <a:p>
            <a:r>
              <a:rPr lang="cs-CZ" b="1" dirty="0" smtClean="0"/>
              <a:t>Program – part 1</a:t>
            </a:r>
            <a:endParaRPr lang="cs-CZ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3314" name="Zástupný symbol pro obsah 4"/>
          <p:cNvSpPr>
            <a:spLocks noGrp="1"/>
          </p:cNvSpPr>
          <p:nvPr>
            <p:ph idx="1"/>
          </p:nvPr>
        </p:nvSpPr>
        <p:spPr>
          <a:xfrm>
            <a:off x="611188" y="908050"/>
            <a:ext cx="5689600" cy="3744913"/>
          </a:xfrm>
        </p:spPr>
        <p:txBody>
          <a:bodyPr/>
          <a:lstStyle/>
          <a:p>
            <a:pPr>
              <a:buFontTx/>
              <a:buNone/>
            </a:pPr>
            <a:r>
              <a:rPr lang="cs-CZ" sz="2400" b="1" dirty="0" smtClean="0">
                <a:latin typeface="Arial" charset="0"/>
              </a:rPr>
              <a:t>Part – 1</a:t>
            </a:r>
          </a:p>
          <a:p>
            <a:r>
              <a:rPr lang="cs-CZ" sz="2400" dirty="0" err="1"/>
              <a:t>Presentation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EUNAD </a:t>
            </a:r>
            <a:r>
              <a:rPr lang="cs-CZ" sz="2400" dirty="0" err="1"/>
              <a:t>project</a:t>
            </a:r>
            <a:endParaRPr lang="cs-CZ" sz="2400" dirty="0"/>
          </a:p>
          <a:p>
            <a:r>
              <a:rPr lang="cs-CZ" sz="2400" dirty="0" err="1"/>
              <a:t>Presentation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Local</a:t>
            </a:r>
            <a:r>
              <a:rPr lang="cs-CZ" sz="2400" dirty="0"/>
              <a:t> </a:t>
            </a:r>
            <a:r>
              <a:rPr lang="cs-CZ" sz="2400" dirty="0" err="1"/>
              <a:t>administration</a:t>
            </a:r>
            <a:r>
              <a:rPr lang="cs-CZ" sz="2400" dirty="0"/>
              <a:t> in Olomouc – </a:t>
            </a:r>
            <a:r>
              <a:rPr lang="cs-CZ" sz="2400" dirty="0" err="1"/>
              <a:t>cooperation</a:t>
            </a:r>
            <a:r>
              <a:rPr lang="cs-CZ" sz="2400" dirty="0"/>
              <a:t> </a:t>
            </a:r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organisations</a:t>
            </a:r>
            <a:r>
              <a:rPr lang="cs-CZ" sz="2400" dirty="0"/>
              <a:t> </a:t>
            </a:r>
            <a:r>
              <a:rPr lang="cs-CZ" sz="2400" dirty="0" err="1"/>
              <a:t>that</a:t>
            </a:r>
            <a:r>
              <a:rPr lang="cs-CZ" sz="2400" dirty="0"/>
              <a:t> support </a:t>
            </a:r>
            <a:r>
              <a:rPr lang="cs-CZ" sz="2400" dirty="0" err="1"/>
              <a:t>people</a:t>
            </a:r>
            <a:r>
              <a:rPr lang="cs-CZ" sz="2400" dirty="0"/>
              <a:t> </a:t>
            </a:r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disabilities</a:t>
            </a:r>
            <a:r>
              <a:rPr lang="cs-CZ" sz="2400" dirty="0"/>
              <a:t> and </a:t>
            </a:r>
            <a:r>
              <a:rPr lang="cs-CZ" sz="2400" dirty="0" err="1"/>
              <a:t>first</a:t>
            </a:r>
            <a:r>
              <a:rPr lang="cs-CZ" sz="2400" dirty="0"/>
              <a:t> </a:t>
            </a:r>
            <a:r>
              <a:rPr lang="cs-CZ" sz="2400" dirty="0" err="1"/>
              <a:t>responders</a:t>
            </a:r>
            <a:r>
              <a:rPr lang="cs-CZ" sz="2400" dirty="0"/>
              <a:t>, </a:t>
            </a:r>
            <a:r>
              <a:rPr lang="cs-CZ" sz="2400" dirty="0" err="1"/>
              <a:t>example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a </a:t>
            </a:r>
            <a:r>
              <a:rPr lang="cs-CZ" sz="2400" dirty="0" err="1"/>
              <a:t>good</a:t>
            </a:r>
            <a:r>
              <a:rPr lang="cs-CZ" sz="2400" dirty="0"/>
              <a:t> </a:t>
            </a:r>
            <a:r>
              <a:rPr lang="cs-CZ" sz="2400" dirty="0" err="1"/>
              <a:t>practice</a:t>
            </a:r>
            <a:endParaRPr lang="cs-CZ" sz="2400" dirty="0"/>
          </a:p>
          <a:p>
            <a:r>
              <a:rPr lang="cs-CZ" sz="2400" dirty="0" err="1"/>
              <a:t>Presentation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a </a:t>
            </a:r>
            <a:r>
              <a:rPr lang="cs-CZ" sz="2400" dirty="0" err="1"/>
              <a:t>firebrigade</a:t>
            </a:r>
            <a:r>
              <a:rPr lang="cs-CZ" sz="2400" dirty="0"/>
              <a:t> – </a:t>
            </a:r>
            <a:r>
              <a:rPr lang="cs-CZ" sz="2400" dirty="0" err="1"/>
              <a:t>training</a:t>
            </a:r>
            <a:r>
              <a:rPr lang="cs-CZ" sz="2400" dirty="0"/>
              <a:t>, program, </a:t>
            </a:r>
            <a:r>
              <a:rPr lang="cs-CZ" sz="2400" dirty="0" err="1"/>
              <a:t>new</a:t>
            </a:r>
            <a:r>
              <a:rPr lang="cs-CZ" sz="2400" dirty="0"/>
              <a:t> DVD </a:t>
            </a:r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instructions</a:t>
            </a:r>
            <a:r>
              <a:rPr lang="cs-CZ" sz="2400" dirty="0"/>
              <a:t> </a:t>
            </a:r>
            <a:r>
              <a:rPr lang="cs-CZ" sz="2400" dirty="0" err="1"/>
              <a:t>for</a:t>
            </a:r>
            <a:r>
              <a:rPr lang="cs-CZ" sz="2400" dirty="0"/>
              <a:t> </a:t>
            </a:r>
            <a:r>
              <a:rPr lang="cs-CZ" sz="2400" dirty="0" err="1"/>
              <a:t>the</a:t>
            </a:r>
            <a:r>
              <a:rPr lang="cs-CZ" sz="2400" dirty="0"/>
              <a:t> </a:t>
            </a:r>
            <a:r>
              <a:rPr lang="cs-CZ" sz="2400" dirty="0" err="1"/>
              <a:t>communication</a:t>
            </a:r>
            <a:r>
              <a:rPr lang="cs-CZ" sz="2400" dirty="0"/>
              <a:t> </a:t>
            </a:r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people</a:t>
            </a:r>
            <a:r>
              <a:rPr lang="cs-CZ" sz="2400" dirty="0"/>
              <a:t> </a:t>
            </a:r>
            <a:r>
              <a:rPr lang="cs-CZ" sz="2400" dirty="0" err="1"/>
              <a:t>with</a:t>
            </a:r>
            <a:r>
              <a:rPr lang="cs-CZ" sz="2400" dirty="0"/>
              <a:t> disability.</a:t>
            </a:r>
          </a:p>
          <a:p>
            <a:pPr>
              <a:buFontTx/>
              <a:buNone/>
            </a:pPr>
            <a:endParaRPr lang="cs-CZ" sz="2400" b="1" dirty="0" smtClean="0">
              <a:latin typeface="Arial" charset="0"/>
            </a:endParaRPr>
          </a:p>
        </p:txBody>
      </p:sp>
      <p:pic>
        <p:nvPicPr>
          <p:cNvPr id="1332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188913"/>
            <a:ext cx="1517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2555777" y="323353"/>
            <a:ext cx="4464496" cy="555625"/>
          </a:xfrm>
        </p:spPr>
        <p:txBody>
          <a:bodyPr/>
          <a:lstStyle/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Program – part 2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sz="2800" b="1" dirty="0" smtClean="0">
              <a:solidFill>
                <a:srgbClr val="0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250825" y="893763"/>
            <a:ext cx="8502650" cy="5847605"/>
          </a:xfrm>
        </p:spPr>
        <p:txBody>
          <a:bodyPr/>
          <a:lstStyle/>
          <a:p>
            <a:r>
              <a:rPr lang="cs-CZ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s-CZ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participants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cs-CZ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preparedness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you are active in – does it have emergency planning for the purpose of catastrophe? Is this plan specially designed with a respect to the special needs of people with hearing – visual impairment?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- experiences: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know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someone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visual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hearing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impairment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has a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disaster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floods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fire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evacuation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intervention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responders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being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harmed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such a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pPr lvl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Do you know someone with hearing or visual impairment, who has an experience with different major critical incident – large traffic accident?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were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his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experiences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medical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stuff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firefighters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police?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skills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able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communicate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efficiently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pPr lvl="0"/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Did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he/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she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suffer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psychological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after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? (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depressions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fluctuation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mood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sleeping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Did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he /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she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seek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help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among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psychological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servises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dirty="0" err="1">
                <a:latin typeface="Arial" panose="020B0604020202020204" pitchFamily="34" charset="0"/>
                <a:cs typeface="Arial" panose="020B0604020202020204" pitchFamily="34" charset="0"/>
              </a:rPr>
              <a:t>psychiatrist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pPr lvl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Was he / she offered an opportunity to visit a psychologist? By whom? Did he / she use a ley help from friends?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What was the experience after the catastrophe? Did the person have any practical problems? E.g. Communication with the insurance company, social administration and others. What where the experiences?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cs-CZ" sz="24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endParaRPr lang="cs-CZ" sz="2400" b="1" dirty="0" smtClean="0">
              <a:latin typeface="Arial" charset="0"/>
            </a:endParaRPr>
          </a:p>
        </p:txBody>
      </p:sp>
      <p:pic>
        <p:nvPicPr>
          <p:cNvPr id="1536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188913"/>
            <a:ext cx="1517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827088" y="1052513"/>
            <a:ext cx="7772400" cy="555625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Part 2 - </a:t>
            </a:r>
            <a:r>
              <a:rPr lang="cs-CZ" b="1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continuing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/>
            </a:r>
            <a:b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endParaRPr lang="cs-CZ" b="1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7988300" cy="5400600"/>
          </a:xfrm>
        </p:spPr>
        <p:txBody>
          <a:bodyPr/>
          <a:lstStyle/>
          <a:p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role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field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networking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Does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contacts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on a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trained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professionals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volunteers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accompany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persons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disabilities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critical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translation, transcription and other services of this kind – are they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activ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offered to the person with disability or is it up to him / her to find these services and order them? 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 you have contacts on (network of) social workers, that are focused on support of people with disability in crisis? 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 there a contact and cooperation between the rescue workers and the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of people with disabilities?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opinions and recommendations about crisis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comunication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are the first response mechanisms in the crisis situation you are acquainted with – for ex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mple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SMS? 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other recommendations for the communication do you have?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cs-CZ" dirty="0" smtClean="0"/>
          </a:p>
        </p:txBody>
      </p:sp>
      <p:sp>
        <p:nvSpPr>
          <p:cNvPr id="17411" name="Obdélník 4"/>
          <p:cNvSpPr>
            <a:spLocks noChangeArrowheads="1"/>
          </p:cNvSpPr>
          <p:nvPr/>
        </p:nvSpPr>
        <p:spPr bwMode="auto">
          <a:xfrm>
            <a:off x="1331913" y="5349875"/>
            <a:ext cx="78120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cs-CZ" b="1" dirty="0">
              <a:cs typeface="Arial" charset="0"/>
            </a:endParaRPr>
          </a:p>
          <a:p>
            <a:pPr algn="r"/>
            <a:endParaRPr lang="cs-CZ" b="1" dirty="0">
              <a:cs typeface="Arial" charset="0"/>
            </a:endParaRPr>
          </a:p>
          <a:p>
            <a:pPr algn="r"/>
            <a:endParaRPr lang="cs-CZ" b="1" dirty="0">
              <a:cs typeface="Arial" charset="0"/>
            </a:endParaRPr>
          </a:p>
        </p:txBody>
      </p:sp>
      <p:pic>
        <p:nvPicPr>
          <p:cNvPr id="174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188913"/>
            <a:ext cx="1517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647700"/>
          </a:xfrm>
        </p:spPr>
        <p:txBody>
          <a:bodyPr/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General outcomes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discussion: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251520" y="1412776"/>
            <a:ext cx="8064178" cy="5080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/>
            <a:r>
              <a:rPr lang="en-US" sz="1800" dirty="0"/>
              <a:t>The </a:t>
            </a:r>
            <a:r>
              <a:rPr lang="en-US" sz="1800" dirty="0" err="1"/>
              <a:t>organisations</a:t>
            </a:r>
            <a:r>
              <a:rPr lang="en-US" sz="1800" dirty="0"/>
              <a:t> that are focused on help to people with disability have </a:t>
            </a:r>
            <a:r>
              <a:rPr lang="en-US" sz="1800" b="1" dirty="0"/>
              <a:t>crisis plans, evacuation and first response plans</a:t>
            </a:r>
            <a:r>
              <a:rPr lang="en-US" sz="1800" dirty="0"/>
              <a:t> according to the law about social services – their internal instructions, but they have not created external recommendation for other </a:t>
            </a:r>
            <a:r>
              <a:rPr lang="en-US" sz="1800" dirty="0" err="1"/>
              <a:t>organisations</a:t>
            </a:r>
            <a:r>
              <a:rPr lang="en-US" sz="1800" dirty="0"/>
              <a:t>, public, local administration, other employers</a:t>
            </a:r>
            <a:endParaRPr lang="cs-CZ" sz="1800" dirty="0"/>
          </a:p>
          <a:p>
            <a:pPr lvl="0"/>
            <a:r>
              <a:rPr lang="en-US" sz="1800" b="1" dirty="0"/>
              <a:t>Different experiences</a:t>
            </a:r>
            <a:r>
              <a:rPr lang="en-US" sz="1800" dirty="0"/>
              <a:t> of the people with visual impairment in a catastrophe have appeared – positive but also some, where different problems appeared: fear about the </a:t>
            </a:r>
            <a:r>
              <a:rPr lang="en-US" sz="1800" dirty="0" err="1"/>
              <a:t>separtion</a:t>
            </a:r>
            <a:r>
              <a:rPr lang="en-US" sz="1800" dirty="0"/>
              <a:t> of dog; helping volunteers in traffic - something, that worked very well; and many others</a:t>
            </a:r>
            <a:endParaRPr lang="cs-CZ" sz="1800" dirty="0"/>
          </a:p>
          <a:p>
            <a:pPr lvl="0"/>
            <a:r>
              <a:rPr lang="en-US" sz="1800" dirty="0"/>
              <a:t>Reflection of the </a:t>
            </a:r>
            <a:r>
              <a:rPr lang="en-US" sz="1800" b="1" dirty="0"/>
              <a:t>strong and weak parts of the communication</a:t>
            </a:r>
            <a:r>
              <a:rPr lang="en-US" sz="1800" dirty="0"/>
              <a:t> with rescue system members – police, fire brigade, but also medical doctors (e.g. important points of communication that are missed – addressing the person properly, activity on the side of recue worker, explanation of future steps and plans, situation – effective communication of information, special equipment that can be a barrier in a communication, technical solutions that work and the ones that would be helpful)</a:t>
            </a:r>
            <a:endParaRPr lang="cs-CZ" sz="1800" dirty="0"/>
          </a:p>
          <a:p>
            <a:pPr lvl="0"/>
            <a:r>
              <a:rPr lang="en-US" sz="1800" dirty="0"/>
              <a:t>Important is to be aware of </a:t>
            </a:r>
            <a:r>
              <a:rPr lang="en-US" sz="1800" b="1" dirty="0"/>
              <a:t>other factors</a:t>
            </a:r>
            <a:r>
              <a:rPr lang="en-US" sz="1800" dirty="0"/>
              <a:t>, like the age of the person with disability</a:t>
            </a:r>
            <a:r>
              <a:rPr lang="en-US" sz="1800" dirty="0" smtClean="0"/>
              <a:t>.</a:t>
            </a:r>
            <a:endParaRPr lang="cs-CZ" sz="1800" dirty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188913"/>
            <a:ext cx="1517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339752" y="615950"/>
            <a:ext cx="4896073" cy="555625"/>
          </a:xfrm>
        </p:spPr>
        <p:txBody>
          <a:bodyPr/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Most important needs, 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were identified – consensus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28800"/>
            <a:ext cx="8497888" cy="5040560"/>
          </a:xfrm>
        </p:spPr>
        <p:txBody>
          <a:bodyPr/>
          <a:lstStyle/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securing primary needs 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information in the media in a regular interval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discussions and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exercies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for and with people with disability - big support for the training of the rescue workers altogether with people with visual impairment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support of the general population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knowledege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about the problem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good function and a support from the side of local administration, social services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voluntary database of the people with disability for easier contact, crisis communication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more should be guaranteed by state, not only by nonprofit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beter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inforamtion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about good communication with people with visual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impariment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of all included professionals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help and support should be continuous, not focused only on first moments of the critical situation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188913"/>
            <a:ext cx="1517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872</Words>
  <Application>Microsoft Office PowerPoint</Application>
  <PresentationFormat>Předvádění na obrazovce (4:3)</PresentationFormat>
  <Paragraphs>65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Standarddesign</vt:lpstr>
      <vt:lpstr>Prezentace aplikace PowerPoint</vt:lpstr>
      <vt:lpstr>About the project</vt:lpstr>
      <vt:lpstr>Program – part 1</vt:lpstr>
      <vt:lpstr>Program – part 2:</vt:lpstr>
      <vt:lpstr>Part 2 - continuing  </vt:lpstr>
      <vt:lpstr>General outcomes  from the discussion:</vt:lpstr>
      <vt:lpstr>Most important needs,  that were identified – consensus</vt:lpstr>
    </vt:vector>
  </TitlesOfParts>
  <Company>BA THW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Gordon Niederdellmann</dc:creator>
  <cp:lastModifiedBy>Uživatel</cp:lastModifiedBy>
  <cp:revision>195</cp:revision>
  <dcterms:created xsi:type="dcterms:W3CDTF">2011-09-23T13:23:55Z</dcterms:created>
  <dcterms:modified xsi:type="dcterms:W3CDTF">2013-10-29T19:14:51Z</dcterms:modified>
</cp:coreProperties>
</file>