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sldIdLst>
    <p:sldId id="256" r:id="rId2"/>
    <p:sldId id="283" r:id="rId3"/>
    <p:sldId id="300" r:id="rId4"/>
    <p:sldId id="275" r:id="rId5"/>
    <p:sldId id="276" r:id="rId6"/>
    <p:sldId id="277" r:id="rId7"/>
    <p:sldId id="282" r:id="rId8"/>
    <p:sldId id="273" r:id="rId9"/>
    <p:sldId id="284" r:id="rId10"/>
    <p:sldId id="286" r:id="rId11"/>
    <p:sldId id="288" r:id="rId12"/>
    <p:sldId id="289" r:id="rId13"/>
    <p:sldId id="294" r:id="rId14"/>
    <p:sldId id="291" r:id="rId15"/>
    <p:sldId id="292" r:id="rId16"/>
    <p:sldId id="293" r:id="rId17"/>
    <p:sldId id="295" r:id="rId18"/>
    <p:sldId id="296" r:id="rId19"/>
    <p:sldId id="297" r:id="rId20"/>
    <p:sldId id="298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5" autoAdjust="0"/>
    <p:restoredTop sz="77442" autoAdjust="0"/>
  </p:normalViewPr>
  <p:slideViewPr>
    <p:cSldViewPr>
      <p:cViewPr varScale="1">
        <p:scale>
          <a:sx n="84" d="100"/>
          <a:sy n="84" d="100"/>
        </p:scale>
        <p:origin x="-4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71A9470-6975-42E1-9545-26615C0E3B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6EB45E-093C-42D4-8BDE-F2B8971222C9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6D3E7FB-BD29-400C-AA53-027557C2E27C}" type="slidenum">
              <a:rPr lang="cs-CZ"/>
              <a:pPr/>
              <a:t>2</a:t>
            </a:fld>
            <a:endParaRPr lang="cs-CZ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z="2000" smtClean="0"/>
              <a:t>- je třeba zdůraznit, že </a:t>
            </a:r>
            <a:r>
              <a:rPr lang="cs-CZ" sz="2000" b="1" smtClean="0"/>
              <a:t>reakce na mimořádně stresující zážitky by neměly být považovány za patologické</a:t>
            </a:r>
            <a:r>
              <a:rPr lang="cs-CZ" sz="2000" smtClean="0"/>
              <a:t> nebo jako předstupeň patologie</a:t>
            </a:r>
          </a:p>
          <a:p>
            <a:pPr eaLnBrk="1" hangingPunct="1"/>
            <a:r>
              <a:rPr lang="cs-CZ" sz="2000" smtClean="0"/>
              <a:t>- mnoho lidí dočasně trpí normální stresovou reakcí, tito lidé potřebují zejména </a:t>
            </a:r>
            <a:r>
              <a:rPr lang="cs-CZ" sz="2000" b="1" smtClean="0"/>
              <a:t>podporu při obnovení zdrojů</a:t>
            </a:r>
            <a:r>
              <a:rPr lang="cs-CZ" sz="2000" smtClean="0"/>
              <a:t> a při návratu k normálnímu fungování, nepotřebují tradiční psychodiagnostické postupy nebo klinickou léčbu</a:t>
            </a:r>
            <a:endParaRPr lang="en-US" sz="20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D8EF8A0-96F6-4C86-8D29-CDDF3205B077}" type="slidenum">
              <a:rPr lang="cs-CZ"/>
              <a:pPr/>
              <a:t>4</a:t>
            </a:fld>
            <a:endParaRPr lang="cs-CZ"/>
          </a:p>
        </p:txBody>
      </p:sp>
      <p:sp>
        <p:nvSpPr>
          <p:cNvPr id="2662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8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6629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CADBC36-4821-42ED-A606-B607C5E1FB3E}" type="slidenum">
              <a:rPr lang="de-DE" sz="1200">
                <a:cs typeface="Lucida Sans Unicode" pitchFamily="34" charset="0"/>
              </a:rPr>
              <a:pPr algn="r"/>
              <a:t>4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909FC9-B1E3-4051-BDD7-9713D37E2930}" type="slidenum">
              <a:rPr lang="cs-CZ"/>
              <a:pPr/>
              <a:t>5</a:t>
            </a:fld>
            <a:endParaRPr lang="cs-CZ"/>
          </a:p>
        </p:txBody>
      </p:sp>
      <p:sp>
        <p:nvSpPr>
          <p:cNvPr id="2765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2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765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11EE3CD-897B-4A0B-AE5A-CB6DEF348860}" type="slidenum">
              <a:rPr lang="de-DE" sz="1200">
                <a:cs typeface="Lucida Sans Unicode" pitchFamily="34" charset="0"/>
              </a:rPr>
              <a:pPr algn="r"/>
              <a:t>5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331239D-C398-40C0-9D53-77025FD828CE}" type="slidenum">
              <a:rPr lang="cs-CZ"/>
              <a:pPr/>
              <a:t>6</a:t>
            </a:fld>
            <a:endParaRPr lang="cs-CZ"/>
          </a:p>
        </p:txBody>
      </p:sp>
      <p:sp>
        <p:nvSpPr>
          <p:cNvPr id="2867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6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8677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A3D4777-01E6-4CD8-BE48-A8E4758E8B22}" type="slidenum">
              <a:rPr lang="de-DE" sz="1200">
                <a:cs typeface="Lucida Sans Unicode" pitchFamily="34" charset="0"/>
              </a:rPr>
              <a:pPr algn="r"/>
              <a:t>6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F4CC0A9-EB0B-4684-9344-62576E872A61}" type="slidenum">
              <a:rPr lang="cs-CZ"/>
              <a:pPr/>
              <a:t>7</a:t>
            </a:fld>
            <a:endParaRPr lang="cs-CZ"/>
          </a:p>
        </p:txBody>
      </p:sp>
      <p:sp>
        <p:nvSpPr>
          <p:cNvPr id="29699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700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9701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28675C4-E7E7-4254-A80A-CF9D2A2DB799}" type="slidenum">
              <a:rPr lang="de-DE" sz="1200">
                <a:cs typeface="Lucida Sans Unicode" pitchFamily="34" charset="0"/>
              </a:rPr>
              <a:pPr algn="r"/>
              <a:t>7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1257EF-0B64-4738-BBB7-16E897A95512}" type="slidenum">
              <a:rPr lang="cs-CZ"/>
              <a:pPr/>
              <a:t>8</a:t>
            </a:fld>
            <a:endParaRPr lang="cs-CZ"/>
          </a:p>
        </p:txBody>
      </p:sp>
      <p:sp>
        <p:nvSpPr>
          <p:cNvPr id="30723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4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/>
              <a:t>High-Risk: Chronický traumatický proces může potenciálně trvat několik let nebo se příznaky po letech zhorší, například z důvodu dalších následných stresových faktorů, případně se příznaky objeví poprvé až po delším časovém odstupu (zpožděná PTSP).</a:t>
            </a:r>
          </a:p>
          <a:p>
            <a:pPr eaLnBrk="1" hangingPunct="1"/>
            <a:endParaRPr lang="cs-CZ" smtClean="0"/>
          </a:p>
        </p:txBody>
      </p:sp>
      <p:sp>
        <p:nvSpPr>
          <p:cNvPr id="30725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B096E21-79BD-4EAF-84A6-08FDDF2C36A4}" type="slidenum">
              <a:rPr lang="de-DE" sz="1200">
                <a:cs typeface="Lucida Sans Unicode" pitchFamily="34" charset="0"/>
              </a:rPr>
              <a:pPr algn="r"/>
              <a:t>8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D826B1C-36EC-43CA-AB81-F22206793BFA}" type="slidenum">
              <a:rPr lang="cs-CZ"/>
              <a:pPr/>
              <a:t>9</a:t>
            </a:fld>
            <a:endParaRPr lang="cs-CZ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z="1400" smtClean="0"/>
              <a:t>- rozhraní fází dopadu události je u mnoha katastrof a událostí s velkým počtem zraněných osob obtížně rozpoznatelné, z důvodu pokračujících dopadů, přetrvávajícího šoku a nedostatku zdrojů pomoci</a:t>
            </a:r>
          </a:p>
          <a:p>
            <a:pPr eaLnBrk="1" hangingPunct="1"/>
            <a:r>
              <a:rPr lang="cs-CZ" sz="1400" smtClean="0"/>
              <a:t>- je často obtížné vytvořit jasnou hranici mezi akutní situací a obdobím nápravy škod po události - může docházet k překrývání akutních intervenčních opatření s následnou střednědobou psychosociální péčí</a:t>
            </a:r>
            <a:endParaRPr lang="en-US" sz="1400" smtClean="0"/>
          </a:p>
          <a:p>
            <a:pPr eaLnBrk="1" hangingPunct="1"/>
            <a:r>
              <a:rPr lang="cs-CZ" sz="1400" smtClean="0"/>
              <a:t>- počet zasažených osob a dostupnost odborné pomoci jsou rozhodující pro nastavení intervence (individuální nebo skupinové) a pro rozsah možností pomoci</a:t>
            </a:r>
          </a:p>
          <a:p>
            <a:pPr eaLnBrk="1" hangingPunct="1"/>
            <a:r>
              <a:rPr lang="cs-CZ" sz="1400" smtClean="0"/>
              <a:t>- cílem je nabídnout odpovídající pomoc co největšímu počtu potřebných osob, aby se zabránilo dlouhodobým posttraumatickým poruchám, a zároveň byla ideálně využita kapacita zaměstnanců</a:t>
            </a:r>
          </a:p>
          <a:p>
            <a:pPr eaLnBrk="1" hangingPunct="1"/>
            <a:r>
              <a:rPr lang="cs-CZ" sz="1400" smtClean="0"/>
              <a:t>- psychosociální péče pro zasahující pracovníky musí být také optimalizována, aby se předešlo následným psychologickým dopadům události a udržely se jejich dobré pracovní schopnosti</a:t>
            </a:r>
            <a:endParaRPr lang="en-US" sz="14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E3881D7-BA74-4DA6-AD8A-50947B5A6AEB}" type="slidenum">
              <a:rPr lang="cs-CZ"/>
              <a:pPr/>
              <a:t>10</a:t>
            </a:fld>
            <a:endParaRPr lang="cs-CZ"/>
          </a:p>
        </p:txBody>
      </p:sp>
      <p:sp>
        <p:nvSpPr>
          <p:cNvPr id="3277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2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fontAlgn="t" hangingPunct="1"/>
            <a:r>
              <a:rPr lang="cs-CZ" sz="1800" b="1" smtClean="0"/>
              <a:t>Obrázek 1: Standardní vývojový diagram intervence zaměřené na cílové skupiny</a:t>
            </a:r>
            <a:endParaRPr lang="cs-CZ" sz="1800" smtClean="0"/>
          </a:p>
          <a:p>
            <a:pPr eaLnBrk="1" fontAlgn="t" hangingPunct="1"/>
            <a:r>
              <a:rPr lang="cs-CZ" sz="1800" smtClean="0"/>
              <a:t>Typ intervence závisí na směru/průběhu traumatického procesu. Akutní péče je ústřední pro fázi A (psychologická první pomoc). Fáze B popisuje dobu mezi šokem a časným dopadem. Psychoedukace a screening, pomocí CRI jsou uprostřed fáze B. Fáze C, představuje odstupňované plánování intervence u všech tří cílových skupin osob: skupinou, která se zotaví sama, skupinou s potenciálním rizikem a skupinou s vysokým rizikem rozvoje potíží (Bering et al., 2003)</a:t>
            </a:r>
          </a:p>
          <a:p>
            <a:pPr eaLnBrk="1" hangingPunct="1"/>
            <a:endParaRPr lang="cs-CZ" sz="1800" smtClean="0"/>
          </a:p>
        </p:txBody>
      </p:sp>
      <p:sp>
        <p:nvSpPr>
          <p:cNvPr id="3277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51AB511-0892-472F-8D08-9BBF937CD11C}" type="slidenum">
              <a:rPr lang="de-DE" sz="1200">
                <a:cs typeface="Lucida Sans Unicode" pitchFamily="34" charset="0"/>
              </a:rPr>
              <a:pPr algn="r"/>
              <a:t>10</a:t>
            </a:fld>
            <a:endParaRPr lang="de-DE" sz="1200">
              <a:cs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D6F6186-BFD3-43A4-AE9F-4D606A0521D6}" type="slidenum">
              <a:rPr lang="cs-CZ"/>
              <a:pPr/>
              <a:t>11</a:t>
            </a:fld>
            <a:endParaRPr lang="cs-CZ"/>
          </a:p>
        </p:txBody>
      </p:sp>
      <p:sp>
        <p:nvSpPr>
          <p:cNvPr id="3379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6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B2B921-7D1F-4A0C-A459-8DB06765C82E}" type="slidenum">
              <a:rPr lang="cs-CZ"/>
              <a:pPr/>
              <a:t>12</a:t>
            </a:fld>
            <a:endParaRPr lang="cs-CZ"/>
          </a:p>
        </p:txBody>
      </p:sp>
      <p:sp>
        <p:nvSpPr>
          <p:cNvPr id="34819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20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z="2000" b="1" smtClean="0"/>
              <a:t>- Informace musí být uvedeny stručně a jasně</a:t>
            </a:r>
            <a:r>
              <a:rPr lang="cs-CZ" sz="2000" smtClean="0"/>
              <a:t>, protože kapacita vnímání je u lidí v situaci šoku velmi omezená</a:t>
            </a:r>
          </a:p>
          <a:p>
            <a:pPr eaLnBrk="1" hangingPunct="1"/>
            <a:r>
              <a:rPr lang="cs-CZ" sz="2000" smtClean="0"/>
              <a:t>- Další opatření, jako je psychoedukace a podrobné pokyny pro svépomoc atd. nejsou v tomto časném okamžiku doporučovány a nejsou ani perspektivní z hlediska trvalých preventivních účinků (Bäumker &amp; Bering, 2003)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0D6C1D7-7BE5-46A9-BFA8-CDF6D0EC6BF4}" type="slidenum">
              <a:rPr lang="cs-CZ"/>
              <a:pPr/>
              <a:t>13</a:t>
            </a:fld>
            <a:endParaRPr lang="cs-CZ"/>
          </a:p>
        </p:txBody>
      </p:sp>
      <p:sp>
        <p:nvSpPr>
          <p:cNvPr id="35843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4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z="2000" smtClean="0"/>
              <a:t>- Kontakty na: např. právní a administrativní pomoc, finanční pomoc, poradenství, psychoterapie traumatu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AAF3790-910A-4DD5-AFD2-4365B60B5EB6}" type="slidenum">
              <a:rPr lang="cs-CZ"/>
              <a:pPr/>
              <a:t>14</a:t>
            </a:fld>
            <a:endParaRPr lang="cs-CZ"/>
          </a:p>
        </p:txBody>
      </p:sp>
      <p:sp>
        <p:nvSpPr>
          <p:cNvPr id="3686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8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18B43C8-D336-4BD7-AC8F-D86D88715F42}" type="slidenum">
              <a:rPr lang="cs-CZ"/>
              <a:pPr/>
              <a:t>15</a:t>
            </a:fld>
            <a:endParaRPr lang="cs-CZ"/>
          </a:p>
        </p:txBody>
      </p:sp>
      <p:sp>
        <p:nvSpPr>
          <p:cNvPr id="3789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2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z="1800" smtClean="0"/>
              <a:t>„vhodné chování“ - např. mluvit s ostatními, nalézt klid, bezpečné místo a odstup, věnovat se sportu atd. </a:t>
            </a:r>
          </a:p>
          <a:p>
            <a:pPr eaLnBrk="1" hangingPunct="1">
              <a:buFontTx/>
              <a:buChar char="-"/>
            </a:pPr>
            <a:r>
              <a:rPr lang="cs-CZ" sz="1800" smtClean="0"/>
              <a:t>např. další následné stresující zkušenosti, sociální nebo administrativní problémy, rodinné či finanční problémy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04392C2-D327-4DD6-BD68-91723C6B7F7C}" type="slidenum">
              <a:rPr lang="cs-CZ"/>
              <a:pPr/>
              <a:t>16</a:t>
            </a:fld>
            <a:endParaRPr lang="cs-CZ"/>
          </a:p>
        </p:txBody>
      </p:sp>
      <p:sp>
        <p:nvSpPr>
          <p:cNvPr id="3891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6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FE66DB8-FCDD-4D10-89DF-5A77A356DACB}" type="slidenum">
              <a:rPr lang="cs-CZ"/>
              <a:pPr/>
              <a:t>17</a:t>
            </a:fld>
            <a:endParaRPr lang="cs-CZ"/>
          </a:p>
        </p:txBody>
      </p:sp>
      <p:sp>
        <p:nvSpPr>
          <p:cNvPr id="39939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40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z="1400" smtClean="0"/>
              <a:t>Tyto techniky podporují přirozený proces zvládání (coping) a napomáhají k přechodu do fáze zotavení. S těmito cviky mohou zasažené osoby získat zážitek, že jsou schopny mít vliv na své emoce a myšlenky. </a:t>
            </a:r>
          </a:p>
          <a:p>
            <a:pPr eaLnBrk="1" hangingPunct="1">
              <a:buFontTx/>
              <a:buChar char="-"/>
            </a:pPr>
            <a:r>
              <a:rPr lang="cs-CZ" sz="1400" b="1" smtClean="0"/>
              <a:t>Možnost kognitivní a emoční kontroly</a:t>
            </a:r>
            <a:r>
              <a:rPr lang="cs-CZ" sz="1400" smtClean="0"/>
              <a:t> působí proti traumatické zkušenosti ztráty kontroly a bezmocnosti. Zkušenosti ukazují, že dotčené osoby mohou využívat nabízené techniky mnoha způsoby. </a:t>
            </a:r>
          </a:p>
          <a:p>
            <a:pPr eaLnBrk="1" hangingPunct="1">
              <a:buFontTx/>
              <a:buChar char="-"/>
            </a:pPr>
            <a:r>
              <a:rPr lang="cs-CZ" sz="1400" smtClean="0"/>
              <a:t>V brožuře mohou zasažené osoby najít široké spektrum cvičení, která mohou vyzkoušet a vybrat si to, které jedinci nejvíc vyhovuje. </a:t>
            </a:r>
          </a:p>
          <a:p>
            <a:pPr eaLnBrk="1" hangingPunct="1">
              <a:buFontTx/>
              <a:buChar char="-"/>
            </a:pPr>
            <a:r>
              <a:rPr lang="cs-CZ" sz="1400" smtClean="0"/>
              <a:t>U osob v riziku nelze vyloučit nebezpečí, že budou zaplaveny traumatickým materiálem, zejména během imaginativních cvičení. Pokud by byly techniky předváděny ve skupinách, rizikové osoby by měly být pečlivě monitorovány a seznámeny s některými technikami pro sebezklidnění  (získání kontroly) ještě v rámci předchozího individuálního kontaktu. </a:t>
            </a:r>
            <a:r>
              <a:rPr lang="cs-CZ" sz="1400" b="1" smtClean="0"/>
              <a:t>Je obzvláště důležité využívat skupinového setkání u zasahujících jednotek, protože začlenění a podpora ve skupině kolegů může fungovat jako ochranný faktor.</a:t>
            </a:r>
            <a:r>
              <a:rPr lang="cs-CZ" sz="1400" smtClean="0"/>
              <a:t> 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EB5F695-4333-4478-8360-524C3EA73E31}" type="slidenum">
              <a:rPr lang="cs-CZ"/>
              <a:pPr/>
              <a:t>18</a:t>
            </a:fld>
            <a:endParaRPr lang="cs-CZ"/>
          </a:p>
        </p:txBody>
      </p:sp>
      <p:sp>
        <p:nvSpPr>
          <p:cNvPr id="40963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4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z="1800" smtClean="0"/>
              <a:t>Jestliže byla osoba přiřazena do skupiny samostatně se zotavujících, je velmi pravděpodobné, že se u ní nevyvinou návazné symptomy, i pokud byly zprvu přítomny některé příznaky, jako je nadměrné rozrušení, vyhýbavé chování nebo rušivé vtíravé myšlenky či obsahy. Pro tuto skupinu mohou být nabízená podpůrná opatření dostačující. 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D1F3600-56C6-432A-B111-072610287457}" type="slidenum">
              <a:rPr lang="cs-CZ"/>
              <a:pPr/>
              <a:t>19</a:t>
            </a:fld>
            <a:endParaRPr lang="cs-CZ"/>
          </a:p>
        </p:txBody>
      </p:sp>
      <p:sp>
        <p:nvSpPr>
          <p:cNvPr id="4198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8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z="2000" b="1" smtClean="0"/>
              <a:t>další stresové momenty následující po události</a:t>
            </a:r>
            <a:r>
              <a:rPr lang="cs-CZ" sz="2000" smtClean="0"/>
              <a:t> - například nedostatek sociální opory, neoprávněná obvinění, komplikované vyšetřování, soudní spory nebo další traumatizace </a:t>
            </a:r>
          </a:p>
          <a:p>
            <a:pPr eaLnBrk="1" hangingPunct="1">
              <a:buFontTx/>
              <a:buChar char="-"/>
            </a:pPr>
            <a:r>
              <a:rPr lang="cs-CZ" sz="2000" smtClean="0"/>
              <a:t>četnost kontaktu se liší v závislosti na posouzení rizika progresivního traumatického rozvoje. Čím více je člověk v nebezpečí, tím častější by měl být kontakt.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8097922-19A4-48D8-8F10-EB9C94AED57C}" type="slidenum">
              <a:rPr lang="cs-CZ"/>
              <a:pPr/>
              <a:t>20</a:t>
            </a:fld>
            <a:endParaRPr lang="cs-CZ"/>
          </a:p>
        </p:txBody>
      </p:sp>
      <p:sp>
        <p:nvSpPr>
          <p:cNvPr id="4301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2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914400 h 1000"/>
              <a:gd name="T2" fmla="*/ 0 w 1000"/>
              <a:gd name="T3" fmla="*/ 0 h 1000"/>
              <a:gd name="T4" fmla="*/ 79248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A8319C3-0D18-40AE-918B-AD605D8F3EF7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72999-5011-49B9-84D0-E21D20F270DC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B1515-953A-49EC-8C1E-0C571B647180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421EA-9908-4824-9EA1-7976D43D6444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4FAB7-51FF-47CE-BC8B-C3D53003F404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385EE-7DF1-4B5B-9316-39A7DF1A9A8D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2C41E-1F1A-4303-AD81-2D1A803185BE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71281-2340-464A-A129-3C8865054C70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CD617-9214-42C3-9B9E-7C58179D84B5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DEC37-F343-40E8-B3A9-C87F40DCD28D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61FEA-740F-4A7C-9609-14DA8B1E9E27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+mj-lt"/>
              </a:defRPr>
            </a:lvl1pPr>
          </a:lstStyle>
          <a:p>
            <a:pPr>
              <a:defRPr/>
            </a:pPr>
            <a:fld id="{A106B9A5-17D7-4F70-87E1-80C6FB8B6331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609600 h 1000"/>
              <a:gd name="T2" fmla="*/ 0 w 1000"/>
              <a:gd name="T3" fmla="*/ 0 h 1000"/>
              <a:gd name="T4" fmla="*/ 82296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Sn_mek_aplikace_Microsoft_Office_PowerPoint1.sldx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3600" dirty="0" smtClean="0">
                <a:latin typeface="Arial" charset="0"/>
              </a:rPr>
              <a:t>CRI – </a:t>
            </a:r>
            <a:r>
              <a:rPr lang="cs-CZ" sz="3600" dirty="0" err="1" smtClean="0">
                <a:latin typeface="Arial" charset="0"/>
              </a:rPr>
              <a:t>Cologne</a:t>
            </a:r>
            <a:r>
              <a:rPr lang="cs-CZ" sz="3600" dirty="0" smtClean="0">
                <a:latin typeface="Arial" charset="0"/>
              </a:rPr>
              <a:t> risk index</a:t>
            </a:r>
            <a:br>
              <a:rPr lang="cs-CZ" sz="3600" dirty="0" smtClean="0">
                <a:latin typeface="Arial" charset="0"/>
              </a:rPr>
            </a:br>
            <a:r>
              <a:rPr lang="cs-CZ" sz="3600" dirty="0" smtClean="0">
                <a:latin typeface="Arial" charset="0"/>
              </a:rPr>
              <a:t>TGIP – </a:t>
            </a:r>
            <a:r>
              <a:rPr lang="cs-CZ" sz="3600" dirty="0" err="1" smtClean="0">
                <a:latin typeface="Arial" charset="0"/>
              </a:rPr>
              <a:t>Target</a:t>
            </a:r>
            <a:r>
              <a:rPr lang="cs-CZ" sz="3600" dirty="0" smtClean="0">
                <a:latin typeface="Arial" charset="0"/>
              </a:rPr>
              <a:t> </a:t>
            </a:r>
            <a:r>
              <a:rPr lang="cs-CZ" sz="3600" dirty="0" err="1" smtClean="0">
                <a:latin typeface="Arial" charset="0"/>
              </a:rPr>
              <a:t>group</a:t>
            </a:r>
            <a:r>
              <a:rPr lang="cs-CZ" sz="3600" dirty="0" smtClean="0">
                <a:latin typeface="Arial" charset="0"/>
              </a:rPr>
              <a:t> </a:t>
            </a:r>
            <a:r>
              <a:rPr lang="cs-CZ" sz="3600" dirty="0" err="1" smtClean="0">
                <a:latin typeface="Arial" charset="0"/>
              </a:rPr>
              <a:t>intervention</a:t>
            </a:r>
            <a:r>
              <a:rPr lang="cs-CZ" sz="3600" dirty="0" smtClean="0">
                <a:latin typeface="Arial" charset="0"/>
              </a:rPr>
              <a:t> program</a:t>
            </a:r>
            <a:br>
              <a:rPr lang="cs-CZ" sz="3600" dirty="0" smtClean="0">
                <a:latin typeface="Arial" charset="0"/>
              </a:rPr>
            </a:br>
            <a:r>
              <a:rPr lang="cs-CZ" sz="3600" dirty="0" smtClean="0">
                <a:latin typeface="Arial" charset="0"/>
              </a:rPr>
              <a:t>(zdroj: projekt EUTOPA-IP)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928794" y="4500570"/>
            <a:ext cx="6553200" cy="1752600"/>
          </a:xfrm>
        </p:spPr>
        <p:txBody>
          <a:bodyPr/>
          <a:lstStyle/>
          <a:p>
            <a:r>
              <a:rPr lang="cs-CZ" dirty="0" smtClean="0"/>
              <a:t>PhDr. Hedvika </a:t>
            </a:r>
            <a:r>
              <a:rPr lang="cs-CZ" dirty="0" err="1" smtClean="0"/>
              <a:t>Boukalová</a:t>
            </a:r>
            <a:r>
              <a:rPr lang="cs-CZ" dirty="0" smtClean="0"/>
              <a:t>, PhD.</a:t>
            </a:r>
            <a:endParaRPr lang="cs-CZ" dirty="0"/>
          </a:p>
        </p:txBody>
      </p:sp>
      <p:pic>
        <p:nvPicPr>
          <p:cNvPr id="3076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4797425"/>
            <a:ext cx="1185863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93738"/>
            <a:ext cx="8229600" cy="72390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Změna úhlu pohledu</a:t>
            </a:r>
            <a:endParaRPr lang="en-US" sz="2500" b="1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71550" y="1844675"/>
            <a:ext cx="7804150" cy="43148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100" dirty="0" smtClean="0"/>
              <a:t>v minulosti byla hlavním cílem výzkumných studií prevence posttraumatické stresové poruchy (PTSD)</a:t>
            </a:r>
          </a:p>
          <a:p>
            <a:pPr eaLnBrk="1" hangingPunct="1">
              <a:lnSpc>
                <a:spcPct val="90000"/>
              </a:lnSpc>
            </a:pPr>
            <a:r>
              <a:rPr lang="cs-CZ" sz="2100" dirty="0" smtClean="0"/>
              <a:t>dnešní stav poznání - </a:t>
            </a:r>
            <a:r>
              <a:rPr lang="cs-CZ" sz="2100" b="1" dirty="0" smtClean="0"/>
              <a:t>dopad stresu</a:t>
            </a:r>
            <a:r>
              <a:rPr lang="cs-CZ" sz="2100" dirty="0" smtClean="0"/>
              <a:t> po potenciálně traumatizující zkušenosti je rozhodně </a:t>
            </a:r>
            <a:r>
              <a:rPr lang="cs-CZ" sz="2100" b="1" dirty="0" smtClean="0"/>
              <a:t>komplexnější</a:t>
            </a:r>
          </a:p>
          <a:p>
            <a:pPr eaLnBrk="1" hangingPunct="1">
              <a:lnSpc>
                <a:spcPct val="90000"/>
              </a:lnSpc>
            </a:pPr>
            <a:r>
              <a:rPr lang="cs-CZ" sz="2100" dirty="0" smtClean="0"/>
              <a:t>výzkumné zaměření se na PTSD nepokrývá rozsah stresových reakcí adekvátně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1900" dirty="0" smtClean="0"/>
              <a:t>Akutní reakce na stres (ICD: F 43.0)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1900" dirty="0" smtClean="0"/>
              <a:t>Porucha přizpůsobení (ICD: F 43.2)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1900" dirty="0" smtClean="0"/>
              <a:t>Posttraumatická stresová porucha (PTSD - MKN-10: F 43.1)</a:t>
            </a:r>
          </a:p>
          <a:p>
            <a:pPr eaLnBrk="1" hangingPunct="1">
              <a:lnSpc>
                <a:spcPct val="90000"/>
              </a:lnSpc>
            </a:pPr>
            <a:r>
              <a:rPr lang="cs-CZ" sz="2100" dirty="0" smtClean="0"/>
              <a:t>v případech dlouhodobého rozvoje (např. deprese, úzkostné poruchy, </a:t>
            </a:r>
            <a:r>
              <a:rPr lang="cs-CZ" sz="2100" dirty="0" err="1" smtClean="0"/>
              <a:t>somatizační</a:t>
            </a:r>
            <a:r>
              <a:rPr lang="cs-CZ" sz="2100" dirty="0" smtClean="0"/>
              <a:t> poruchy, závislosti)</a:t>
            </a:r>
            <a:endParaRPr lang="en-US" sz="2100" dirty="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900" b="1" smtClean="0">
                <a:solidFill>
                  <a:srgbClr val="0033CC"/>
                </a:solidFill>
                <a:latin typeface="Arial" charset="0"/>
              </a:rPr>
              <a:t>Vývoj CRI – Cologne Risk Index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1900" dirty="0" err="1" smtClean="0"/>
              <a:t>Cologne</a:t>
            </a:r>
            <a:r>
              <a:rPr lang="cs-CZ" sz="1900" dirty="0" smtClean="0"/>
              <a:t> Risk Index (CRI) byl vyvinut s cílem umožnit </a:t>
            </a:r>
            <a:r>
              <a:rPr lang="cs-CZ" sz="1900" b="1" dirty="0" smtClean="0"/>
              <a:t>odhad rizika rozvoje traumatického procesu</a:t>
            </a:r>
            <a:endParaRPr lang="cs-CZ" sz="1900" dirty="0" smtClean="0"/>
          </a:p>
          <a:p>
            <a:pPr eaLnBrk="1" hangingPunct="1"/>
            <a:r>
              <a:rPr lang="cs-CZ" sz="1900" dirty="0" smtClean="0"/>
              <a:t>Poprvé byl CRI navržen a </a:t>
            </a:r>
            <a:r>
              <a:rPr lang="cs-CZ" sz="1900" dirty="0" err="1" smtClean="0"/>
              <a:t>validizován</a:t>
            </a:r>
            <a:r>
              <a:rPr lang="cs-CZ" sz="1900" dirty="0" smtClean="0"/>
              <a:t> v rámci výzkumného projektu „Prevence chronických onemocnění a postižení u obětí násilných trestných činů„ (1999)</a:t>
            </a:r>
          </a:p>
          <a:p>
            <a:pPr eaLnBrk="1" hangingPunct="1"/>
            <a:r>
              <a:rPr lang="cs-CZ" sz="1900" dirty="0" smtClean="0"/>
              <a:t>Policie v Kolíně nad Rýnem používá ověřenou verzi CRI </a:t>
            </a:r>
            <a:r>
              <a:rPr lang="cs-CZ" sz="1900" b="1" dirty="0" smtClean="0"/>
              <a:t>pro oběti trestných činů</a:t>
            </a:r>
            <a:r>
              <a:rPr lang="cs-CZ" sz="1900" dirty="0" smtClean="0"/>
              <a:t>.</a:t>
            </a:r>
          </a:p>
          <a:p>
            <a:pPr eaLnBrk="1" hangingPunct="1"/>
            <a:r>
              <a:rPr lang="cs-CZ" sz="1900" dirty="0" smtClean="0"/>
              <a:t>Do současnosti byly vyvinuty </a:t>
            </a:r>
            <a:r>
              <a:rPr lang="cs-CZ" sz="1900" b="1" u="sng" dirty="0" smtClean="0"/>
              <a:t>různé verze CRI</a:t>
            </a:r>
            <a:r>
              <a:rPr lang="cs-CZ" sz="1900" i="1" dirty="0" smtClean="0"/>
              <a:t>:</a:t>
            </a:r>
          </a:p>
          <a:p>
            <a:pPr eaLnBrk="1" hangingPunct="1"/>
            <a:r>
              <a:rPr lang="cs-CZ" sz="1900" b="1" dirty="0" smtClean="0"/>
              <a:t>oběti násilí a nehod (1999)</a:t>
            </a:r>
            <a:endParaRPr lang="cs-CZ" sz="1900" dirty="0" smtClean="0"/>
          </a:p>
          <a:p>
            <a:pPr eaLnBrk="1" hangingPunct="1"/>
            <a:r>
              <a:rPr lang="cs-CZ" sz="1900" b="1" dirty="0" smtClean="0"/>
              <a:t>rukojmí při přepadení banky (2003)</a:t>
            </a:r>
            <a:endParaRPr lang="cs-CZ" sz="1900" dirty="0" smtClean="0"/>
          </a:p>
          <a:p>
            <a:pPr eaLnBrk="1" hangingPunct="1"/>
            <a:r>
              <a:rPr lang="cs-CZ" sz="1900" b="1" dirty="0" smtClean="0"/>
              <a:t>vojáci na zahraničních misích (2003)</a:t>
            </a:r>
            <a:endParaRPr lang="cs-CZ" sz="1900" dirty="0" smtClean="0"/>
          </a:p>
          <a:p>
            <a:pPr eaLnBrk="1" hangingPunct="1"/>
            <a:r>
              <a:rPr lang="cs-CZ" sz="1900" b="1" dirty="0" smtClean="0"/>
              <a:t>stacionární pacienti s PTSD (2007)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 idx="4294967295"/>
          </p:nvPr>
        </p:nvSpPr>
        <p:spPr>
          <a:xfrm>
            <a:off x="457200" y="693738"/>
            <a:ext cx="8229600" cy="72390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O co jde v CRI-D?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4294967295"/>
          </p:nvPr>
        </p:nvSpPr>
        <p:spPr>
          <a:xfrm>
            <a:off x="668338" y="1700213"/>
            <a:ext cx="7804150" cy="4514850"/>
          </a:xfrm>
        </p:spPr>
        <p:txBody>
          <a:bodyPr/>
          <a:lstStyle/>
          <a:p>
            <a:pPr eaLnBrk="1" hangingPunct="1"/>
            <a:r>
              <a:rPr lang="cs-CZ" sz="1900" smtClean="0"/>
              <a:t>je to nástrojem </a:t>
            </a:r>
            <a:r>
              <a:rPr lang="cs-CZ" sz="1900" b="1" smtClean="0"/>
              <a:t>prevence</a:t>
            </a:r>
          </a:p>
          <a:p>
            <a:pPr eaLnBrk="1" hangingPunct="1"/>
            <a:r>
              <a:rPr lang="cs-CZ" sz="1900" smtClean="0"/>
              <a:t>provádí </a:t>
            </a:r>
            <a:r>
              <a:rPr lang="cs-CZ" sz="1900" b="1" smtClean="0"/>
              <a:t>odhad rizika rozvoje psychotraumatických poruch</a:t>
            </a:r>
          </a:p>
          <a:p>
            <a:pPr eaLnBrk="1" hangingPunct="1"/>
            <a:r>
              <a:rPr lang="cs-CZ" sz="1900" b="1" smtClean="0"/>
              <a:t>není nástrojem pro určení diagnózy </a:t>
            </a:r>
            <a:r>
              <a:rPr lang="cs-CZ" sz="1900" smtClean="0"/>
              <a:t>duševních poruch, které vznikly v důsledku katastrof  </a:t>
            </a:r>
          </a:p>
          <a:p>
            <a:pPr lvl="1" eaLnBrk="1" hangingPunct="1"/>
            <a:r>
              <a:rPr lang="cs-CZ" sz="1700" b="1" smtClean="0"/>
              <a:t>vyjadřuje kumulaci rizikových faktorů</a:t>
            </a:r>
          </a:p>
          <a:p>
            <a:pPr lvl="1" eaLnBrk="1" hangingPunct="1"/>
            <a:r>
              <a:rPr lang="cs-CZ" sz="1700" b="1" smtClean="0"/>
              <a:t>zabývá se kontextem (podmínkami) prostředí</a:t>
            </a:r>
            <a:endParaRPr lang="cs-CZ" sz="1700" smtClean="0"/>
          </a:p>
          <a:p>
            <a:pPr lvl="1" eaLnBrk="1" hangingPunct="1"/>
            <a:r>
              <a:rPr lang="cs-CZ" sz="1700" smtClean="0"/>
              <a:t>celkově je výsledkem součtu různých faktorů. </a:t>
            </a:r>
          </a:p>
          <a:p>
            <a:pPr eaLnBrk="1" hangingPunct="1"/>
            <a:r>
              <a:rPr lang="cs-CZ" sz="1900" smtClean="0"/>
              <a:t>na základě získaného celkového skóre expozice je provedeno </a:t>
            </a:r>
            <a:r>
              <a:rPr lang="cs-CZ" sz="1900" b="1" smtClean="0"/>
              <a:t>rozřazení zasažených osob do jedné ze tří skupin </a:t>
            </a:r>
            <a:r>
              <a:rPr lang="cs-CZ" sz="1900" smtClean="0"/>
              <a:t>- skupina zotavených, skupina lidí s potenciálním rizikem a skupina lidí ve vysokém riziku. 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>
          <a:xfrm>
            <a:off x="457200" y="333375"/>
            <a:ext cx="8229600" cy="1084263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Rizikové faktory (pro rozvoj PTSD, psychotraumatických poruch)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893175" cy="4873625"/>
          </a:xfrm>
        </p:spPr>
        <p:txBody>
          <a:bodyPr/>
          <a:lstStyle/>
          <a:p>
            <a:pPr marL="839788" lvl="1" indent="-495300" eaLnBrk="1" hangingPunct="1">
              <a:buFontTx/>
              <a:buAutoNum type="arabicPeriod"/>
            </a:pPr>
            <a:r>
              <a:rPr lang="cs-CZ" sz="2000" b="1" smtClean="0"/>
              <a:t>objektivní situační faktory události</a:t>
            </a:r>
          </a:p>
          <a:p>
            <a:pPr marL="839788" lvl="1" indent="-495300" eaLnBrk="1" hangingPunct="1">
              <a:buFontTx/>
              <a:buAutoNum type="arabicPeriod"/>
            </a:pPr>
            <a:r>
              <a:rPr lang="cs-CZ" sz="2000" b="1" smtClean="0"/>
              <a:t>způsob peritraumatické reakce</a:t>
            </a:r>
          </a:p>
          <a:p>
            <a:pPr marL="839788" lvl="1" indent="-495300" eaLnBrk="1" hangingPunct="1">
              <a:buFontTx/>
              <a:buAutoNum type="arabicPeriod"/>
            </a:pPr>
            <a:r>
              <a:rPr lang="cs-CZ" sz="2000" b="1" smtClean="0"/>
              <a:t>reakce prostředí (okolí) po události</a:t>
            </a:r>
          </a:p>
          <a:p>
            <a:pPr marL="839788" lvl="1" indent="-495300" eaLnBrk="1" hangingPunct="1">
              <a:buFontTx/>
              <a:buAutoNum type="arabicPeriod"/>
            </a:pPr>
            <a:r>
              <a:rPr lang="cs-CZ" sz="2000" b="1" smtClean="0"/>
              <a:t>předchozí traumatické zážitky v osobní historii</a:t>
            </a:r>
          </a:p>
          <a:p>
            <a:pPr marL="839788" lvl="1" indent="-495300" eaLnBrk="1" hangingPunct="1">
              <a:buFontTx/>
              <a:buNone/>
            </a:pPr>
            <a:endParaRPr lang="cs-CZ" sz="1700" i="1" smtClean="0"/>
          </a:p>
          <a:p>
            <a:pPr marL="571500" indent="-571500" eaLnBrk="1" hangingPunct="1"/>
            <a:r>
              <a:rPr lang="cs-CZ" sz="1800" i="1" smtClean="0"/>
              <a:t>Dispoziční faktory: </a:t>
            </a:r>
            <a:r>
              <a:rPr lang="cs-CZ" sz="1800" b="1" smtClean="0"/>
              <a:t>ženské pohlaví</a:t>
            </a:r>
          </a:p>
          <a:p>
            <a:pPr marL="571500" indent="-571500" eaLnBrk="1" hangingPunct="1"/>
            <a:r>
              <a:rPr lang="cs-CZ" sz="1800" i="1" smtClean="0"/>
              <a:t>Faktory pretraumatické osobní historie: </a:t>
            </a:r>
            <a:r>
              <a:rPr lang="cs-CZ" sz="1800" b="1" smtClean="0">
                <a:solidFill>
                  <a:srgbClr val="FF0000"/>
                </a:solidFill>
              </a:rPr>
              <a:t>předchozí psychotraumatická zátěž</a:t>
            </a:r>
            <a:r>
              <a:rPr lang="cs-CZ" sz="1800" b="1" smtClean="0"/>
              <a:t>, nezaměstnanost, nízké vzdělání, nemoc</a:t>
            </a:r>
          </a:p>
          <a:p>
            <a:pPr marL="571500" indent="-571500" eaLnBrk="1" hangingPunct="1"/>
            <a:r>
              <a:rPr lang="cs-CZ" sz="1800" i="1" smtClean="0"/>
              <a:t>Situační zátěžové faktory objektivní: </a:t>
            </a:r>
            <a:r>
              <a:rPr lang="cs-CZ" sz="1800" b="1" smtClean="0"/>
              <a:t>rozsah zranění, délka </a:t>
            </a:r>
            <a:r>
              <a:rPr lang="cs-CZ" sz="1800" b="1" smtClean="0">
                <a:solidFill>
                  <a:srgbClr val="FF0000"/>
                </a:solidFill>
              </a:rPr>
              <a:t>(kumulativnost) traumatické situace </a:t>
            </a:r>
            <a:r>
              <a:rPr lang="cs-CZ" sz="1800" b="1" smtClean="0"/>
              <a:t>a známost pachatele</a:t>
            </a:r>
          </a:p>
          <a:p>
            <a:pPr marL="571500" indent="-571500" eaLnBrk="1" hangingPunct="1"/>
            <a:r>
              <a:rPr lang="cs-CZ" sz="1800" i="1" smtClean="0"/>
              <a:t>Situační zátěžové faktory subjektivní: </a:t>
            </a:r>
            <a:r>
              <a:rPr lang="cs-CZ" sz="1800" b="1" smtClean="0"/>
              <a:t>strach ze smrti</a:t>
            </a:r>
            <a:r>
              <a:rPr lang="cs-CZ" sz="1800" smtClean="0"/>
              <a:t>, resp. </a:t>
            </a:r>
            <a:r>
              <a:rPr lang="cs-CZ" sz="1800" b="1" smtClean="0"/>
              <a:t>subjektivní hodnocení stupně expozice, </a:t>
            </a:r>
            <a:r>
              <a:rPr lang="cs-CZ" sz="1800" b="1" smtClean="0">
                <a:solidFill>
                  <a:srgbClr val="FF0000"/>
                </a:solidFill>
              </a:rPr>
              <a:t>peritraumatická disociace, potíže mluvit o události</a:t>
            </a:r>
          </a:p>
          <a:p>
            <a:pPr marL="571500" indent="-571500" eaLnBrk="1" hangingPunct="1"/>
            <a:r>
              <a:rPr lang="cs-CZ" sz="1800" i="1" smtClean="0"/>
              <a:t>Sociální zátěžové faktory: </a:t>
            </a:r>
            <a:r>
              <a:rPr lang="cs-CZ" sz="1800" b="1" smtClean="0">
                <a:solidFill>
                  <a:srgbClr val="FF0000"/>
                </a:solidFill>
              </a:rPr>
              <a:t>ng. reakce sociálního okolí </a:t>
            </a:r>
            <a:r>
              <a:rPr lang="cs-CZ" sz="1800" smtClean="0"/>
              <a:t>(rodina, přátelé, kolegové, nadřízení, úřady, orgány…)</a:t>
            </a:r>
          </a:p>
          <a:p>
            <a:pPr marL="571500" indent="-571500" eaLnBrk="1" hangingPunct="1"/>
            <a:endParaRPr lang="cs-CZ" sz="18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 idx="4294967295"/>
          </p:nvPr>
        </p:nvSpPr>
        <p:spPr>
          <a:xfrm>
            <a:off x="457200" y="909638"/>
            <a:ext cx="8229600" cy="50800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Použití CRI-D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1600200"/>
            <a:ext cx="8713788" cy="4852988"/>
          </a:xfrm>
        </p:spPr>
        <p:txBody>
          <a:bodyPr/>
          <a:lstStyle/>
          <a:p>
            <a:pPr eaLnBrk="1" hangingPunct="1"/>
            <a:r>
              <a:rPr lang="cs-CZ" sz="1900" b="1" dirty="0" smtClean="0"/>
              <a:t>Kdo: </a:t>
            </a:r>
            <a:r>
              <a:rPr lang="cs-CZ" sz="1900" dirty="0" smtClean="0"/>
              <a:t>odborník na duševní zdraví se znalostí tématiky krizí, katastrof </a:t>
            </a:r>
            <a:br>
              <a:rPr lang="cs-CZ" sz="1900" dirty="0" smtClean="0"/>
            </a:br>
            <a:r>
              <a:rPr lang="cs-CZ" sz="1900" dirty="0" smtClean="0"/>
              <a:t>a </a:t>
            </a:r>
            <a:r>
              <a:rPr lang="cs-CZ" sz="1900" dirty="0" err="1" smtClean="0"/>
              <a:t>psychotraumatu</a:t>
            </a:r>
            <a:r>
              <a:rPr lang="cs-CZ" sz="1900" dirty="0" smtClean="0"/>
              <a:t>, vyškolený v zadávání CRI-D</a:t>
            </a:r>
          </a:p>
          <a:p>
            <a:pPr eaLnBrk="1" hangingPunct="1"/>
            <a:r>
              <a:rPr lang="cs-CZ" sz="1900" b="1" dirty="0" smtClean="0"/>
              <a:t>Kdy: </a:t>
            </a:r>
            <a:r>
              <a:rPr lang="cs-CZ" sz="1900" dirty="0" smtClean="0"/>
              <a:t>po odeznění fáze šoku </a:t>
            </a:r>
            <a:br>
              <a:rPr lang="cs-CZ" sz="1900" dirty="0" smtClean="0"/>
            </a:br>
            <a:r>
              <a:rPr lang="cs-CZ" sz="1900" dirty="0" smtClean="0"/>
              <a:t>(po psychologické první pomoci a po </a:t>
            </a:r>
            <a:r>
              <a:rPr lang="cs-CZ" sz="1900" dirty="0" err="1" smtClean="0"/>
              <a:t>psychoedukaci</a:t>
            </a:r>
            <a:r>
              <a:rPr lang="cs-CZ" sz="1900" dirty="0" smtClean="0"/>
              <a:t>)</a:t>
            </a:r>
          </a:p>
          <a:p>
            <a:pPr eaLnBrk="1" hangingPunct="1"/>
            <a:r>
              <a:rPr lang="cs-CZ" sz="1900" b="1" dirty="0" smtClean="0"/>
              <a:t>Jak: </a:t>
            </a:r>
            <a:r>
              <a:rPr lang="cs-CZ" sz="1900" dirty="0" smtClean="0"/>
              <a:t>papírová vs. elektronická verze? (On-line Internetem? otázka rozsahu události) Nejde o dotazník! Forma rozhovoru!</a:t>
            </a:r>
          </a:p>
          <a:p>
            <a:pPr eaLnBrk="1" hangingPunct="1"/>
            <a:r>
              <a:rPr lang="cs-CZ" sz="1900" b="1" dirty="0" smtClean="0"/>
              <a:t>Cíl:</a:t>
            </a:r>
            <a:r>
              <a:rPr lang="cs-CZ" sz="1900" dirty="0" smtClean="0"/>
              <a:t> </a:t>
            </a:r>
            <a:r>
              <a:rPr lang="cs-CZ" sz="1900" b="1" dirty="0" smtClean="0"/>
              <a:t>mít koncept CRI-D „v hlavě“!</a:t>
            </a:r>
          </a:p>
          <a:p>
            <a:pPr eaLnBrk="1" hangingPunct="1"/>
            <a:r>
              <a:rPr lang="cs-CZ" sz="1900" dirty="0" smtClean="0"/>
              <a:t>Třídění vede k účelnému využití zdrojů a vhodné volbě následné péče</a:t>
            </a:r>
          </a:p>
          <a:p>
            <a:pPr eaLnBrk="1" hangingPunct="1"/>
            <a:r>
              <a:rPr lang="cs-CZ" sz="1900" b="1" dirty="0" smtClean="0"/>
              <a:t>CRI-D nesbírá údaje o symptomech reakce na stres!</a:t>
            </a:r>
          </a:p>
          <a:p>
            <a:pPr eaLnBrk="1" hangingPunct="1"/>
            <a:r>
              <a:rPr lang="cs-CZ" sz="1900" dirty="0" smtClean="0"/>
              <a:t>odstup od události min. 72 hodin</a:t>
            </a:r>
          </a:p>
          <a:p>
            <a:pPr eaLnBrk="1" hangingPunct="1"/>
            <a:r>
              <a:rPr lang="cs-CZ" sz="1900" dirty="0" smtClean="0"/>
              <a:t>fyzická vzdálenost od události (pocit bezpečí a bezpečnost)</a:t>
            </a:r>
          </a:p>
          <a:p>
            <a:pPr eaLnBrk="1" hangingPunct="1"/>
            <a:r>
              <a:rPr lang="cs-CZ" sz="1900" dirty="0" smtClean="0"/>
              <a:t>individuální rozhovor, klidné a důvěrné prostředí</a:t>
            </a:r>
          </a:p>
          <a:p>
            <a:pPr eaLnBrk="1" hangingPunct="1"/>
            <a:r>
              <a:rPr lang="cs-CZ" sz="1900" dirty="0" smtClean="0"/>
              <a:t>dostatek času na rozhovor a diskusi o vhodných opatřeních </a:t>
            </a:r>
            <a:br>
              <a:rPr lang="cs-CZ" sz="1900" dirty="0" smtClean="0"/>
            </a:br>
            <a:r>
              <a:rPr lang="cs-CZ" sz="1900" dirty="0" smtClean="0"/>
              <a:t>(min. 30 minut) </a:t>
            </a:r>
          </a:p>
          <a:p>
            <a:pPr eaLnBrk="1" hangingPunct="1"/>
            <a:endParaRPr lang="cs-CZ" sz="1900" b="1" dirty="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>
          <a:xfrm>
            <a:off x="457200" y="766763"/>
            <a:ext cx="8229600" cy="650875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Vyhodnocení CRI-D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1900" smtClean="0"/>
              <a:t>V závislosti na stupni expozice jsou zjištěné </a:t>
            </a:r>
            <a:r>
              <a:rPr lang="cs-CZ" sz="1900" b="1" smtClean="0"/>
              <a:t>položky hodnoceny bodovými hodnotami 0 nebo 1</a:t>
            </a:r>
            <a:r>
              <a:rPr lang="cs-CZ" sz="1900" smtClean="0"/>
              <a:t>. </a:t>
            </a:r>
          </a:p>
          <a:p>
            <a:pPr eaLnBrk="1" hangingPunct="1"/>
            <a:r>
              <a:rPr lang="cs-CZ" sz="1900" smtClean="0"/>
              <a:t>Výsledné bodové hodnoty jsou sečteny za účelem </a:t>
            </a:r>
            <a:r>
              <a:rPr lang="cs-CZ" sz="1900" b="1" smtClean="0"/>
              <a:t>zjištění celkového skóre expozice (rizika)</a:t>
            </a:r>
            <a:r>
              <a:rPr lang="cs-CZ" sz="1900" smtClean="0"/>
              <a:t>.  </a:t>
            </a:r>
          </a:p>
          <a:p>
            <a:pPr eaLnBrk="1" hangingPunct="1"/>
            <a:r>
              <a:rPr lang="cs-CZ" sz="1900" smtClean="0"/>
              <a:t>Na základě získaného celkového skóre expozice je provedeno rozřazení zasažených osob do jedné ze tří skupin - </a:t>
            </a:r>
            <a:r>
              <a:rPr lang="cs-CZ" sz="1900" b="1" smtClean="0"/>
              <a:t>skupina zotavených, skupina lidí s potenciálním rizikem </a:t>
            </a:r>
            <a:br>
              <a:rPr lang="cs-CZ" sz="1900" b="1" smtClean="0"/>
            </a:br>
            <a:r>
              <a:rPr lang="cs-CZ" sz="1900" b="1" smtClean="0"/>
              <a:t>a skupina lidí ve vysokém riziku. </a:t>
            </a:r>
          </a:p>
          <a:p>
            <a:pPr eaLnBrk="1" hangingPunct="1"/>
            <a:r>
              <a:rPr lang="cs-CZ" sz="1900" b="1" smtClean="0"/>
              <a:t>Validizace zatím není ukončena!</a:t>
            </a:r>
          </a:p>
          <a:p>
            <a:pPr eaLnBrk="1" hangingPunct="1"/>
            <a:r>
              <a:rPr lang="cs-CZ" sz="1900" b="1" smtClean="0"/>
              <a:t>Použitím CRI-D získáváme individuální rizikový profil!</a:t>
            </a:r>
            <a:endParaRPr lang="cs-CZ" sz="1900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 idx="4294967295"/>
          </p:nvPr>
        </p:nvSpPr>
        <p:spPr>
          <a:xfrm>
            <a:off x="457200" y="766763"/>
            <a:ext cx="8229600" cy="430212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Třídění pomocí CRI-D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4294967295"/>
          </p:nvPr>
        </p:nvSpPr>
        <p:spPr>
          <a:xfrm>
            <a:off x="668338" y="1557338"/>
            <a:ext cx="7804150" cy="4657725"/>
          </a:xfrm>
        </p:spPr>
        <p:txBody>
          <a:bodyPr/>
          <a:lstStyle/>
          <a:p>
            <a:pPr marL="514350" indent="-514350" eaLnBrk="1" hangingPunct="1"/>
            <a:r>
              <a:rPr lang="cs-CZ" sz="1900" b="1" dirty="0" smtClean="0"/>
              <a:t>Lidé samostatně se zotavující </a:t>
            </a:r>
            <a:r>
              <a:rPr lang="cs-CZ" sz="1900" dirty="0" smtClean="0"/>
              <a:t>(</a:t>
            </a:r>
            <a:r>
              <a:rPr lang="cs-CZ" sz="1900" dirty="0" err="1" smtClean="0"/>
              <a:t>Self</a:t>
            </a:r>
            <a:r>
              <a:rPr lang="cs-CZ" sz="1900" dirty="0" smtClean="0"/>
              <a:t>-</a:t>
            </a:r>
            <a:r>
              <a:rPr lang="cs-CZ" sz="1900" dirty="0" err="1" smtClean="0"/>
              <a:t>Recovery</a:t>
            </a:r>
            <a:r>
              <a:rPr lang="cs-CZ" sz="1900" dirty="0" smtClean="0"/>
              <a:t>): jsou schopni vyrovnat se s traumatem sami v rámci přirozeného průběhu zotavování se, bez trvalých následků, za využití vlastních zdrojů </a:t>
            </a:r>
            <a:br>
              <a:rPr lang="cs-CZ" sz="1900" dirty="0" smtClean="0"/>
            </a:br>
            <a:r>
              <a:rPr lang="cs-CZ" sz="1900" dirty="0" smtClean="0"/>
              <a:t>a potenciálu.</a:t>
            </a:r>
          </a:p>
          <a:p>
            <a:pPr marL="514350" indent="-514350" eaLnBrk="1" hangingPunct="1"/>
            <a:r>
              <a:rPr lang="cs-CZ" sz="1900" b="1" dirty="0" smtClean="0"/>
              <a:t>Lidé s potenciálním rizikem </a:t>
            </a:r>
            <a:r>
              <a:rPr lang="cs-CZ" sz="1900" dirty="0" smtClean="0"/>
              <a:t>(</a:t>
            </a:r>
            <a:r>
              <a:rPr lang="cs-CZ" sz="1900" dirty="0" err="1" smtClean="0"/>
              <a:t>Switchers</a:t>
            </a:r>
            <a:r>
              <a:rPr lang="cs-CZ" sz="1900" dirty="0" smtClean="0"/>
              <a:t>): jsou schopni vyrovnat se s traumatem sami za předpokladu, že neexistují žádné další přidružené „zátěžové faktory“ (např. negativní následné zkušenosti se zaměstnavatelem, rodinné / sociální problémy, </a:t>
            </a:r>
            <a:r>
              <a:rPr lang="cs-CZ" sz="1900" dirty="0" err="1" smtClean="0"/>
              <a:t>retraumatizace</a:t>
            </a:r>
            <a:r>
              <a:rPr lang="cs-CZ" sz="1900" dirty="0" smtClean="0"/>
              <a:t>).</a:t>
            </a:r>
          </a:p>
          <a:p>
            <a:pPr marL="514350" indent="-514350" eaLnBrk="1" hangingPunct="1"/>
            <a:r>
              <a:rPr lang="cs-CZ" sz="1900" b="1" dirty="0" smtClean="0"/>
              <a:t>Lidé ve vysokém riziku </a:t>
            </a:r>
            <a:r>
              <a:rPr lang="cs-CZ" sz="1900" dirty="0" smtClean="0"/>
              <a:t>(</a:t>
            </a:r>
            <a:r>
              <a:rPr lang="cs-CZ" sz="1900" dirty="0" err="1" smtClean="0"/>
              <a:t>High</a:t>
            </a:r>
            <a:r>
              <a:rPr lang="cs-CZ" sz="1900" dirty="0" smtClean="0"/>
              <a:t>-Risk): vysoké riziko vzniku chronické posttraumatické stresové poruchy a / nebo </a:t>
            </a:r>
            <a:r>
              <a:rPr lang="cs-CZ" sz="1900" dirty="0" err="1" smtClean="0"/>
              <a:t>komorbidních</a:t>
            </a:r>
            <a:r>
              <a:rPr lang="cs-CZ" sz="1900" dirty="0" smtClean="0"/>
              <a:t> poruch (závislost na alkoholu, deprese, úzkostné poruchy aj.)</a:t>
            </a:r>
          </a:p>
          <a:p>
            <a:pPr marL="514350" indent="-514350" eaLnBrk="1" hangingPunct="1"/>
            <a:endParaRPr lang="cs-CZ" dirty="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93738"/>
            <a:ext cx="8229600" cy="647700"/>
          </a:xfrm>
        </p:spPr>
        <p:txBody>
          <a:bodyPr/>
          <a:lstStyle/>
          <a:p>
            <a:pPr eaLnBrk="1" hangingPunct="1"/>
            <a:r>
              <a:rPr lang="cs-CZ" sz="2100" b="1" smtClean="0">
                <a:solidFill>
                  <a:srgbClr val="0033CC"/>
                </a:solidFill>
                <a:latin typeface="Arial" charset="0"/>
              </a:rPr>
              <a:t>TGI – Target group intervention – intervence zaměřená na cílové skupiny</a:t>
            </a:r>
            <a:endParaRPr lang="en-US" sz="2100" b="1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412875"/>
            <a:ext cx="8642350" cy="4802188"/>
          </a:xfrm>
        </p:spPr>
        <p:txBody>
          <a:bodyPr/>
          <a:lstStyle/>
          <a:p>
            <a:pPr eaLnBrk="1" hangingPunct="1"/>
            <a:r>
              <a:rPr lang="cs-CZ" sz="1700" smtClean="0"/>
              <a:t>Intervence, která se zaměřuje na cílové skupiny (TGI) můžeme považovat za </a:t>
            </a:r>
            <a:r>
              <a:rPr lang="cs-CZ" sz="1700" b="1" smtClean="0"/>
              <a:t>sekundární prevenci v rámci individuální psychosociální následné péče</a:t>
            </a:r>
          </a:p>
          <a:p>
            <a:pPr eaLnBrk="1" hangingPunct="1"/>
            <a:r>
              <a:rPr lang="cs-CZ" sz="1700" smtClean="0"/>
              <a:t>smyslem je </a:t>
            </a:r>
            <a:r>
              <a:rPr lang="cs-CZ" sz="1700" b="1" smtClean="0"/>
              <a:t>zabránit rozvoji dlouhodobých stresových poruch</a:t>
            </a:r>
            <a:r>
              <a:rPr lang="cs-CZ" sz="1700" smtClean="0"/>
              <a:t> v návaznosti na distres plynoucí z mimořádných událostí</a:t>
            </a:r>
          </a:p>
          <a:p>
            <a:pPr eaLnBrk="1" hangingPunct="1"/>
            <a:r>
              <a:rPr lang="cs-CZ" sz="1700" smtClean="0"/>
              <a:t>základní </a:t>
            </a:r>
            <a:r>
              <a:rPr lang="cs-CZ" sz="1700" b="1" smtClean="0"/>
              <a:t>rozdíly</a:t>
            </a:r>
            <a:r>
              <a:rPr lang="cs-CZ" sz="1700" smtClean="0"/>
              <a:t> mezi pojetím intervencí zaměřených na cílové skupiny (TGI) oproti jiným konceptům časné intervence jsou následující: </a:t>
            </a:r>
          </a:p>
          <a:p>
            <a:pPr lvl="1" eaLnBrk="1" hangingPunct="1"/>
            <a:r>
              <a:rPr lang="cs-CZ" sz="1500" smtClean="0"/>
              <a:t>využívá screeningový nástroj Cologne Risk Index /CRI, vyvinutý výhradně za účelem včasného odhalování ohrožených osob; </a:t>
            </a:r>
          </a:p>
          <a:p>
            <a:pPr lvl="1" eaLnBrk="1" hangingPunct="1"/>
            <a:r>
              <a:rPr lang="cs-CZ" sz="1500" smtClean="0"/>
              <a:t>rozlišuje </a:t>
            </a:r>
            <a:r>
              <a:rPr lang="cs-CZ" sz="1500" b="1" smtClean="0"/>
              <a:t>na riziku nezávislá a na riziku závislá intervenční opatření</a:t>
            </a:r>
            <a:r>
              <a:rPr lang="cs-CZ" sz="1500" smtClean="0"/>
              <a:t> – rozlišuje opatření, která jsou nabízena bez ohledu na individuální rizikový profil zasažených osob a opatření, která jsou přizpůsobena individuálnímu rizikovému profilu.</a:t>
            </a:r>
          </a:p>
          <a:p>
            <a:pPr lvl="1" eaLnBrk="1" hangingPunct="1"/>
            <a:r>
              <a:rPr lang="cs-CZ" sz="1500" smtClean="0"/>
              <a:t>předpokládá, že časné </a:t>
            </a:r>
            <a:r>
              <a:rPr lang="cs-CZ" sz="1500" b="1" smtClean="0"/>
              <a:t>odhalení osob v riziku</a:t>
            </a:r>
            <a:r>
              <a:rPr lang="cs-CZ" sz="1500" smtClean="0"/>
              <a:t> pomocí nástroje CRI a následné přizpůsobení intervenčních opatření umožňuje ekonomické plánování, které může zajistit </a:t>
            </a:r>
            <a:r>
              <a:rPr lang="cs-CZ" sz="1500" b="1" smtClean="0"/>
              <a:t>ideální podporu velkému počtu zasažených osob při omezeném počtu interventů</a:t>
            </a:r>
            <a:endParaRPr lang="en-US" sz="1500" b="1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 idx="4294967295"/>
          </p:nvPr>
        </p:nvSpPr>
        <p:spPr>
          <a:xfrm>
            <a:off x="457200" y="622300"/>
            <a:ext cx="8229600" cy="795338"/>
          </a:xfrm>
        </p:spPr>
        <p:txBody>
          <a:bodyPr/>
          <a:lstStyle/>
          <a:p>
            <a:pPr eaLnBrk="1" hangingPunct="1"/>
            <a:r>
              <a:rPr lang="cs-CZ" sz="1700" b="1" smtClean="0">
                <a:solidFill>
                  <a:srgbClr val="0033CC"/>
                </a:solidFill>
                <a:latin typeface="Arial" charset="0"/>
              </a:rPr>
              <a:t>Intervence zaměřené na cílové skupiny (TGIP)</a:t>
            </a: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12292" name="Object 1"/>
          <p:cNvGraphicFramePr>
            <a:graphicFrameLocks noChangeAspect="1"/>
          </p:cNvGraphicFramePr>
          <p:nvPr/>
        </p:nvGraphicFramePr>
        <p:xfrm>
          <a:off x="323850" y="908050"/>
          <a:ext cx="7848600" cy="5184775"/>
        </p:xfrm>
        <a:graphic>
          <a:graphicData uri="http://schemas.openxmlformats.org/presentationml/2006/ole">
            <p:oleObj spid="_x0000_s12292" name="Snímek" r:id="rId4" imgW="4418091" imgH="3322622" progId="PowerPoint.Slide.12">
              <p:embed/>
            </p:oleObj>
          </a:graphicData>
        </a:graphic>
      </p:graphicFrame>
      <p:sp>
        <p:nvSpPr>
          <p:cNvPr id="12293" name="TextovéPole 6"/>
          <p:cNvSpPr txBox="1">
            <a:spLocks noChangeArrowheads="1"/>
          </p:cNvSpPr>
          <p:nvPr/>
        </p:nvSpPr>
        <p:spPr bwMode="auto">
          <a:xfrm>
            <a:off x="8135938" y="1196975"/>
            <a:ext cx="10080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0033CC"/>
                </a:solidFill>
              </a:rPr>
              <a:t>Fáze A</a:t>
            </a:r>
          </a:p>
        </p:txBody>
      </p:sp>
      <p:sp>
        <p:nvSpPr>
          <p:cNvPr id="12294" name="TextovéPole 9"/>
          <p:cNvSpPr txBox="1">
            <a:spLocks noChangeArrowheads="1"/>
          </p:cNvSpPr>
          <p:nvPr/>
        </p:nvSpPr>
        <p:spPr bwMode="auto">
          <a:xfrm>
            <a:off x="8135938" y="2420938"/>
            <a:ext cx="10080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0033CC"/>
                </a:solidFill>
              </a:rPr>
              <a:t>Fáze B</a:t>
            </a:r>
          </a:p>
        </p:txBody>
      </p:sp>
      <p:sp>
        <p:nvSpPr>
          <p:cNvPr id="12295" name="TextovéPole 10"/>
          <p:cNvSpPr txBox="1">
            <a:spLocks noChangeArrowheads="1"/>
          </p:cNvSpPr>
          <p:nvPr/>
        </p:nvSpPr>
        <p:spPr bwMode="auto">
          <a:xfrm>
            <a:off x="8135938" y="4221163"/>
            <a:ext cx="10080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0033CC"/>
                </a:solidFill>
              </a:rPr>
              <a:t>Fáze C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68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60350"/>
            <a:ext cx="8353425" cy="2089150"/>
          </a:xfrm>
        </p:spPr>
        <p:txBody>
          <a:bodyPr/>
          <a:lstStyle/>
          <a:p>
            <a:pPr eaLnBrk="1" hangingPunct="1"/>
            <a:r>
              <a:rPr lang="cs-CZ" sz="1800" b="1" smtClean="0">
                <a:solidFill>
                  <a:srgbClr val="0033CC"/>
                </a:solidFill>
                <a:latin typeface="Arial" charset="0"/>
              </a:rPr>
              <a:t>Opatření zaměřená na cílové skupiny zasažených osob</a:t>
            </a:r>
            <a:r>
              <a:rPr lang="cs-CZ" sz="1500" smtClean="0">
                <a:solidFill>
                  <a:schemeClr val="tx1"/>
                </a:solidFill>
                <a:latin typeface="Arial" charset="0"/>
              </a:rPr>
              <a:t/>
            </a:r>
            <a:br>
              <a:rPr lang="cs-CZ" sz="1500" smtClean="0">
                <a:solidFill>
                  <a:schemeClr val="tx1"/>
                </a:solidFill>
                <a:latin typeface="Arial" charset="0"/>
              </a:rPr>
            </a:b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Při plánování intervence: rozlišovat mezi: </a:t>
            </a:r>
            <a:br>
              <a:rPr lang="cs-CZ" sz="1600" smtClean="0">
                <a:solidFill>
                  <a:schemeClr val="tx1"/>
                </a:solidFill>
                <a:latin typeface="Arial" charset="0"/>
              </a:rPr>
            </a:b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- </a:t>
            </a:r>
            <a:r>
              <a:rPr lang="cs-CZ" sz="1600" b="1" smtClean="0">
                <a:solidFill>
                  <a:schemeClr val="tx1"/>
                </a:solidFill>
                <a:latin typeface="Arial" charset="0"/>
              </a:rPr>
              <a:t>základními</a:t>
            </a: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 preventivními opatřeními (pro všechny dotčené osoby)</a:t>
            </a:r>
            <a:br>
              <a:rPr lang="cs-CZ" sz="1600" smtClean="0">
                <a:solidFill>
                  <a:schemeClr val="tx1"/>
                </a:solidFill>
                <a:latin typeface="Arial" charset="0"/>
              </a:rPr>
            </a:b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- </a:t>
            </a:r>
            <a:r>
              <a:rPr lang="cs-CZ" sz="1600" b="1" smtClean="0">
                <a:solidFill>
                  <a:schemeClr val="tx1"/>
                </a:solidFill>
                <a:latin typeface="Arial" charset="0"/>
              </a:rPr>
              <a:t>specifickými odstupňovanými</a:t>
            </a: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 opatřeními - která vycházejí z individuálního rizikového profilu</a:t>
            </a:r>
            <a:br>
              <a:rPr lang="cs-CZ" sz="1600" smtClean="0">
                <a:solidFill>
                  <a:schemeClr val="tx1"/>
                </a:solidFill>
                <a:latin typeface="Arial" charset="0"/>
              </a:rPr>
            </a:br>
            <a:r>
              <a:rPr lang="cs-CZ" sz="1600" smtClean="0">
                <a:solidFill>
                  <a:schemeClr val="tx1"/>
                </a:solidFill>
                <a:latin typeface="Arial" charset="0"/>
              </a:rPr>
              <a:t>- intervence během akutní traumatizující situace, fáze dopadu traumatu a fáze traumatického procesu se řídí podle motta:</a:t>
            </a:r>
            <a:r>
              <a:rPr lang="cs-CZ" sz="1600" b="1" smtClean="0">
                <a:solidFill>
                  <a:schemeClr val="tx1"/>
                </a:solidFill>
                <a:latin typeface="Arial" charset="0"/>
              </a:rPr>
              <a:t> „Tolik, kolik je nezbytné, tak málo, jak je to jen možné“</a:t>
            </a:r>
            <a:r>
              <a:rPr lang="en-US" sz="1600" b="1" smtClean="0">
                <a:solidFill>
                  <a:schemeClr val="tx1"/>
                </a:solidFill>
                <a:latin typeface="Arial" charset="0"/>
              </a:rPr>
              <a:t/>
            </a:r>
            <a:br>
              <a:rPr lang="en-US" sz="1600" b="1" smtClean="0">
                <a:solidFill>
                  <a:schemeClr val="tx1"/>
                </a:solidFill>
                <a:latin typeface="Arial" charset="0"/>
              </a:rPr>
            </a:br>
            <a:r>
              <a:rPr lang="cs-CZ" sz="1500" smtClean="0">
                <a:solidFill>
                  <a:schemeClr val="tx1"/>
                </a:solidFill>
                <a:latin typeface="Arial" charset="0"/>
              </a:rPr>
              <a:t/>
            </a:r>
            <a:br>
              <a:rPr lang="cs-CZ" sz="1500" smtClean="0">
                <a:solidFill>
                  <a:schemeClr val="tx1"/>
                </a:solidFill>
                <a:latin typeface="Arial" charset="0"/>
              </a:rPr>
            </a:br>
            <a:endParaRPr lang="cs-CZ" sz="15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5" name="Rectangle 47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2492375"/>
            <a:ext cx="4186238" cy="3673475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Char char="•"/>
            </a:pPr>
            <a:r>
              <a:rPr lang="cs-CZ" sz="2200" b="1" smtClean="0"/>
              <a:t>Na riziku nezávislá opatření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Akutní péče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Psychologická akutní péče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Psychoedukace / psychoinformace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Screening CRI-D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Pokyny pro svépomoc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200" smtClean="0"/>
              <a:t>Diskuse o výsledcích CRI-D a individuální poradenství</a:t>
            </a:r>
          </a:p>
          <a:p>
            <a:pPr marL="457200" indent="-457200" eaLnBrk="1" hangingPunct="1">
              <a:lnSpc>
                <a:spcPct val="80000"/>
              </a:lnSpc>
              <a:buFont typeface="Times New Roman" pitchFamily="18" charset="0"/>
              <a:buChar char="•"/>
            </a:pPr>
            <a:r>
              <a:rPr lang="cs-CZ" sz="1700" smtClean="0"/>
              <a:t>by neměla být aplikována dříve než po odeznění fáze počátečního šoku</a:t>
            </a:r>
          </a:p>
        </p:txBody>
      </p:sp>
      <p:sp>
        <p:nvSpPr>
          <p:cNvPr id="13316" name="Rectangle 47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3438" y="2493963"/>
            <a:ext cx="3825875" cy="3509962"/>
          </a:xfrm>
        </p:spPr>
        <p:txBody>
          <a:bodyPr/>
          <a:lstStyle/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Char char="•"/>
            </a:pPr>
            <a:r>
              <a:rPr lang="cs-CZ" sz="2000" b="1" smtClean="0"/>
              <a:t>Na riziku závislá opatření</a:t>
            </a:r>
            <a:endParaRPr lang="cs-CZ" sz="2000" smtClean="0"/>
          </a:p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000" smtClean="0"/>
              <a:t>Monitorování</a:t>
            </a:r>
          </a:p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000" smtClean="0"/>
              <a:t>Kontinuální diagnostika</a:t>
            </a:r>
          </a:p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000" smtClean="0"/>
              <a:t>Individuální poradenství</a:t>
            </a:r>
          </a:p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000" smtClean="0"/>
              <a:t>Akutní terapie traumatu (např. MPTT)</a:t>
            </a:r>
          </a:p>
          <a:p>
            <a:pPr marL="381000" indent="-381000" eaLnBrk="1" hangingPunct="1">
              <a:lnSpc>
                <a:spcPct val="80000"/>
              </a:lnSpc>
              <a:buFont typeface="Times New Roman" pitchFamily="18" charset="0"/>
              <a:buAutoNum type="arabicPeriod"/>
            </a:pPr>
            <a:r>
              <a:rPr lang="cs-CZ" sz="2000" smtClean="0"/>
              <a:t>Rodinné poradenství</a:t>
            </a:r>
            <a:r>
              <a:rPr lang="cs-CZ" sz="2200" smtClean="0">
                <a:latin typeface="Times New Roman" pitchFamily="18" charset="0"/>
              </a:rPr>
              <a:t/>
            </a:r>
            <a:br>
              <a:rPr lang="cs-CZ" sz="2200" smtClean="0">
                <a:latin typeface="Times New Roman" pitchFamily="18" charset="0"/>
              </a:rPr>
            </a:br>
            <a:endParaRPr lang="cs-CZ" sz="2200" smtClean="0">
              <a:latin typeface="Times New Roman" pitchFamily="18" charset="0"/>
            </a:endParaRPr>
          </a:p>
        </p:txBody>
      </p:sp>
      <p:sp>
        <p:nvSpPr>
          <p:cNvPr id="13317" name="Rectangle 338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18" name="Rectangle 343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19" name="Rectangle 346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20" name="Rectangle 348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2400">
              <a:latin typeface="Times New Roman" pitchFamily="18" charset="0"/>
            </a:endParaRPr>
          </a:p>
        </p:txBody>
      </p:sp>
      <p:sp>
        <p:nvSpPr>
          <p:cNvPr id="13321" name="Rectangle 357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22" name="Rectangle 359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23" name="Rectangle 361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24" name="Rectangle 363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3325" name="Rectangle 365"/>
          <p:cNvSpPr>
            <a:spLocks noChangeArrowheads="1"/>
          </p:cNvSpPr>
          <p:nvPr/>
        </p:nvSpPr>
        <p:spPr bwMode="auto">
          <a:xfrm>
            <a:off x="395288" y="1844675"/>
            <a:ext cx="1169987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766763"/>
            <a:ext cx="8229600" cy="650875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Na riziku nezávislá opatření</a:t>
            </a:r>
            <a:endParaRPr lang="en-US" sz="2500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000" b="1" dirty="0" smtClean="0">
                <a:solidFill>
                  <a:srgbClr val="0033CC"/>
                </a:solidFill>
              </a:rPr>
              <a:t>Akutní péče:</a:t>
            </a:r>
            <a:r>
              <a:rPr lang="cs-CZ" sz="1500" b="1" dirty="0" smtClean="0">
                <a:solidFill>
                  <a:srgbClr val="0033CC"/>
                </a:solidFill>
              </a:rPr>
              <a:t> </a:t>
            </a:r>
            <a:r>
              <a:rPr lang="cs-CZ" sz="2100" dirty="0" smtClean="0"/>
              <a:t> lékařské ošetření, zajištění bezpečí a ochrany zasažených, zajištění základních potřeb, vzdálení se od místa, kde k události došlo, informace o události, informace o pobytu rodinných příslušníků, zajištění kontaktu s ostatními členy rodiny, podpora truchlení, informace o návazné pomoci, nabídky rozhovoru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1800" b="1" dirty="0" smtClean="0">
                <a:solidFill>
                  <a:srgbClr val="0033CC"/>
                </a:solidFill>
              </a:rPr>
              <a:t>Psychosociální podpůrná opatření ve fázi latence a následně po ní </a:t>
            </a:r>
            <a:br>
              <a:rPr lang="cs-CZ" sz="1800" b="1" dirty="0" smtClean="0">
                <a:solidFill>
                  <a:srgbClr val="0033CC"/>
                </a:solidFill>
              </a:rPr>
            </a:br>
            <a:r>
              <a:rPr lang="cs-CZ" sz="1800" b="1" dirty="0" smtClean="0">
                <a:solidFill>
                  <a:srgbClr val="0033CC"/>
                </a:solidFill>
              </a:rPr>
              <a:t>(fáze B a C):</a:t>
            </a:r>
            <a:r>
              <a:rPr lang="cs-CZ" sz="1500" b="1" dirty="0" smtClean="0">
                <a:solidFill>
                  <a:srgbClr val="0033CC"/>
                </a:solidFill>
              </a:rPr>
              <a:t> </a:t>
            </a:r>
            <a:r>
              <a:rPr lang="cs-CZ" sz="2000" dirty="0" smtClean="0"/>
              <a:t>např. zajištění</a:t>
            </a:r>
            <a:r>
              <a:rPr lang="cs-CZ" sz="2100" dirty="0" smtClean="0"/>
              <a:t> potřeb každodenního života, ochrana sociální sítě, pomoc při jednání s veřejnými orgány,organizovat a poskytnout podporu v přípravě pohřbu vzpomínkových aktů, podporu při vytvoření památníku, </a:t>
            </a:r>
            <a:r>
              <a:rPr lang="cs-CZ" sz="2100" b="1" dirty="0" smtClean="0"/>
              <a:t>po opadnutí počátečního šokové reakce mohou být aplikována počáteční </a:t>
            </a:r>
            <a:r>
              <a:rPr lang="cs-CZ" sz="2100" b="1" dirty="0" err="1" smtClean="0"/>
              <a:t>psychoedukativní</a:t>
            </a:r>
            <a:r>
              <a:rPr lang="cs-CZ" sz="2100" b="1" dirty="0" smtClean="0"/>
              <a:t> a </a:t>
            </a:r>
            <a:r>
              <a:rPr lang="cs-CZ" sz="2100" b="1" dirty="0" err="1" smtClean="0"/>
              <a:t>psychoinformativní</a:t>
            </a:r>
            <a:r>
              <a:rPr lang="cs-CZ" sz="2100" b="1" dirty="0" smtClean="0"/>
              <a:t> opatření</a:t>
            </a:r>
            <a:r>
              <a:rPr lang="cs-CZ" sz="2100" dirty="0" smtClean="0"/>
              <a:t>, v návaznosti na </a:t>
            </a:r>
            <a:r>
              <a:rPr lang="cs-CZ" sz="2100" dirty="0" err="1" smtClean="0"/>
              <a:t>psychoedukaci</a:t>
            </a:r>
            <a:r>
              <a:rPr lang="cs-CZ" sz="2100" dirty="0" smtClean="0"/>
              <a:t>, je prováděn </a:t>
            </a:r>
            <a:r>
              <a:rPr lang="cs-CZ" sz="2100" dirty="0" err="1" smtClean="0"/>
              <a:t>screening</a:t>
            </a:r>
            <a:r>
              <a:rPr lang="cs-CZ" sz="2100" dirty="0" smtClean="0"/>
              <a:t> pomocí </a:t>
            </a:r>
            <a:br>
              <a:rPr lang="cs-CZ" sz="2100" dirty="0" smtClean="0"/>
            </a:br>
            <a:r>
              <a:rPr lang="cs-CZ" sz="2100" dirty="0" smtClean="0"/>
              <a:t>CRI-D -  hodnocení individuálního rizikového profilu.</a:t>
            </a:r>
            <a:endParaRPr lang="en-US" sz="2100" dirty="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93738"/>
            <a:ext cx="8229600" cy="72390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Přehled obsahu stručného poradenství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cs-CZ" sz="2500" smtClean="0"/>
              <a:t>Informace o individuálním rizikovém profilu</a:t>
            </a:r>
          </a:p>
          <a:p>
            <a:pPr eaLnBrk="1" hangingPunct="1"/>
            <a:r>
              <a:rPr lang="cs-CZ" sz="2500" smtClean="0"/>
              <a:t>Zkoumání vlastních zdrojů a strategií pro kompenzaci traumatu </a:t>
            </a:r>
          </a:p>
          <a:p>
            <a:pPr eaLnBrk="1" hangingPunct="1"/>
            <a:r>
              <a:rPr lang="cs-CZ" sz="2500" smtClean="0"/>
              <a:t>Poradenství o účinných strategiích chování v průběhu fáze latence</a:t>
            </a:r>
          </a:p>
          <a:p>
            <a:pPr eaLnBrk="1" hangingPunct="1"/>
            <a:r>
              <a:rPr lang="cs-CZ" sz="2500" smtClean="0"/>
              <a:t>Informace o svépomocné literatuře</a:t>
            </a:r>
          </a:p>
          <a:p>
            <a:pPr eaLnBrk="1" hangingPunct="1"/>
            <a:r>
              <a:rPr lang="cs-CZ" sz="2500" smtClean="0"/>
              <a:t>Zvýšení citlivosti ke známkám nepříznivého vývoje </a:t>
            </a:r>
            <a:br>
              <a:rPr lang="cs-CZ" sz="2500" smtClean="0"/>
            </a:br>
            <a:r>
              <a:rPr lang="cs-CZ" sz="2500" smtClean="0"/>
              <a:t>v procesu zotavení</a:t>
            </a:r>
          </a:p>
          <a:p>
            <a:pPr eaLnBrk="1" hangingPunct="1"/>
            <a:r>
              <a:rPr lang="cs-CZ" sz="2500" smtClean="0"/>
              <a:t>Doporučení (profesionální) podpory včetně kontaktů</a:t>
            </a:r>
          </a:p>
          <a:p>
            <a:pPr eaLnBrk="1" hangingPunct="1"/>
            <a:r>
              <a:rPr lang="cs-CZ" sz="2500" smtClean="0"/>
              <a:t>Zprostředkování nezbytných podpůrných kontaktů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2300"/>
            <a:ext cx="8229600" cy="795338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Stručné poradenství pro osoby ve skupině samostatně se zotavujících (Self-Recovery) </a:t>
            </a:r>
            <a:endParaRPr lang="en-US" sz="2500" b="1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eaLnBrk="1" hangingPunct="1"/>
            <a:r>
              <a:rPr lang="cs-CZ" sz="2100" smtClean="0"/>
              <a:t>vysvětleny jsou indikátory pro nepříznivý průběh zpracování události</a:t>
            </a:r>
          </a:p>
          <a:p>
            <a:pPr eaLnBrk="1" hangingPunct="1"/>
            <a:r>
              <a:rPr lang="cs-CZ" sz="2100" smtClean="0"/>
              <a:t>možnosti odborné pomoci</a:t>
            </a:r>
          </a:p>
          <a:p>
            <a:pPr eaLnBrk="1" hangingPunct="1"/>
            <a:r>
              <a:rPr lang="cs-CZ" sz="2100" smtClean="0"/>
              <a:t>další kontakt je nabídnut v období po uplynutí </a:t>
            </a:r>
            <a:br>
              <a:rPr lang="cs-CZ" sz="2100" smtClean="0"/>
            </a:br>
            <a:r>
              <a:rPr lang="cs-CZ" sz="2100" smtClean="0"/>
              <a:t>cca i 2 až 4 týdnů</a:t>
            </a:r>
            <a:endParaRPr lang="en-US" sz="210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2300"/>
            <a:ext cx="8229600" cy="795338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Stručné poradenství pro osoby ve skupině lidí s potenciálním rizikem (Switchers)</a:t>
            </a:r>
            <a:r>
              <a:rPr lang="cs-CZ" sz="2500" smtClean="0">
                <a:solidFill>
                  <a:srgbClr val="0033CC"/>
                </a:solidFill>
                <a:latin typeface="Arial" charset="0"/>
              </a:rPr>
              <a:t> </a:t>
            </a:r>
            <a:endParaRPr lang="en-US" sz="2500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989138"/>
            <a:ext cx="8497887" cy="4525962"/>
          </a:xfrm>
        </p:spPr>
        <p:txBody>
          <a:bodyPr/>
          <a:lstStyle/>
          <a:p>
            <a:pPr eaLnBrk="1" hangingPunct="1"/>
            <a:r>
              <a:rPr lang="cs-CZ" sz="2100" smtClean="0"/>
              <a:t>osoby v této skupině jsou nasměrovány </a:t>
            </a:r>
            <a:br>
              <a:rPr lang="cs-CZ" sz="2100" smtClean="0"/>
            </a:br>
            <a:r>
              <a:rPr lang="cs-CZ" sz="2100" smtClean="0"/>
              <a:t>k “vhodnému chování“</a:t>
            </a:r>
          </a:p>
          <a:p>
            <a:pPr eaLnBrk="1" hangingPunct="1"/>
            <a:r>
              <a:rPr lang="cs-CZ" sz="2100" smtClean="0"/>
              <a:t>tyto osoby jsou vedeny k tomu, aby si uvědomovaly další stresové faktory v průběhu fáze latence (dalšího období), které by mohly přispět k rozvoji posttraumatických potíží</a:t>
            </a:r>
          </a:p>
          <a:p>
            <a:pPr eaLnBrk="1" hangingPunct="1"/>
            <a:r>
              <a:rPr lang="cs-CZ" sz="2100" smtClean="0"/>
              <a:t>vysvětleny jsou indikace pro nepříznivý průběh zpracování zkušenosti</a:t>
            </a:r>
          </a:p>
          <a:p>
            <a:pPr eaLnBrk="1" hangingPunct="1"/>
            <a:r>
              <a:rPr lang="cs-CZ" sz="2100" smtClean="0"/>
              <a:t>s osobami s potenciálním rizikem je naplánován další kontakt v průběhu fáze latence </a:t>
            </a:r>
            <a:endParaRPr lang="en-US" sz="210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692150"/>
            <a:ext cx="7804150" cy="99695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Stručné poradenství pro osoby ve skupině lidí ve vysokém riziku (High-Risk)</a:t>
            </a:r>
            <a:r>
              <a:rPr lang="cs-CZ" sz="2500" smtClean="0">
                <a:solidFill>
                  <a:srgbClr val="0033CC"/>
                </a:solidFill>
                <a:latin typeface="Arial" charset="0"/>
              </a:rPr>
              <a:t> </a:t>
            </a:r>
            <a:endParaRPr lang="en-US" sz="2500" smtClean="0">
              <a:solidFill>
                <a:srgbClr val="0033CC"/>
              </a:solidFill>
              <a:latin typeface="Arial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2133600"/>
            <a:ext cx="7804150" cy="34623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100" smtClean="0"/>
              <a:t>poučeny, že s ohledem na jejich anamnestické a/nebo situační podmínky, pro ně může být obtížnější zpracovávat stresující zážitek bez odborné podpory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smtClean="0"/>
              <a:t>je poukázáno na účinné strategie ve fázi latence a možnosti svépomoci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smtClean="0"/>
              <a:t>kromě toho, jsou domluveny a naplánovány následné poradenské schůzky s frekvencí alespoň jedenkrát týdně, které by měly proběhnout v období, jež umožňuje monitorování a doprovázení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900" smtClean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93738"/>
            <a:ext cx="8229600" cy="723900"/>
          </a:xfrm>
        </p:spPr>
        <p:txBody>
          <a:bodyPr/>
          <a:lstStyle/>
          <a:p>
            <a:pPr eaLnBrk="1" hangingPunct="1"/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Pokyny pro svépomoc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496300" cy="47307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100" smtClean="0"/>
              <a:t>předvedeny </a:t>
            </a:r>
            <a:r>
              <a:rPr lang="cs-CZ" sz="2100" b="1" smtClean="0"/>
              <a:t>techniky, které uklidňují a poskytují odstup od události</a:t>
            </a:r>
            <a:r>
              <a:rPr lang="cs-CZ" sz="2100" smtClean="0"/>
              <a:t>, a které mohou využít </a:t>
            </a:r>
            <a:r>
              <a:rPr lang="cs-CZ" sz="2100" b="1" smtClean="0"/>
              <a:t>ke kontrole a oslabování traumatického materiálu</a:t>
            </a:r>
            <a:r>
              <a:rPr lang="cs-CZ" sz="2100" smtClean="0"/>
              <a:t> (traumatických vzpomínek, myšlenek)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b="1" smtClean="0"/>
              <a:t>cvičení pro získání odstupu</a:t>
            </a:r>
            <a:r>
              <a:rPr lang="cs-CZ" sz="2100" smtClean="0"/>
              <a:t> (např. rozptýlení aritmetikou, vidím-slyším-cítím),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b="1" smtClean="0"/>
              <a:t>imaginativní techniky</a:t>
            </a:r>
            <a:r>
              <a:rPr lang="cs-CZ" sz="2100" smtClean="0"/>
              <a:t> (např. technika světelné energie/světelných paprsků, bezpečné vnitřní místo, vnitřní pomocník)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b="1" smtClean="0"/>
              <a:t>relaxační cvičení a informace o návycích ke snížení stresu</a:t>
            </a:r>
            <a:r>
              <a:rPr lang="cs-CZ" sz="2100" smtClean="0"/>
              <a:t> (Fischer, 2003; Reddemann 2001). 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smtClean="0"/>
              <a:t>dobré nabízet </a:t>
            </a:r>
            <a:r>
              <a:rPr lang="cs-CZ" sz="2100" b="1" smtClean="0"/>
              <a:t>širokou škálu metod</a:t>
            </a:r>
            <a:r>
              <a:rPr lang="cs-CZ" sz="2100" smtClean="0"/>
              <a:t> (technik)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smtClean="0"/>
              <a:t>možnost použití těchto technik je často omezena časovými limity, je důležité poukázat na </a:t>
            </a:r>
            <a:r>
              <a:rPr lang="cs-CZ" sz="2100" b="1" smtClean="0"/>
              <a:t>svépomocné brožury</a:t>
            </a:r>
          </a:p>
          <a:p>
            <a:pPr eaLnBrk="1" hangingPunct="1">
              <a:lnSpc>
                <a:spcPct val="80000"/>
              </a:lnSpc>
            </a:pPr>
            <a:r>
              <a:rPr lang="cs-CZ" sz="2100" b="1" smtClean="0"/>
              <a:t>techniky mohou být předvedeny v individuálním nebo skupinovém setkání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52450"/>
            <a:ext cx="8229600" cy="865188"/>
          </a:xfrm>
        </p:spPr>
        <p:txBody>
          <a:bodyPr/>
          <a:lstStyle/>
          <a:p>
            <a:pPr eaLnBrk="1" hangingPunct="1"/>
            <a:r>
              <a:rPr lang="cs-CZ" sz="2500" smtClean="0">
                <a:solidFill>
                  <a:srgbClr val="0033CC"/>
                </a:solidFill>
                <a:latin typeface="Arial" charset="0"/>
              </a:rPr>
              <a:t> </a:t>
            </a:r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Intervence zaměřená na cílovou skupinu: samostatně se zotavující osoby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773238"/>
            <a:ext cx="8229600" cy="4525962"/>
          </a:xfrm>
        </p:spPr>
        <p:txBody>
          <a:bodyPr/>
          <a:lstStyle/>
          <a:p>
            <a:pPr eaLnBrk="1" hangingPunct="1"/>
            <a:r>
              <a:rPr lang="cs-CZ" sz="2100" smtClean="0"/>
              <a:t>je užitečné zvýšit vnímavosti dotčených osob </a:t>
            </a:r>
            <a:br>
              <a:rPr lang="cs-CZ" sz="2100" smtClean="0"/>
            </a:br>
            <a:r>
              <a:rPr lang="cs-CZ" sz="2100" smtClean="0"/>
              <a:t>k patogenetickým progresivním znakům </a:t>
            </a:r>
            <a:br>
              <a:rPr lang="cs-CZ" sz="2100" smtClean="0"/>
            </a:br>
            <a:r>
              <a:rPr lang="cs-CZ" sz="2100" smtClean="0"/>
              <a:t>a zdůraznit možnosti podpory</a:t>
            </a:r>
          </a:p>
          <a:p>
            <a:pPr eaLnBrk="1" hangingPunct="1"/>
            <a:r>
              <a:rPr lang="cs-CZ" sz="2100" smtClean="0"/>
              <a:t>může být nabídnut osobní nebo telefonický další kontakt -  po dvou až třech týdnech</a:t>
            </a:r>
          </a:p>
          <a:p>
            <a:pPr eaLnBrk="1" hangingPunct="1"/>
            <a:r>
              <a:rPr lang="cs-CZ" sz="2100" smtClean="0"/>
              <a:t>potenciálně nepříznivé formy reakcí a následný stres lze pak zachytit a nabídnout v případě potřeby další podporu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476250"/>
            <a:ext cx="8229600" cy="725488"/>
          </a:xfrm>
        </p:spPr>
        <p:txBody>
          <a:bodyPr/>
          <a:lstStyle/>
          <a:p>
            <a:pPr eaLnBrk="1" hangingPunct="1"/>
            <a:r>
              <a:rPr lang="cs-CZ" sz="2500" smtClean="0">
                <a:solidFill>
                  <a:srgbClr val="0033CC"/>
                </a:solidFill>
                <a:latin typeface="Arial" charset="0"/>
              </a:rPr>
              <a:t> </a:t>
            </a:r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Intervence zaměřená na cílovou skupinu osob v potenciálním riziku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8569325" cy="50403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700" b="1" smtClean="0"/>
              <a:t>riziko chronifikace potíží, pokud se objeví další stresové momenty následující po události</a:t>
            </a:r>
            <a:r>
              <a:rPr lang="cs-CZ" sz="17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sz="1700" smtClean="0"/>
              <a:t>potřebují rozsáhlou následnou péči ve smyslu </a:t>
            </a:r>
            <a:r>
              <a:rPr lang="cs-CZ" sz="1700" b="1" smtClean="0"/>
              <a:t>aktivního monitorování </a:t>
            </a:r>
            <a:br>
              <a:rPr lang="cs-CZ" sz="1700" b="1" smtClean="0"/>
            </a:br>
            <a:r>
              <a:rPr lang="cs-CZ" sz="1700" b="1" smtClean="0"/>
              <a:t>a podpory</a:t>
            </a:r>
            <a:endParaRPr lang="cs-CZ" sz="1700" smtClean="0"/>
          </a:p>
          <a:p>
            <a:pPr eaLnBrk="1" hangingPunct="1">
              <a:lnSpc>
                <a:spcPct val="80000"/>
              </a:lnSpc>
            </a:pPr>
            <a:r>
              <a:rPr lang="cs-CZ" sz="1700" smtClean="0"/>
              <a:t>přímý kontakt v době traumatických dopadů a následně umožňuje </a:t>
            </a:r>
            <a:r>
              <a:rPr lang="cs-CZ" sz="1700" b="1" smtClean="0"/>
              <a:t>hodnocení nárůstu možných rizik</a:t>
            </a:r>
            <a:endParaRPr lang="cs-CZ" sz="1700" smtClean="0"/>
          </a:p>
          <a:p>
            <a:pPr eaLnBrk="1" hangingPunct="1">
              <a:lnSpc>
                <a:spcPct val="80000"/>
              </a:lnSpc>
            </a:pPr>
            <a:r>
              <a:rPr lang="cs-CZ" sz="1700" b="1" smtClean="0"/>
              <a:t>poradenství nebo terapie akutního traumatu</a:t>
            </a:r>
            <a:r>
              <a:rPr lang="cs-CZ" sz="1700" smtClean="0"/>
              <a:t>, mohou být nabízeny na počátku v případě progresivního rozvoje potíží</a:t>
            </a:r>
          </a:p>
          <a:p>
            <a:pPr eaLnBrk="1" hangingPunct="1">
              <a:lnSpc>
                <a:spcPct val="80000"/>
              </a:lnSpc>
            </a:pPr>
            <a:r>
              <a:rPr lang="cs-CZ" sz="1700" smtClean="0"/>
              <a:t>v rámci poradenského rozhovoru by měl být s konzultantem pro psychotraumatologii nebo psychoterapeutem se specializací na léčbu traumatu </a:t>
            </a:r>
            <a:r>
              <a:rPr lang="cs-CZ" sz="1700" b="1" smtClean="0"/>
              <a:t>domluven pravidelný kontakt pro následující týdny a měsíce po události</a:t>
            </a:r>
            <a:r>
              <a:rPr lang="cs-CZ" sz="1700" smtClean="0"/>
              <a:t> (telefonický nebo osobní)</a:t>
            </a:r>
          </a:p>
          <a:p>
            <a:pPr eaLnBrk="1" hangingPunct="1">
              <a:lnSpc>
                <a:spcPct val="80000"/>
              </a:lnSpc>
            </a:pPr>
            <a:r>
              <a:rPr lang="cs-CZ" sz="1700" b="1" smtClean="0"/>
              <a:t>navázání a realizace kontaktu</a:t>
            </a:r>
            <a:r>
              <a:rPr lang="cs-CZ" sz="1700" smtClean="0"/>
              <a:t> vždy vychází od osobního poradce pro psychotraumatologii či jiného odborníka a je </a:t>
            </a:r>
            <a:r>
              <a:rPr lang="cs-CZ" sz="1700" b="1" smtClean="0"/>
              <a:t>proaktivní</a:t>
            </a:r>
            <a:r>
              <a:rPr lang="cs-CZ" sz="1700" smtClean="0"/>
              <a:t>, protože </a:t>
            </a:r>
            <a:r>
              <a:rPr lang="cs-CZ" sz="1700" b="1" smtClean="0"/>
              <a:t>tendence k vyhýbání se vlastnímu traumatu, případná deprese, bagatelizace potíží </a:t>
            </a:r>
            <a:br>
              <a:rPr lang="cs-CZ" sz="1700" b="1" smtClean="0"/>
            </a:br>
            <a:r>
              <a:rPr lang="cs-CZ" sz="1700" b="1" smtClean="0"/>
              <a:t>a popření mohou blokovat aktivní kontakt ze strany zasažené osoby</a:t>
            </a:r>
            <a:endParaRPr lang="cs-CZ" sz="1700" smtClean="0"/>
          </a:p>
          <a:p>
            <a:pPr eaLnBrk="1" hangingPunct="1">
              <a:lnSpc>
                <a:spcPct val="80000"/>
              </a:lnSpc>
            </a:pPr>
            <a:r>
              <a:rPr lang="cs-CZ" sz="1700" smtClean="0"/>
              <a:t>doporučuje se </a:t>
            </a:r>
            <a:r>
              <a:rPr lang="cs-CZ" sz="1700" b="1" smtClean="0"/>
              <a:t>dohodnout se na konkrétních schůzkách</a:t>
            </a:r>
            <a:r>
              <a:rPr lang="cs-CZ" sz="1700" smtClean="0"/>
              <a:t> telefonicky nebo osobně – to zprostředkovává </a:t>
            </a:r>
            <a:r>
              <a:rPr lang="cs-CZ" sz="1700" b="1" smtClean="0"/>
              <a:t>pocit bezpečí a jistoty</a:t>
            </a:r>
            <a:r>
              <a:rPr lang="cs-CZ" sz="1700" smtClean="0"/>
              <a:t> a může znamenat pro zasaženou osobu psychologickou "kotvu" </a:t>
            </a:r>
          </a:p>
          <a:p>
            <a:pPr eaLnBrk="1" hangingPunct="1">
              <a:lnSpc>
                <a:spcPct val="80000"/>
              </a:lnSpc>
            </a:pPr>
            <a:r>
              <a:rPr lang="cs-CZ" sz="1700" smtClean="0"/>
              <a:t>pokud má osoba dobré vlastní a sociální zdroje, může postačovat dohoda na setkání po měsíci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cs-CZ" sz="2500" smtClean="0">
                <a:solidFill>
                  <a:srgbClr val="0033CC"/>
                </a:solidFill>
                <a:latin typeface="Arial" charset="0"/>
              </a:rPr>
              <a:t> </a:t>
            </a:r>
            <a:r>
              <a:rPr lang="cs-CZ" sz="2500" b="1" smtClean="0">
                <a:solidFill>
                  <a:srgbClr val="0033CC"/>
                </a:solidFill>
                <a:latin typeface="Arial" charset="0"/>
              </a:rPr>
              <a:t>Intervence zaměřená na cílovou skupinu osob ve vysokém riziku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900" b="1" smtClean="0"/>
              <a:t>přímo aplikována pokračující opatření</a:t>
            </a:r>
          </a:p>
          <a:p>
            <a:pPr eaLnBrk="1" hangingPunct="1">
              <a:lnSpc>
                <a:spcPct val="80000"/>
              </a:lnSpc>
            </a:pPr>
            <a:r>
              <a:rPr lang="cs-CZ" sz="1900" smtClean="0"/>
              <a:t>péči od odborníků na duševní zdraví se specializací na léčbu traumatu – psychoterapeutů, psychologů a psychiatrů</a:t>
            </a:r>
          </a:p>
          <a:p>
            <a:pPr eaLnBrk="1" hangingPunct="1">
              <a:lnSpc>
                <a:spcPct val="80000"/>
              </a:lnSpc>
            </a:pPr>
            <a:r>
              <a:rPr lang="cs-CZ" sz="1900" b="1" smtClean="0"/>
              <a:t>psychotraumatologická diagnostika</a:t>
            </a:r>
            <a:endParaRPr lang="cs-CZ" sz="1900" smtClean="0"/>
          </a:p>
          <a:p>
            <a:pPr eaLnBrk="1" hangingPunct="1">
              <a:lnSpc>
                <a:spcPct val="80000"/>
              </a:lnSpc>
            </a:pPr>
            <a:r>
              <a:rPr lang="cs-CZ" sz="1900" b="1" smtClean="0"/>
              <a:t>individuální poradenství</a:t>
            </a:r>
            <a:endParaRPr lang="cs-CZ" sz="1900" smtClean="0"/>
          </a:p>
          <a:p>
            <a:pPr eaLnBrk="1" hangingPunct="1">
              <a:lnSpc>
                <a:spcPct val="80000"/>
              </a:lnSpc>
            </a:pPr>
            <a:r>
              <a:rPr lang="cs-CZ" sz="1900" b="1" smtClean="0"/>
              <a:t>důraz na posílení zdrojů a schopnosti mít odstup od traumatických obsahů</a:t>
            </a:r>
            <a:r>
              <a:rPr lang="cs-CZ" sz="19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sz="1900" b="1" smtClean="0"/>
              <a:t>posilovány individuální mechanismy kompenzace traumatu</a:t>
            </a:r>
            <a:endParaRPr lang="cs-CZ" sz="1900" smtClean="0"/>
          </a:p>
          <a:p>
            <a:pPr eaLnBrk="1" hangingPunct="1">
              <a:lnSpc>
                <a:spcPct val="80000"/>
              </a:lnSpc>
            </a:pPr>
            <a:r>
              <a:rPr lang="cs-CZ" sz="1900" b="1" smtClean="0"/>
              <a:t>techniky pro sebestabilizaci</a:t>
            </a:r>
            <a:endParaRPr lang="cs-CZ" sz="1900" smtClean="0"/>
          </a:p>
          <a:p>
            <a:pPr eaLnBrk="1" hangingPunct="1">
              <a:lnSpc>
                <a:spcPct val="80000"/>
              </a:lnSpc>
            </a:pPr>
            <a:r>
              <a:rPr lang="cs-CZ" sz="1900" smtClean="0"/>
              <a:t>v pozdějším momentu traumatického procesu by měla být zařazena </a:t>
            </a:r>
            <a:r>
              <a:rPr lang="cs-CZ" sz="1900" b="1" smtClean="0"/>
              <a:t>ohnisková (fokální) akutní terapie traumatu</a:t>
            </a:r>
            <a:r>
              <a:rPr lang="cs-CZ" sz="1900" smtClean="0"/>
              <a:t> s explorativními prvky </a:t>
            </a:r>
          </a:p>
          <a:p>
            <a:pPr eaLnBrk="1" hangingPunct="1">
              <a:lnSpc>
                <a:spcPct val="80000"/>
              </a:lnSpc>
            </a:pPr>
            <a:r>
              <a:rPr lang="cs-CZ" sz="1900" smtClean="0"/>
              <a:t>u</a:t>
            </a:r>
            <a:r>
              <a:rPr lang="cs-CZ" sz="1900" b="1" smtClean="0"/>
              <a:t> osob v riziku</a:t>
            </a:r>
            <a:r>
              <a:rPr lang="cs-CZ" sz="1900" smtClean="0"/>
              <a:t> rozvoje posttraumatických potíží by se schůzka měla realizovat </a:t>
            </a:r>
            <a:r>
              <a:rPr lang="cs-CZ" sz="1900" b="1" smtClean="0"/>
              <a:t>jednou za dva týdny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rany">
  <a:themeElements>
    <a:clrScheme name="Hrany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Hrany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rany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rany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rany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222</TotalTime>
  <Words>1191</Words>
  <Application>Microsoft Office PowerPoint</Application>
  <PresentationFormat>Předvádění na obrazovce (4:3)</PresentationFormat>
  <Paragraphs>187</Paragraphs>
  <Slides>20</Slides>
  <Notes>19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Hrany</vt:lpstr>
      <vt:lpstr>Snímek</vt:lpstr>
      <vt:lpstr>CRI – Cologne risk index TGIP – Target group intervention program (zdroj: projekt EUTOPA-IP)</vt:lpstr>
      <vt:lpstr>Změna úhlu pohledu</vt:lpstr>
      <vt:lpstr>Vývoj CRI – Cologne Risk Index</vt:lpstr>
      <vt:lpstr>O co jde v CRI-D?</vt:lpstr>
      <vt:lpstr>Rizikové faktory (pro rozvoj PTSD, psychotraumatických poruch)</vt:lpstr>
      <vt:lpstr>Použití CRI-D</vt:lpstr>
      <vt:lpstr>Vyhodnocení CRI-D</vt:lpstr>
      <vt:lpstr>Třídění pomocí CRI-D</vt:lpstr>
      <vt:lpstr>TGI – Target group intervention – intervence zaměřená na cílové skupiny</vt:lpstr>
      <vt:lpstr>Intervence zaměřené na cílové skupiny (TGIP)</vt:lpstr>
      <vt:lpstr>Opatření zaměřená na cílové skupiny zasažených osob Při plánování intervence: rozlišovat mezi:  - základními preventivními opatřeními (pro všechny dotčené osoby) - specifickými odstupňovanými opatřeními - která vycházejí z individuálního rizikového profilu - intervence během akutní traumatizující situace, fáze dopadu traumatu a fáze traumatického procesu se řídí podle motta: „Tolik, kolik je nezbytné, tak málo, jak je to jen možné“  </vt:lpstr>
      <vt:lpstr>Na riziku nezávislá opatření</vt:lpstr>
      <vt:lpstr>Přehled obsahu stručného poradenství </vt:lpstr>
      <vt:lpstr>Stručné poradenství pro osoby ve skupině samostatně se zotavujících (Self-Recovery) </vt:lpstr>
      <vt:lpstr>Stručné poradenství pro osoby ve skupině lidí s potenciálním rizikem (Switchers) </vt:lpstr>
      <vt:lpstr>Stručné poradenství pro osoby ve skupině lidí ve vysokém riziku (High-Risk) </vt:lpstr>
      <vt:lpstr>Pokyny pro svépomoc </vt:lpstr>
      <vt:lpstr> Intervence zaměřená na cílovou skupinu: samostatně se zotavující osoby</vt:lpstr>
      <vt:lpstr> Intervence zaměřená na cílovou skupinu osob v potenciálním riziku</vt:lpstr>
      <vt:lpstr> Intervence zaměřená na cílovou skupinu osob ve vysokém riziku</vt:lpstr>
    </vt:vector>
  </TitlesOfParts>
  <Company>Universita Karlova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boukhaff</dc:creator>
  <cp:lastModifiedBy>LunackovaM</cp:lastModifiedBy>
  <cp:revision>11</cp:revision>
  <dcterms:created xsi:type="dcterms:W3CDTF">2012-05-10T08:30:12Z</dcterms:created>
  <dcterms:modified xsi:type="dcterms:W3CDTF">2012-05-17T14:08:54Z</dcterms:modified>
</cp:coreProperties>
</file>