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98" r:id="rId2"/>
    <p:sldId id="350" r:id="rId3"/>
    <p:sldId id="352" r:id="rId4"/>
    <p:sldId id="351" r:id="rId5"/>
    <p:sldId id="353" r:id="rId6"/>
    <p:sldId id="360" r:id="rId7"/>
    <p:sldId id="358" r:id="rId8"/>
    <p:sldId id="356" r:id="rId9"/>
    <p:sldId id="357" r:id="rId10"/>
    <p:sldId id="331" r:id="rId11"/>
    <p:sldId id="359" r:id="rId12"/>
    <p:sldId id="332" r:id="rId13"/>
    <p:sldId id="320" r:id="rId14"/>
    <p:sldId id="354" r:id="rId15"/>
  </p:sldIdLst>
  <p:sldSz cx="9144000" cy="6858000" type="screen4x3"/>
  <p:notesSz cx="9991725" cy="6867525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6F01C"/>
    <a:srgbClr val="800000"/>
    <a:srgbClr val="00FF00"/>
    <a:srgbClr val="11FF17"/>
    <a:srgbClr val="7ABC3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 autoAdjust="0"/>
    <p:restoredTop sz="94633" autoAdjust="0"/>
  </p:normalViewPr>
  <p:slideViewPr>
    <p:cSldViewPr>
      <p:cViewPr>
        <p:scale>
          <a:sx n="70" d="100"/>
          <a:sy n="70" d="100"/>
        </p:scale>
        <p:origin x="-1164" y="-8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532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2490" y="-78"/>
      </p:cViewPr>
      <p:guideLst>
        <p:guide orient="horz" pos="2163"/>
        <p:guide pos="3148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Office_Excel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List1!$B$1</c:f>
              <c:strCache>
                <c:ptCount val="1"/>
                <c:pt idx="0">
                  <c:v>Sloupec1</c:v>
                </c:pt>
              </c:strCache>
            </c:strRef>
          </c:tx>
          <c:spPr>
            <a:solidFill>
              <a:srgbClr val="800000"/>
            </a:solidFill>
          </c:spPr>
          <c:dLbls>
            <c:txPr>
              <a:bodyPr/>
              <a:lstStyle/>
              <a:p>
                <a:pPr>
                  <a:defRPr b="1"/>
                </a:pPr>
                <a:endParaRPr lang="cs-CZ"/>
              </a:p>
            </c:txPr>
            <c:showVal val="1"/>
          </c:dLbls>
          <c:cat>
            <c:numRef>
              <c:f>List1!$A$2:$A$4</c:f>
              <c:numCache>
                <c:formatCode>General</c:formatCode>
                <c:ptCount val="3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</c:numCache>
            </c:numRef>
          </c:cat>
          <c:val>
            <c:numRef>
              <c:f>List1!$B$2:$B$4</c:f>
              <c:numCache>
                <c:formatCode>General</c:formatCode>
                <c:ptCount val="3"/>
                <c:pt idx="0">
                  <c:v>25</c:v>
                </c:pt>
                <c:pt idx="1">
                  <c:v>110</c:v>
                </c:pt>
                <c:pt idx="2">
                  <c:v>20</c:v>
                </c:pt>
              </c:numCache>
            </c:numRef>
          </c:val>
        </c:ser>
        <c:dLbls>
          <c:showVal val="1"/>
        </c:dLbls>
        <c:overlap val="-25"/>
        <c:axId val="72364032"/>
        <c:axId val="72365568"/>
      </c:barChart>
      <c:catAx>
        <c:axId val="72364032"/>
        <c:scaling>
          <c:orientation val="minMax"/>
        </c:scaling>
        <c:axPos val="b"/>
        <c:numFmt formatCode="General" sourceLinked="1"/>
        <c:majorTickMark val="none"/>
        <c:tickLblPos val="nextTo"/>
        <c:crossAx val="72365568"/>
        <c:crosses val="autoZero"/>
        <c:auto val="1"/>
        <c:lblAlgn val="ctr"/>
        <c:lblOffset val="100"/>
      </c:catAx>
      <c:valAx>
        <c:axId val="72365568"/>
        <c:scaling>
          <c:orientation val="minMax"/>
        </c:scaling>
        <c:delete val="1"/>
        <c:axPos val="l"/>
        <c:numFmt formatCode="General" sourceLinked="1"/>
        <c:tickLblPos val="none"/>
        <c:crossAx val="72364032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cs-CZ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cs-CZ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List1!$B$1</c:f>
              <c:strCache>
                <c:ptCount val="1"/>
                <c:pt idx="0">
                  <c:v>Řada 1</c:v>
                </c:pt>
              </c:strCache>
            </c:strRef>
          </c:tx>
          <c:spPr>
            <a:solidFill>
              <a:srgbClr val="800000"/>
            </a:solidFill>
          </c:spPr>
          <c:cat>
            <c:strRef>
              <c:f>List1!$A$2:$A$15</c:f>
              <c:strCache>
                <c:ptCount val="14"/>
                <c:pt idx="0">
                  <c:v>Jihočeský kraj</c:v>
                </c:pt>
                <c:pt idx="1">
                  <c:v>Jihomoravský kraj</c:v>
                </c:pt>
                <c:pt idx="2">
                  <c:v>Karlovarský kraj</c:v>
                </c:pt>
                <c:pt idx="3">
                  <c:v>Královehradecký kraj</c:v>
                </c:pt>
                <c:pt idx="4">
                  <c:v>Liberecký kraj</c:v>
                </c:pt>
                <c:pt idx="5">
                  <c:v>Moravskoslezský kraj</c:v>
                </c:pt>
                <c:pt idx="6">
                  <c:v>Olomoucký kraj</c:v>
                </c:pt>
                <c:pt idx="7">
                  <c:v>Pardubický kraj</c:v>
                </c:pt>
                <c:pt idx="8">
                  <c:v>Plzeňský kraj</c:v>
                </c:pt>
                <c:pt idx="9">
                  <c:v>Praha</c:v>
                </c:pt>
                <c:pt idx="10">
                  <c:v>Středočeský kraj</c:v>
                </c:pt>
                <c:pt idx="11">
                  <c:v>Ústecký kraj</c:v>
                </c:pt>
                <c:pt idx="12">
                  <c:v>Vysočina</c:v>
                </c:pt>
                <c:pt idx="13">
                  <c:v>Zlínský kraj</c:v>
                </c:pt>
              </c:strCache>
            </c:strRef>
          </c:cat>
          <c:val>
            <c:numRef>
              <c:f>List1!$B$2:$B$15</c:f>
              <c:numCache>
                <c:formatCode>General</c:formatCode>
                <c:ptCount val="14"/>
                <c:pt idx="0">
                  <c:v>108</c:v>
                </c:pt>
                <c:pt idx="1">
                  <c:v>204</c:v>
                </c:pt>
                <c:pt idx="2">
                  <c:v>16</c:v>
                </c:pt>
                <c:pt idx="3">
                  <c:v>89</c:v>
                </c:pt>
                <c:pt idx="4">
                  <c:v>95</c:v>
                </c:pt>
                <c:pt idx="5">
                  <c:v>97</c:v>
                </c:pt>
                <c:pt idx="6">
                  <c:v>73</c:v>
                </c:pt>
                <c:pt idx="7">
                  <c:v>87</c:v>
                </c:pt>
                <c:pt idx="8">
                  <c:v>113</c:v>
                </c:pt>
                <c:pt idx="9">
                  <c:v>230</c:v>
                </c:pt>
                <c:pt idx="10">
                  <c:v>124</c:v>
                </c:pt>
                <c:pt idx="11">
                  <c:v>131</c:v>
                </c:pt>
                <c:pt idx="12">
                  <c:v>81</c:v>
                </c:pt>
                <c:pt idx="13">
                  <c:v>245</c:v>
                </c:pt>
              </c:numCache>
            </c:numRef>
          </c:val>
        </c:ser>
        <c:dLbls>
          <c:showVal val="1"/>
        </c:dLbls>
        <c:overlap val="-25"/>
        <c:axId val="72419200"/>
        <c:axId val="72420736"/>
      </c:barChart>
      <c:catAx>
        <c:axId val="72419200"/>
        <c:scaling>
          <c:orientation val="minMax"/>
        </c:scaling>
        <c:axPos val="b"/>
        <c:majorTickMark val="none"/>
        <c:tickLblPos val="nextTo"/>
        <c:crossAx val="72420736"/>
        <c:crosses val="autoZero"/>
        <c:auto val="1"/>
        <c:lblAlgn val="ctr"/>
        <c:lblOffset val="100"/>
      </c:catAx>
      <c:valAx>
        <c:axId val="72420736"/>
        <c:scaling>
          <c:orientation val="minMax"/>
        </c:scaling>
        <c:delete val="1"/>
        <c:axPos val="l"/>
        <c:numFmt formatCode="General" sourceLinked="1"/>
        <c:tickLblPos val="none"/>
        <c:crossAx val="7241920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cs-CZ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cs-CZ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List1!$B$1</c:f>
              <c:strCache>
                <c:ptCount val="1"/>
                <c:pt idx="0">
                  <c:v>Řada 1</c:v>
                </c:pt>
              </c:strCache>
            </c:strRef>
          </c:tx>
          <c:spPr>
            <a:solidFill>
              <a:srgbClr val="800000"/>
            </a:solidFill>
          </c:spPr>
          <c:cat>
            <c:strRef>
              <c:f>List1!$A$2:$A$15</c:f>
              <c:strCache>
                <c:ptCount val="14"/>
                <c:pt idx="0">
                  <c:v>Jihočeský kraj</c:v>
                </c:pt>
                <c:pt idx="1">
                  <c:v>Jihomoravský kraj</c:v>
                </c:pt>
                <c:pt idx="2">
                  <c:v>Karlovarský kraj</c:v>
                </c:pt>
                <c:pt idx="3">
                  <c:v>Královehradecký kraj</c:v>
                </c:pt>
                <c:pt idx="4">
                  <c:v>Liberecký kraj</c:v>
                </c:pt>
                <c:pt idx="5">
                  <c:v>Moravskoslezský kraj</c:v>
                </c:pt>
                <c:pt idx="6">
                  <c:v>Olomoucký kraj</c:v>
                </c:pt>
                <c:pt idx="7">
                  <c:v>Pardubický kraj</c:v>
                </c:pt>
                <c:pt idx="8">
                  <c:v>Plzeňský kraj</c:v>
                </c:pt>
                <c:pt idx="9">
                  <c:v>Praha</c:v>
                </c:pt>
                <c:pt idx="10">
                  <c:v>Středočeský kraj</c:v>
                </c:pt>
                <c:pt idx="11">
                  <c:v>Ústecký kraj</c:v>
                </c:pt>
                <c:pt idx="12">
                  <c:v>Vysočina</c:v>
                </c:pt>
                <c:pt idx="13">
                  <c:v>Zlínský kraj</c:v>
                </c:pt>
              </c:strCache>
            </c:strRef>
          </c:cat>
          <c:val>
            <c:numRef>
              <c:f>List1!$B$2:$B$15</c:f>
              <c:numCache>
                <c:formatCode>General</c:formatCode>
                <c:ptCount val="14"/>
                <c:pt idx="0">
                  <c:v>112</c:v>
                </c:pt>
                <c:pt idx="1">
                  <c:v>240</c:v>
                </c:pt>
                <c:pt idx="2">
                  <c:v>20</c:v>
                </c:pt>
                <c:pt idx="3">
                  <c:v>140</c:v>
                </c:pt>
                <c:pt idx="4">
                  <c:v>129</c:v>
                </c:pt>
                <c:pt idx="5">
                  <c:v>116</c:v>
                </c:pt>
                <c:pt idx="6">
                  <c:v>105</c:v>
                </c:pt>
                <c:pt idx="7">
                  <c:v>111</c:v>
                </c:pt>
                <c:pt idx="8">
                  <c:v>132</c:v>
                </c:pt>
                <c:pt idx="9">
                  <c:v>264</c:v>
                </c:pt>
                <c:pt idx="10">
                  <c:v>135</c:v>
                </c:pt>
                <c:pt idx="11">
                  <c:v>197</c:v>
                </c:pt>
                <c:pt idx="12">
                  <c:v>119</c:v>
                </c:pt>
                <c:pt idx="13">
                  <c:v>303</c:v>
                </c:pt>
              </c:numCache>
            </c:numRef>
          </c:val>
        </c:ser>
        <c:dLbls>
          <c:showVal val="1"/>
        </c:dLbls>
        <c:overlap val="-25"/>
        <c:axId val="72477312"/>
        <c:axId val="72749440"/>
      </c:barChart>
      <c:catAx>
        <c:axId val="72477312"/>
        <c:scaling>
          <c:orientation val="minMax"/>
        </c:scaling>
        <c:axPos val="b"/>
        <c:majorTickMark val="none"/>
        <c:tickLblPos val="nextTo"/>
        <c:crossAx val="72749440"/>
        <c:crosses val="autoZero"/>
        <c:auto val="1"/>
        <c:lblAlgn val="ctr"/>
        <c:lblOffset val="100"/>
      </c:catAx>
      <c:valAx>
        <c:axId val="72749440"/>
        <c:scaling>
          <c:orientation val="minMax"/>
        </c:scaling>
        <c:delete val="1"/>
        <c:axPos val="l"/>
        <c:numFmt formatCode="General" sourceLinked="1"/>
        <c:tickLblPos val="none"/>
        <c:crossAx val="72477312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cs-CZ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89430956606420942"/>
        </c:manualLayout>
      </c:layout>
      <c:lineChart>
        <c:grouping val="standard"/>
        <c:ser>
          <c:idx val="0"/>
          <c:order val="0"/>
          <c:tx>
            <c:strRef>
              <c:f>List1!$B$1</c:f>
              <c:strCache>
                <c:ptCount val="1"/>
                <c:pt idx="0">
                  <c:v>2010</c:v>
                </c:pt>
              </c:strCache>
            </c:strRef>
          </c:tx>
          <c:spPr>
            <a:ln w="76200">
              <a:solidFill>
                <a:srgbClr val="002060"/>
              </a:solidFill>
            </a:ln>
          </c:spPr>
          <c:marker>
            <c:symbol val="none"/>
          </c:marker>
          <c:dLbls>
            <c:dLbl>
              <c:idx val="0"/>
              <c:layout>
                <c:manualLayout>
                  <c:x val="-2.9758211147270907E-2"/>
                  <c:y val="2.1197054740315257E-2"/>
                </c:manualLayout>
              </c:layout>
              <c:spPr/>
              <c:txPr>
                <a:bodyPr/>
                <a:lstStyle/>
                <a:p>
                  <a:pPr>
                    <a:defRPr sz="1600">
                      <a:solidFill>
                        <a:srgbClr val="FF0000"/>
                      </a:solidFill>
                    </a:defRPr>
                  </a:pPr>
                  <a:endParaRPr lang="cs-CZ"/>
                </a:p>
              </c:txPr>
              <c:showVal val="1"/>
            </c:dLbl>
            <c:dLbl>
              <c:idx val="1"/>
              <c:layout>
                <c:manualLayout>
                  <c:x val="-2.7559155577112939E-2"/>
                  <c:y val="3.1153635695352681E-2"/>
                </c:manualLayout>
              </c:layout>
              <c:showVal val="1"/>
            </c:dLbl>
            <c:dLbl>
              <c:idx val="2"/>
              <c:layout>
                <c:manualLayout>
                  <c:x val="-1.2114281791634715E-2"/>
                  <c:y val="1.2742698753169164E-2"/>
                </c:manualLayout>
              </c:layout>
              <c:showVal val="1"/>
            </c:dLbl>
            <c:dLbl>
              <c:idx val="3"/>
              <c:layout>
                <c:manualLayout>
                  <c:x val="-5.9760749257309287E-2"/>
                  <c:y val="3.7650265051129915E-2"/>
                </c:manualLayout>
              </c:layout>
              <c:showVal val="1"/>
            </c:dLbl>
            <c:dLbl>
              <c:idx val="4"/>
              <c:layout>
                <c:manualLayout>
                  <c:x val="-4.9736343658292728E-2"/>
                  <c:y val="4.8403009352195863E-3"/>
                </c:manualLayout>
              </c:layout>
              <c:showVal val="1"/>
            </c:dLbl>
            <c:dLbl>
              <c:idx val="5"/>
              <c:layout>
                <c:manualLayout>
                  <c:x val="-2.7777777777777801E-2"/>
                  <c:y val="-4.8820179007323029E-2"/>
                </c:manualLayout>
              </c:layout>
              <c:showVal val="1"/>
            </c:dLbl>
            <c:dLbl>
              <c:idx val="7"/>
              <c:layout>
                <c:manualLayout>
                  <c:x val="-1.7206760224473705E-2"/>
                  <c:y val="4.3235210210499857E-2"/>
                </c:manualLayout>
              </c:layout>
              <c:showVal val="1"/>
            </c:dLbl>
            <c:dLbl>
              <c:idx val="8"/>
              <c:layout>
                <c:manualLayout>
                  <c:x val="-8.6033801122368525E-3"/>
                  <c:y val="4.3235210210499898E-2"/>
                </c:manualLayout>
              </c:layout>
              <c:showVal val="1"/>
            </c:dLbl>
            <c:dLbl>
              <c:idx val="9"/>
              <c:layout>
                <c:manualLayout>
                  <c:x val="-3.297968606796061E-2"/>
                  <c:y val="5.8652573956429102E-2"/>
                </c:manualLayout>
              </c:layout>
              <c:showVal val="1"/>
            </c:dLbl>
            <c:dLbl>
              <c:idx val="10"/>
              <c:layout>
                <c:manualLayout>
                  <c:x val="-1.7206760224473705E-2"/>
                  <c:y val="4.2034837366387884E-2"/>
                </c:manualLayout>
              </c:layout>
              <c:showVal val="1"/>
            </c:dLbl>
            <c:dLbl>
              <c:idx val="12"/>
              <c:layout>
                <c:manualLayout>
                  <c:x val="-7.1694834268640432E-3"/>
                  <c:y val="9.7640358014646107E-3"/>
                </c:manualLayout>
              </c:layout>
              <c:showVal val="1"/>
            </c:dLbl>
            <c:dLbl>
              <c:idx val="13"/>
              <c:layout>
                <c:manualLayout>
                  <c:x val="-6.3795277544015927E-2"/>
                  <c:y val="7.228784343827092E-3"/>
                </c:manualLayout>
              </c:layout>
              <c:showVal val="1"/>
            </c:dLbl>
            <c:dLbl>
              <c:idx val="14"/>
              <c:layout>
                <c:manualLayout>
                  <c:x val="-4.0123456790123462E-2"/>
                  <c:y val="-4.5565500406834825E-2"/>
                </c:manualLayout>
              </c:layout>
              <c:showVal val="1"/>
            </c:dLbl>
            <c:dLbl>
              <c:idx val="15"/>
              <c:layout>
                <c:manualLayout>
                  <c:x val="-3.2079430198812604E-2"/>
                  <c:y val="4.4544749123437317E-2"/>
                </c:manualLayout>
              </c:layout>
              <c:showVal val="1"/>
            </c:dLbl>
            <c:dLbl>
              <c:idx val="16"/>
              <c:layout>
                <c:manualLayout>
                  <c:x val="-1.5432098765432105E-2"/>
                  <c:y val="-3.5801464605370231E-2"/>
                </c:manualLayout>
              </c:layout>
              <c:showVal val="1"/>
            </c:dLbl>
            <c:dLbl>
              <c:idx val="17"/>
              <c:layout>
                <c:manualLayout>
                  <c:x val="-1.2922210392830024E-2"/>
                  <c:y val="-2.3359988620792926E-2"/>
                </c:manualLayout>
              </c:layout>
              <c:showVal val="1"/>
            </c:dLbl>
            <c:dLbl>
              <c:idx val="18"/>
              <c:layout>
                <c:manualLayout>
                  <c:x val="-5.7355867414912373E-3"/>
                  <c:y val="-1.441173673683329E-2"/>
                </c:manualLayout>
              </c:layout>
              <c:showVal val="1"/>
            </c:dLbl>
            <c:dLbl>
              <c:idx val="19"/>
              <c:spPr/>
              <c:txPr>
                <a:bodyPr/>
                <a:lstStyle/>
                <a:p>
                  <a:pPr>
                    <a:defRPr sz="1600">
                      <a:solidFill>
                        <a:srgbClr val="FF0000"/>
                      </a:solidFill>
                    </a:defRPr>
                  </a:pPr>
                  <a:endParaRPr lang="cs-CZ"/>
                </a:p>
              </c:txPr>
            </c:dLbl>
            <c:dLbl>
              <c:idx val="20"/>
              <c:layout>
                <c:manualLayout>
                  <c:x val="-3.8715210505065843E-2"/>
                  <c:y val="3.4408418633036557E-2"/>
                </c:manualLayout>
              </c:layout>
              <c:showVal val="1"/>
            </c:dLbl>
            <c:dLbl>
              <c:idx val="21"/>
              <c:layout>
                <c:manualLayout>
                  <c:x val="2.6785690381872281E-3"/>
                  <c:y val="-8.4965306885093662E-3"/>
                </c:manualLayout>
              </c:layout>
              <c:showVal val="1"/>
            </c:dLbl>
            <c:dLbl>
              <c:idx val="23"/>
              <c:layout>
                <c:manualLayout>
                  <c:x val="-2.5500619778842919E-2"/>
                  <c:y val="-1.8705834031908924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/>
                </a:pPr>
                <a:endParaRPr lang="cs-CZ"/>
              </a:p>
            </c:txPr>
            <c:showVal val="1"/>
          </c:dLbls>
          <c:cat>
            <c:numRef>
              <c:f>List1!$A$2:$A$25</c:f>
              <c:numCache>
                <c:formatCode>General</c:formatCode>
                <c:ptCount val="24"/>
                <c:pt idx="0">
                  <c:v>6</c:v>
                </c:pt>
                <c:pt idx="1">
                  <c:v>7</c:v>
                </c:pt>
                <c:pt idx="2">
                  <c:v>8</c:v>
                </c:pt>
                <c:pt idx="3">
                  <c:v>9</c:v>
                </c:pt>
                <c:pt idx="4">
                  <c:v>10</c:v>
                </c:pt>
                <c:pt idx="5">
                  <c:v>11</c:v>
                </c:pt>
                <c:pt idx="6">
                  <c:v>12</c:v>
                </c:pt>
                <c:pt idx="7">
                  <c:v>1</c:v>
                </c:pt>
                <c:pt idx="8">
                  <c:v>2</c:v>
                </c:pt>
                <c:pt idx="9">
                  <c:v>3</c:v>
                </c:pt>
                <c:pt idx="10">
                  <c:v>4</c:v>
                </c:pt>
                <c:pt idx="11">
                  <c:v>5</c:v>
                </c:pt>
                <c:pt idx="12">
                  <c:v>6</c:v>
                </c:pt>
                <c:pt idx="13">
                  <c:v>7</c:v>
                </c:pt>
                <c:pt idx="14">
                  <c:v>8</c:v>
                </c:pt>
                <c:pt idx="15">
                  <c:v>9</c:v>
                </c:pt>
                <c:pt idx="16">
                  <c:v>10</c:v>
                </c:pt>
                <c:pt idx="17">
                  <c:v>11</c:v>
                </c:pt>
                <c:pt idx="18">
                  <c:v>12</c:v>
                </c:pt>
                <c:pt idx="19">
                  <c:v>1</c:v>
                </c:pt>
                <c:pt idx="20">
                  <c:v>2</c:v>
                </c:pt>
                <c:pt idx="21">
                  <c:v>3</c:v>
                </c:pt>
                <c:pt idx="22">
                  <c:v>4</c:v>
                </c:pt>
                <c:pt idx="23">
                  <c:v>5</c:v>
                </c:pt>
              </c:numCache>
            </c:numRef>
          </c:cat>
          <c:val>
            <c:numRef>
              <c:f>List1!$B$2:$B$25</c:f>
              <c:numCache>
                <c:formatCode>General</c:formatCode>
                <c:ptCount val="24"/>
                <c:pt idx="0">
                  <c:v>10</c:v>
                </c:pt>
                <c:pt idx="1">
                  <c:v>16</c:v>
                </c:pt>
                <c:pt idx="2">
                  <c:v>18</c:v>
                </c:pt>
                <c:pt idx="3">
                  <c:v>70</c:v>
                </c:pt>
                <c:pt idx="4">
                  <c:v>43</c:v>
                </c:pt>
                <c:pt idx="5">
                  <c:v>54</c:v>
                </c:pt>
                <c:pt idx="6">
                  <c:v>51</c:v>
                </c:pt>
                <c:pt idx="7">
                  <c:v>41</c:v>
                </c:pt>
                <c:pt idx="8">
                  <c:v>90</c:v>
                </c:pt>
                <c:pt idx="9">
                  <c:v>110</c:v>
                </c:pt>
                <c:pt idx="10">
                  <c:v>83</c:v>
                </c:pt>
                <c:pt idx="11">
                  <c:v>92</c:v>
                </c:pt>
                <c:pt idx="12">
                  <c:v>111</c:v>
                </c:pt>
                <c:pt idx="13">
                  <c:v>136</c:v>
                </c:pt>
                <c:pt idx="14">
                  <c:v>138</c:v>
                </c:pt>
                <c:pt idx="15">
                  <c:v>130</c:v>
                </c:pt>
                <c:pt idx="16">
                  <c:v>136</c:v>
                </c:pt>
                <c:pt idx="17">
                  <c:v>99</c:v>
                </c:pt>
                <c:pt idx="18">
                  <c:v>105</c:v>
                </c:pt>
                <c:pt idx="19">
                  <c:v>166</c:v>
                </c:pt>
                <c:pt idx="20">
                  <c:v>131</c:v>
                </c:pt>
                <c:pt idx="21">
                  <c:v>133</c:v>
                </c:pt>
                <c:pt idx="22">
                  <c:v>118</c:v>
                </c:pt>
                <c:pt idx="23">
                  <c:v>42</c:v>
                </c:pt>
              </c:numCache>
            </c:numRef>
          </c:val>
          <c:smooth val="1"/>
        </c:ser>
        <c:dLbls>
          <c:showVal val="1"/>
        </c:dLbls>
        <c:marker val="1"/>
        <c:axId val="72885376"/>
        <c:axId val="72886912"/>
      </c:lineChart>
      <c:catAx>
        <c:axId val="72885376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cs-CZ"/>
          </a:p>
        </c:txPr>
        <c:crossAx val="72886912"/>
        <c:crosses val="autoZero"/>
        <c:auto val="1"/>
        <c:lblAlgn val="ctr"/>
        <c:lblOffset val="100"/>
      </c:catAx>
      <c:valAx>
        <c:axId val="72886912"/>
        <c:scaling>
          <c:orientation val="minMax"/>
        </c:scaling>
        <c:delete val="1"/>
        <c:axPos val="l"/>
        <c:numFmt formatCode="General" sourceLinked="1"/>
        <c:tickLblPos val="none"/>
        <c:crossAx val="72885376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cs-CZ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hart>
    <c:autoTitleDeleted val="1"/>
    <c:plotArea>
      <c:layout/>
      <c:barChart>
        <c:barDir val="bar"/>
        <c:grouping val="clustered"/>
        <c:ser>
          <c:idx val="0"/>
          <c:order val="0"/>
          <c:tx>
            <c:strRef>
              <c:f>List1!$B$1</c:f>
              <c:strCache>
                <c:ptCount val="1"/>
                <c:pt idx="0">
                  <c:v>Řada 1</c:v>
                </c:pt>
              </c:strCache>
            </c:strRef>
          </c:tx>
          <c:dPt>
            <c:idx val="0"/>
            <c:spPr>
              <a:solidFill>
                <a:srgbClr val="800000"/>
              </a:solidFill>
            </c:spPr>
          </c:dPt>
          <c:dPt>
            <c:idx val="2"/>
            <c:spPr>
              <a:solidFill>
                <a:srgbClr val="800000"/>
              </a:solidFill>
            </c:spPr>
          </c:dPt>
          <c:dPt>
            <c:idx val="3"/>
            <c:spPr>
              <a:solidFill>
                <a:srgbClr val="800000"/>
              </a:solidFill>
            </c:spPr>
          </c:dPt>
          <c:dPt>
            <c:idx val="6"/>
            <c:spPr>
              <a:solidFill>
                <a:srgbClr val="800000"/>
              </a:solidFill>
            </c:spPr>
          </c:dPt>
          <c:dPt>
            <c:idx val="10"/>
            <c:spPr>
              <a:solidFill>
                <a:srgbClr val="800000"/>
              </a:solidFill>
            </c:spPr>
          </c:dPt>
          <c:dPt>
            <c:idx val="12"/>
            <c:spPr>
              <a:solidFill>
                <a:srgbClr val="800000"/>
              </a:solidFill>
            </c:spPr>
          </c:dPt>
          <c:dPt>
            <c:idx val="13"/>
            <c:spPr>
              <a:solidFill>
                <a:srgbClr val="800000"/>
              </a:solidFill>
            </c:spPr>
          </c:dPt>
          <c:dPt>
            <c:idx val="14"/>
            <c:spPr>
              <a:solidFill>
                <a:srgbClr val="800000"/>
              </a:solidFill>
            </c:spPr>
          </c:dPt>
          <c:dPt>
            <c:idx val="16"/>
            <c:spPr>
              <a:solidFill>
                <a:srgbClr val="800000"/>
              </a:solidFill>
            </c:spPr>
          </c:dPt>
          <c:dPt>
            <c:idx val="17"/>
            <c:spPr>
              <a:solidFill>
                <a:srgbClr val="800000"/>
              </a:solidFill>
            </c:spPr>
          </c:dPt>
          <c:dPt>
            <c:idx val="18"/>
            <c:spPr>
              <a:solidFill>
                <a:srgbClr val="800000"/>
              </a:solidFill>
            </c:spPr>
          </c:dPt>
          <c:dPt>
            <c:idx val="20"/>
            <c:spPr>
              <a:solidFill>
                <a:srgbClr val="800000"/>
              </a:solidFill>
            </c:spPr>
          </c:dPt>
          <c:cat>
            <c:strRef>
              <c:f>List1!$A$2:$A$24</c:f>
              <c:strCache>
                <c:ptCount val="23"/>
                <c:pt idx="0">
                  <c:v>TČ - násilí a vyhrožování sk. obyvatel</c:v>
                </c:pt>
                <c:pt idx="1">
                  <c:v>KU - jiné</c:v>
                </c:pt>
                <c:pt idx="2">
                  <c:v>TČ - krádež vloupáním</c:v>
                </c:pt>
                <c:pt idx="3">
                  <c:v>TČ - únos dítěte či osoby duš. nemocné</c:v>
                </c:pt>
                <c:pt idx="4">
                  <c:v>KU - povodeň</c:v>
                </c:pt>
                <c:pt idx="5">
                  <c:v>KU - požár</c:v>
                </c:pt>
                <c:pt idx="6">
                  <c:v>TČ - omezování n. zbavení osobní svobody</c:v>
                </c:pt>
                <c:pt idx="7">
                  <c:v>POHŘEŠOVÁNÍ - dítěte, mladistvého</c:v>
                </c:pt>
                <c:pt idx="8">
                  <c:v>NEHODA - pracovní úraz</c:v>
                </c:pt>
                <c:pt idx="9">
                  <c:v>POHŘEŠOVÁNÍ - dospělého</c:v>
                </c:pt>
                <c:pt idx="10">
                  <c:v>TČ - pohlavní zneužívání</c:v>
                </c:pt>
                <c:pt idx="11">
                  <c:v>NEHODA - utonutí</c:v>
                </c:pt>
                <c:pt idx="12">
                  <c:v>TČ - týrání svěřené či ve spol. obydlí žijící osoby</c:v>
                </c:pt>
                <c:pt idx="13">
                  <c:v>TČ - JINÉ (upřesněte v poznámce)</c:v>
                </c:pt>
                <c:pt idx="14">
                  <c:v>TČ - vyhrožování, pronásledování</c:v>
                </c:pt>
                <c:pt idx="15">
                  <c:v>NEHODA - jiné</c:v>
                </c:pt>
                <c:pt idx="16">
                  <c:v>TČ - ublížení na zdraví, napadení</c:v>
                </c:pt>
                <c:pt idx="17">
                  <c:v>TČ - loupež</c:v>
                </c:pt>
                <c:pt idx="18">
                  <c:v>TČ - vražda, zabití, usmrcení</c:v>
                </c:pt>
                <c:pt idx="19">
                  <c:v>ÚMRTÍ - jiné</c:v>
                </c:pt>
                <c:pt idx="20">
                  <c:v>TČ - znásilnění</c:v>
                </c:pt>
                <c:pt idx="21">
                  <c:v>NEHODA - dopravní</c:v>
                </c:pt>
                <c:pt idx="22">
                  <c:v>SEBEVRAŽDA</c:v>
                </c:pt>
              </c:strCache>
            </c:strRef>
          </c:cat>
          <c:val>
            <c:numRef>
              <c:f>List1!$B$2:$B$24</c:f>
              <c:numCache>
                <c:formatCode>General</c:formatCode>
                <c:ptCount val="23"/>
                <c:pt idx="0">
                  <c:v>1</c:v>
                </c:pt>
                <c:pt idx="1">
                  <c:v>2</c:v>
                </c:pt>
                <c:pt idx="2">
                  <c:v>2</c:v>
                </c:pt>
                <c:pt idx="3">
                  <c:v>2</c:v>
                </c:pt>
                <c:pt idx="4">
                  <c:v>4</c:v>
                </c:pt>
                <c:pt idx="5">
                  <c:v>7</c:v>
                </c:pt>
                <c:pt idx="6">
                  <c:v>7</c:v>
                </c:pt>
                <c:pt idx="7">
                  <c:v>13</c:v>
                </c:pt>
                <c:pt idx="8">
                  <c:v>24</c:v>
                </c:pt>
                <c:pt idx="9">
                  <c:v>28</c:v>
                </c:pt>
                <c:pt idx="10">
                  <c:v>28</c:v>
                </c:pt>
                <c:pt idx="11">
                  <c:v>33</c:v>
                </c:pt>
                <c:pt idx="12">
                  <c:v>42</c:v>
                </c:pt>
                <c:pt idx="13">
                  <c:v>44</c:v>
                </c:pt>
                <c:pt idx="14">
                  <c:v>44</c:v>
                </c:pt>
                <c:pt idx="15">
                  <c:v>56</c:v>
                </c:pt>
                <c:pt idx="16">
                  <c:v>57</c:v>
                </c:pt>
                <c:pt idx="17">
                  <c:v>80</c:v>
                </c:pt>
                <c:pt idx="18">
                  <c:v>87</c:v>
                </c:pt>
                <c:pt idx="19">
                  <c:v>172</c:v>
                </c:pt>
                <c:pt idx="20">
                  <c:v>243</c:v>
                </c:pt>
                <c:pt idx="21">
                  <c:v>284</c:v>
                </c:pt>
                <c:pt idx="22">
                  <c:v>433</c:v>
                </c:pt>
              </c:numCache>
            </c:numRef>
          </c:val>
        </c:ser>
        <c:dLbls>
          <c:showVal val="1"/>
        </c:dLbls>
        <c:overlap val="-25"/>
        <c:axId val="72977792"/>
        <c:axId val="72979584"/>
      </c:barChart>
      <c:catAx>
        <c:axId val="72977792"/>
        <c:scaling>
          <c:orientation val="minMax"/>
        </c:scaling>
        <c:axPos val="l"/>
        <c:majorTickMark val="none"/>
        <c:tickLblPos val="nextTo"/>
        <c:txPr>
          <a:bodyPr/>
          <a:lstStyle/>
          <a:p>
            <a:pPr>
              <a:defRPr sz="1400"/>
            </a:pPr>
            <a:endParaRPr lang="cs-CZ"/>
          </a:p>
        </c:txPr>
        <c:crossAx val="72979584"/>
        <c:crosses val="autoZero"/>
        <c:auto val="1"/>
        <c:lblAlgn val="ctr"/>
        <c:lblOffset val="100"/>
      </c:catAx>
      <c:valAx>
        <c:axId val="72979584"/>
        <c:scaling>
          <c:orientation val="minMax"/>
        </c:scaling>
        <c:delete val="1"/>
        <c:axPos val="b"/>
        <c:numFmt formatCode="General" sourceLinked="1"/>
        <c:tickLblPos val="none"/>
        <c:crossAx val="72977792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cs-CZ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28418" cy="343376"/>
          </a:xfrm>
          <a:prstGeom prst="rect">
            <a:avLst/>
          </a:prstGeom>
        </p:spPr>
        <p:txBody>
          <a:bodyPr vert="horz" lIns="96331" tIns="48165" rIns="96331" bIns="48165" rtlCol="0"/>
          <a:lstStyle>
            <a:lvl1pPr algn="l">
              <a:defRPr sz="13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660118" y="0"/>
            <a:ext cx="4330013" cy="343376"/>
          </a:xfrm>
          <a:prstGeom prst="rect">
            <a:avLst/>
          </a:prstGeom>
        </p:spPr>
        <p:txBody>
          <a:bodyPr vert="horz" lIns="96331" tIns="48165" rIns="96331" bIns="48165" rtlCol="0"/>
          <a:lstStyle>
            <a:lvl1pPr algn="r">
              <a:defRPr sz="1300"/>
            </a:lvl1pPr>
          </a:lstStyle>
          <a:p>
            <a:pPr>
              <a:defRPr/>
            </a:pPr>
            <a:fld id="{684E9499-1DE7-4720-8879-D27241B93573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6522560"/>
            <a:ext cx="4328418" cy="343376"/>
          </a:xfrm>
          <a:prstGeom prst="rect">
            <a:avLst/>
          </a:prstGeom>
        </p:spPr>
        <p:txBody>
          <a:bodyPr vert="horz" lIns="96331" tIns="48165" rIns="96331" bIns="48165" rtlCol="0" anchor="b"/>
          <a:lstStyle>
            <a:lvl1pPr algn="l">
              <a:defRPr sz="13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660118" y="6522560"/>
            <a:ext cx="4330013" cy="343376"/>
          </a:xfrm>
          <a:prstGeom prst="rect">
            <a:avLst/>
          </a:prstGeom>
        </p:spPr>
        <p:txBody>
          <a:bodyPr vert="horz" lIns="96331" tIns="48165" rIns="96331" bIns="48165" rtlCol="0" anchor="b"/>
          <a:lstStyle>
            <a:lvl1pPr algn="r">
              <a:defRPr sz="1300"/>
            </a:lvl1pPr>
          </a:lstStyle>
          <a:p>
            <a:pPr>
              <a:defRPr/>
            </a:pPr>
            <a:fld id="{79F81A44-1D88-4479-A33A-835DDE9992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3179701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4328418" cy="343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331" tIns="48165" rIns="96331" bIns="48165" numCol="1" anchor="t" anchorCtr="0" compatLnSpc="1">
            <a:prstTxWarp prst="textNoShape">
              <a:avLst/>
            </a:prstTxWarp>
          </a:bodyPr>
          <a:lstStyle>
            <a:lvl1pPr>
              <a:defRPr sz="13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60118" y="0"/>
            <a:ext cx="4330013" cy="343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331" tIns="48165" rIns="96331" bIns="48165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278188" y="514350"/>
            <a:ext cx="3435350" cy="25765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8375" y="3262074"/>
            <a:ext cx="7994975" cy="3090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331" tIns="48165" rIns="96331" bIns="481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6522560"/>
            <a:ext cx="4328418" cy="343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331" tIns="48165" rIns="96331" bIns="48165" numCol="1" anchor="b" anchorCtr="0" compatLnSpc="1">
            <a:prstTxWarp prst="textNoShape">
              <a:avLst/>
            </a:prstTxWarp>
          </a:bodyPr>
          <a:lstStyle>
            <a:lvl1pPr>
              <a:defRPr sz="1300"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60118" y="6522560"/>
            <a:ext cx="4330013" cy="343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331" tIns="48165" rIns="96331" bIns="48165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cs typeface="+mn-cs"/>
              </a:defRPr>
            </a:lvl1pPr>
          </a:lstStyle>
          <a:p>
            <a:pPr>
              <a:defRPr/>
            </a:pPr>
            <a:fld id="{D7D4685F-449C-41C1-B89D-8FF97E247F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2258373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 bwMode="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logo_titulk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" y="4765675"/>
            <a:ext cx="3829050" cy="154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268413"/>
            <a:ext cx="7772400" cy="1800225"/>
          </a:xfrm>
          <a:ln>
            <a:solidFill>
              <a:schemeClr val="bg1"/>
            </a:solidFill>
          </a:ln>
        </p:spPr>
        <p:txBody>
          <a:bodyPr lIns="288000" tIns="288000" rIns="288000" bIns="288000"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3573463"/>
            <a:ext cx="7704138" cy="647700"/>
          </a:xfrm>
        </p:spPr>
        <p:txBody>
          <a:bodyPr/>
          <a:lstStyle>
            <a:lvl1pPr marL="0" indent="0" algn="ctr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xfrm>
            <a:off x="6804025" y="188913"/>
            <a:ext cx="2133600" cy="476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C36C3806-A667-4096-A1A9-9FA5C0246C18}" type="datetime1">
              <a:rPr lang="cs-CZ"/>
              <a:pPr>
                <a:defRPr/>
              </a:pPr>
              <a:t>17.5.2012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481828-B276-4421-A879-5039818C3E4A}" type="datetime1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prezentace, nadpis prezentace  l  jméno příjmení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27CCD5-54C0-4048-A83F-E16C81304F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BEA26C-5031-4A4D-ACB9-66B87CFD6799}" type="datetime1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prezentace, nadpis prezentace  l  jméno příjmení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F56674-A79C-4DC1-BB17-979D4A82DE4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28775"/>
            <a:ext cx="4038600" cy="3902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28775"/>
            <a:ext cx="4038600" cy="3902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983A37-F944-45E6-8226-ADA0FB92E3CB}" type="datetime1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prezentace, nadpis prezentace  l  jméno příjmení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52428E-BCFD-4506-9004-5C317C4285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63A646-42A6-4970-847C-BC38BB6C2944}" type="datetime1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prezentace, nadpis prezentace  l  jméno příjmení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A042FF-8E75-4378-BE2B-72DF5DEEA9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F53C42-96AF-4E8C-821E-A5B971EE3EB9}" type="datetime1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prezentace, nadpis prezentace  l  jméno příjmení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830968-F201-4C2E-978B-21B6F1F49F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CA3D9D-1A99-4C96-BA38-D9A28EDE44D6}" type="datetime1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prezentace, nadpis prezentace  l  jméno příjmení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EAD479-68BD-4054-BA1A-5FF5AD21D0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AD9CC3-CB17-47D1-B059-2CB8D946B2EE}" type="datetime1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prezentace, nadpis prezentace  l  jméno příjmení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41EAF1-9517-4D72-9243-2102E1D97B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DE12CE-E5A6-46A9-AECC-D0977A70DCFC}" type="datetime1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prezentace, nadpis prezentace  l  jméno příjmení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E1B6BE-5C5D-4982-9211-783E456A5C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FA8206-434D-4C3B-BDB2-DEDF0D63E7F1}" type="datetime1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prezentace, nadpis prezentace  l  jméno příjmení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0B998D-BFE1-418F-AFDA-916EE40CAB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25621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25621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C7D605-509E-414A-9199-7A9F906EFBB8}" type="datetime1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prezentace, nadpis prezentace  l  jméno příjmení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D2E5BB-149C-4096-A668-378B7CEBF6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2" descr="bezna zapato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23850" y="5629275"/>
            <a:ext cx="6913563" cy="103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1547813" y="6002338"/>
            <a:ext cx="7127875" cy="6477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>
              <a:cs typeface="+mn-cs"/>
            </a:endParaRPr>
          </a:p>
        </p:txBody>
      </p:sp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28775"/>
            <a:ext cx="8229600" cy="390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59563" y="6308725"/>
            <a:ext cx="17748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3C396BAE-6FA6-48C0-A37F-F5685D666DDD}" type="datetime1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63713" y="6308725"/>
            <a:ext cx="4679950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r>
              <a:rPr lang="cs-CZ"/>
              <a:t>Název prezentace, nadpis prezentace  l  jméno příjmení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451725" y="6021388"/>
            <a:ext cx="9810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D2C09A3F-DB65-4045-AC87-1F69D4917C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1" r:id="rId1"/>
    <p:sldLayoutId id="2147484141" r:id="rId2"/>
    <p:sldLayoutId id="2147484142" r:id="rId3"/>
    <p:sldLayoutId id="2147484143" r:id="rId4"/>
    <p:sldLayoutId id="2147484144" r:id="rId5"/>
    <p:sldLayoutId id="2147484145" r:id="rId6"/>
    <p:sldLayoutId id="2147484146" r:id="rId7"/>
    <p:sldLayoutId id="2147484147" r:id="rId8"/>
    <p:sldLayoutId id="2147484148" r:id="rId9"/>
    <p:sldLayoutId id="2147484149" r:id="rId10"/>
    <p:sldLayoutId id="2147484150" r:id="rId11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4313" y="785813"/>
            <a:ext cx="8429625" cy="2424112"/>
          </a:xfrm>
        </p:spPr>
        <p:txBody>
          <a:bodyPr rtlCol="0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Krizová intervence u PČR</a:t>
            </a:r>
            <a:br>
              <a:rPr lang="cs-CZ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sz="3100" b="1" dirty="0" smtClean="0"/>
              <a:t>Systém pomoci obětem trestné činnosti a mimořádných událostí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 smtClean="0"/>
          </a:p>
        </p:txBody>
      </p:sp>
      <p:sp>
        <p:nvSpPr>
          <p:cNvPr id="3075" name="Podnadpis 2"/>
          <p:cNvSpPr>
            <a:spLocks noGrp="1"/>
          </p:cNvSpPr>
          <p:nvPr>
            <p:ph type="subTitle" idx="1"/>
          </p:nvPr>
        </p:nvSpPr>
        <p:spPr>
          <a:xfrm>
            <a:off x="323850" y="3573462"/>
            <a:ext cx="6912446" cy="1151681"/>
          </a:xfrm>
        </p:spPr>
        <p:txBody>
          <a:bodyPr/>
          <a:lstStyle/>
          <a:p>
            <a:pPr algn="l"/>
            <a:r>
              <a:rPr lang="cs-CZ" sz="2000" b="1" dirty="0" smtClean="0"/>
              <a:t>Michaela Borovanská, Jana Malíková</a:t>
            </a:r>
          </a:p>
          <a:p>
            <a:pPr algn="l"/>
            <a:r>
              <a:rPr lang="cs-CZ" sz="2000" dirty="0" smtClean="0"/>
              <a:t>oddělení vedoucího psychologa Policie České republiky</a:t>
            </a:r>
          </a:p>
          <a:p>
            <a:pPr algn="l"/>
            <a:r>
              <a:rPr lang="cs-CZ" sz="2000" dirty="0" smtClean="0"/>
              <a:t>duben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pPr algn="ctr"/>
            <a:r>
              <a:rPr lang="cs-CZ" sz="2400" b="1" dirty="0" smtClean="0">
                <a:solidFill>
                  <a:schemeClr val="bg1">
                    <a:lumMod val="50000"/>
                  </a:schemeClr>
                </a:solidFill>
              </a:rPr>
              <a:t>Systém krizové intervence u PČR</a:t>
            </a:r>
            <a:br>
              <a:rPr lang="cs-CZ" sz="2400" b="1" dirty="0" smtClean="0">
                <a:solidFill>
                  <a:schemeClr val="bg1">
                    <a:lumMod val="50000"/>
                  </a:schemeClr>
                </a:solidFill>
              </a:rPr>
            </a:br>
            <a:endParaRPr lang="en-GB" sz="2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406106"/>
          </a:xfrm>
        </p:spPr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cs-CZ" sz="1600" dirty="0" smtClean="0"/>
              <a:t>Posttraumatická intervenční péče od r. </a:t>
            </a:r>
            <a:r>
              <a:rPr lang="cs-CZ" sz="1600" smtClean="0"/>
              <a:t>2001</a:t>
            </a:r>
            <a:endParaRPr lang="cs-CZ" sz="1600" dirty="0" smtClean="0"/>
          </a:p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cs-CZ" sz="1600" dirty="0" smtClean="0"/>
              <a:t>Linka pomoci v krizi od r. 2002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cs-CZ" sz="1600" b="1" dirty="0" smtClean="0"/>
              <a:t>Systém pro pomoci </a:t>
            </a:r>
            <a:r>
              <a:rPr lang="cs-CZ" sz="1600" b="1" dirty="0"/>
              <a:t>obětem TČ a </a:t>
            </a:r>
            <a:r>
              <a:rPr lang="cs-CZ" sz="1600" b="1" dirty="0" smtClean="0"/>
              <a:t>MU - vznik </a:t>
            </a:r>
            <a:r>
              <a:rPr lang="cs-CZ" sz="1600" b="1" dirty="0"/>
              <a:t>systému: 1. 7. </a:t>
            </a:r>
            <a:r>
              <a:rPr lang="cs-CZ" sz="1600" b="1" dirty="0" smtClean="0"/>
              <a:t>2010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</a:pPr>
            <a:endParaRPr lang="cs-CZ" sz="1600" dirty="0"/>
          </a:p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cs-CZ" sz="1600" dirty="0" smtClean="0"/>
              <a:t>Úprava: ZP PP č. 79/2010, o systému psychologické pomoci obětem trestné činnosti a obětem mimořádných událostí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cs-CZ" sz="1600" dirty="0" smtClean="0"/>
              <a:t>Základní cíle: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1600" dirty="0" smtClean="0"/>
              <a:t>prevence rozvinutí posttraumatických symptomů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1600" dirty="0" smtClean="0"/>
              <a:t>snížení rizika sekundární viktimizace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1600" dirty="0" smtClean="0"/>
              <a:t>pomoc při zvládání zátěže spojené s trestním řízením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1600" dirty="0" smtClean="0"/>
              <a:t>zprostředkování následné odborné pomoci poskytované externími organizacemi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481828-B276-4421-A879-5039818C3E4A}" type="datetime1">
              <a:rPr lang="cs-CZ" smtClean="0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dirty="0"/>
              <a:t>Krizová intervence u PČR</a:t>
            </a: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27CCD5-54C0-4048-A83F-E16C81304F70}" type="slidenum">
              <a:rPr lang="cs-CZ" smtClean="0"/>
              <a:pPr>
                <a:defRPr/>
              </a:pPr>
              <a:t>2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11925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pPr algn="ctr"/>
            <a:r>
              <a:rPr lang="cs-CZ" sz="2400" b="1" dirty="0" smtClean="0">
                <a:solidFill>
                  <a:schemeClr val="bg1">
                    <a:lumMod val="50000"/>
                  </a:schemeClr>
                </a:solidFill>
              </a:rPr>
              <a:t>Cílové skupiny systému pomoci obětem TČ a MU:</a:t>
            </a:r>
            <a:endParaRPr lang="en-GB" sz="2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262090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q"/>
            </a:pPr>
            <a:r>
              <a:rPr lang="cs-CZ" sz="1600" dirty="0" smtClean="0"/>
              <a:t>Oběti trestných činů (poškození, případně osoby blízké, pozůstalí), zejména: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cs-CZ" sz="1400" dirty="0" smtClean="0"/>
              <a:t>oběti násilných a mravnostních trestných činů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cs-CZ" sz="1400" dirty="0" smtClean="0"/>
              <a:t>oběti zvlášť zranitelné</a:t>
            </a:r>
          </a:p>
          <a:p>
            <a:pPr marL="457200" lvl="1" indent="0">
              <a:spcBef>
                <a:spcPts val="0"/>
              </a:spcBef>
              <a:spcAft>
                <a:spcPts val="600"/>
              </a:spcAft>
              <a:buNone/>
            </a:pPr>
            <a:endParaRPr lang="cs-CZ" sz="1400" dirty="0" smtClean="0"/>
          </a:p>
          <a:p>
            <a:pPr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q"/>
            </a:pPr>
            <a:r>
              <a:rPr lang="cs-CZ" sz="1600" dirty="0" smtClean="0"/>
              <a:t>Oběti krizových a mimořádných událostí, zejména: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cs-CZ" sz="1400" dirty="0" smtClean="0"/>
              <a:t>osoby zasažené v souvislosti s povodněmi, požáry apod.</a:t>
            </a:r>
          </a:p>
          <a:p>
            <a:pPr marL="457200" lvl="1" indent="0">
              <a:spcBef>
                <a:spcPts val="0"/>
              </a:spcBef>
              <a:spcAft>
                <a:spcPts val="600"/>
              </a:spcAft>
              <a:buNone/>
            </a:pPr>
            <a:endParaRPr lang="cs-CZ" sz="1400" dirty="0" smtClean="0"/>
          </a:p>
          <a:p>
            <a:pPr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q"/>
            </a:pPr>
            <a:r>
              <a:rPr lang="cs-CZ" sz="1600" dirty="0" smtClean="0"/>
              <a:t>Oběti nehod, zejména: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cs-CZ" sz="1400" dirty="0" smtClean="0"/>
              <a:t>oběti dopravních nehod s těžkou újmou na zdraví, pozůstalí po obětech s následkem smrti</a:t>
            </a:r>
          </a:p>
          <a:p>
            <a:pPr marL="457200" lvl="1" indent="0">
              <a:spcBef>
                <a:spcPts val="0"/>
              </a:spcBef>
              <a:spcAft>
                <a:spcPts val="600"/>
              </a:spcAft>
              <a:buNone/>
            </a:pPr>
            <a:endParaRPr lang="cs-CZ" sz="1400" dirty="0" smtClean="0"/>
          </a:p>
          <a:p>
            <a:pPr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q"/>
            </a:pPr>
            <a:r>
              <a:rPr lang="cs-CZ" sz="1600" dirty="0" smtClean="0"/>
              <a:t>Rodinní příslušníci pohřešovaných osob, zejména: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cs-CZ" sz="1400" dirty="0" smtClean="0"/>
              <a:t>rodiny pohřešovaných dětí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481828-B276-4421-A879-5039818C3E4A}" type="datetime1">
              <a:rPr lang="cs-CZ" smtClean="0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dirty="0"/>
              <a:t>Krizová intervence u PČR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27CCD5-54C0-4048-A83F-E16C81304F70}" type="slidenum">
              <a:rPr lang="cs-CZ" smtClean="0"/>
              <a:pPr>
                <a:defRPr/>
              </a:pPr>
              <a:t>3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816936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96908"/>
          </a:xfrm>
        </p:spPr>
        <p:txBody>
          <a:bodyPr/>
          <a:lstStyle/>
          <a:p>
            <a:pPr algn="ctr"/>
            <a:r>
              <a:rPr lang="cs-CZ" sz="2400" b="1" dirty="0" smtClean="0">
                <a:solidFill>
                  <a:schemeClr val="bg1">
                    <a:lumMod val="50000"/>
                  </a:schemeClr>
                </a:solidFill>
              </a:rPr>
              <a:t>Zajištění systému pomoci obětem TČ a MU:</a:t>
            </a:r>
            <a:endParaRPr lang="en-GB" sz="2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836712"/>
            <a:ext cx="8640960" cy="5112568"/>
          </a:xfrm>
        </p:spPr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cs-CZ" sz="1600" dirty="0" smtClean="0"/>
              <a:t>Vedoucí psycholog Policie ČR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1400" dirty="0" smtClean="0"/>
              <a:t>metodické vedení systému pomoci obětem</a:t>
            </a:r>
          </a:p>
          <a:p>
            <a:pPr marL="457200" lvl="1" indent="0">
              <a:lnSpc>
                <a:spcPct val="150000"/>
              </a:lnSpc>
              <a:buNone/>
            </a:pPr>
            <a:endParaRPr lang="cs-CZ" sz="800" dirty="0" smtClean="0"/>
          </a:p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cs-CZ" sz="1600" dirty="0" smtClean="0"/>
              <a:t>Skupina krizové intervence, oddělení vedoucího psychologa, Policejní prezidium ČR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1400" dirty="0" smtClean="0"/>
              <a:t>koordinace systému pomoci obětem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1400" dirty="0" smtClean="0"/>
              <a:t>zajišťování vzdělávání lektorů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1400" dirty="0" smtClean="0"/>
              <a:t>zabezpečení nepřetržité telefonické podpory systému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endParaRPr lang="cs-CZ" sz="800" dirty="0"/>
          </a:p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cs-CZ" sz="1600" dirty="0" smtClean="0"/>
              <a:t>14 týmů krizových interventů (psychologové, vyškolení příslušníci a zaměstnanci PČR, vyškoleno 290 lidí, aktivních cca 250)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1400" dirty="0" smtClean="0"/>
              <a:t>poskytování krizové intervence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1400" dirty="0" smtClean="0"/>
              <a:t>poskytování informací o možnostech následné externí pomoci, případně zprostředkování této pomoci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1400" dirty="0" smtClean="0"/>
              <a:t>poskytování psychologické podpory oběti v průběhu vyšetřování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481828-B276-4421-A879-5039818C3E4A}" type="datetime1">
              <a:rPr lang="cs-CZ" smtClean="0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dirty="0"/>
              <a:t>Krizová intervence u PČR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27CCD5-54C0-4048-A83F-E16C81304F70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96286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96908"/>
          </a:xfrm>
        </p:spPr>
        <p:txBody>
          <a:bodyPr/>
          <a:lstStyle/>
          <a:p>
            <a:pPr algn="ctr"/>
            <a:r>
              <a:rPr lang="cs-CZ" sz="2400" b="1" dirty="0" smtClean="0">
                <a:solidFill>
                  <a:schemeClr val="bg1">
                    <a:lumMod val="50000"/>
                  </a:schemeClr>
                </a:solidFill>
              </a:rPr>
              <a:t>Spolupráce s Bílým kruhem bezpečí (BKB):</a:t>
            </a:r>
            <a:endParaRPr lang="en-GB" sz="2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908720"/>
            <a:ext cx="8640960" cy="4622130"/>
          </a:xfrm>
        </p:spPr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cs-CZ" sz="1600" dirty="0" smtClean="0"/>
              <a:t>Dohoda o spolupráci mezi PČR a BKB, </a:t>
            </a:r>
            <a:r>
              <a:rPr lang="cs-CZ" sz="1600" i="1" dirty="0" smtClean="0"/>
              <a:t>kterou se upravuje postup při zprostředkování kontaktu a předávání osobních údajů potřebných k zajištění nabídky obětem trestné činnosti a jejich rozsah</a:t>
            </a:r>
            <a:r>
              <a:rPr lang="cs-CZ" sz="1600" dirty="0" smtClean="0"/>
              <a:t>.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</a:pPr>
            <a:endParaRPr lang="cs-CZ" sz="1400" dirty="0" smtClean="0"/>
          </a:p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cs-CZ" sz="1600" dirty="0" smtClean="0"/>
              <a:t>Cílem spolupráce je ze strany PČR </a:t>
            </a:r>
            <a:r>
              <a:rPr lang="cs-CZ" sz="1600" b="1" dirty="0" smtClean="0"/>
              <a:t>co nejrychlejší zprostředkování odborné a bezplatné pomoci oběti</a:t>
            </a:r>
            <a:r>
              <a:rPr lang="cs-CZ" sz="1600" dirty="0" smtClean="0"/>
              <a:t>, zejména: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1400" dirty="0" smtClean="0"/>
              <a:t>osobám poškozeným a pozůstalým po obětech úmyslné násilné trestné činnosti (trestné činy s následkem smrti, těžké újmy na zdraví, trestné činy znásilnění)</a:t>
            </a:r>
          </a:p>
          <a:p>
            <a:pPr marL="457200" lvl="1" indent="0">
              <a:lnSpc>
                <a:spcPct val="150000"/>
              </a:lnSpc>
              <a:buNone/>
            </a:pPr>
            <a:endParaRPr lang="cs-CZ" sz="1400" dirty="0" smtClean="0"/>
          </a:p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cs-CZ" sz="1600" dirty="0" smtClean="0"/>
              <a:t>Další formy spolupráce: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1400" dirty="0" smtClean="0"/>
              <a:t>Vyškolení lektorů krizových interventů – lektoři z řad policejních psychologů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1400" dirty="0" smtClean="0"/>
              <a:t>Vytváření a distribuce informačních materiálů, tiskovin a letáků (zejména materiály pro oběti)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481828-B276-4421-A879-5039818C3E4A}" type="datetime1">
              <a:rPr lang="cs-CZ" smtClean="0"/>
              <a:pPr>
                <a:defRPr/>
              </a:pPr>
              <a:t>17.5.2012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dirty="0"/>
              <a:t>Krizová intervence u PČR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27CCD5-54C0-4048-A83F-E16C81304F70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00210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algn="ctr"/>
            <a:r>
              <a:rPr lang="cs-CZ" sz="2400" b="1" dirty="0">
                <a:solidFill>
                  <a:schemeClr val="bg1">
                    <a:lumMod val="50000"/>
                  </a:schemeClr>
                </a:solidFill>
              </a:rPr>
              <a:t>Souhlasy s BKB</a:t>
            </a:r>
          </a:p>
        </p:txBody>
      </p:sp>
      <p:graphicFrame>
        <p:nvGraphicFramePr>
          <p:cNvPr id="10" name="Zástupný symbol pro obsah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113665988"/>
              </p:ext>
            </p:extLst>
          </p:nvPr>
        </p:nvGraphicFramePr>
        <p:xfrm>
          <a:off x="457200" y="1628775"/>
          <a:ext cx="8229600" cy="3902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2983A37-F944-45E6-8226-ADA0FB92E3CB}" type="datetime1">
              <a:rPr lang="cs-CZ" smtClean="0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dirty="0"/>
              <a:t>Krizová intervence u PČR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52428E-BCFD-4506-9004-5C317C4285A3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23589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856984" cy="1143000"/>
          </a:xfrm>
        </p:spPr>
        <p:txBody>
          <a:bodyPr/>
          <a:lstStyle/>
          <a:p>
            <a:pPr algn="ctr"/>
            <a:r>
              <a:rPr lang="cs-CZ" sz="2400" b="1" dirty="0" smtClean="0">
                <a:solidFill>
                  <a:schemeClr val="bg1">
                    <a:lumMod val="50000"/>
                  </a:schemeClr>
                </a:solidFill>
              </a:rPr>
              <a:t>Události </a:t>
            </a:r>
            <a:r>
              <a:rPr lang="cs-CZ" sz="2400" b="1" dirty="0">
                <a:solidFill>
                  <a:schemeClr val="bg1">
                    <a:lumMod val="50000"/>
                  </a:schemeClr>
                </a:solidFill>
              </a:rPr>
              <a:t>v rozmezí od června 2010 – května 2012</a:t>
            </a:r>
            <a:br>
              <a:rPr lang="cs-CZ" sz="2400" b="1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2400" b="1" dirty="0" smtClean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cs-CZ" sz="2400" b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2400" b="1" dirty="0">
                <a:solidFill>
                  <a:schemeClr val="bg1">
                    <a:lumMod val="50000"/>
                  </a:schemeClr>
                </a:solidFill>
              </a:rPr>
              <a:t>Celkový počet </a:t>
            </a:r>
            <a:r>
              <a:rPr lang="cs-CZ" sz="2400" b="1" dirty="0" smtClean="0">
                <a:solidFill>
                  <a:schemeClr val="bg1">
                    <a:lumMod val="50000"/>
                  </a:schemeClr>
                </a:solidFill>
              </a:rPr>
              <a:t>1693</a:t>
            </a:r>
            <a:endParaRPr lang="cs-CZ" sz="2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453400569"/>
              </p:ext>
            </p:extLst>
          </p:nvPr>
        </p:nvGraphicFramePr>
        <p:xfrm>
          <a:off x="179512" y="1628775"/>
          <a:ext cx="8784976" cy="3902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481828-B276-4421-A879-5039818C3E4A}" type="datetime1">
              <a:rPr lang="cs-CZ" smtClean="0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dirty="0"/>
              <a:t>Krizová intervence u PČR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27CCD5-54C0-4048-A83F-E16C81304F70}" type="slidenum">
              <a:rPr lang="cs-CZ" smtClean="0"/>
              <a:pPr>
                <a:defRPr/>
              </a:pPr>
              <a:t>7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15085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2400" b="1" dirty="0">
                <a:solidFill>
                  <a:schemeClr val="bg1">
                    <a:lumMod val="50000"/>
                  </a:schemeClr>
                </a:solidFill>
              </a:rPr>
              <a:t>Počet intervencí od června 2010 – května </a:t>
            </a:r>
            <a:r>
              <a:rPr lang="cs-CZ" sz="2400" b="1" dirty="0" smtClean="0">
                <a:solidFill>
                  <a:schemeClr val="bg1">
                    <a:lumMod val="50000"/>
                  </a:schemeClr>
                </a:solidFill>
              </a:rPr>
              <a:t>2012</a:t>
            </a:r>
            <a:br>
              <a:rPr lang="cs-CZ" sz="2400" b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2400" b="1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cs-CZ" sz="2400" b="1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2400" b="1" dirty="0">
                <a:solidFill>
                  <a:schemeClr val="bg1">
                    <a:lumMod val="50000"/>
                  </a:schemeClr>
                </a:solidFill>
              </a:rPr>
              <a:t> celkem 2123</a:t>
            </a:r>
          </a:p>
        </p:txBody>
      </p:sp>
      <p:graphicFrame>
        <p:nvGraphicFramePr>
          <p:cNvPr id="10" name="Zástupný symbol pro obsah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208713272"/>
              </p:ext>
            </p:extLst>
          </p:nvPr>
        </p:nvGraphicFramePr>
        <p:xfrm>
          <a:off x="457200" y="1628775"/>
          <a:ext cx="8229600" cy="3902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2983A37-F944-45E6-8226-ADA0FB92E3CB}" type="datetime1">
              <a:rPr lang="cs-CZ" smtClean="0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dirty="0"/>
              <a:t>Krizová intervence u PČR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52428E-BCFD-4506-9004-5C317C4285A3}" type="slidenum">
              <a:rPr lang="cs-CZ" smtClean="0"/>
              <a:pPr>
                <a:defRPr/>
              </a:pPr>
              <a:t>8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334967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algn="ctr"/>
            <a:r>
              <a:rPr lang="cs-CZ" sz="2400" b="1" dirty="0">
                <a:solidFill>
                  <a:schemeClr val="bg1">
                    <a:lumMod val="50000"/>
                  </a:schemeClr>
                </a:solidFill>
              </a:rPr>
              <a:t>Vývoj v čase - intervence</a:t>
            </a: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420753158"/>
              </p:ext>
            </p:extLst>
          </p:nvPr>
        </p:nvGraphicFramePr>
        <p:xfrm>
          <a:off x="179512" y="908720"/>
          <a:ext cx="8964488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481828-B276-4421-A879-5039818C3E4A}" type="datetime1">
              <a:rPr lang="cs-CZ" smtClean="0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dirty="0"/>
              <a:t>Krizová intervence u PČR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27CCD5-54C0-4048-A83F-E16C81304F70}" type="slidenum">
              <a:rPr lang="cs-CZ" smtClean="0"/>
              <a:pPr>
                <a:defRPr/>
              </a:pPr>
              <a:t>9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866342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/>
          <a:lstStyle/>
          <a:p>
            <a:pPr algn="ctr"/>
            <a:r>
              <a:rPr lang="cs-CZ" sz="2000"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bg1">
                    <a:lumMod val="50000"/>
                  </a:schemeClr>
                </a:solidFill>
              </a:rPr>
              <a:t>Vývoj systému pomoci obětem – počet obětí</a:t>
            </a:r>
            <a:endParaRPr lang="en-GB" sz="2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556793"/>
            <a:ext cx="4038600" cy="3974058"/>
          </a:xfrm>
        </p:spPr>
        <p:txBody>
          <a:bodyPr/>
          <a:lstStyle/>
          <a:p>
            <a:pPr marL="0" indent="0">
              <a:buNone/>
            </a:pPr>
            <a:r>
              <a:rPr lang="cs-CZ" sz="2400" dirty="0" smtClean="0"/>
              <a:t> </a:t>
            </a:r>
            <a:endParaRPr lang="en-GB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481828-B276-4421-A879-5039818C3E4A}" type="datetime1">
              <a:rPr lang="cs-CZ" smtClean="0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dirty="0"/>
              <a:t>Krizová intervence u PČR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27CCD5-54C0-4048-A83F-E16C81304F70}" type="slidenum">
              <a:rPr lang="cs-CZ" smtClean="0"/>
              <a:pPr>
                <a:defRPr/>
              </a:pPr>
              <a:t>10</a:t>
            </a:fld>
            <a:endParaRPr lang="cs-CZ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9999"/>
            <a:ext cx="8712968" cy="567526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="" xmlns:p14="http://schemas.microsoft.com/office/powerpoint/2010/main" val="1456281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04056"/>
          </a:xfrm>
        </p:spPr>
        <p:txBody>
          <a:bodyPr/>
          <a:lstStyle/>
          <a:p>
            <a:r>
              <a:rPr lang="cs-CZ" sz="2400" b="1" dirty="0">
                <a:solidFill>
                  <a:schemeClr val="bg1">
                    <a:lumMod val="50000"/>
                  </a:schemeClr>
                </a:solidFill>
              </a:rPr>
              <a:t>Druh události</a:t>
            </a: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924317418"/>
              </p:ext>
            </p:extLst>
          </p:nvPr>
        </p:nvGraphicFramePr>
        <p:xfrm>
          <a:off x="457200" y="404664"/>
          <a:ext cx="8229600" cy="54726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481828-B276-4421-A879-5039818C3E4A}" type="datetime1">
              <a:rPr lang="cs-CZ" smtClean="0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dirty="0"/>
              <a:t>Krizová intervence u PČR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27CCD5-54C0-4048-A83F-E16C81304F70}" type="slidenum">
              <a:rPr lang="cs-CZ" smtClean="0"/>
              <a:pPr>
                <a:defRPr/>
              </a:pPr>
              <a:t>11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14006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346050"/>
          </a:xfrm>
        </p:spPr>
        <p:txBody>
          <a:bodyPr/>
          <a:lstStyle/>
          <a:p>
            <a:pPr algn="ctr"/>
            <a:r>
              <a:rPr lang="cs-CZ" sz="2400"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bg1">
                    <a:lumMod val="50000"/>
                  </a:schemeClr>
                </a:solidFill>
              </a:rPr>
              <a:t>Vývoj systému pomoci obětem</a:t>
            </a:r>
            <a:endParaRPr lang="en-GB" sz="2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211960" y="704405"/>
            <a:ext cx="4248472" cy="3096343"/>
          </a:xfrm>
        </p:spPr>
        <p:txBody>
          <a:bodyPr/>
          <a:lstStyle/>
          <a:p>
            <a:pPr marL="0" indent="0" algn="just">
              <a:buNone/>
            </a:pPr>
            <a:r>
              <a:rPr lang="cs-CZ" sz="1200" dirty="0" smtClean="0"/>
              <a:t>V </a:t>
            </a:r>
            <a:r>
              <a:rPr lang="cs-CZ" sz="1200" dirty="0"/>
              <a:t>roce </a:t>
            </a:r>
            <a:r>
              <a:rPr lang="cs-CZ" sz="1200" b="1" i="1" dirty="0"/>
              <a:t>2010</a:t>
            </a:r>
            <a:r>
              <a:rPr lang="cs-CZ" sz="1200" dirty="0"/>
              <a:t> pomohli interventi v rámci systému pomoci obětem celkem </a:t>
            </a:r>
            <a:r>
              <a:rPr lang="cs-CZ" sz="1200" b="1" dirty="0"/>
              <a:t>516 osobám</a:t>
            </a:r>
            <a:r>
              <a:rPr lang="cs-CZ" sz="1200" dirty="0"/>
              <a:t>, </a:t>
            </a:r>
            <a:r>
              <a:rPr lang="cs-CZ" sz="1200" dirty="0" smtClean="0"/>
              <a:t>v roce </a:t>
            </a:r>
            <a:r>
              <a:rPr lang="cs-CZ" sz="1200" b="1" i="1" dirty="0" smtClean="0"/>
              <a:t>2011</a:t>
            </a:r>
            <a:r>
              <a:rPr lang="cs-CZ" sz="1200" dirty="0" smtClean="0"/>
              <a:t> roce </a:t>
            </a:r>
            <a:r>
              <a:rPr lang="cs-CZ" sz="1200" dirty="0"/>
              <a:t>již </a:t>
            </a:r>
            <a:r>
              <a:rPr lang="cs-CZ" sz="1200" b="1" dirty="0"/>
              <a:t>2157</a:t>
            </a:r>
            <a:r>
              <a:rPr lang="cs-CZ" sz="1200" dirty="0"/>
              <a:t>. Přesto, pokud nás zajímá reálný nárůst této pomoci, </a:t>
            </a:r>
            <a:r>
              <a:rPr lang="cs-CZ" sz="1200" dirty="0" smtClean="0"/>
              <a:t>           je </a:t>
            </a:r>
            <a:r>
              <a:rPr lang="cs-CZ" sz="1200" dirty="0"/>
              <a:t>nutné přihlédnout k faktu, že </a:t>
            </a:r>
            <a:r>
              <a:rPr lang="cs-CZ" sz="1200" b="1" i="1" dirty="0"/>
              <a:t>systém pomoci obětem vznikl teprve v polovině roku 2010</a:t>
            </a:r>
            <a:r>
              <a:rPr lang="cs-CZ" sz="1200" dirty="0"/>
              <a:t>, tedy v průběhu tohoto fungoval v jednotlivých měsících maximálně 6 měsíců (průměrně 5,6 </a:t>
            </a:r>
            <a:r>
              <a:rPr lang="cs-CZ" sz="1200" dirty="0" smtClean="0"/>
              <a:t>měsíců</a:t>
            </a:r>
            <a:r>
              <a:rPr lang="cs-CZ" sz="1200" dirty="0"/>
              <a:t>). Z tohoto důvodu je nárůst využívání služeb v rámci systému sledován </a:t>
            </a:r>
            <a:r>
              <a:rPr lang="cs-CZ" sz="1200" b="1" i="1" dirty="0"/>
              <a:t>dle měsíčního průměrného počtu </a:t>
            </a:r>
            <a:r>
              <a:rPr lang="cs-CZ" sz="1200" dirty="0"/>
              <a:t>intervenovaných osob. V roce </a:t>
            </a:r>
            <a:r>
              <a:rPr lang="cs-CZ" sz="1200" b="1" i="1" dirty="0"/>
              <a:t>2010</a:t>
            </a:r>
            <a:r>
              <a:rPr lang="cs-CZ" sz="1200" dirty="0"/>
              <a:t> pomohli interventi měsíčně </a:t>
            </a:r>
            <a:r>
              <a:rPr lang="cs-CZ" sz="1200" b="1" dirty="0"/>
              <a:t>průměrně 86 osobám </a:t>
            </a:r>
            <a:r>
              <a:rPr lang="cs-CZ" sz="1200" b="1" dirty="0" smtClean="0"/>
              <a:t>             </a:t>
            </a:r>
            <a:r>
              <a:rPr lang="cs-CZ" sz="1200" dirty="0" smtClean="0"/>
              <a:t>(</a:t>
            </a:r>
            <a:r>
              <a:rPr lang="cs-CZ" sz="1200" dirty="0"/>
              <a:t>v každém kraji pak průměrně 6,2 osobám), v roce 2011 pak </a:t>
            </a:r>
            <a:r>
              <a:rPr lang="cs-CZ" sz="1200" dirty="0" smtClean="0"/>
              <a:t>průměrně </a:t>
            </a:r>
            <a:r>
              <a:rPr lang="cs-CZ" sz="1200" b="1" dirty="0"/>
              <a:t>189,8 osobám </a:t>
            </a:r>
            <a:r>
              <a:rPr lang="cs-CZ" sz="1200" dirty="0"/>
              <a:t>(v každém kraji pak 12,8 osobám). </a:t>
            </a:r>
            <a:endParaRPr lang="cs-CZ" sz="1200" dirty="0" smtClean="0"/>
          </a:p>
          <a:p>
            <a:pPr marL="0" indent="0" algn="just">
              <a:buNone/>
            </a:pPr>
            <a:endParaRPr lang="cs-CZ" sz="1200" b="1" dirty="0"/>
          </a:p>
          <a:p>
            <a:pPr marL="0" indent="0" algn="just">
              <a:buNone/>
            </a:pPr>
            <a:r>
              <a:rPr lang="cs-CZ" sz="1200" b="1" dirty="0" smtClean="0"/>
              <a:t>Nárůst </a:t>
            </a:r>
            <a:r>
              <a:rPr lang="cs-CZ" sz="1200" b="1" dirty="0"/>
              <a:t>využívání systému pomoci obětem je tak v roce 2011 více než dvojnásobný.</a:t>
            </a:r>
            <a:endParaRPr lang="en-GB" sz="12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481828-B276-4421-A879-5039818C3E4A}" type="datetime1">
              <a:rPr lang="cs-CZ" smtClean="0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dirty="0"/>
              <a:t>Systém pomoci obětem 2011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27CCD5-54C0-4048-A83F-E16C81304F70}" type="slidenum">
              <a:rPr lang="cs-CZ" smtClean="0"/>
              <a:pPr>
                <a:defRPr/>
              </a:pPr>
              <a:t>12</a:t>
            </a:fld>
            <a:endParaRPr lang="cs-CZ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704405"/>
            <a:ext cx="3328245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3933056"/>
            <a:ext cx="7848872" cy="2848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54593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pPr algn="ctr"/>
            <a:r>
              <a:rPr lang="cs-CZ" sz="2400" b="1" dirty="0" smtClean="0">
                <a:solidFill>
                  <a:schemeClr val="bg1">
                    <a:lumMod val="50000"/>
                  </a:schemeClr>
                </a:solidFill>
              </a:rPr>
              <a:t>Pomoc obětem v roce 2010 (za 6 měsíců)</a:t>
            </a:r>
            <a:endParaRPr lang="en-GB" sz="2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556793"/>
            <a:ext cx="4038600" cy="3974058"/>
          </a:xfrm>
        </p:spPr>
        <p:txBody>
          <a:bodyPr/>
          <a:lstStyle/>
          <a:p>
            <a:pPr marL="0" indent="0">
              <a:buNone/>
            </a:pPr>
            <a:r>
              <a:rPr lang="cs-CZ" sz="2400" dirty="0" smtClean="0"/>
              <a:t> </a:t>
            </a:r>
            <a:endParaRPr lang="en-GB" sz="24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4644008" y="1268760"/>
            <a:ext cx="4038600" cy="3902075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cs-CZ" sz="1400" dirty="0" smtClean="0"/>
              <a:t>V roce 2010 v rámci </a:t>
            </a:r>
            <a:r>
              <a:rPr lang="cs-CZ" sz="1400" b="1" dirty="0" smtClean="0"/>
              <a:t>248 událostí </a:t>
            </a:r>
            <a:r>
              <a:rPr lang="cs-CZ" sz="1400" dirty="0" smtClean="0"/>
              <a:t>interventi </a:t>
            </a:r>
            <a:r>
              <a:rPr lang="cs-CZ" sz="1400" b="1" dirty="0" smtClean="0"/>
              <a:t>vyjeli 262x </a:t>
            </a:r>
            <a:r>
              <a:rPr lang="cs-CZ" sz="1400" dirty="0" smtClean="0"/>
              <a:t>podat intervenci celkem </a:t>
            </a:r>
            <a:r>
              <a:rPr lang="cs-CZ" sz="1400" b="1" dirty="0" smtClean="0"/>
              <a:t>516 osobám</a:t>
            </a:r>
            <a:r>
              <a:rPr lang="cs-CZ" sz="1400" dirty="0" smtClean="0"/>
              <a:t>. </a:t>
            </a:r>
          </a:p>
          <a:p>
            <a:pPr algn="just">
              <a:lnSpc>
                <a:spcPct val="150000"/>
              </a:lnSpc>
            </a:pPr>
            <a:endParaRPr lang="cs-CZ" sz="1400" dirty="0"/>
          </a:p>
          <a:p>
            <a:pPr algn="just">
              <a:lnSpc>
                <a:spcPct val="150000"/>
              </a:lnSpc>
            </a:pPr>
            <a:r>
              <a:rPr lang="cs-CZ" sz="1400" b="1" dirty="0" smtClean="0"/>
              <a:t>10x</a:t>
            </a:r>
            <a:r>
              <a:rPr lang="cs-CZ" sz="1400" dirty="0" smtClean="0"/>
              <a:t> podali některým z těchto osob </a:t>
            </a:r>
            <a:r>
              <a:rPr lang="cs-CZ" sz="1400" b="1" dirty="0" smtClean="0"/>
              <a:t>opakovanou intervenci</a:t>
            </a:r>
            <a:r>
              <a:rPr lang="cs-CZ" sz="1400" dirty="0" smtClean="0"/>
              <a:t>, celkem tak učinili </a:t>
            </a:r>
            <a:r>
              <a:rPr lang="cs-CZ" sz="1400" b="1" dirty="0" smtClean="0"/>
              <a:t>526 kontaktů</a:t>
            </a:r>
            <a:r>
              <a:rPr lang="cs-CZ" sz="1400" dirty="0" smtClean="0"/>
              <a:t>.</a:t>
            </a:r>
          </a:p>
          <a:p>
            <a:pPr algn="just">
              <a:lnSpc>
                <a:spcPct val="150000"/>
              </a:lnSpc>
            </a:pPr>
            <a:endParaRPr lang="cs-CZ" sz="1400" dirty="0"/>
          </a:p>
          <a:p>
            <a:pPr algn="just">
              <a:lnSpc>
                <a:spcPct val="150000"/>
              </a:lnSpc>
            </a:pPr>
            <a:r>
              <a:rPr lang="cs-CZ" sz="1400" b="1" dirty="0" smtClean="0"/>
              <a:t>23</a:t>
            </a:r>
            <a:r>
              <a:rPr lang="cs-CZ" sz="1400" dirty="0" smtClean="0"/>
              <a:t> osob učinilo </a:t>
            </a:r>
            <a:r>
              <a:rPr lang="cs-CZ" sz="1400" b="1" dirty="0" smtClean="0"/>
              <a:t>souhlas s předáním údajů BKB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481828-B276-4421-A879-5039818C3E4A}" type="datetime1">
              <a:rPr lang="cs-CZ" smtClean="0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27CCD5-54C0-4048-A83F-E16C81304F70}" type="slidenum">
              <a:rPr lang="cs-CZ" smtClean="0"/>
              <a:pPr>
                <a:defRPr/>
              </a:pPr>
              <a:t>13</a:t>
            </a:fld>
            <a:endParaRPr lang="cs-CZ"/>
          </a:p>
        </p:txBody>
      </p:sp>
      <p:sp>
        <p:nvSpPr>
          <p:cNvPr id="9" name="Zástupný symbol pro zápatí 4"/>
          <p:cNvSpPr txBox="1">
            <a:spLocks/>
          </p:cNvSpPr>
          <p:nvPr/>
        </p:nvSpPr>
        <p:spPr bwMode="auto">
          <a:xfrm>
            <a:off x="1852925" y="6310374"/>
            <a:ext cx="4679950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cs-CZ" dirty="0"/>
              <a:t>Krizová intervence u PČR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6"/>
            <a:ext cx="3992116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7504" y="5047076"/>
            <a:ext cx="89289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V první polovině roku 2010 (mimo systém pomoci obětem) poskytli policejní psychologové pomoc </a:t>
            </a:r>
            <a:r>
              <a:rPr lang="cs-CZ" sz="1400" b="1" i="1" dirty="0" smtClean="0"/>
              <a:t>155 obětem</a:t>
            </a:r>
            <a:r>
              <a:rPr lang="cs-CZ" sz="1400" dirty="0" smtClean="0"/>
              <a:t>.</a:t>
            </a:r>
            <a:endParaRPr lang="cs-CZ" sz="1400" dirty="0"/>
          </a:p>
        </p:txBody>
      </p:sp>
    </p:spTree>
    <p:extLst>
      <p:ext uri="{BB962C8B-B14F-4D97-AF65-F5344CB8AC3E}">
        <p14:creationId xmlns="" xmlns:p14="http://schemas.microsoft.com/office/powerpoint/2010/main" val="1134197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pPr algn="ctr"/>
            <a:r>
              <a:rPr lang="cs-CZ" sz="2400" b="1" dirty="0" smtClean="0">
                <a:solidFill>
                  <a:schemeClr val="bg1">
                    <a:lumMod val="50000"/>
                  </a:schemeClr>
                </a:solidFill>
              </a:rPr>
              <a:t> Pomoc obětem v roce 2011 (12 měsíců)</a:t>
            </a:r>
            <a:endParaRPr lang="en-GB" sz="2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556793"/>
            <a:ext cx="4038600" cy="3974058"/>
          </a:xfrm>
        </p:spPr>
        <p:txBody>
          <a:bodyPr/>
          <a:lstStyle/>
          <a:p>
            <a:pPr marL="0" indent="0">
              <a:buNone/>
            </a:pPr>
            <a:r>
              <a:rPr lang="cs-CZ" sz="2400" dirty="0" smtClean="0"/>
              <a:t> </a:t>
            </a:r>
            <a:endParaRPr lang="en-GB" sz="24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cs-CZ" sz="1400" dirty="0" smtClean="0"/>
              <a:t>V roce 2011 v rámci </a:t>
            </a:r>
            <a:r>
              <a:rPr lang="cs-CZ" sz="1400" b="1" dirty="0" smtClean="0"/>
              <a:t>1013 událostí </a:t>
            </a:r>
            <a:r>
              <a:rPr lang="cs-CZ" sz="1400" dirty="0" smtClean="0"/>
              <a:t>interventi </a:t>
            </a:r>
            <a:r>
              <a:rPr lang="cs-CZ" sz="1400" b="1" dirty="0" smtClean="0"/>
              <a:t>vyjeli 1270x </a:t>
            </a:r>
            <a:r>
              <a:rPr lang="cs-CZ" sz="1400" dirty="0" smtClean="0"/>
              <a:t>podat intervenci celkem </a:t>
            </a:r>
            <a:r>
              <a:rPr lang="cs-CZ" sz="1400" b="1" dirty="0" smtClean="0"/>
              <a:t>2157 osobám</a:t>
            </a:r>
            <a:r>
              <a:rPr lang="cs-CZ" sz="1400" dirty="0" smtClean="0"/>
              <a:t>. </a:t>
            </a:r>
          </a:p>
          <a:p>
            <a:pPr algn="just">
              <a:lnSpc>
                <a:spcPct val="150000"/>
              </a:lnSpc>
            </a:pPr>
            <a:endParaRPr lang="cs-CZ" sz="1400" dirty="0"/>
          </a:p>
          <a:p>
            <a:pPr algn="just">
              <a:lnSpc>
                <a:spcPct val="150000"/>
              </a:lnSpc>
            </a:pPr>
            <a:r>
              <a:rPr lang="cs-CZ" sz="1400" b="1" dirty="0" smtClean="0"/>
              <a:t>367x</a:t>
            </a:r>
            <a:r>
              <a:rPr lang="cs-CZ" sz="1400" dirty="0" smtClean="0"/>
              <a:t> podali některým z těchto osob </a:t>
            </a:r>
            <a:r>
              <a:rPr lang="cs-CZ" sz="1400" b="1" dirty="0" smtClean="0"/>
              <a:t>opakovanou intervenci</a:t>
            </a:r>
            <a:r>
              <a:rPr lang="cs-CZ" sz="1400" dirty="0" smtClean="0"/>
              <a:t>, celkem tak učinili </a:t>
            </a:r>
            <a:r>
              <a:rPr lang="cs-CZ" sz="1400" b="1" dirty="0" smtClean="0"/>
              <a:t>2524 kontaktů</a:t>
            </a:r>
            <a:r>
              <a:rPr lang="cs-CZ" sz="1400" dirty="0" smtClean="0"/>
              <a:t>.</a:t>
            </a:r>
          </a:p>
          <a:p>
            <a:pPr algn="just">
              <a:lnSpc>
                <a:spcPct val="150000"/>
              </a:lnSpc>
            </a:pPr>
            <a:endParaRPr lang="cs-CZ" sz="1400" dirty="0"/>
          </a:p>
          <a:p>
            <a:pPr algn="just">
              <a:lnSpc>
                <a:spcPct val="150000"/>
              </a:lnSpc>
            </a:pPr>
            <a:r>
              <a:rPr lang="cs-CZ" sz="1400" b="1" dirty="0" smtClean="0"/>
              <a:t>105</a:t>
            </a:r>
            <a:r>
              <a:rPr lang="cs-CZ" sz="1400" dirty="0" smtClean="0"/>
              <a:t> osob učinilo </a:t>
            </a:r>
            <a:r>
              <a:rPr lang="cs-CZ" sz="1400" b="1" dirty="0" smtClean="0"/>
              <a:t>souhlas s předáním údajů BKB</a:t>
            </a:r>
            <a:r>
              <a:rPr lang="cs-CZ" sz="1400" dirty="0" smtClean="0"/>
              <a:t>.</a:t>
            </a:r>
            <a:endParaRPr lang="cs-CZ" sz="1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481828-B276-4421-A879-5039818C3E4A}" type="datetime1">
              <a:rPr lang="cs-CZ" smtClean="0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27CCD5-54C0-4048-A83F-E16C81304F70}" type="slidenum">
              <a:rPr lang="cs-CZ" smtClean="0"/>
              <a:pPr>
                <a:defRPr/>
              </a:pPr>
              <a:t>14</a:t>
            </a:fld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3924871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Zástupný symbol pro zápatí 4"/>
          <p:cNvSpPr txBox="1">
            <a:spLocks/>
          </p:cNvSpPr>
          <p:nvPr/>
        </p:nvSpPr>
        <p:spPr bwMode="auto">
          <a:xfrm>
            <a:off x="1886848" y="6310374"/>
            <a:ext cx="4679950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cs-CZ" dirty="0"/>
              <a:t>Krizová intervence u PČR</a:t>
            </a:r>
          </a:p>
        </p:txBody>
      </p:sp>
    </p:spTree>
    <p:extLst>
      <p:ext uri="{BB962C8B-B14F-4D97-AF65-F5344CB8AC3E}">
        <p14:creationId xmlns="" xmlns:p14="http://schemas.microsoft.com/office/powerpoint/2010/main" val="1208636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ablona prezentace PP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B7B6B7"/>
      </a:lt2>
      <a:accent1>
        <a:srgbClr val="3B7EA9"/>
      </a:accent1>
      <a:accent2>
        <a:srgbClr val="3F94D3"/>
      </a:accent2>
      <a:accent3>
        <a:srgbClr val="FFFFFF"/>
      </a:accent3>
      <a:accent4>
        <a:srgbClr val="000000"/>
      </a:accent4>
      <a:accent5>
        <a:srgbClr val="AFC0D1"/>
      </a:accent5>
      <a:accent6>
        <a:srgbClr val="3886BF"/>
      </a:accent6>
      <a:hlink>
        <a:srgbClr val="A8C8EB"/>
      </a:hlink>
      <a:folHlink>
        <a:srgbClr val="368E2B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B7B6B7"/>
        </a:lt2>
        <a:accent1>
          <a:srgbClr val="3B7EA9"/>
        </a:accent1>
        <a:accent2>
          <a:srgbClr val="3F94D3"/>
        </a:accent2>
        <a:accent3>
          <a:srgbClr val="FFFFFF"/>
        </a:accent3>
        <a:accent4>
          <a:srgbClr val="000000"/>
        </a:accent4>
        <a:accent5>
          <a:srgbClr val="AFC0D1"/>
        </a:accent5>
        <a:accent6>
          <a:srgbClr val="3886BF"/>
        </a:accent6>
        <a:hlink>
          <a:srgbClr val="A8C8EB"/>
        </a:hlink>
        <a:folHlink>
          <a:srgbClr val="368E2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7233</TotalTime>
  <Words>755</Words>
  <Application>Microsoft Office PowerPoint</Application>
  <PresentationFormat>Předvádění na obrazovce (4:3)</PresentationFormat>
  <Paragraphs>135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šablona prezentace PP</vt:lpstr>
      <vt:lpstr> Krizová intervence u PČR  Systém pomoci obětem trestné činnosti a mimořádných událostí </vt:lpstr>
      <vt:lpstr>Systém krizové intervence u PČR </vt:lpstr>
      <vt:lpstr>Cílové skupiny systému pomoci obětem TČ a MU:</vt:lpstr>
      <vt:lpstr>Zajištění systému pomoci obětem TČ a MU:</vt:lpstr>
      <vt:lpstr>Spolupráce s Bílým kruhem bezpečí (BKB):</vt:lpstr>
      <vt:lpstr>Souhlasy s BKB</vt:lpstr>
      <vt:lpstr>Události v rozmezí od června 2010 – května 2012  Celkový počet 1693</vt:lpstr>
      <vt:lpstr>Počet intervencí od června 2010 – května 2012   celkem 2123</vt:lpstr>
      <vt:lpstr>Vývoj v čase - intervence</vt:lpstr>
      <vt:lpstr> Vývoj systému pomoci obětem – počet obětí</vt:lpstr>
      <vt:lpstr>Druh události</vt:lpstr>
      <vt:lpstr> Vývoj systému pomoci obětem</vt:lpstr>
      <vt:lpstr>Pomoc obětem v roce 2010 (za 6 měsíců)</vt:lpstr>
      <vt:lpstr> Pomoc obětem v roce 2011 (12 měsíců)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Vyhodnocení činnosti psychologických pracovišť 2009</dc:title>
  <dc:creator>vláďa</dc:creator>
  <cp:lastModifiedBy>LunackovaM</cp:lastModifiedBy>
  <cp:revision>1078</cp:revision>
  <cp:lastPrinted>2012-04-21T12:28:53Z</cp:lastPrinted>
  <dcterms:created xsi:type="dcterms:W3CDTF">2010-05-02T11:59:04Z</dcterms:created>
  <dcterms:modified xsi:type="dcterms:W3CDTF">2012-05-17T14:08:42Z</dcterms:modified>
</cp:coreProperties>
</file>