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3" r:id="rId15"/>
    <p:sldId id="268" r:id="rId16"/>
    <p:sldId id="272" r:id="rId17"/>
    <p:sldId id="270" r:id="rId18"/>
    <p:sldId id="271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04" autoAdjust="0"/>
    <p:restoredTop sz="94660"/>
  </p:normalViewPr>
  <p:slideViewPr>
    <p:cSldViewPr>
      <p:cViewPr varScale="1">
        <p:scale>
          <a:sx n="104" d="100"/>
          <a:sy n="104" d="100"/>
        </p:scale>
        <p:origin x="-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Rita\Desktop\veronika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Rita\Desktop\veronika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v>RZP</c:v>
          </c:tx>
          <c:cat>
            <c:strRef>
              <c:f>'1A'!$A$2:$A$5</c:f>
              <c:strCache>
                <c:ptCount val="4"/>
                <c:pt idx="0">
                  <c:v>ANO</c:v>
                </c:pt>
                <c:pt idx="1">
                  <c:v>NE</c:v>
                </c:pt>
                <c:pt idx="2">
                  <c:v>BYLA UZAVŘENA</c:v>
                </c:pt>
                <c:pt idx="3">
                  <c:v>NEHODNOTÍ</c:v>
                </c:pt>
              </c:strCache>
            </c:strRef>
          </c:cat>
          <c:val>
            <c:numRef>
              <c:f>'1A'!$C$2:$C$5</c:f>
              <c:numCache>
                <c:formatCode>General</c:formatCode>
                <c:ptCount val="4"/>
                <c:pt idx="0">
                  <c:v>38</c:v>
                </c:pt>
                <c:pt idx="1">
                  <c:v>7</c:v>
                </c:pt>
                <c:pt idx="2">
                  <c:v>3</c:v>
                </c:pt>
                <c:pt idx="3">
                  <c:v>0</c:v>
                </c:pt>
              </c:numCache>
            </c:numRef>
          </c:val>
        </c:ser>
        <c:ser>
          <c:idx val="1"/>
          <c:order val="1"/>
          <c:tx>
            <c:v>RLP</c:v>
          </c:tx>
          <c:cat>
            <c:strRef>
              <c:f>'1A'!$A$2:$A$5</c:f>
              <c:strCache>
                <c:ptCount val="4"/>
                <c:pt idx="0">
                  <c:v>ANO</c:v>
                </c:pt>
                <c:pt idx="1">
                  <c:v>NE</c:v>
                </c:pt>
                <c:pt idx="2">
                  <c:v>BYLA UZAVŘENA</c:v>
                </c:pt>
                <c:pt idx="3">
                  <c:v>NEHODNOTÍ</c:v>
                </c:pt>
              </c:strCache>
            </c:strRef>
          </c:cat>
          <c:val>
            <c:numRef>
              <c:f>'1A'!$I$2:$I$5</c:f>
              <c:numCache>
                <c:formatCode>General</c:formatCode>
                <c:ptCount val="4"/>
                <c:pt idx="0">
                  <c:v>52</c:v>
                </c:pt>
                <c:pt idx="1">
                  <c:v>13</c:v>
                </c:pt>
                <c:pt idx="2">
                  <c:v>0</c:v>
                </c:pt>
                <c:pt idx="3">
                  <c:v>1</c:v>
                </c:pt>
              </c:numCache>
            </c:numRef>
          </c:val>
        </c:ser>
        <c:axId val="38204928"/>
        <c:axId val="38206464"/>
      </c:barChart>
      <c:catAx>
        <c:axId val="38204928"/>
        <c:scaling>
          <c:orientation val="minMax"/>
        </c:scaling>
        <c:axPos val="b"/>
        <c:tickLblPos val="nextTo"/>
        <c:crossAx val="38206464"/>
        <c:crosses val="autoZero"/>
        <c:auto val="1"/>
        <c:lblAlgn val="ctr"/>
        <c:lblOffset val="100"/>
      </c:catAx>
      <c:valAx>
        <c:axId val="38206464"/>
        <c:scaling>
          <c:orientation val="minMax"/>
        </c:scaling>
        <c:axPos val="l"/>
        <c:majorGridlines/>
        <c:numFmt formatCode="General" sourceLinked="1"/>
        <c:tickLblPos val="nextTo"/>
        <c:crossAx val="38204928"/>
        <c:crosses val="autoZero"/>
        <c:crossBetween val="between"/>
      </c:valAx>
    </c:plotArea>
    <c:legend>
      <c:legendPos val="r"/>
      <c:layout/>
    </c:legend>
    <c:plotVisOnly val="1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v>RZP</c:v>
          </c:tx>
          <c:cat>
            <c:strRef>
              <c:f>'2A'!$A$2:$A$6</c:f>
              <c:strCache>
                <c:ptCount val="5"/>
                <c:pt idx="0">
                  <c:v>Promluvit si o situaci</c:v>
                </c:pt>
                <c:pt idx="1">
                  <c:v>Zájem a čas peerů</c:v>
                </c:pt>
                <c:pt idx="2">
                  <c:v>Možnost utřídit si myšlenky</c:v>
                </c:pt>
                <c:pt idx="3">
                  <c:v>Reakce ostatních a zpětná vazba</c:v>
                </c:pt>
                <c:pt idx="4">
                  <c:v>Nehodnotí</c:v>
                </c:pt>
              </c:strCache>
            </c:strRef>
          </c:cat>
          <c:val>
            <c:numRef>
              <c:f>'2A'!$E$2:$E$6</c:f>
              <c:numCache>
                <c:formatCode>General</c:formatCode>
                <c:ptCount val="5"/>
                <c:pt idx="0">
                  <c:v>13</c:v>
                </c:pt>
                <c:pt idx="1">
                  <c:v>5</c:v>
                </c:pt>
                <c:pt idx="2">
                  <c:v>2</c:v>
                </c:pt>
                <c:pt idx="3">
                  <c:v>16</c:v>
                </c:pt>
                <c:pt idx="4">
                  <c:v>12</c:v>
                </c:pt>
              </c:numCache>
            </c:numRef>
          </c:val>
        </c:ser>
        <c:ser>
          <c:idx val="1"/>
          <c:order val="1"/>
          <c:tx>
            <c:v>RLP</c:v>
          </c:tx>
          <c:cat>
            <c:strRef>
              <c:f>'2A'!$A$2:$A$6</c:f>
              <c:strCache>
                <c:ptCount val="5"/>
                <c:pt idx="0">
                  <c:v>Promluvit si o situaci</c:v>
                </c:pt>
                <c:pt idx="1">
                  <c:v>Zájem a čas peerů</c:v>
                </c:pt>
                <c:pt idx="2">
                  <c:v>Možnost utřídit si myšlenky</c:v>
                </c:pt>
                <c:pt idx="3">
                  <c:v>Reakce ostatních a zpětná vazba</c:v>
                </c:pt>
                <c:pt idx="4">
                  <c:v>Nehodnotí</c:v>
                </c:pt>
              </c:strCache>
            </c:strRef>
          </c:cat>
          <c:val>
            <c:numRef>
              <c:f>'2A'!$M$2:$M$6</c:f>
              <c:numCache>
                <c:formatCode>General</c:formatCode>
                <c:ptCount val="5"/>
                <c:pt idx="0">
                  <c:v>19</c:v>
                </c:pt>
                <c:pt idx="1">
                  <c:v>12</c:v>
                </c:pt>
                <c:pt idx="2">
                  <c:v>14</c:v>
                </c:pt>
                <c:pt idx="3">
                  <c:v>15</c:v>
                </c:pt>
                <c:pt idx="4">
                  <c:v>6</c:v>
                </c:pt>
              </c:numCache>
            </c:numRef>
          </c:val>
        </c:ser>
        <c:axId val="66366464"/>
        <c:axId val="66257664"/>
      </c:barChart>
      <c:catAx>
        <c:axId val="66366464"/>
        <c:scaling>
          <c:orientation val="minMax"/>
        </c:scaling>
        <c:axPos val="b"/>
        <c:tickLblPos val="nextTo"/>
        <c:crossAx val="66257664"/>
        <c:crosses val="autoZero"/>
        <c:auto val="1"/>
        <c:lblAlgn val="ctr"/>
        <c:lblOffset val="100"/>
      </c:catAx>
      <c:valAx>
        <c:axId val="66257664"/>
        <c:scaling>
          <c:orientation val="minMax"/>
        </c:scaling>
        <c:axPos val="l"/>
        <c:majorGridlines/>
        <c:numFmt formatCode="General" sourceLinked="1"/>
        <c:tickLblPos val="nextTo"/>
        <c:crossAx val="66366464"/>
        <c:crosses val="autoZero"/>
        <c:crossBetween val="between"/>
      </c:valAx>
    </c:plotArea>
    <c:legend>
      <c:legendPos val="r"/>
      <c:layout/>
    </c:legend>
    <c:plotVisOnly val="1"/>
  </c:chart>
  <c:externalData r:id="rId2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8ED-5121-434E-8831-E10BC9345C4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52683-0B5C-4010-9FC9-343817220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8ED-5121-434E-8831-E10BC9345C4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52683-0B5C-4010-9FC9-343817220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8ED-5121-434E-8831-E10BC9345C4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52683-0B5C-4010-9FC9-343817220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8ED-5121-434E-8831-E10BC9345C4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52683-0B5C-4010-9FC9-343817220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8ED-5121-434E-8831-E10BC9345C4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52683-0B5C-4010-9FC9-343817220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8ED-5121-434E-8831-E10BC9345C4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52683-0B5C-4010-9FC9-343817220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8ED-5121-434E-8831-E10BC9345C4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52683-0B5C-4010-9FC9-343817220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8ED-5121-434E-8831-E10BC9345C4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52683-0B5C-4010-9FC9-343817220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8ED-5121-434E-8831-E10BC9345C4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52683-0B5C-4010-9FC9-343817220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8ED-5121-434E-8831-E10BC9345C4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52683-0B5C-4010-9FC9-343817220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EB8ED-5121-434E-8831-E10BC9345C4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52683-0B5C-4010-9FC9-343817220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EB8ED-5121-434E-8831-E10BC9345C4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352683-0B5C-4010-9FC9-343817220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pismz.cz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piscr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Systém psychosociální intervenční služby v </a:t>
            </a:r>
            <a:r>
              <a:rPr lang="cs-CZ" dirty="0" smtClean="0"/>
              <a:t>Čechách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PhDr. Blanka </a:t>
            </a:r>
            <a:r>
              <a:rPr lang="cs-CZ" dirty="0" err="1" smtClean="0"/>
              <a:t>Čepická</a:t>
            </a:r>
            <a:endParaRPr lang="cs-CZ" dirty="0" smtClean="0"/>
          </a:p>
          <a:p>
            <a:r>
              <a:rPr lang="cs-CZ" sz="2000" dirty="0" smtClean="0"/>
              <a:t> </a:t>
            </a:r>
            <a:endParaRPr lang="cs-CZ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 to celé začalo a dále se vyvíjelo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600" dirty="0" smtClean="0"/>
              <a:t>1</a:t>
            </a:r>
            <a:r>
              <a:rPr lang="cs-CZ" dirty="0" smtClean="0"/>
              <a:t>. </a:t>
            </a:r>
            <a:r>
              <a:rPr lang="cs-CZ" sz="2800" b="1" dirty="0" smtClean="0"/>
              <a:t>Nulté období</a:t>
            </a:r>
            <a:r>
              <a:rPr lang="cs-CZ" sz="2800" dirty="0" smtClean="0"/>
              <a:t>(projekty: Peer-support-</a:t>
            </a:r>
            <a:r>
              <a:rPr lang="cs-CZ" sz="2800" dirty="0" err="1" smtClean="0"/>
              <a:t>councellors</a:t>
            </a:r>
            <a:r>
              <a:rPr lang="cs-CZ" sz="2800" dirty="0" smtClean="0"/>
              <a:t> 1998,  a </a:t>
            </a:r>
            <a:r>
              <a:rPr lang="de-DE" sz="2800" dirty="0" smtClean="0"/>
              <a:t>Europäisches </a:t>
            </a:r>
            <a:r>
              <a:rPr lang="de-DE" sz="2800" dirty="0"/>
              <a:t>Netzwerk </a:t>
            </a:r>
            <a:r>
              <a:rPr lang="de-DE" sz="2800" dirty="0" smtClean="0"/>
              <a:t>Notfallpsychologie</a:t>
            </a:r>
            <a:r>
              <a:rPr lang="cs-CZ" sz="2800" dirty="0" smtClean="0"/>
              <a:t> 1999</a:t>
            </a:r>
            <a:endParaRPr lang="cs-CZ" sz="2800" dirty="0"/>
          </a:p>
          <a:p>
            <a:pPr>
              <a:buNone/>
            </a:pPr>
            <a:r>
              <a:rPr lang="cs-CZ" sz="2800" dirty="0" smtClean="0"/>
              <a:t>2. </a:t>
            </a:r>
            <a:r>
              <a:rPr lang="cs-CZ" sz="2800" b="1" dirty="0" smtClean="0"/>
              <a:t>První období</a:t>
            </a:r>
            <a:r>
              <a:rPr lang="cs-CZ" sz="2800" dirty="0" smtClean="0"/>
              <a:t>: CISM trénink v ČR (2003, 2004, 2006, 2007)</a:t>
            </a:r>
          </a:p>
          <a:p>
            <a:pPr>
              <a:buNone/>
            </a:pPr>
            <a:r>
              <a:rPr lang="cs-CZ" sz="2800" dirty="0" smtClean="0"/>
              <a:t>3. </a:t>
            </a:r>
            <a:r>
              <a:rPr lang="cs-CZ" sz="2800" b="1" dirty="0" smtClean="0"/>
              <a:t>Druhé období</a:t>
            </a:r>
            <a:r>
              <a:rPr lang="cs-CZ" sz="2800" dirty="0" smtClean="0"/>
              <a:t>– pracovní konference CISM (1. </a:t>
            </a:r>
            <a:r>
              <a:rPr lang="cs-CZ" sz="2800" dirty="0" err="1" smtClean="0"/>
              <a:t>Bohdaneč</a:t>
            </a:r>
            <a:r>
              <a:rPr lang="cs-CZ" sz="2800" dirty="0" smtClean="0"/>
              <a:t> 2008, 2. </a:t>
            </a:r>
            <a:r>
              <a:rPr lang="cs-CZ" sz="2800" dirty="0" err="1" smtClean="0"/>
              <a:t>Milovy</a:t>
            </a:r>
            <a:r>
              <a:rPr lang="cs-CZ" sz="2800" dirty="0" smtClean="0"/>
              <a:t> 2009) </a:t>
            </a:r>
            <a:endParaRPr lang="cs-CZ" sz="2800" dirty="0"/>
          </a:p>
          <a:p>
            <a:pPr>
              <a:buNone/>
            </a:pPr>
            <a:r>
              <a:rPr lang="cs-CZ" sz="2800" dirty="0" smtClean="0"/>
              <a:t>4. </a:t>
            </a:r>
            <a:r>
              <a:rPr lang="cs-CZ" sz="2800" b="1" dirty="0" smtClean="0"/>
              <a:t>Třetí období</a:t>
            </a:r>
            <a:r>
              <a:rPr lang="cs-CZ" sz="2800" dirty="0" smtClean="0"/>
              <a:t>– spolupráce s WHO ČR, výcviky na NCONZO, 3. pracovní konference v Orlických horách pod hlavičkou SPIS, RR 2010, 2011</a:t>
            </a:r>
          </a:p>
          <a:p>
            <a:pPr>
              <a:buNone/>
            </a:pPr>
            <a:r>
              <a:rPr lang="cs-CZ" sz="2800" dirty="0" smtClean="0"/>
              <a:t>5. </a:t>
            </a:r>
            <a:r>
              <a:rPr lang="cs-CZ" sz="2800" b="1" dirty="0" smtClean="0"/>
              <a:t>2011  - 1.4.2012 </a:t>
            </a:r>
            <a:r>
              <a:rPr lang="cs-CZ" sz="2800" dirty="0" smtClean="0"/>
              <a:t>- 4. konference </a:t>
            </a:r>
            <a:r>
              <a:rPr lang="cs-CZ" sz="2800" dirty="0" err="1" smtClean="0"/>
              <a:t>Tisá</a:t>
            </a:r>
            <a:r>
              <a:rPr lang="cs-CZ" sz="2800" dirty="0" smtClean="0"/>
              <a:t>, rozvíjení celonárodního systému SPIS</a:t>
            </a:r>
          </a:p>
          <a:p>
            <a:pPr>
              <a:buNone/>
            </a:pPr>
            <a:r>
              <a:rPr lang="cs-CZ" sz="2800" dirty="0" smtClean="0"/>
              <a:t>6. 1.4.2012  - zákon 374/2011 o ZZS . § 16. odst. b</a:t>
            </a:r>
          </a:p>
          <a:p>
            <a:pPr>
              <a:buNone/>
            </a:pPr>
            <a:endParaRPr lang="cs-CZ" sz="2800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Nulté období</a:t>
            </a:r>
            <a:br>
              <a:rPr lang="cs-CZ" dirty="0" smtClean="0"/>
            </a:br>
            <a:r>
              <a:rPr lang="cs-CZ" sz="2800" dirty="0" smtClean="0"/>
              <a:t>(období seznamování se s problémem péče o pečovatele, 1998-2000)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Projekty EU – </a:t>
            </a:r>
            <a:r>
              <a:rPr lang="cs-CZ" dirty="0" err="1" smtClean="0"/>
              <a:t>Leonardo</a:t>
            </a:r>
            <a:r>
              <a:rPr lang="cs-CZ" dirty="0" smtClean="0"/>
              <a:t> </a:t>
            </a:r>
            <a:r>
              <a:rPr lang="cs-CZ" dirty="0" err="1" smtClean="0"/>
              <a:t>da</a:t>
            </a:r>
            <a:r>
              <a:rPr lang="cs-CZ" dirty="0" smtClean="0"/>
              <a:t> Vinci: 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de-DE" dirty="0" smtClean="0"/>
              <a:t>Projekt-Nr.: D/98/2/055555/P1/11.1.1.b/FPC (P</a:t>
            </a:r>
            <a:r>
              <a:rPr lang="cs-CZ" dirty="0" smtClean="0"/>
              <a:t>EER </a:t>
            </a:r>
            <a:r>
              <a:rPr lang="de-DE" dirty="0" smtClean="0"/>
              <a:t>S</a:t>
            </a:r>
            <a:r>
              <a:rPr lang="cs-CZ" dirty="0" smtClean="0"/>
              <a:t>UPPORT </a:t>
            </a:r>
            <a:r>
              <a:rPr lang="de-DE" dirty="0" smtClean="0"/>
              <a:t>C</a:t>
            </a:r>
            <a:r>
              <a:rPr lang="cs-CZ" dirty="0" smtClean="0"/>
              <a:t>OUNCELORS</a:t>
            </a:r>
            <a:r>
              <a:rPr lang="de-DE" dirty="0" smtClean="0"/>
              <a:t>)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de-DE" dirty="0" smtClean="0"/>
              <a:t>Projekt-Nr.: D/99/2/09124/PI/II.1.1.b/FPC (EURONET</a:t>
            </a:r>
            <a:r>
              <a:rPr lang="cs-CZ" dirty="0" smtClean="0"/>
              <a:t> – Evropská síť urgentní psychologie</a:t>
            </a:r>
            <a:r>
              <a:rPr lang="de-DE" dirty="0" smtClean="0"/>
              <a:t>)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Cíl: celoevropská síť pro práci s krizovými situacemi na bázi vyškolení a začlenění „peerů“ a ODZ , </a:t>
            </a:r>
            <a:r>
              <a:rPr lang="cs-CZ" dirty="0" err="1" smtClean="0"/>
              <a:t>přeshraničně</a:t>
            </a:r>
            <a:r>
              <a:rPr lang="cs-CZ" dirty="0" smtClean="0"/>
              <a:t> jednotné postupy (vzájemná využitelnost)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První období </a:t>
            </a:r>
            <a:br>
              <a:rPr lang="cs-CZ" dirty="0" smtClean="0"/>
            </a:br>
            <a:r>
              <a:rPr lang="cs-CZ" sz="3100" dirty="0" smtClean="0"/>
              <a:t>(období výcviků, 2003 - 2007)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916832"/>
            <a:ext cx="8229600" cy="3489251"/>
          </a:xfrm>
        </p:spPr>
        <p:txBody>
          <a:bodyPr/>
          <a:lstStyle/>
          <a:p>
            <a:r>
              <a:rPr lang="cs-CZ" dirty="0" smtClean="0"/>
              <a:t>Podpora MZČR – odboru krizové připravenosti</a:t>
            </a:r>
          </a:p>
          <a:p>
            <a:r>
              <a:rPr lang="cs-CZ" dirty="0" smtClean="0"/>
              <a:t>CISM tréninky (2003, 2004, 2006, 2007)</a:t>
            </a:r>
          </a:p>
          <a:p>
            <a:r>
              <a:rPr lang="cs-CZ" dirty="0" smtClean="0"/>
              <a:t>CISM basic 4x, CISM </a:t>
            </a:r>
            <a:r>
              <a:rPr lang="cs-CZ" dirty="0" err="1" smtClean="0"/>
              <a:t>advanced</a:t>
            </a:r>
            <a:r>
              <a:rPr lang="cs-CZ" dirty="0" smtClean="0"/>
              <a:t> 2x</a:t>
            </a:r>
          </a:p>
          <a:p>
            <a:r>
              <a:rPr lang="cs-CZ" dirty="0" smtClean="0"/>
              <a:t>Lektor: Dr. Thomas </a:t>
            </a:r>
            <a:r>
              <a:rPr lang="cs-CZ" dirty="0" err="1" smtClean="0"/>
              <a:t>Apple</a:t>
            </a:r>
            <a:r>
              <a:rPr lang="cs-CZ" dirty="0" smtClean="0"/>
              <a:t>-Schumacher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0819" name="Rectangle 3" descr="ceska-rep-krajeZM"/>
          <p:cNvSpPr>
            <a:spLocks noGrp="1" noChangeAspect="1" noChangeArrowheads="1"/>
          </p:cNvSpPr>
          <p:nvPr isPhoto="1"/>
        </p:nvSpPr>
        <p:spPr bwMode="auto">
          <a:xfrm>
            <a:off x="284163" y="0"/>
            <a:ext cx="8574087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Období druhé</a:t>
            </a:r>
            <a:br>
              <a:rPr lang="cs-CZ" dirty="0" smtClean="0"/>
            </a:br>
            <a:r>
              <a:rPr lang="cs-CZ" sz="2800" dirty="0" smtClean="0"/>
              <a:t>(období sdružování, počátky systému, 2008 - 2009)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Vstup MZČR – podpora pracovních konferencí:</a:t>
            </a:r>
          </a:p>
          <a:p>
            <a:pPr>
              <a:buNone/>
            </a:pPr>
            <a:r>
              <a:rPr lang="cs-CZ" sz="2800" dirty="0" smtClean="0"/>
              <a:t>1. pracovní konference CISM Lázně </a:t>
            </a:r>
            <a:r>
              <a:rPr lang="cs-CZ" sz="2800" dirty="0" err="1" smtClean="0"/>
              <a:t>Bohdaneč</a:t>
            </a:r>
            <a:r>
              <a:rPr lang="cs-CZ" sz="2800" dirty="0"/>
              <a:t> </a:t>
            </a:r>
            <a:r>
              <a:rPr lang="cs-CZ" sz="2800" dirty="0" smtClean="0"/>
              <a:t>23.-25.11.2008 – 20 účastníků. První úvaha o celostátním systému - nyní SPIS.</a:t>
            </a:r>
          </a:p>
          <a:p>
            <a:pPr marL="357188" indent="-357188">
              <a:buNone/>
            </a:pPr>
            <a:r>
              <a:rPr lang="cs-CZ" sz="2800" dirty="0" smtClean="0"/>
              <a:t>2. pracovní konference CISM </a:t>
            </a:r>
            <a:r>
              <a:rPr lang="cs-CZ" sz="2800" dirty="0" err="1" smtClean="0"/>
              <a:t>Milovy</a:t>
            </a:r>
            <a:r>
              <a:rPr lang="cs-CZ" sz="2800" dirty="0" smtClean="0"/>
              <a:t>, Hotel 9 skal,  26.-  28.10.2009, 30 účastníků.</a:t>
            </a:r>
          </a:p>
          <a:p>
            <a:pPr algn="ctr">
              <a:buNone/>
            </a:pPr>
            <a:r>
              <a:rPr lang="cs-CZ" sz="2800" dirty="0" smtClean="0"/>
              <a:t>------</a:t>
            </a:r>
          </a:p>
          <a:p>
            <a:pPr algn="ctr">
              <a:buNone/>
            </a:pPr>
            <a:r>
              <a:rPr lang="cs-CZ" sz="2800" dirty="0" smtClean="0"/>
              <a:t>Vytvoření certifikovaného programu pro vzdělávání peerů na NCO NZO Brno od 2009</a:t>
            </a:r>
          </a:p>
          <a:p>
            <a:pPr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Období třetí</a:t>
            </a:r>
            <a:br>
              <a:rPr lang="cs-CZ" dirty="0" smtClean="0"/>
            </a:br>
            <a:r>
              <a:rPr lang="cs-CZ" sz="2700" dirty="0" smtClean="0"/>
              <a:t>(se tvorba systému, 2010 a dále)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sz="2800" dirty="0" smtClean="0"/>
              <a:t>Pokračující spolupráce s MZČR, WHO ČR  (podpora pracovních konferencí) </a:t>
            </a:r>
          </a:p>
          <a:p>
            <a:pPr algn="ctr">
              <a:buNone/>
            </a:pPr>
            <a:r>
              <a:rPr lang="cs-CZ" sz="2800" dirty="0" smtClean="0"/>
              <a:t>------</a:t>
            </a:r>
          </a:p>
          <a:p>
            <a:pPr>
              <a:buNone/>
            </a:pPr>
            <a:r>
              <a:rPr lang="cs-CZ" sz="2800" dirty="0" smtClean="0"/>
              <a:t>3. pracovní konference SPIS Orlické hory, hotel </a:t>
            </a:r>
            <a:r>
              <a:rPr lang="cs-CZ" sz="2800" dirty="0" err="1" smtClean="0"/>
              <a:t>Šerlišský</a:t>
            </a:r>
            <a:r>
              <a:rPr lang="cs-CZ" sz="2800" dirty="0" smtClean="0"/>
              <a:t> mlýn 24.-26.10.2011 - 34 účastníků</a:t>
            </a:r>
          </a:p>
          <a:p>
            <a:pPr>
              <a:buNone/>
            </a:pPr>
            <a:r>
              <a:rPr lang="cs-CZ" sz="2800" dirty="0" smtClean="0"/>
              <a:t>4. pracovní konference SPIS </a:t>
            </a:r>
            <a:r>
              <a:rPr lang="cs-CZ" sz="2800" dirty="0" err="1" smtClean="0"/>
              <a:t>Tisá</a:t>
            </a:r>
            <a:r>
              <a:rPr lang="cs-CZ" sz="2800" dirty="0" smtClean="0"/>
              <a:t> u Ústí/Labem 23.-25.10.2011, hotel </a:t>
            </a:r>
            <a:r>
              <a:rPr lang="cs-CZ" sz="2800" dirty="0" err="1" smtClean="0"/>
              <a:t>Camelot</a:t>
            </a:r>
            <a:r>
              <a:rPr lang="cs-CZ" sz="2800" dirty="0" smtClean="0"/>
              <a:t> – přihlášeno zatím 40 účastníků</a:t>
            </a:r>
          </a:p>
          <a:p>
            <a:pPr marL="0" indent="0" algn="ctr">
              <a:buNone/>
              <a:tabLst>
                <a:tab pos="3590925" algn="l"/>
              </a:tabLst>
            </a:pPr>
            <a:r>
              <a:rPr lang="cs-CZ" sz="2800" dirty="0" smtClean="0"/>
              <a:t>  ------</a:t>
            </a:r>
          </a:p>
          <a:p>
            <a:pPr algn="ctr">
              <a:buNone/>
            </a:pPr>
            <a:r>
              <a:rPr lang="cs-CZ" sz="2800" dirty="0" smtClean="0"/>
              <a:t>RR 2010</a:t>
            </a:r>
          </a:p>
          <a:p>
            <a:pPr algn="ctr">
              <a:buNone/>
            </a:pPr>
            <a:r>
              <a:rPr lang="cs-CZ" sz="2800" dirty="0" smtClean="0"/>
              <a:t>RR 2011</a:t>
            </a:r>
            <a:endParaRPr lang="cs-CZ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cs-CZ" sz="3800" dirty="0" smtClean="0"/>
              <a:t>Pomohla intervence situaci uzavřít?</a:t>
            </a:r>
            <a:br>
              <a:rPr lang="cs-CZ" sz="3800" dirty="0" smtClean="0"/>
            </a:br>
            <a:r>
              <a:rPr lang="cs-CZ" sz="3800" dirty="0" smtClean="0"/>
              <a:t>RR 2011</a:t>
            </a:r>
          </a:p>
        </p:txBody>
      </p:sp>
      <p:graphicFrame>
        <p:nvGraphicFramePr>
          <p:cNvPr id="6" name="Graf 5"/>
          <p:cNvGraphicFramePr/>
          <p:nvPr/>
        </p:nvGraphicFramePr>
        <p:xfrm>
          <a:off x="1196740" y="1835077"/>
          <a:ext cx="6750520" cy="3945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cs-CZ" sz="3800" dirty="0" smtClean="0"/>
              <a:t>Co bylo pomáhajícím fenoménem?</a:t>
            </a:r>
            <a:br>
              <a:rPr lang="cs-CZ" sz="3800" dirty="0" smtClean="0"/>
            </a:br>
            <a:r>
              <a:rPr lang="cs-CZ" sz="3800" dirty="0" smtClean="0"/>
              <a:t>RR 2011</a:t>
            </a:r>
          </a:p>
        </p:txBody>
      </p:sp>
      <p:graphicFrame>
        <p:nvGraphicFramePr>
          <p:cNvPr id="4" name="Graf 3"/>
          <p:cNvGraphicFramePr/>
          <p:nvPr/>
        </p:nvGraphicFramePr>
        <p:xfrm>
          <a:off x="1563453" y="2096942"/>
          <a:ext cx="6017095" cy="34245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Obrazky\2011\Rejvíz2011\3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Obrazky\2011\Rejvíz2011\3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400175"/>
            <a:ext cx="6096000" cy="4057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Obrazky\2011\Rejvíz2011\3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2011 -1.4.2012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Organizační zařazení: FN BRNO Bohunice, </a:t>
            </a:r>
          </a:p>
          <a:p>
            <a:r>
              <a:rPr lang="cs-CZ" dirty="0" smtClean="0"/>
              <a:t>12 krajských koordinátorů</a:t>
            </a:r>
          </a:p>
          <a:p>
            <a:r>
              <a:rPr lang="cs-CZ" dirty="0" smtClean="0"/>
              <a:t>2 odborní garanti</a:t>
            </a:r>
          </a:p>
          <a:p>
            <a:r>
              <a:rPr lang="cs-CZ" dirty="0" smtClean="0"/>
              <a:t>Pravidelné schůzky 3x do roka</a:t>
            </a:r>
          </a:p>
          <a:p>
            <a:r>
              <a:rPr lang="cs-CZ" dirty="0" smtClean="0"/>
              <a:t>webové stránky : 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spismz.cz</a:t>
            </a:r>
            <a:endParaRPr lang="cs-CZ" dirty="0" smtClean="0"/>
          </a:p>
          <a:p>
            <a:r>
              <a:rPr lang="cs-CZ" dirty="0" smtClean="0"/>
              <a:t>Informační kartičky o psychosociální péči po prožití náročných životních situací</a:t>
            </a:r>
          </a:p>
          <a:p>
            <a:r>
              <a:rPr lang="cs-CZ" dirty="0" smtClean="0"/>
              <a:t>Každoroční pracovní konference SPIS</a:t>
            </a:r>
          </a:p>
          <a:p>
            <a:r>
              <a:rPr lang="cs-CZ" dirty="0" smtClean="0"/>
              <a:t>Budování celostátního systému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1.4.2012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12 krajských koordinátorů</a:t>
            </a:r>
          </a:p>
          <a:p>
            <a:r>
              <a:rPr lang="cs-CZ" dirty="0" smtClean="0"/>
              <a:t>2 odborní garanti</a:t>
            </a:r>
          </a:p>
          <a:p>
            <a:r>
              <a:rPr lang="cs-CZ" dirty="0" smtClean="0"/>
              <a:t>pravidelné schůzky 3x do roka</a:t>
            </a:r>
          </a:p>
          <a:p>
            <a:r>
              <a:rPr lang="cs-CZ" dirty="0" smtClean="0"/>
              <a:t>webové stránky:  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spiscr.cz</a:t>
            </a:r>
            <a:endParaRPr lang="cs-CZ" dirty="0" smtClean="0"/>
          </a:p>
          <a:p>
            <a:r>
              <a:rPr lang="cs-CZ" dirty="0" smtClean="0"/>
              <a:t>nové logo</a:t>
            </a:r>
          </a:p>
          <a:p>
            <a:r>
              <a:rPr lang="cs-CZ" dirty="0" smtClean="0"/>
              <a:t>pokračující výcviky na NCONZO </a:t>
            </a:r>
          </a:p>
          <a:p>
            <a:r>
              <a:rPr lang="cs-CZ" dirty="0" smtClean="0"/>
              <a:t>každoroční pracovní konference SPIS (</a:t>
            </a:r>
            <a:r>
              <a:rPr lang="cs-CZ" smtClean="0"/>
              <a:t>2012 Zlínský kraj)</a:t>
            </a:r>
            <a:endParaRPr lang="cs-CZ" dirty="0" smtClean="0"/>
          </a:p>
          <a:p>
            <a:r>
              <a:rPr lang="cs-CZ" dirty="0" smtClean="0"/>
              <a:t>pravidelné tréninky na RR</a:t>
            </a:r>
          </a:p>
          <a:p>
            <a:r>
              <a:rPr lang="cs-CZ" dirty="0" smtClean="0"/>
              <a:t>plán: pravidelné supervize a „oprašování“</a:t>
            </a:r>
          </a:p>
          <a:p>
            <a:r>
              <a:rPr lang="cs-CZ" dirty="0" smtClean="0"/>
              <a:t>potřeba rozšířit na všechny kraje i o ODZ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Intervence 2010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b="1" dirty="0" smtClean="0"/>
              <a:t>Celkem:</a:t>
            </a:r>
            <a:r>
              <a:rPr lang="cs-CZ" dirty="0" smtClean="0"/>
              <a:t> 30 událostí (SČK, MSK)</a:t>
            </a:r>
          </a:p>
          <a:p>
            <a:pPr>
              <a:buNone/>
            </a:pPr>
            <a:r>
              <a:rPr lang="cs-CZ" b="1" dirty="0" smtClean="0"/>
              <a:t>Aktivace</a:t>
            </a:r>
            <a:r>
              <a:rPr lang="cs-CZ" dirty="0" smtClean="0"/>
              <a:t>: 25x osobně, 2x peer, 3x jinak</a:t>
            </a:r>
          </a:p>
          <a:p>
            <a:pPr>
              <a:buNone/>
            </a:pPr>
            <a:r>
              <a:rPr lang="cs-CZ" b="1" dirty="0" smtClean="0"/>
              <a:t>Kontakt</a:t>
            </a:r>
            <a:r>
              <a:rPr lang="cs-CZ" dirty="0" smtClean="0"/>
              <a:t>: 13 x telefonicky, 16 x osobně, 1 x jinak</a:t>
            </a:r>
          </a:p>
          <a:p>
            <a:pPr>
              <a:buNone/>
            </a:pPr>
            <a:r>
              <a:rPr lang="cs-CZ" b="1" dirty="0" smtClean="0"/>
              <a:t>Druh intervence</a:t>
            </a:r>
            <a:r>
              <a:rPr lang="cs-CZ" dirty="0" smtClean="0"/>
              <a:t>: 7x </a:t>
            </a:r>
            <a:r>
              <a:rPr lang="cs-CZ" dirty="0" err="1" smtClean="0"/>
              <a:t>dbrf</a:t>
            </a:r>
            <a:r>
              <a:rPr lang="cs-CZ" dirty="0" smtClean="0"/>
              <a:t>, 23 </a:t>
            </a:r>
            <a:r>
              <a:rPr lang="cs-CZ" dirty="0" err="1" smtClean="0"/>
              <a:t>indiv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b="1" dirty="0" smtClean="0"/>
              <a:t>Členové týmu</a:t>
            </a:r>
            <a:r>
              <a:rPr lang="cs-CZ" dirty="0" smtClean="0"/>
              <a:t>: 18x ODZ, 20 x </a:t>
            </a:r>
            <a:r>
              <a:rPr lang="cs-CZ" dirty="0" err="1" smtClean="0"/>
              <a:t>peeři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Profesní skupiny</a:t>
            </a:r>
            <a:r>
              <a:rPr lang="cs-CZ" dirty="0" smtClean="0"/>
              <a:t>: 27 sester/záchranářů,16 řidičů, 11 lékařů, 9 operátorů</a:t>
            </a:r>
          </a:p>
          <a:p>
            <a:pPr>
              <a:buNone/>
            </a:pPr>
            <a:r>
              <a:rPr lang="cs-CZ" b="1" dirty="0" smtClean="0"/>
              <a:t>Počet účastníků</a:t>
            </a:r>
            <a:r>
              <a:rPr lang="cs-CZ" dirty="0" smtClean="0"/>
              <a:t>: 31 sester/záchranářů, 18 řidičů, </a:t>
            </a:r>
          </a:p>
          <a:p>
            <a:pPr>
              <a:buNone/>
            </a:pPr>
            <a:r>
              <a:rPr lang="cs-CZ" dirty="0" smtClean="0"/>
              <a:t>    9 lékařů, 5 operátorů ( celkem 63 účastníků)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Posuzovatelé s TA výcvikem dosáhnout v hodnocení přítomnosti transakčně-analytických konceptů v rozhovorech alespoň průměrné shody. (kappa ≥ 0,04)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Intervence 2011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/>
          </a:bodyPr>
          <a:lstStyle/>
          <a:p>
            <a:pPr marL="0" indent="0" algn="ctr"/>
            <a:r>
              <a:rPr lang="cs-CZ" dirty="0" smtClean="0"/>
              <a:t> Celkem  cca </a:t>
            </a:r>
            <a:r>
              <a:rPr lang="cs-CZ" b="1" dirty="0" smtClean="0"/>
              <a:t>110 intervencí  </a:t>
            </a:r>
            <a:r>
              <a:rPr lang="cs-CZ" dirty="0" smtClean="0"/>
              <a:t>z celé republiky</a:t>
            </a:r>
          </a:p>
          <a:p>
            <a:pPr>
              <a:buNone/>
            </a:pPr>
            <a:r>
              <a:rPr lang="cs-CZ" b="1" dirty="0" smtClean="0"/>
              <a:t>Aktivace</a:t>
            </a:r>
            <a:r>
              <a:rPr lang="cs-CZ" dirty="0" smtClean="0"/>
              <a:t>: 71x osobně, 17x peer, 13x jinak</a:t>
            </a:r>
          </a:p>
          <a:p>
            <a:pPr>
              <a:buNone/>
            </a:pPr>
            <a:r>
              <a:rPr lang="cs-CZ" b="1" dirty="0" smtClean="0"/>
              <a:t>Kontakt</a:t>
            </a:r>
            <a:r>
              <a:rPr lang="cs-CZ" dirty="0" smtClean="0"/>
              <a:t>: 36 x telefonicky, 58 x osobně, 5 x jinak</a:t>
            </a:r>
          </a:p>
          <a:p>
            <a:pPr>
              <a:buNone/>
            </a:pPr>
            <a:r>
              <a:rPr lang="cs-CZ" b="1" dirty="0" smtClean="0"/>
              <a:t>Druh intervence</a:t>
            </a:r>
            <a:r>
              <a:rPr lang="cs-CZ" dirty="0" smtClean="0"/>
              <a:t>: 12x </a:t>
            </a:r>
            <a:r>
              <a:rPr lang="cs-CZ" dirty="0" err="1" smtClean="0"/>
              <a:t>dbrf</a:t>
            </a:r>
            <a:r>
              <a:rPr lang="cs-CZ" dirty="0" smtClean="0"/>
              <a:t>, 75 </a:t>
            </a:r>
            <a:r>
              <a:rPr lang="cs-CZ" dirty="0" err="1" smtClean="0"/>
              <a:t>indiv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b="1" dirty="0" smtClean="0"/>
              <a:t>Členové týmu</a:t>
            </a:r>
            <a:r>
              <a:rPr lang="cs-CZ" dirty="0" smtClean="0"/>
              <a:t>: 40x ODZ, 70 x </a:t>
            </a:r>
            <a:r>
              <a:rPr lang="cs-CZ" dirty="0" err="1" smtClean="0"/>
              <a:t>peeři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Profesní skupiny</a:t>
            </a:r>
            <a:r>
              <a:rPr lang="cs-CZ" dirty="0" smtClean="0"/>
              <a:t>: 59 sester/záchranářů,34 řidičů, 15 lékařů, 23 operátorů</a:t>
            </a:r>
          </a:p>
          <a:p>
            <a:pPr>
              <a:buNone/>
            </a:pPr>
            <a:r>
              <a:rPr lang="cs-CZ" b="1" dirty="0" smtClean="0"/>
              <a:t>Počet účastníků</a:t>
            </a:r>
            <a:r>
              <a:rPr lang="cs-CZ" dirty="0" smtClean="0"/>
              <a:t>: 59 sester/záchranářů, 37 řidičů, </a:t>
            </a:r>
          </a:p>
          <a:p>
            <a:pPr>
              <a:buNone/>
            </a:pPr>
            <a:r>
              <a:rPr lang="cs-CZ" dirty="0" smtClean="0"/>
              <a:t>    13 lékařů, 12 operátorů ( celkem 128 účastníků) </a:t>
            </a:r>
          </a:p>
          <a:p>
            <a:pPr marL="0" indent="0" algn="ctr"/>
            <a:endParaRPr lang="cs-CZ" dirty="0" smtClean="0"/>
          </a:p>
          <a:p>
            <a:pPr algn="ctr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497138"/>
            <a:ext cx="8229600" cy="187166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dirty="0"/>
              <a:t>„</a:t>
            </a:r>
            <a:r>
              <a:rPr lang="cs-CZ" sz="4400" b="1" dirty="0"/>
              <a:t>Jakákoliv podpora jistot personálu se vždy vyplatí!“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Děkuji za vyslechnutí a přeji krásný den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PhDr.Blanka</a:t>
            </a:r>
            <a:r>
              <a:rPr lang="cs-CZ" dirty="0" smtClean="0"/>
              <a:t> </a:t>
            </a:r>
            <a:r>
              <a:rPr lang="cs-CZ" dirty="0" err="1" smtClean="0"/>
              <a:t>Čepická</a:t>
            </a:r>
            <a:endParaRPr lang="cs-CZ" dirty="0" smtClean="0"/>
          </a:p>
          <a:p>
            <a:r>
              <a:rPr lang="cs-CZ" dirty="0" err="1" smtClean="0"/>
              <a:t>PhDr.Lukáš</a:t>
            </a:r>
            <a:r>
              <a:rPr lang="cs-CZ" dirty="0" smtClean="0"/>
              <a:t> </a:t>
            </a:r>
            <a:r>
              <a:rPr lang="cs-CZ" dirty="0" err="1" smtClean="0"/>
              <a:t>Humpl</a:t>
            </a:r>
            <a:endParaRPr lang="cs-CZ" dirty="0" smtClean="0"/>
          </a:p>
          <a:p>
            <a:r>
              <a:rPr lang="cs-CZ" smtClean="0"/>
              <a:t>garanti </a:t>
            </a:r>
            <a:r>
              <a:rPr lang="cs-CZ" dirty="0" smtClean="0"/>
              <a:t>SPIS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blouky 1">
    <a:dk1>
      <a:srgbClr val="000000"/>
    </a:dk1>
    <a:lt1>
      <a:srgbClr val="FFFFFF"/>
    </a:lt1>
    <a:dk2>
      <a:srgbClr val="FFFFFF"/>
    </a:dk2>
    <a:lt2>
      <a:srgbClr val="669999"/>
    </a:lt2>
    <a:accent1>
      <a:srgbClr val="99CCFF"/>
    </a:accent1>
    <a:accent2>
      <a:srgbClr val="9999FF"/>
    </a:accent2>
    <a:accent3>
      <a:srgbClr val="FFFFFF"/>
    </a:accent3>
    <a:accent4>
      <a:srgbClr val="000000"/>
    </a:accent4>
    <a:accent5>
      <a:srgbClr val="CAE2FF"/>
    </a:accent5>
    <a:accent6>
      <a:srgbClr val="8A8AE7"/>
    </a:accent6>
    <a:hlink>
      <a:srgbClr val="996666"/>
    </a:hlink>
    <a:folHlink>
      <a:srgbClr val="6666CC"/>
    </a:folHlink>
  </a:clrScheme>
  <a:fontScheme name="Oblouky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blouky 1">
    <a:dk1>
      <a:srgbClr val="000000"/>
    </a:dk1>
    <a:lt1>
      <a:srgbClr val="FFFFFF"/>
    </a:lt1>
    <a:dk2>
      <a:srgbClr val="FFFFFF"/>
    </a:dk2>
    <a:lt2>
      <a:srgbClr val="669999"/>
    </a:lt2>
    <a:accent1>
      <a:srgbClr val="99CCFF"/>
    </a:accent1>
    <a:accent2>
      <a:srgbClr val="9999FF"/>
    </a:accent2>
    <a:accent3>
      <a:srgbClr val="FFFFFF"/>
    </a:accent3>
    <a:accent4>
      <a:srgbClr val="000000"/>
    </a:accent4>
    <a:accent5>
      <a:srgbClr val="CAE2FF"/>
    </a:accent5>
    <a:accent6>
      <a:srgbClr val="8A8AE7"/>
    </a:accent6>
    <a:hlink>
      <a:srgbClr val="996666"/>
    </a:hlink>
    <a:folHlink>
      <a:srgbClr val="6666CC"/>
    </a:folHlink>
  </a:clrScheme>
  <a:fontScheme name="Oblouky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</TotalTime>
  <Words>632</Words>
  <Application>Microsoft Office PowerPoint</Application>
  <PresentationFormat>Předvádění na obrazovce (4:3)</PresentationFormat>
  <Paragraphs>85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Systém psychosociální intervenční služby v Čechách</vt:lpstr>
      <vt:lpstr>Jak to celé začalo a dále se vyvíjelo</vt:lpstr>
      <vt:lpstr>Nulté období (období seznamování se s problémem péče o pečovatele, 1998-2000)</vt:lpstr>
      <vt:lpstr>První období  (období výcviků, 2003 - 2007)</vt:lpstr>
      <vt:lpstr>Snímek 5</vt:lpstr>
      <vt:lpstr>Období druhé (období sdružování, počátky systému, 2008 - 2009)</vt:lpstr>
      <vt:lpstr>Období třetí (se tvorba systému, 2010 a dále)</vt:lpstr>
      <vt:lpstr>Pomohla intervence situaci uzavřít? RR 2011</vt:lpstr>
      <vt:lpstr>Co bylo pomáhajícím fenoménem? RR 2011</vt:lpstr>
      <vt:lpstr>Snímek 10</vt:lpstr>
      <vt:lpstr>Snímek 11</vt:lpstr>
      <vt:lpstr>Snímek 12</vt:lpstr>
      <vt:lpstr>2011 -1.4.2012</vt:lpstr>
      <vt:lpstr>1.4.2012</vt:lpstr>
      <vt:lpstr>Intervence 2010</vt:lpstr>
      <vt:lpstr>Intervence 2011</vt:lpstr>
      <vt:lpstr>Snímek 17</vt:lpstr>
      <vt:lpstr>Děkuji za vyslechnutí a přeji krásný den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 psychosociální intervenční služby v Čechách i zahraničí</dc:title>
  <dc:creator>Blanka Čepická</dc:creator>
  <cp:lastModifiedBy>LunackovaM</cp:lastModifiedBy>
  <cp:revision>42</cp:revision>
  <dcterms:created xsi:type="dcterms:W3CDTF">2011-09-25T12:46:21Z</dcterms:created>
  <dcterms:modified xsi:type="dcterms:W3CDTF">2012-05-17T14:08:28Z</dcterms:modified>
</cp:coreProperties>
</file>