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8" r:id="rId11"/>
    <p:sldId id="266" r:id="rId12"/>
    <p:sldId id="267" r:id="rId13"/>
    <p:sldId id="265" r:id="rId14"/>
    <p:sldId id="269" r:id="rId15"/>
    <p:sldId id="272" r:id="rId16"/>
    <p:sldId id="270" r:id="rId17"/>
    <p:sldId id="271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EDA5E5D8-8EA0-4204-BAE9-43EA1D6A02D6}">
          <p14:sldIdLst>
            <p14:sldId id="256"/>
            <p14:sldId id="258"/>
            <p14:sldId id="259"/>
          </p14:sldIdLst>
        </p14:section>
        <p14:section name="Současné výzvy" id="{93BF507C-D301-43DD-B679-48EC8EA7400D}">
          <p14:sldIdLst>
            <p14:sldId id="257"/>
            <p14:sldId id="260"/>
            <p14:sldId id="261"/>
            <p14:sldId id="262"/>
            <p14:sldId id="263"/>
          </p14:sldIdLst>
        </p14:section>
        <p14:section name="Vzdělání a prevence" id="{92A8EA8C-223F-4520-923A-52A990FF37F9}">
          <p14:sldIdLst>
            <p14:sldId id="264"/>
            <p14:sldId id="268"/>
            <p14:sldId id="266"/>
            <p14:sldId id="267"/>
            <p14:sldId id="265"/>
            <p14:sldId id="269"/>
            <p14:sldId id="272"/>
            <p14:sldId id="270"/>
            <p14:sldId id="27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1F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34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72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250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15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509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066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202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35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834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214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A557-ADC1-4522-965D-D02D782D3282}" type="datetimeFigureOut">
              <a:rPr lang="en-GB" smtClean="0"/>
              <a:t>22/04/2022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D739-1600-413D-B7E4-BD4B1D1B33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548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3000">
              <a:schemeClr val="accent1">
                <a:lumMod val="75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96000">
              <a:schemeClr val="accent1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GB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mbria Math" panose="02040503050406030204" pitchFamily="18" charset="0"/>
              </a:defRPr>
            </a:lvl1pPr>
          </a:lstStyle>
          <a:p>
            <a:fld id="{28CCA557-ADC1-4522-965D-D02D782D3282}" type="datetimeFigureOut">
              <a:rPr lang="en-GB" smtClean="0"/>
              <a:pPr/>
              <a:t>22/04/2022</a:t>
            </a:fld>
            <a:endParaRPr lang="en-GB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mbria Math" panose="02040503050406030204" pitchFamily="18" charset="0"/>
              </a:defRPr>
            </a:lvl1pPr>
          </a:lstStyle>
          <a:p>
            <a:endParaRPr lang="en-GB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mbria Math" panose="02040503050406030204" pitchFamily="18" charset="0"/>
              </a:defRPr>
            </a:lvl1pPr>
          </a:lstStyle>
          <a:p>
            <a:fld id="{0518D739-1600-413D-B7E4-BD4B1D1B331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063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ambria Math" panose="020405030504060302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mbria Math" panose="02040503050406030204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mbria Math" panose="020405030504060302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mbria Math" panose="020405030504060302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mbria Math" panose="020405030504060302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mbria Math" panose="020405030504060302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F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52578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5257800"/>
            <a:ext cx="66579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n w="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Policie České republiky</a:t>
            </a:r>
          </a:p>
          <a:p>
            <a:r>
              <a:rPr lang="cs-CZ" sz="2400" dirty="0" smtClean="0">
                <a:ln w="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Úřad služby kriminální policie a vyšetřování Policejního prezidia – Odbor </a:t>
            </a:r>
            <a:r>
              <a:rPr lang="cs-CZ" sz="2400" dirty="0" err="1" smtClean="0">
                <a:ln w="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hospodářké</a:t>
            </a:r>
            <a:r>
              <a:rPr lang="cs-CZ" sz="2400" dirty="0" smtClean="0">
                <a:ln w="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cs-CZ" sz="2400" dirty="0" err="1" smtClean="0">
                <a:ln w="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krim</a:t>
            </a:r>
            <a:r>
              <a:rPr lang="cs-CZ" sz="2400" dirty="0" smtClean="0">
                <a:ln w="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.</a:t>
            </a:r>
          </a:p>
          <a:p>
            <a:r>
              <a:rPr lang="cs-CZ" sz="2400" dirty="0" smtClean="0">
                <a:ln w="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Skupina Ostatní Kybernetické Kriminality</a:t>
            </a:r>
            <a:endParaRPr lang="cs-CZ" sz="2400" dirty="0">
              <a:ln w="0"/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963012" y="5442466"/>
            <a:ext cx="5072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kpt. Jan Trmal</a:t>
            </a:r>
          </a:p>
          <a:p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vrchní komisař</a:t>
            </a:r>
          </a:p>
          <a:p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jan.trmal2@pcr.cz</a:t>
            </a:r>
            <a:endParaRPr lang="cs-CZ" sz="2400" dirty="0">
              <a:solidFill>
                <a:schemeClr val="accent1">
                  <a:lumMod val="60000"/>
                  <a:lumOff val="40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1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Úřad služby kriminální policie a vyšetřování Policejního prezidia ČR</a:t>
            </a:r>
            <a:endParaRPr lang="en-GB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Gestorem tzv. „Kriminality páchané v kyberprostoru“ (odpovídá „</a:t>
            </a:r>
            <a:r>
              <a:rPr lang="cs-CZ" dirty="0" err="1" smtClean="0"/>
              <a:t>Cyber</a:t>
            </a:r>
            <a:r>
              <a:rPr lang="cs-CZ" dirty="0" smtClean="0"/>
              <a:t> </a:t>
            </a:r>
            <a:r>
              <a:rPr lang="cs-CZ" dirty="0" err="1"/>
              <a:t>E</a:t>
            </a:r>
            <a:r>
              <a:rPr lang="cs-CZ" dirty="0" err="1" smtClean="0"/>
              <a:t>nabled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r>
              <a:rPr lang="cs-CZ" dirty="0" smtClean="0"/>
              <a:t>“ v terminologii Inter/</a:t>
            </a:r>
            <a:r>
              <a:rPr lang="cs-CZ" dirty="0" err="1" smtClean="0"/>
              <a:t>Europolu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dirty="0" smtClean="0"/>
              <a:t>Metodická činnost</a:t>
            </a:r>
          </a:p>
          <a:p>
            <a:r>
              <a:rPr lang="cs-CZ" dirty="0" smtClean="0"/>
              <a:t>Koordinace trestního řízení</a:t>
            </a:r>
          </a:p>
          <a:p>
            <a:r>
              <a:rPr lang="cs-CZ" dirty="0" smtClean="0"/>
              <a:t>Preventivní a vzdělávací aktivity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886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(Ostatní) Kriminalita páchaná v kyberprostoru</a:t>
            </a:r>
            <a:endParaRPr lang="en-GB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err="1" smtClean="0"/>
              <a:t>Cyber</a:t>
            </a:r>
            <a:r>
              <a:rPr lang="cs-CZ" dirty="0" smtClean="0"/>
              <a:t> </a:t>
            </a:r>
            <a:r>
              <a:rPr lang="cs-CZ" dirty="0" err="1"/>
              <a:t>E</a:t>
            </a:r>
            <a:r>
              <a:rPr lang="cs-CZ" dirty="0" err="1" smtClean="0"/>
              <a:t>nabled</a:t>
            </a:r>
            <a:r>
              <a:rPr lang="cs-CZ" dirty="0" smtClean="0"/>
              <a:t> </a:t>
            </a:r>
            <a:r>
              <a:rPr lang="cs-CZ" dirty="0" err="1" smtClean="0"/>
              <a:t>vs</a:t>
            </a:r>
            <a:r>
              <a:rPr lang="cs-CZ" dirty="0" smtClean="0"/>
              <a:t> </a:t>
            </a:r>
            <a:r>
              <a:rPr lang="cs-CZ" dirty="0" err="1" smtClean="0"/>
              <a:t>Cyber</a:t>
            </a:r>
            <a:r>
              <a:rPr lang="cs-CZ" dirty="0" smtClean="0"/>
              <a:t> </a:t>
            </a:r>
            <a:r>
              <a:rPr lang="cs-CZ" dirty="0" err="1" smtClean="0"/>
              <a:t>Dependent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endParaRPr lang="cs-CZ" dirty="0" smtClean="0"/>
          </a:p>
          <a:p>
            <a:r>
              <a:rPr lang="cs-CZ" dirty="0" smtClean="0"/>
              <a:t>Kybernetická kriminalita (</a:t>
            </a:r>
            <a:r>
              <a:rPr lang="cs-CZ" dirty="0" err="1" smtClean="0"/>
              <a:t>Cyber</a:t>
            </a:r>
            <a:r>
              <a:rPr lang="cs-CZ" dirty="0" smtClean="0"/>
              <a:t> </a:t>
            </a:r>
            <a:r>
              <a:rPr lang="cs-CZ" dirty="0" err="1" smtClean="0"/>
              <a:t>Dependent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r>
              <a:rPr lang="cs-CZ" dirty="0" smtClean="0"/>
              <a:t> ) – kriminalita jejímž objektem je útok přímo na počítač/systém, bez počítače nelze spáchat</a:t>
            </a:r>
          </a:p>
          <a:p>
            <a:pPr lvl="1"/>
            <a:r>
              <a:rPr lang="cs-CZ" dirty="0" smtClean="0"/>
              <a:t>Např. </a:t>
            </a:r>
            <a:r>
              <a:rPr lang="cs-CZ" dirty="0" err="1" smtClean="0"/>
              <a:t>Ransomware</a:t>
            </a:r>
            <a:r>
              <a:rPr lang="cs-CZ" dirty="0" smtClean="0"/>
              <a:t>, napadení infrastruktury, </a:t>
            </a:r>
          </a:p>
          <a:p>
            <a:r>
              <a:rPr lang="cs-CZ" dirty="0" smtClean="0"/>
              <a:t>(Ostatní) Kriminalita páchaná v kyberprostoru (</a:t>
            </a:r>
            <a:r>
              <a:rPr lang="cs-CZ" dirty="0" err="1" smtClean="0"/>
              <a:t>Cyber</a:t>
            </a:r>
            <a:r>
              <a:rPr lang="cs-CZ" dirty="0" smtClean="0"/>
              <a:t> </a:t>
            </a:r>
            <a:r>
              <a:rPr lang="cs-CZ" dirty="0" err="1" smtClean="0"/>
              <a:t>Enabled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r>
              <a:rPr lang="cs-CZ" dirty="0" smtClean="0"/>
              <a:t>) – cílem je získat majetkový či jiný prospěch, nátlak na oběť, usnadnění jiného trestného činu atp.</a:t>
            </a:r>
          </a:p>
          <a:p>
            <a:pPr lvl="1"/>
            <a:r>
              <a:rPr lang="cs-CZ" dirty="0" smtClean="0"/>
              <a:t>Obecně jakákoli trestná činnost, kterou jde spáchat i bez IT, ale IT ji usnadňuje nebo zvyšuje její dosah</a:t>
            </a:r>
          </a:p>
          <a:p>
            <a:pPr lvl="1"/>
            <a:r>
              <a:rPr lang="cs-CZ" dirty="0" smtClean="0"/>
              <a:t>Nejčastější TČ: Podvody, zneužití platebních prostředků, vydírání, sexuální nátlak, dětská pornografie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67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Současné výzvy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7"/>
            <a:ext cx="12192000" cy="685465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270628" y="753765"/>
            <a:ext cx="38908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bg1"/>
                </a:solidFill>
                <a:latin typeface="Cambria Math" panose="02040503050406030204" pitchFamily="18" charset="0"/>
              </a:rPr>
              <a:t>Současné</a:t>
            </a:r>
            <a:r>
              <a:rPr lang="cs-CZ" sz="2400" dirty="0" smtClean="0">
                <a:solidFill>
                  <a:schemeClr val="bg1"/>
                </a:solidFill>
                <a:latin typeface="Cambria Math" panose="02040503050406030204" pitchFamily="18" charset="0"/>
              </a:rPr>
              <a:t> </a:t>
            </a:r>
            <a:r>
              <a:rPr lang="cs-CZ" sz="4400" dirty="0" smtClean="0">
                <a:solidFill>
                  <a:schemeClr val="bg1"/>
                </a:solidFill>
                <a:latin typeface="Cambria Math" panose="02040503050406030204" pitchFamily="18" charset="0"/>
              </a:rPr>
              <a:t>výzvy</a:t>
            </a:r>
            <a:endParaRPr lang="en-GB" sz="4400" dirty="0">
              <a:solidFill>
                <a:schemeClr val="bg1"/>
              </a:solidFill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04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38200" y="254000"/>
            <a:ext cx="10515600" cy="5922963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Setrvalý nárůst TČ</a:t>
            </a:r>
          </a:p>
          <a:p>
            <a:pPr lvl="1"/>
            <a:r>
              <a:rPr lang="cs-CZ" dirty="0" smtClean="0"/>
              <a:t>Lidská činnost se přesouvá do kyberprostoru, s ní i kriminalita (pachatelé přirozeně „jdou“ za oběťmi)</a:t>
            </a:r>
          </a:p>
          <a:p>
            <a:pPr lvl="1"/>
            <a:r>
              <a:rPr lang="cs-CZ" dirty="0" smtClean="0"/>
              <a:t>Páchání je stále jednodušší, pro většinu MO postačují technické schopnosti na úrovni běžného uživatele, rozmáhá se model </a:t>
            </a:r>
            <a:r>
              <a:rPr lang="cs-CZ" dirty="0" err="1" smtClean="0"/>
              <a:t>cybercrime</a:t>
            </a:r>
            <a:r>
              <a:rPr lang="cs-CZ" dirty="0" smtClean="0"/>
              <a:t>-as-a-</a:t>
            </a:r>
            <a:r>
              <a:rPr lang="cs-CZ" dirty="0" err="1" smtClean="0"/>
              <a:t>service</a:t>
            </a:r>
            <a:endParaRPr lang="cs-CZ" dirty="0" smtClean="0"/>
          </a:p>
          <a:p>
            <a:pPr lvl="1"/>
            <a:r>
              <a:rPr lang="cs-CZ" dirty="0" smtClean="0"/>
              <a:t>Potencionál zisku je větší a TČ je zároveň pro pachatele bezpečnější než páchat fyzicky</a:t>
            </a:r>
          </a:p>
          <a:p>
            <a:pPr lvl="1"/>
            <a:r>
              <a:rPr lang="cs-CZ" dirty="0" smtClean="0"/>
              <a:t>-&gt; rozšiřuje se nejen okruh obětí, ale i pachatelů</a:t>
            </a:r>
          </a:p>
          <a:p>
            <a:r>
              <a:rPr lang="cs-CZ" dirty="0" smtClean="0"/>
              <a:t>Různorodost obětí</a:t>
            </a:r>
          </a:p>
          <a:p>
            <a:pPr lvl="1"/>
            <a:r>
              <a:rPr lang="cs-CZ" dirty="0" smtClean="0"/>
              <a:t>Není jedna jasně definovaná ohrožená skupina, oběti jsou napříč populací, věkovými a sociálními skupinami -&gt; od dětí po důchodce, od základního vzdělání po doktory a inženýry </a:t>
            </a:r>
          </a:p>
          <a:p>
            <a:pPr lvl="1"/>
            <a:r>
              <a:rPr lang="cs-CZ" dirty="0" smtClean="0"/>
              <a:t>-&gt; problematická prevence, nelze zacílit všechny ohrožené skupiny, plošné kampaně mají omezený dosah</a:t>
            </a:r>
          </a:p>
          <a:p>
            <a:pPr lvl="1"/>
            <a:r>
              <a:rPr lang="cs-CZ" dirty="0" smtClean="0">
                <a:sym typeface="Wingdings" panose="05000000000000000000" pitchFamily="2" charset="2"/>
              </a:rPr>
              <a:t>-&gt; je třeba profilovat jednotlivé projevy a následně cílit prevenci na každý zvlášť</a:t>
            </a:r>
          </a:p>
          <a:p>
            <a:pPr lvl="1"/>
            <a:r>
              <a:rPr lang="cs-CZ" dirty="0" smtClean="0">
                <a:sym typeface="Wingdings" panose="05000000000000000000" pitchFamily="2" charset="2"/>
              </a:rPr>
              <a:t>Pomáhají lokální kampaně, vzdělání ve školách, informační kampaně ve firmách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5680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304800"/>
            <a:ext cx="10515600" cy="5872163"/>
          </a:xfrm>
        </p:spPr>
        <p:txBody>
          <a:bodyPr/>
          <a:lstStyle/>
          <a:p>
            <a:r>
              <a:rPr lang="cs-CZ" dirty="0" smtClean="0"/>
              <a:t>Vývoj technologie a technik -&gt; nové </a:t>
            </a:r>
            <a:r>
              <a:rPr lang="cs-CZ" dirty="0" err="1" smtClean="0"/>
              <a:t>modi</a:t>
            </a:r>
            <a:r>
              <a:rPr lang="cs-CZ" dirty="0" smtClean="0"/>
              <a:t> </a:t>
            </a:r>
            <a:r>
              <a:rPr lang="cs-CZ" dirty="0" err="1" smtClean="0"/>
              <a:t>operandi</a:t>
            </a:r>
            <a:endParaRPr lang="cs-CZ" dirty="0" smtClean="0"/>
          </a:p>
          <a:p>
            <a:pPr lvl="1"/>
            <a:r>
              <a:rPr lang="cs-CZ" dirty="0" smtClean="0"/>
              <a:t>Každá nově adoptovaná technologie nese reakci ze strany pachatelů, nové útoky a variace MO</a:t>
            </a:r>
          </a:p>
          <a:p>
            <a:pPr lvl="2"/>
            <a:r>
              <a:rPr lang="cs-CZ" dirty="0" smtClean="0"/>
              <a:t>Příklad: Nigérijské dopisy: Fyzické dopisy -&gt; e-maily -&gt; soc. sítě/komunikační aplikace</a:t>
            </a:r>
          </a:p>
          <a:p>
            <a:pPr lvl="2"/>
            <a:r>
              <a:rPr lang="cs-CZ" dirty="0" smtClean="0"/>
              <a:t>Útoky na NFC, obcházení OTP/2FA, využívání </a:t>
            </a:r>
            <a:r>
              <a:rPr lang="cs-CZ" dirty="0" err="1" smtClean="0"/>
              <a:t>kryptoměn</a:t>
            </a:r>
            <a:r>
              <a:rPr lang="cs-CZ" dirty="0" smtClean="0"/>
              <a:t>, </a:t>
            </a:r>
            <a:r>
              <a:rPr lang="cs-CZ" dirty="0" err="1" smtClean="0"/>
              <a:t>focus</a:t>
            </a:r>
            <a:r>
              <a:rPr lang="cs-CZ" dirty="0" smtClean="0"/>
              <a:t> na mobilní zařízení</a:t>
            </a:r>
          </a:p>
          <a:p>
            <a:pPr lvl="1"/>
            <a:r>
              <a:rPr lang="cs-CZ" dirty="0" smtClean="0"/>
              <a:t>Snižuje se bariéra vstupu pro pachatele</a:t>
            </a:r>
          </a:p>
          <a:p>
            <a:pPr lvl="1"/>
            <a:r>
              <a:rPr lang="cs-CZ" dirty="0" smtClean="0"/>
              <a:t>Nové „uživatelsky přívětivé“ technologie jsou přívětivější i pro  pachatele</a:t>
            </a:r>
          </a:p>
          <a:p>
            <a:pPr lvl="2"/>
            <a:r>
              <a:rPr lang="cs-CZ" dirty="0" smtClean="0"/>
              <a:t>Kompromis bezpečnost vs. pohodlnost</a:t>
            </a:r>
          </a:p>
          <a:p>
            <a:pPr lvl="2"/>
            <a:r>
              <a:rPr lang="cs-CZ" dirty="0" smtClean="0"/>
              <a:t>Super jednoduché platební metody usnadňují vyvádění výnosů z TČ</a:t>
            </a:r>
          </a:p>
          <a:p>
            <a:pPr lvl="2"/>
            <a:r>
              <a:rPr lang="cs-CZ" dirty="0" smtClean="0"/>
              <a:t>Soukromý vs. bezpečnost – moderní komunikační platformy zajišťují dokonalé soukromý, ale ztěžují následné odhalování TČ a latentnost některých druhů kriminality (zejm. páchané na dětech)</a:t>
            </a:r>
          </a:p>
          <a:p>
            <a:pPr lvl="1"/>
            <a:r>
              <a:rPr lang="cs-CZ" dirty="0" smtClean="0"/>
              <a:t>Je snadné stát se </a:t>
            </a:r>
            <a:r>
              <a:rPr lang="cs-CZ" dirty="0" err="1" smtClean="0"/>
              <a:t>legalizátorem</a:t>
            </a:r>
            <a:endParaRPr lang="cs-CZ" dirty="0" smtClean="0"/>
          </a:p>
          <a:p>
            <a:pPr lvl="2"/>
            <a:r>
              <a:rPr lang="cs-CZ" dirty="0" err="1" smtClean="0"/>
              <a:t>Rekrutace</a:t>
            </a:r>
            <a:r>
              <a:rPr lang="cs-CZ" dirty="0" smtClean="0"/>
              <a:t> na sociálních sítích, snižuje se věk, dokumentovány případy mezi studenty</a:t>
            </a:r>
          </a:p>
          <a:p>
            <a:pPr lvl="2"/>
            <a:r>
              <a:rPr lang="cs-CZ" dirty="0" smtClean="0"/>
              <a:t>Problematika MLM (</a:t>
            </a:r>
            <a:r>
              <a:rPr lang="cs-CZ" dirty="0" err="1" smtClean="0"/>
              <a:t>multi-level-moneymule</a:t>
            </a:r>
            <a:r>
              <a:rPr lang="cs-CZ" dirty="0" smtClean="0"/>
              <a:t>), </a:t>
            </a:r>
            <a:r>
              <a:rPr lang="cs-CZ" dirty="0" err="1" smtClean="0"/>
              <a:t>MaSer</a:t>
            </a:r>
            <a:r>
              <a:rPr lang="cs-CZ" dirty="0" smtClean="0"/>
              <a:t> (</a:t>
            </a:r>
            <a:r>
              <a:rPr lang="cs-CZ" dirty="0" err="1" smtClean="0"/>
              <a:t>Moneymule</a:t>
            </a:r>
            <a:r>
              <a:rPr lang="cs-CZ" dirty="0" smtClean="0"/>
              <a:t>-as-a-</a:t>
            </a:r>
            <a:r>
              <a:rPr lang="cs-CZ" dirty="0" err="1" smtClean="0"/>
              <a:t>Service</a:t>
            </a:r>
            <a:r>
              <a:rPr lang="cs-CZ" dirty="0" smtClean="0"/>
              <a:t>)</a:t>
            </a:r>
          </a:p>
          <a:p>
            <a:pPr lvl="2"/>
            <a:endParaRPr lang="cs-CZ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7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431800"/>
            <a:ext cx="10515600" cy="5745163"/>
          </a:xfrm>
        </p:spPr>
        <p:txBody>
          <a:bodyPr/>
          <a:lstStyle/>
          <a:p>
            <a:r>
              <a:rPr lang="cs-CZ" dirty="0" smtClean="0"/>
              <a:t>Nadnárodní kriminalita</a:t>
            </a:r>
          </a:p>
          <a:p>
            <a:pPr lvl="1"/>
            <a:r>
              <a:rPr lang="cs-CZ" dirty="0" smtClean="0"/>
              <a:t>Lze páchat odkudkoli a kamkoli</a:t>
            </a:r>
          </a:p>
          <a:p>
            <a:pPr lvl="2"/>
            <a:r>
              <a:rPr lang="cs-CZ" dirty="0" smtClean="0"/>
              <a:t>Technicky je snadné např. z ČR cílit </a:t>
            </a:r>
            <a:r>
              <a:rPr lang="cs-CZ" dirty="0" err="1" smtClean="0"/>
              <a:t>scamovou</a:t>
            </a:r>
            <a:r>
              <a:rPr lang="cs-CZ" dirty="0" smtClean="0"/>
              <a:t> kampaň na oběti v </a:t>
            </a:r>
            <a:r>
              <a:rPr lang="cs-CZ" dirty="0" err="1" smtClean="0"/>
              <a:t>Kyrgystánu</a:t>
            </a:r>
            <a:endParaRPr lang="cs-CZ" dirty="0" smtClean="0"/>
          </a:p>
          <a:p>
            <a:pPr lvl="1"/>
            <a:r>
              <a:rPr lang="cs-CZ" dirty="0" smtClean="0"/>
              <a:t>Moderní platební metody umožňují snadné vyvádění výnosů do zahraničí</a:t>
            </a:r>
          </a:p>
          <a:p>
            <a:pPr lvl="2"/>
            <a:r>
              <a:rPr lang="cs-CZ" dirty="0" smtClean="0"/>
              <a:t>Krypto, card2card, </a:t>
            </a:r>
            <a:r>
              <a:rPr lang="cs-CZ" dirty="0" err="1" smtClean="0"/>
              <a:t>FinTech</a:t>
            </a:r>
            <a:r>
              <a:rPr lang="cs-CZ" dirty="0" smtClean="0"/>
              <a:t> obecně (staré a dobré: </a:t>
            </a:r>
            <a:r>
              <a:rPr lang="cs-CZ" dirty="0" err="1" smtClean="0"/>
              <a:t>WesternUnion</a:t>
            </a:r>
            <a:r>
              <a:rPr lang="cs-CZ" dirty="0" smtClean="0"/>
              <a:t>, </a:t>
            </a:r>
            <a:r>
              <a:rPr lang="cs-CZ" dirty="0" err="1" smtClean="0"/>
              <a:t>Moneygram</a:t>
            </a:r>
            <a:r>
              <a:rPr lang="cs-CZ" dirty="0" smtClean="0"/>
              <a:t>; nové a lepší: </a:t>
            </a:r>
            <a:r>
              <a:rPr lang="cs-CZ" dirty="0" err="1" smtClean="0"/>
              <a:t>Revolut</a:t>
            </a:r>
            <a:r>
              <a:rPr lang="cs-CZ" dirty="0" smtClean="0"/>
              <a:t>, </a:t>
            </a:r>
            <a:r>
              <a:rPr lang="cs-CZ" dirty="0" err="1" smtClean="0"/>
              <a:t>Transferwise</a:t>
            </a:r>
            <a:r>
              <a:rPr lang="cs-CZ" dirty="0" smtClean="0"/>
              <a:t>; </a:t>
            </a:r>
            <a:r>
              <a:rPr lang="cs-CZ" dirty="0" err="1" smtClean="0"/>
              <a:t>blockchain</a:t>
            </a:r>
            <a:r>
              <a:rPr lang="cs-CZ" dirty="0" smtClean="0"/>
              <a:t> </a:t>
            </a:r>
            <a:r>
              <a:rPr lang="cs-CZ" dirty="0" err="1" smtClean="0"/>
              <a:t>ftw</a:t>
            </a:r>
            <a:r>
              <a:rPr lang="cs-CZ" dirty="0" smtClean="0"/>
              <a:t>: </a:t>
            </a:r>
            <a:r>
              <a:rPr lang="cs-CZ" dirty="0" err="1" smtClean="0"/>
              <a:t>Binance</a:t>
            </a:r>
            <a:r>
              <a:rPr lang="cs-CZ" dirty="0" smtClean="0"/>
              <a:t>, </a:t>
            </a:r>
            <a:r>
              <a:rPr lang="cs-CZ" dirty="0" err="1" smtClean="0"/>
              <a:t>Coinbase</a:t>
            </a:r>
            <a:r>
              <a:rPr lang="cs-CZ" dirty="0" smtClean="0"/>
              <a:t>, P2P </a:t>
            </a:r>
            <a:r>
              <a:rPr lang="cs-CZ" dirty="0" err="1" smtClean="0"/>
              <a:t>crypto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OSP působí globálně</a:t>
            </a:r>
          </a:p>
          <a:p>
            <a:pPr lvl="2"/>
            <a:r>
              <a:rPr lang="cs-CZ" dirty="0" smtClean="0"/>
              <a:t>Není problém pořídit službu kdekoli na světě, </a:t>
            </a:r>
            <a:r>
              <a:rPr lang="cs-CZ" dirty="0" err="1" smtClean="0"/>
              <a:t>phishingovou</a:t>
            </a:r>
            <a:r>
              <a:rPr lang="cs-CZ" dirty="0" smtClean="0"/>
              <a:t> doménu můžu z pohodlí domova registrovat v Rusku, </a:t>
            </a:r>
            <a:r>
              <a:rPr lang="cs-CZ" dirty="0" err="1" smtClean="0"/>
              <a:t>hosting</a:t>
            </a:r>
            <a:r>
              <a:rPr lang="cs-CZ" dirty="0" smtClean="0"/>
              <a:t> zřídit v Indii, připojovat se z VPN ze Švýcarska se servery v USA … nebo použít </a:t>
            </a:r>
            <a:r>
              <a:rPr lang="cs-CZ" dirty="0" err="1" smtClean="0"/>
              <a:t>ToR</a:t>
            </a:r>
            <a:endParaRPr lang="cs-CZ" dirty="0" smtClean="0"/>
          </a:p>
          <a:p>
            <a:pPr lvl="2"/>
            <a:r>
              <a:rPr lang="cs-CZ" dirty="0" smtClean="0"/>
              <a:t>Přitom fyzicky můžu sedět v Praze nebo Horní Dolní</a:t>
            </a:r>
          </a:p>
          <a:p>
            <a:pPr lvl="1"/>
            <a:r>
              <a:rPr lang="cs-CZ" dirty="0" smtClean="0"/>
              <a:t>Pro OČTŘ je mezinárodní spolupráce obrovský problém kvůli rozdílné legislativě a formálnosti trestního řízení, pro pachatele nejsou hranice žádná překážka</a:t>
            </a:r>
          </a:p>
          <a:p>
            <a:pPr lvl="1"/>
            <a:r>
              <a:rPr lang="cs-CZ" dirty="0" smtClean="0"/>
              <a:t>Policejní sbory se snaží zjednodušit výměnu informací, aktivity na úrovni </a:t>
            </a:r>
            <a:r>
              <a:rPr lang="cs-CZ" dirty="0" err="1" smtClean="0"/>
              <a:t>Europolu</a:t>
            </a:r>
            <a:r>
              <a:rPr lang="cs-CZ" dirty="0" smtClean="0"/>
              <a:t>/Interpolu</a:t>
            </a:r>
            <a:endParaRPr lang="cs-CZ" dirty="0"/>
          </a:p>
          <a:p>
            <a:pPr lvl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3045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TČ poslední doby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Série Falešný bankéř x Ruský bankéř</a:t>
            </a:r>
          </a:p>
          <a:p>
            <a:pPr lvl="1"/>
            <a:r>
              <a:rPr lang="cs-CZ" dirty="0" err="1" smtClean="0"/>
              <a:t>Vishing</a:t>
            </a:r>
            <a:r>
              <a:rPr lang="cs-CZ" dirty="0" smtClean="0"/>
              <a:t>, využití </a:t>
            </a:r>
            <a:r>
              <a:rPr lang="cs-CZ" dirty="0" err="1" smtClean="0"/>
              <a:t>spoofingu</a:t>
            </a:r>
            <a:r>
              <a:rPr lang="cs-CZ" dirty="0" smtClean="0"/>
              <a:t>, pokročilé sociální inženýrství</a:t>
            </a:r>
          </a:p>
          <a:p>
            <a:r>
              <a:rPr lang="cs-CZ" dirty="0" smtClean="0"/>
              <a:t>Investice do </a:t>
            </a:r>
            <a:r>
              <a:rPr lang="cs-CZ" dirty="0" err="1" smtClean="0"/>
              <a:t>kryptoměn</a:t>
            </a:r>
            <a:endParaRPr lang="cs-CZ" dirty="0" smtClean="0"/>
          </a:p>
          <a:p>
            <a:pPr lvl="1"/>
            <a:r>
              <a:rPr lang="cs-CZ" dirty="0" smtClean="0"/>
              <a:t>Využívání vzdáleného přístupu (</a:t>
            </a:r>
            <a:r>
              <a:rPr lang="cs-CZ" dirty="0" err="1" smtClean="0"/>
              <a:t>AnyDesk</a:t>
            </a:r>
            <a:r>
              <a:rPr lang="cs-CZ" dirty="0" smtClean="0"/>
              <a:t>), velké individuální škody, zneužívání reklam na sociálních sítí, propracované podvodné „investiční“ weby</a:t>
            </a:r>
          </a:p>
          <a:p>
            <a:r>
              <a:rPr lang="cs-CZ" dirty="0" smtClean="0"/>
              <a:t>Reverzní inzertní podvody</a:t>
            </a:r>
          </a:p>
          <a:p>
            <a:pPr lvl="1"/>
            <a:r>
              <a:rPr lang="cs-CZ" dirty="0" smtClean="0"/>
              <a:t>Podvodné platební brány, vyhledávání obětí na inzertních portálech, obcházení 2FA</a:t>
            </a:r>
          </a:p>
          <a:p>
            <a:r>
              <a:rPr lang="cs-CZ" dirty="0" err="1" smtClean="0"/>
              <a:t>Techsupport</a:t>
            </a:r>
            <a:r>
              <a:rPr lang="cs-CZ" dirty="0"/>
              <a:t> </a:t>
            </a:r>
            <a:r>
              <a:rPr lang="cs-CZ" dirty="0" err="1" smtClean="0"/>
              <a:t>scam</a:t>
            </a:r>
            <a:r>
              <a:rPr lang="cs-CZ" dirty="0" smtClean="0"/>
              <a:t> – Microsoft</a:t>
            </a:r>
          </a:p>
          <a:p>
            <a:pPr lvl="1"/>
            <a:r>
              <a:rPr lang="cs-CZ" dirty="0" smtClean="0"/>
              <a:t>Globální kampaň, zahraniční </a:t>
            </a:r>
            <a:r>
              <a:rPr lang="cs-CZ" dirty="0" err="1" smtClean="0"/>
              <a:t>callcentra</a:t>
            </a:r>
            <a:r>
              <a:rPr lang="cs-CZ" dirty="0" smtClean="0"/>
              <a:t>, vzdálený přístup, instalace rizikového SW (</a:t>
            </a:r>
            <a:r>
              <a:rPr lang="cs-CZ" dirty="0" err="1" smtClean="0"/>
              <a:t>malware</a:t>
            </a:r>
            <a:r>
              <a:rPr lang="cs-CZ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894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Vzdělávání policistů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Výzva: s kriminalitou v kyberprostoru přichází do styku všichni</a:t>
            </a:r>
          </a:p>
          <a:p>
            <a:pPr lvl="1"/>
            <a:r>
              <a:rPr lang="cs-CZ" dirty="0" smtClean="0"/>
              <a:t>K 1.1.2021 měla PČR </a:t>
            </a:r>
            <a:r>
              <a:rPr lang="cs-CZ" b="1" dirty="0"/>
              <a:t>40 </a:t>
            </a:r>
            <a:r>
              <a:rPr lang="cs-CZ" b="1" dirty="0" smtClean="0"/>
              <a:t>434 </a:t>
            </a:r>
            <a:r>
              <a:rPr lang="cs-CZ" dirty="0" smtClean="0"/>
              <a:t>policistů ve služebním poměru</a:t>
            </a:r>
          </a:p>
          <a:p>
            <a:r>
              <a:rPr lang="cs-CZ" dirty="0" smtClean="0"/>
              <a:t>Nelze vytvářet specializovaná pracoviště pro tento druh TČ je třeba vzdělávat všechny policisty</a:t>
            </a:r>
          </a:p>
          <a:p>
            <a:pPr lvl="1"/>
            <a:r>
              <a:rPr lang="cs-CZ" dirty="0" smtClean="0"/>
              <a:t>Specializace je možná na úrovni podpory výkonu služby a úzce vyčleněné skupiny TČ (</a:t>
            </a:r>
            <a:r>
              <a:rPr lang="cs-CZ" dirty="0" err="1" smtClean="0"/>
              <a:t>cyber</a:t>
            </a:r>
            <a:r>
              <a:rPr lang="cs-CZ" dirty="0" smtClean="0"/>
              <a:t> </a:t>
            </a:r>
            <a:r>
              <a:rPr lang="cs-CZ" dirty="0" err="1" smtClean="0"/>
              <a:t>dependent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r>
              <a:rPr lang="cs-CZ" dirty="0" smtClean="0"/>
              <a:t>)</a:t>
            </a:r>
          </a:p>
          <a:p>
            <a:r>
              <a:rPr lang="cs-CZ" dirty="0" smtClean="0"/>
              <a:t>Problém rozsahu -  proškolit 40000 policistů nelze najednou, problematika je rozsáhlá, v rámci jednoho studijního programu těžko obsáhnout, cílová skupina je extrémně různorodá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223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Současný stav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Centrálně základní vzdělání pouze na úrovni ZOP</a:t>
            </a:r>
          </a:p>
          <a:p>
            <a:pPr lvl="1"/>
            <a:r>
              <a:rPr lang="cs-CZ" dirty="0" smtClean="0"/>
              <a:t>Zatím v minimálním rozsahu</a:t>
            </a:r>
          </a:p>
          <a:p>
            <a:r>
              <a:rPr lang="cs-CZ" dirty="0" smtClean="0"/>
              <a:t>Lokální individuální aktivity některých útvarů</a:t>
            </a:r>
          </a:p>
          <a:p>
            <a:pPr lvl="1"/>
            <a:r>
              <a:rPr lang="cs-CZ" dirty="0" smtClean="0"/>
              <a:t>Živelné aktivity, chybí jednotnost, neorganizovanost, není garantována jednotná úroveň a koncepce, nicméně odborně většinou dobrá úroveň</a:t>
            </a:r>
          </a:p>
          <a:p>
            <a:r>
              <a:rPr lang="cs-CZ" dirty="0" smtClean="0"/>
              <a:t>Kurz zajišťování výpočetní techniky</a:t>
            </a:r>
          </a:p>
          <a:p>
            <a:pPr lvl="1"/>
            <a:r>
              <a:rPr lang="cs-CZ" dirty="0" smtClean="0"/>
              <a:t>Jediný specializační kurz na </a:t>
            </a:r>
            <a:r>
              <a:rPr lang="cs-CZ" dirty="0" err="1" smtClean="0"/>
              <a:t>kyberkriminalitu</a:t>
            </a:r>
            <a:r>
              <a:rPr lang="cs-CZ" dirty="0" smtClean="0"/>
              <a:t>, omezený dosah, cílí pouze na specialisty, problém se školiteli, malá kapacita</a:t>
            </a:r>
          </a:p>
          <a:p>
            <a:r>
              <a:rPr lang="cs-CZ" dirty="0" smtClean="0"/>
              <a:t>Specializované útvary vyvíjí vlastní vzdělávací aktivity pro svoje potřeby</a:t>
            </a:r>
          </a:p>
          <a:p>
            <a:pPr lvl="1"/>
            <a:r>
              <a:rPr lang="cs-CZ" dirty="0" smtClean="0"/>
              <a:t>Stejně jako lokální aktivity, malý dosah, často pouze pro potřeby jednoho útvaru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51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Současný návrh koncepce vzdělávání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požadavky:</a:t>
            </a:r>
          </a:p>
          <a:p>
            <a:pPr lvl="1"/>
            <a:r>
              <a:rPr lang="cs-CZ" dirty="0" smtClean="0"/>
              <a:t>Modulárnost – kurz musí být </a:t>
            </a:r>
            <a:r>
              <a:rPr lang="cs-CZ" dirty="0" err="1" smtClean="0"/>
              <a:t>nasaditelný</a:t>
            </a:r>
            <a:r>
              <a:rPr lang="cs-CZ" dirty="0" smtClean="0"/>
              <a:t> do jakékoli úrovně a rozsahu, flexibilní a jednoduše adaptovatelný pro potřeby různých útvarů</a:t>
            </a:r>
          </a:p>
          <a:p>
            <a:pPr lvl="1"/>
            <a:r>
              <a:rPr lang="cs-CZ" dirty="0" smtClean="0"/>
              <a:t>Škálovatelnost – různě velké útvary s různým zatížením musí být schopny upravit pro své potřeby</a:t>
            </a:r>
          </a:p>
          <a:p>
            <a:pPr lvl="1"/>
            <a:r>
              <a:rPr lang="cs-CZ" dirty="0" smtClean="0"/>
              <a:t>Dosah – ze všech policistů nelze udělat specialisty, je třeba realisticky identifikovat možnosti a potřeby výkonu služby</a:t>
            </a:r>
          </a:p>
          <a:p>
            <a:pPr lvl="1"/>
            <a:r>
              <a:rPr lang="cs-CZ" dirty="0" err="1" smtClean="0"/>
              <a:t>Knowledge</a:t>
            </a:r>
            <a:r>
              <a:rPr lang="cs-CZ" dirty="0" smtClean="0"/>
              <a:t> base  - snadno dostupná platforma pro sdílení aktuálních trendů a informací</a:t>
            </a:r>
          </a:p>
        </p:txBody>
      </p:sp>
    </p:spTree>
    <p:extLst>
      <p:ext uri="{BB962C8B-B14F-4D97-AF65-F5344CB8AC3E}">
        <p14:creationId xmlns:p14="http://schemas.microsoft.com/office/powerpoint/2010/main" val="273510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508000"/>
            <a:ext cx="10515600" cy="5668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Definovány tři základní stupně:</a:t>
            </a:r>
          </a:p>
          <a:p>
            <a:pPr marL="514350" indent="-514350">
              <a:buAutoNum type="arabicParenR"/>
            </a:pPr>
            <a:r>
              <a:rPr lang="cs-CZ" dirty="0" smtClean="0"/>
              <a:t>Základní úroveň</a:t>
            </a:r>
          </a:p>
          <a:p>
            <a:pPr lvl="1"/>
            <a:r>
              <a:rPr lang="cs-CZ" dirty="0" smtClean="0"/>
              <a:t>Každý policista</a:t>
            </a:r>
          </a:p>
          <a:p>
            <a:pPr lvl="1"/>
            <a:r>
              <a:rPr lang="cs-CZ" dirty="0" smtClean="0"/>
              <a:t>Požadavek: schopnost přijmout oznámení, identifikovat projev kybernetické kriminality, učinit základní opatření, získat informace (aplikovat 7 kriminalistických otázek)</a:t>
            </a:r>
          </a:p>
          <a:p>
            <a:pPr marL="514350" indent="-514350">
              <a:buAutoNum type="arabicParenR"/>
            </a:pPr>
            <a:r>
              <a:rPr lang="cs-CZ" dirty="0" smtClean="0"/>
              <a:t>Poučený zpracovatel</a:t>
            </a:r>
          </a:p>
          <a:p>
            <a:pPr lvl="1"/>
            <a:r>
              <a:rPr lang="cs-CZ" dirty="0" smtClean="0"/>
              <a:t>Dle potřeb útvaru</a:t>
            </a:r>
          </a:p>
          <a:p>
            <a:pPr lvl="1"/>
            <a:r>
              <a:rPr lang="cs-CZ" dirty="0" smtClean="0"/>
              <a:t>Schopnost vést prověřování/vyšetřování</a:t>
            </a:r>
          </a:p>
          <a:p>
            <a:pPr lvl="1"/>
            <a:r>
              <a:rPr lang="cs-CZ" dirty="0" smtClean="0"/>
              <a:t>Orientace v problematice, porozumění základním principům, schopnost komunikace se specialistou/analytikem, schopnost provádět samostatně některé základní úkony</a:t>
            </a:r>
          </a:p>
          <a:p>
            <a:pPr marL="514350" indent="-514350">
              <a:buAutoNum type="arabicParenR"/>
            </a:pPr>
            <a:r>
              <a:rPr lang="cs-CZ" dirty="0" smtClean="0"/>
              <a:t>Specialista kybernetické kriminality</a:t>
            </a:r>
          </a:p>
          <a:p>
            <a:pPr lvl="1"/>
            <a:r>
              <a:rPr lang="cs-CZ" dirty="0" smtClean="0"/>
              <a:t>Úroveň územního odboru a výš/dle potřeb útvaru</a:t>
            </a:r>
          </a:p>
          <a:p>
            <a:pPr lvl="1"/>
            <a:r>
              <a:rPr lang="cs-CZ" dirty="0" smtClean="0"/>
              <a:t>Zajišťování digitálních stop, jejich zpracování a vyhodnocování, práce s výpočetní technikou (ZVT), analytická činnost, podpora výkonu služby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59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ávrh koncepce - výuka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Noví policisté</a:t>
            </a:r>
          </a:p>
          <a:p>
            <a:pPr lvl="1"/>
            <a:r>
              <a:rPr lang="cs-CZ" dirty="0" smtClean="0"/>
              <a:t>U této skupiny lze s výhodou využít program Základní odborné přípravy</a:t>
            </a:r>
          </a:p>
          <a:p>
            <a:pPr lvl="1"/>
            <a:r>
              <a:rPr lang="cs-CZ" dirty="0" smtClean="0"/>
              <a:t>Absolvent ZOP by měli vycházet se „Základní úrovní“</a:t>
            </a:r>
          </a:p>
          <a:p>
            <a:pPr lvl="1"/>
            <a:r>
              <a:rPr lang="cs-CZ" dirty="0" smtClean="0"/>
              <a:t>Nutnost dostatečné časové dotace – některá témata by bylo možno zúžit ve prospěch výuky </a:t>
            </a:r>
            <a:r>
              <a:rPr lang="cs-CZ" dirty="0" err="1" smtClean="0"/>
              <a:t>kyberkriminality</a:t>
            </a:r>
            <a:endParaRPr lang="cs-CZ" dirty="0" smtClean="0"/>
          </a:p>
          <a:p>
            <a:pPr lvl="1"/>
            <a:r>
              <a:rPr lang="cs-CZ" dirty="0" smtClean="0"/>
              <a:t>Cílem je dosáhnout propagace proškolených policistů na základní útvary</a:t>
            </a:r>
          </a:p>
        </p:txBody>
      </p:sp>
    </p:spTree>
    <p:extLst>
      <p:ext uri="{BB962C8B-B14F-4D97-AF65-F5344CB8AC3E}">
        <p14:creationId xmlns:p14="http://schemas.microsoft.com/office/powerpoint/2010/main" val="351601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Návrh koncepce - výuka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Stávající policisté</a:t>
            </a:r>
          </a:p>
          <a:p>
            <a:pPr lvl="1"/>
            <a:r>
              <a:rPr lang="cs-CZ" dirty="0" smtClean="0"/>
              <a:t>Problematika rozsahu, časové dotace, školitelů</a:t>
            </a:r>
          </a:p>
          <a:p>
            <a:pPr lvl="1"/>
            <a:r>
              <a:rPr lang="cs-CZ" dirty="0" smtClean="0"/>
              <a:t>Výhoda: pro úroveň 1 a 2 není potřeba specializovaná technika</a:t>
            </a:r>
          </a:p>
          <a:p>
            <a:pPr lvl="1"/>
            <a:r>
              <a:rPr lang="cs-CZ" dirty="0" smtClean="0"/>
              <a:t>Základní úroveň: časová dotace cca 2 dny, lze školit relativně hromadně</a:t>
            </a:r>
          </a:p>
          <a:p>
            <a:pPr lvl="1"/>
            <a:r>
              <a:rPr lang="cs-CZ" dirty="0" smtClean="0"/>
              <a:t>Poučený zpracovatel: časová dotace cca  3-4 dny, nutnost více individuálního přístupu -&gt; problémy kapacity</a:t>
            </a:r>
          </a:p>
          <a:p>
            <a:pPr lvl="1"/>
            <a:r>
              <a:rPr lang="cs-CZ" dirty="0" smtClean="0"/>
              <a:t>Specialista kybernetické kriminality: časová dotace cca 5 dní, vysoké nároky na odbornost školitele, požadavky na techniku, nutnost individuálního přístupu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656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Knowledge</a:t>
            </a:r>
            <a:r>
              <a:rPr lang="cs-CZ" dirty="0" smtClean="0"/>
              <a:t> base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674" y="0"/>
            <a:ext cx="4952326" cy="7263413"/>
          </a:xfrm>
        </p:spPr>
      </p:pic>
      <p:sp>
        <p:nvSpPr>
          <p:cNvPr id="5" name="TextovéPole 4"/>
          <p:cNvSpPr txBox="1"/>
          <p:nvPr/>
        </p:nvSpPr>
        <p:spPr>
          <a:xfrm>
            <a:off x="838200" y="1871147"/>
            <a:ext cx="4996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Portál kybernetické kriminality na intranetu Policie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76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Preventivní aktivity Policie ČR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Odbor tisku a prevence</a:t>
            </a:r>
          </a:p>
          <a:p>
            <a:pPr lvl="1"/>
            <a:r>
              <a:rPr lang="cs-CZ" dirty="0" smtClean="0"/>
              <a:t>Tiskové zprávy</a:t>
            </a:r>
          </a:p>
          <a:p>
            <a:pPr lvl="1"/>
            <a:r>
              <a:rPr lang="cs-CZ" dirty="0" smtClean="0"/>
              <a:t>Informace o podvodných kampaních, plošné informace k novým způsobům provedení</a:t>
            </a:r>
            <a:endParaRPr lang="cs-CZ" dirty="0"/>
          </a:p>
          <a:p>
            <a:r>
              <a:rPr lang="cs-CZ" dirty="0" smtClean="0"/>
              <a:t>ÚSKPV</a:t>
            </a:r>
          </a:p>
          <a:p>
            <a:pPr lvl="1"/>
            <a:r>
              <a:rPr lang="cs-CZ" dirty="0" smtClean="0"/>
              <a:t>Ve součinnosti s Odborem tisku a prevence spolupráce se soukromými subjekty</a:t>
            </a:r>
          </a:p>
          <a:p>
            <a:pPr lvl="1"/>
            <a:r>
              <a:rPr lang="cs-CZ" dirty="0" smtClean="0"/>
              <a:t>Podvodný bankéř – úspěšná spolupráce s Českou Bankovní asociací a operátory</a:t>
            </a:r>
          </a:p>
          <a:p>
            <a:r>
              <a:rPr lang="cs-CZ" dirty="0" smtClean="0"/>
              <a:t>Lokální aktivity útvarů</a:t>
            </a:r>
          </a:p>
          <a:p>
            <a:pPr lvl="1"/>
            <a:r>
              <a:rPr lang="cs-CZ" dirty="0" smtClean="0"/>
              <a:t>Školy, spolupráce s lokálními médii, aktivity místního dosahu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53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7190" y="2069043"/>
            <a:ext cx="2196610" cy="396610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en-GB" dirty="0"/>
          </a:p>
        </p:txBody>
      </p:sp>
      <p:sp>
        <p:nvSpPr>
          <p:cNvPr id="5" name="TextovéPole 4"/>
          <p:cNvSpPr txBox="1"/>
          <p:nvPr/>
        </p:nvSpPr>
        <p:spPr>
          <a:xfrm>
            <a:off x="838199" y="2069043"/>
            <a:ext cx="691242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071F3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kpt. Jan Trmal</a:t>
            </a:r>
          </a:p>
          <a:p>
            <a:r>
              <a:rPr lang="cs-CZ" sz="3200" dirty="0" smtClean="0">
                <a:solidFill>
                  <a:srgbClr val="071F3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Úřad služby kriminální policie a vyšetřování – Odbor hospodářské kriminality</a:t>
            </a:r>
          </a:p>
          <a:p>
            <a:endParaRPr lang="cs-CZ" sz="3200" dirty="0">
              <a:solidFill>
                <a:srgbClr val="071F34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dirty="0"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54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1212</Words>
  <Application>Microsoft Office PowerPoint</Application>
  <PresentationFormat>Širokoúhlá obrazovka</PresentationFormat>
  <Paragraphs>121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Cambria Math</vt:lpstr>
      <vt:lpstr>Wingdings</vt:lpstr>
      <vt:lpstr>Motiv Office</vt:lpstr>
      <vt:lpstr>Prezentace aplikace PowerPoint</vt:lpstr>
      <vt:lpstr>Úřad služby kriminální policie a vyšetřování Policejního prezidia ČR</vt:lpstr>
      <vt:lpstr>(Ostatní) Kriminalita páchaná v kyberprostoru</vt:lpstr>
      <vt:lpstr>Současné výzvy</vt:lpstr>
      <vt:lpstr>Prezentace aplikace PowerPoint</vt:lpstr>
      <vt:lpstr>Prezentace aplikace PowerPoint</vt:lpstr>
      <vt:lpstr>Prezentace aplikace PowerPoint</vt:lpstr>
      <vt:lpstr>Hlavní TČ poslední doby</vt:lpstr>
      <vt:lpstr>Vzdělávání policistů</vt:lpstr>
      <vt:lpstr>Současný stav</vt:lpstr>
      <vt:lpstr>Současný návrh koncepce vzdělávání</vt:lpstr>
      <vt:lpstr>Prezentace aplikace PowerPoint</vt:lpstr>
      <vt:lpstr>Návrh koncepce - výuka</vt:lpstr>
      <vt:lpstr>Návrh koncepce - výuka</vt:lpstr>
      <vt:lpstr>Knowledge base</vt:lpstr>
      <vt:lpstr>Preventivní aktivity Policie ČR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Honza</dc:creator>
  <cp:lastModifiedBy>LINHARTOVÁ Helena, Ing.</cp:lastModifiedBy>
  <cp:revision>37</cp:revision>
  <dcterms:created xsi:type="dcterms:W3CDTF">2022-04-18T12:33:20Z</dcterms:created>
  <dcterms:modified xsi:type="dcterms:W3CDTF">2022-04-22T12:20:32Z</dcterms:modified>
</cp:coreProperties>
</file>