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 id="2147483660" r:id="rId2"/>
    <p:sldMasterId id="2147483672" r:id="rId3"/>
  </p:sldMasterIdLst>
  <p:notesMasterIdLst>
    <p:notesMasterId r:id="rId32"/>
  </p:notesMasterIdLst>
  <p:sldIdLst>
    <p:sldId id="392" r:id="rId4"/>
    <p:sldId id="375" r:id="rId5"/>
    <p:sldId id="393" r:id="rId6"/>
    <p:sldId id="364" r:id="rId7"/>
    <p:sldId id="385" r:id="rId8"/>
    <p:sldId id="341" r:id="rId9"/>
    <p:sldId id="338" r:id="rId10"/>
    <p:sldId id="367" r:id="rId11"/>
    <p:sldId id="343" r:id="rId12"/>
    <p:sldId id="351" r:id="rId13"/>
    <p:sldId id="368" r:id="rId14"/>
    <p:sldId id="366" r:id="rId15"/>
    <p:sldId id="372" r:id="rId16"/>
    <p:sldId id="369" r:id="rId17"/>
    <p:sldId id="371" r:id="rId18"/>
    <p:sldId id="370" r:id="rId19"/>
    <p:sldId id="376" r:id="rId20"/>
    <p:sldId id="378" r:id="rId21"/>
    <p:sldId id="382" r:id="rId22"/>
    <p:sldId id="383" r:id="rId23"/>
    <p:sldId id="394" r:id="rId24"/>
    <p:sldId id="380" r:id="rId25"/>
    <p:sldId id="379" r:id="rId26"/>
    <p:sldId id="381" r:id="rId27"/>
    <p:sldId id="386" r:id="rId28"/>
    <p:sldId id="387" r:id="rId29"/>
    <p:sldId id="377" r:id="rId30"/>
    <p:sldId id="395" r:id="rId31"/>
  </p:sldIdLst>
  <p:sldSz cx="9144000" cy="6858000" type="screen4x3"/>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2271" autoAdjust="0"/>
  </p:normalViewPr>
  <p:slideViewPr>
    <p:cSldViewPr>
      <p:cViewPr>
        <p:scale>
          <a:sx n="80" d="100"/>
          <a:sy n="80" d="100"/>
        </p:scale>
        <p:origin x="-2514" y="-42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manualLayout>
          <c:layoutTarget val="inner"/>
          <c:xMode val="edge"/>
          <c:yMode val="edge"/>
          <c:x val="0.48053215223097112"/>
          <c:y val="4.0348469834103382E-2"/>
          <c:w val="0.47174562554680666"/>
          <c:h val="0.71859700543303551"/>
        </c:manualLayout>
      </c:layout>
      <c:bar3DChart>
        <c:barDir val="bar"/>
        <c:grouping val="percentStacked"/>
        <c:varyColors val="0"/>
        <c:ser>
          <c:idx val="0"/>
          <c:order val="0"/>
          <c:tx>
            <c:strRef>
              <c:f>List2!$B$43</c:f>
              <c:strCache>
                <c:ptCount val="1"/>
                <c:pt idx="0">
                  <c:v>Rozhodně důležité</c:v>
                </c:pt>
              </c:strCache>
            </c:strRef>
          </c:tx>
          <c:invertIfNegative val="0"/>
          <c:dLbls>
            <c:txPr>
              <a:bodyPr/>
              <a:lstStyle/>
              <a:p>
                <a:pPr>
                  <a:defRPr sz="1200" b="1"/>
                </a:pPr>
                <a:endParaRPr lang="cs-CZ"/>
              </a:p>
            </c:txPr>
            <c:showLegendKey val="0"/>
            <c:showVal val="1"/>
            <c:showCatName val="0"/>
            <c:showSerName val="0"/>
            <c:showPercent val="0"/>
            <c:showBubbleSize val="0"/>
            <c:showLeaderLines val="0"/>
          </c:dLbls>
          <c:cat>
            <c:strRef>
              <c:f>List2!$A$44:$A$48</c:f>
              <c:strCache>
                <c:ptCount val="5"/>
                <c:pt idx="0">
                  <c:v>Snaha umístit klienta do zaměstnání</c:v>
                </c:pt>
                <c:pt idx="1">
                  <c:v>Rekvalifikace klienta</c:v>
                </c:pt>
                <c:pt idx="2">
                  <c:v>Zařazení klienta do komplexních specializovaných projektů pro práci s mladými</c:v>
                </c:pt>
                <c:pt idx="3">
                  <c:v>Motivace klienta k návratu do systému vzdělávání</c:v>
                </c:pt>
                <c:pt idx="4">
                  <c:v>Zprostředkování dalších kontaktů klientovi na pomáhající organizace</c:v>
                </c:pt>
              </c:strCache>
            </c:strRef>
          </c:cat>
          <c:val>
            <c:numRef>
              <c:f>List2!$B$44:$B$48</c:f>
              <c:numCache>
                <c:formatCode>0%</c:formatCode>
                <c:ptCount val="5"/>
                <c:pt idx="0">
                  <c:v>0.41</c:v>
                </c:pt>
                <c:pt idx="1">
                  <c:v>0.22</c:v>
                </c:pt>
                <c:pt idx="2">
                  <c:v>0.72</c:v>
                </c:pt>
                <c:pt idx="3">
                  <c:v>0.88</c:v>
                </c:pt>
                <c:pt idx="4">
                  <c:v>0.35</c:v>
                </c:pt>
              </c:numCache>
            </c:numRef>
          </c:val>
        </c:ser>
        <c:ser>
          <c:idx val="1"/>
          <c:order val="1"/>
          <c:tx>
            <c:strRef>
              <c:f>List2!$C$43</c:f>
              <c:strCache>
                <c:ptCount val="1"/>
                <c:pt idx="0">
                  <c:v>Spíše důležité</c:v>
                </c:pt>
              </c:strCache>
            </c:strRef>
          </c:tx>
          <c:invertIfNegative val="0"/>
          <c:dLbls>
            <c:dLbl>
              <c:idx val="3"/>
              <c:layout>
                <c:manualLayout>
                  <c:x val="-5.1981806367771277E-3"/>
                  <c:y val="-2.20082562731473E-2"/>
                </c:manualLayout>
              </c:layout>
              <c:showLegendKey val="0"/>
              <c:showVal val="1"/>
              <c:showCatName val="0"/>
              <c:showSerName val="0"/>
              <c:showPercent val="0"/>
              <c:showBubbleSize val="0"/>
            </c:dLbl>
            <c:txPr>
              <a:bodyPr/>
              <a:lstStyle/>
              <a:p>
                <a:pPr>
                  <a:defRPr sz="1200" b="1"/>
                </a:pPr>
                <a:endParaRPr lang="cs-CZ"/>
              </a:p>
            </c:txPr>
            <c:showLegendKey val="0"/>
            <c:showVal val="1"/>
            <c:showCatName val="0"/>
            <c:showSerName val="0"/>
            <c:showPercent val="0"/>
            <c:showBubbleSize val="0"/>
            <c:showLeaderLines val="0"/>
          </c:dLbls>
          <c:cat>
            <c:strRef>
              <c:f>List2!$A$44:$A$48</c:f>
              <c:strCache>
                <c:ptCount val="5"/>
                <c:pt idx="0">
                  <c:v>Snaha umístit klienta do zaměstnání</c:v>
                </c:pt>
                <c:pt idx="1">
                  <c:v>Rekvalifikace klienta</c:v>
                </c:pt>
                <c:pt idx="2">
                  <c:v>Zařazení klienta do komplexních specializovaných projektů pro práci s mladými</c:v>
                </c:pt>
                <c:pt idx="3">
                  <c:v>Motivace klienta k návratu do systému vzdělávání</c:v>
                </c:pt>
                <c:pt idx="4">
                  <c:v>Zprostředkování dalších kontaktů klientovi na pomáhající organizace</c:v>
                </c:pt>
              </c:strCache>
            </c:strRef>
          </c:cat>
          <c:val>
            <c:numRef>
              <c:f>List2!$C$44:$C$48</c:f>
              <c:numCache>
                <c:formatCode>0%</c:formatCode>
                <c:ptCount val="5"/>
                <c:pt idx="0">
                  <c:v>0.34</c:v>
                </c:pt>
                <c:pt idx="1">
                  <c:v>0.48</c:v>
                </c:pt>
                <c:pt idx="2">
                  <c:v>0.24</c:v>
                </c:pt>
                <c:pt idx="3">
                  <c:v>0.09</c:v>
                </c:pt>
                <c:pt idx="4">
                  <c:v>0.45</c:v>
                </c:pt>
              </c:numCache>
            </c:numRef>
          </c:val>
        </c:ser>
        <c:ser>
          <c:idx val="2"/>
          <c:order val="2"/>
          <c:tx>
            <c:strRef>
              <c:f>List2!$D$43</c:f>
              <c:strCache>
                <c:ptCount val="1"/>
                <c:pt idx="0">
                  <c:v>Spíše nedůležité</c:v>
                </c:pt>
              </c:strCache>
            </c:strRef>
          </c:tx>
          <c:invertIfNegative val="0"/>
          <c:dLbls>
            <c:dLbl>
              <c:idx val="3"/>
              <c:layout>
                <c:manualLayout>
                  <c:x val="-4.641297165811872E-3"/>
                  <c:y val="5.4267474554109373E-3"/>
                </c:manualLayout>
              </c:layout>
              <c:showLegendKey val="0"/>
              <c:showVal val="1"/>
              <c:showCatName val="0"/>
              <c:showSerName val="0"/>
              <c:showPercent val="0"/>
              <c:showBubbleSize val="0"/>
            </c:dLbl>
            <c:dLbl>
              <c:idx val="4"/>
              <c:layout>
                <c:manualLayout>
                  <c:x val="-7.8590195631284641E-3"/>
                  <c:y val="-3.0124857921769377E-4"/>
                </c:manualLayout>
              </c:layout>
              <c:showLegendKey val="0"/>
              <c:showVal val="1"/>
              <c:showCatName val="0"/>
              <c:showSerName val="0"/>
              <c:showPercent val="0"/>
              <c:showBubbleSize val="0"/>
            </c:dLbl>
            <c:txPr>
              <a:bodyPr/>
              <a:lstStyle/>
              <a:p>
                <a:pPr>
                  <a:defRPr sz="1200" b="1"/>
                </a:pPr>
                <a:endParaRPr lang="cs-CZ"/>
              </a:p>
            </c:txPr>
            <c:showLegendKey val="0"/>
            <c:showVal val="1"/>
            <c:showCatName val="0"/>
            <c:showSerName val="0"/>
            <c:showPercent val="0"/>
            <c:showBubbleSize val="0"/>
            <c:showLeaderLines val="0"/>
          </c:dLbls>
          <c:cat>
            <c:strRef>
              <c:f>List2!$A$44:$A$48</c:f>
              <c:strCache>
                <c:ptCount val="5"/>
                <c:pt idx="0">
                  <c:v>Snaha umístit klienta do zaměstnání</c:v>
                </c:pt>
                <c:pt idx="1">
                  <c:v>Rekvalifikace klienta</c:v>
                </c:pt>
                <c:pt idx="2">
                  <c:v>Zařazení klienta do komplexních specializovaných projektů pro práci s mladými</c:v>
                </c:pt>
                <c:pt idx="3">
                  <c:v>Motivace klienta k návratu do systému vzdělávání</c:v>
                </c:pt>
                <c:pt idx="4">
                  <c:v>Zprostředkování dalších kontaktů klientovi na pomáhající organizace</c:v>
                </c:pt>
              </c:strCache>
            </c:strRef>
          </c:cat>
          <c:val>
            <c:numRef>
              <c:f>List2!$D$44:$D$48</c:f>
              <c:numCache>
                <c:formatCode>0%</c:formatCode>
                <c:ptCount val="5"/>
                <c:pt idx="0">
                  <c:v>0.21</c:v>
                </c:pt>
                <c:pt idx="1">
                  <c:v>0.24</c:v>
                </c:pt>
                <c:pt idx="2">
                  <c:v>0.03</c:v>
                </c:pt>
                <c:pt idx="3">
                  <c:v>0.02</c:v>
                </c:pt>
                <c:pt idx="4">
                  <c:v>0.17</c:v>
                </c:pt>
              </c:numCache>
            </c:numRef>
          </c:val>
        </c:ser>
        <c:ser>
          <c:idx val="3"/>
          <c:order val="3"/>
          <c:tx>
            <c:strRef>
              <c:f>List2!$E$43</c:f>
              <c:strCache>
                <c:ptCount val="1"/>
                <c:pt idx="0">
                  <c:v>Rozhodně nedůležité</c:v>
                </c:pt>
              </c:strCache>
            </c:strRef>
          </c:tx>
          <c:invertIfNegative val="0"/>
          <c:dLbls>
            <c:dLbl>
              <c:idx val="2"/>
              <c:layout>
                <c:manualLayout>
                  <c:x val="3.1189083820662766E-2"/>
                  <c:y val="1.8340213560956081E-2"/>
                </c:manualLayout>
              </c:layout>
              <c:showLegendKey val="0"/>
              <c:showVal val="1"/>
              <c:showCatName val="0"/>
              <c:showSerName val="0"/>
              <c:showPercent val="0"/>
              <c:showBubbleSize val="0"/>
            </c:dLbl>
            <c:dLbl>
              <c:idx val="3"/>
              <c:layout>
                <c:manualLayout>
                  <c:x val="1.5594541910331383E-2"/>
                  <c:y val="2.5676298985338516E-2"/>
                </c:manualLayout>
              </c:layout>
              <c:showLegendKey val="0"/>
              <c:showVal val="1"/>
              <c:showCatName val="0"/>
              <c:showSerName val="0"/>
              <c:showPercent val="0"/>
              <c:showBubbleSize val="0"/>
            </c:dLbl>
            <c:txPr>
              <a:bodyPr/>
              <a:lstStyle/>
              <a:p>
                <a:pPr>
                  <a:defRPr sz="1200" b="1"/>
                </a:pPr>
                <a:endParaRPr lang="cs-CZ"/>
              </a:p>
            </c:txPr>
            <c:showLegendKey val="0"/>
            <c:showVal val="1"/>
            <c:showCatName val="0"/>
            <c:showSerName val="0"/>
            <c:showPercent val="0"/>
            <c:showBubbleSize val="0"/>
            <c:showLeaderLines val="0"/>
          </c:dLbls>
          <c:cat>
            <c:strRef>
              <c:f>List2!$A$44:$A$48</c:f>
              <c:strCache>
                <c:ptCount val="5"/>
                <c:pt idx="0">
                  <c:v>Snaha umístit klienta do zaměstnání</c:v>
                </c:pt>
                <c:pt idx="1">
                  <c:v>Rekvalifikace klienta</c:v>
                </c:pt>
                <c:pt idx="2">
                  <c:v>Zařazení klienta do komplexních specializovaných projektů pro práci s mladými</c:v>
                </c:pt>
                <c:pt idx="3">
                  <c:v>Motivace klienta k návratu do systému vzdělávání</c:v>
                </c:pt>
                <c:pt idx="4">
                  <c:v>Zprostředkování dalších kontaktů klientovi na pomáhající organizace</c:v>
                </c:pt>
              </c:strCache>
            </c:strRef>
          </c:cat>
          <c:val>
            <c:numRef>
              <c:f>List2!$E$44:$E$48</c:f>
              <c:numCache>
                <c:formatCode>0%</c:formatCode>
                <c:ptCount val="5"/>
                <c:pt idx="0">
                  <c:v>0.05</c:v>
                </c:pt>
                <c:pt idx="1">
                  <c:v>0.05</c:v>
                </c:pt>
                <c:pt idx="2" formatCode="0.0%">
                  <c:v>5.0000000000000001E-3</c:v>
                </c:pt>
                <c:pt idx="3">
                  <c:v>0</c:v>
                </c:pt>
                <c:pt idx="4" formatCode="0.0%">
                  <c:v>5.0000000000000001E-3</c:v>
                </c:pt>
              </c:numCache>
            </c:numRef>
          </c:val>
        </c:ser>
        <c:ser>
          <c:idx val="4"/>
          <c:order val="4"/>
          <c:tx>
            <c:strRef>
              <c:f>List2!$F$43</c:f>
              <c:strCache>
                <c:ptCount val="1"/>
                <c:pt idx="0">
                  <c:v>Nedokáže posoudit</c:v>
                </c:pt>
              </c:strCache>
            </c:strRef>
          </c:tx>
          <c:invertIfNegative val="0"/>
          <c:dLbls>
            <c:dLbl>
              <c:idx val="0"/>
              <c:layout>
                <c:manualLayout>
                  <c:x val="1.6151348680556076E-2"/>
                  <c:y val="-2.4872236418175757E-2"/>
                </c:manualLayout>
              </c:layout>
              <c:showLegendKey val="0"/>
              <c:showVal val="1"/>
              <c:showCatName val="0"/>
              <c:showSerName val="0"/>
              <c:showPercent val="0"/>
              <c:showBubbleSize val="0"/>
            </c:dLbl>
            <c:dLbl>
              <c:idx val="1"/>
              <c:layout>
                <c:manualLayout>
                  <c:x val="6.1871780328501508E-4"/>
                  <c:y val="-2.8389580644885611E-2"/>
                </c:manualLayout>
              </c:layout>
              <c:showLegendKey val="0"/>
              <c:showVal val="1"/>
              <c:showCatName val="0"/>
              <c:showSerName val="0"/>
              <c:showPercent val="0"/>
              <c:showBubbleSize val="0"/>
            </c:dLbl>
            <c:dLbl>
              <c:idx val="2"/>
              <c:layout>
                <c:manualLayout>
                  <c:x val="3.378817413905133E-2"/>
                  <c:y val="-4.0348469834103382E-2"/>
                </c:manualLayout>
              </c:layout>
              <c:showLegendKey val="0"/>
              <c:showVal val="1"/>
              <c:showCatName val="0"/>
              <c:showSerName val="0"/>
              <c:showPercent val="0"/>
              <c:showBubbleSize val="0"/>
            </c:dLbl>
            <c:dLbl>
              <c:idx val="3"/>
              <c:layout>
                <c:manualLayout>
                  <c:x val="4.7648214525871395E-3"/>
                  <c:y val="-5.3764752634322684E-2"/>
                </c:manualLayout>
              </c:layout>
              <c:showLegendKey val="0"/>
              <c:showVal val="1"/>
              <c:showCatName val="0"/>
              <c:showSerName val="0"/>
              <c:showPercent val="0"/>
              <c:showBubbleSize val="0"/>
            </c:dLbl>
            <c:dLbl>
              <c:idx val="4"/>
              <c:layout>
                <c:manualLayout>
                  <c:x val="2.0792722547108511E-2"/>
                  <c:y val="-4.0348469834103382E-2"/>
                </c:manualLayout>
              </c:layout>
              <c:showLegendKey val="0"/>
              <c:showVal val="1"/>
              <c:showCatName val="0"/>
              <c:showSerName val="0"/>
              <c:showPercent val="0"/>
              <c:showBubbleSize val="0"/>
            </c:dLbl>
            <c:txPr>
              <a:bodyPr/>
              <a:lstStyle/>
              <a:p>
                <a:pPr>
                  <a:defRPr sz="1200" b="1"/>
                </a:pPr>
                <a:endParaRPr lang="cs-CZ"/>
              </a:p>
            </c:txPr>
            <c:showLegendKey val="0"/>
            <c:showVal val="1"/>
            <c:showCatName val="0"/>
            <c:showSerName val="0"/>
            <c:showPercent val="0"/>
            <c:showBubbleSize val="0"/>
            <c:showLeaderLines val="0"/>
          </c:dLbls>
          <c:cat>
            <c:strRef>
              <c:f>List2!$A$44:$A$48</c:f>
              <c:strCache>
                <c:ptCount val="5"/>
                <c:pt idx="0">
                  <c:v>Snaha umístit klienta do zaměstnání</c:v>
                </c:pt>
                <c:pt idx="1">
                  <c:v>Rekvalifikace klienta</c:v>
                </c:pt>
                <c:pt idx="2">
                  <c:v>Zařazení klienta do komplexních specializovaných projektů pro práci s mladými</c:v>
                </c:pt>
                <c:pt idx="3">
                  <c:v>Motivace klienta k návratu do systému vzdělávání</c:v>
                </c:pt>
                <c:pt idx="4">
                  <c:v>Zprostředkování dalších kontaktů klientovi na pomáhající organizace</c:v>
                </c:pt>
              </c:strCache>
            </c:strRef>
          </c:cat>
          <c:val>
            <c:numRef>
              <c:f>List2!$F$44:$F$48</c:f>
              <c:numCache>
                <c:formatCode>0%</c:formatCode>
                <c:ptCount val="5"/>
                <c:pt idx="0">
                  <c:v>0</c:v>
                </c:pt>
                <c:pt idx="1">
                  <c:v>0.01</c:v>
                </c:pt>
                <c:pt idx="2" formatCode="0.0%">
                  <c:v>5.0000000000000001E-3</c:v>
                </c:pt>
                <c:pt idx="3" formatCode="0.0%">
                  <c:v>5.0000000000000001E-3</c:v>
                </c:pt>
                <c:pt idx="4">
                  <c:v>0.03</c:v>
                </c:pt>
              </c:numCache>
            </c:numRef>
          </c:val>
        </c:ser>
        <c:dLbls>
          <c:showLegendKey val="0"/>
          <c:showVal val="0"/>
          <c:showCatName val="0"/>
          <c:showSerName val="0"/>
          <c:showPercent val="0"/>
          <c:showBubbleSize val="0"/>
        </c:dLbls>
        <c:gapWidth val="150"/>
        <c:shape val="box"/>
        <c:axId val="39103104"/>
        <c:axId val="39145856"/>
        <c:axId val="0"/>
      </c:bar3DChart>
      <c:catAx>
        <c:axId val="39103104"/>
        <c:scaling>
          <c:orientation val="minMax"/>
        </c:scaling>
        <c:delete val="0"/>
        <c:axPos val="l"/>
        <c:majorTickMark val="out"/>
        <c:minorTickMark val="none"/>
        <c:tickLblPos val="nextTo"/>
        <c:txPr>
          <a:bodyPr/>
          <a:lstStyle/>
          <a:p>
            <a:pPr>
              <a:defRPr sz="1400" b="1"/>
            </a:pPr>
            <a:endParaRPr lang="cs-CZ"/>
          </a:p>
        </c:txPr>
        <c:crossAx val="39145856"/>
        <c:crosses val="autoZero"/>
        <c:auto val="1"/>
        <c:lblAlgn val="ctr"/>
        <c:lblOffset val="100"/>
        <c:noMultiLvlLbl val="0"/>
      </c:catAx>
      <c:valAx>
        <c:axId val="39145856"/>
        <c:scaling>
          <c:orientation val="minMax"/>
        </c:scaling>
        <c:delete val="0"/>
        <c:axPos val="b"/>
        <c:majorGridlines/>
        <c:numFmt formatCode="0%" sourceLinked="1"/>
        <c:majorTickMark val="out"/>
        <c:minorTickMark val="none"/>
        <c:tickLblPos val="nextTo"/>
        <c:crossAx val="39103104"/>
        <c:crosses val="autoZero"/>
        <c:crossBetween val="between"/>
      </c:valAx>
    </c:plotArea>
    <c:legend>
      <c:legendPos val="b"/>
      <c:layout>
        <c:manualLayout>
          <c:xMode val="edge"/>
          <c:yMode val="edge"/>
          <c:x val="7.5929063437395828E-3"/>
          <c:y val="0.83072585951988243"/>
          <c:w val="0.95766859237862445"/>
          <c:h val="0.14149624400707614"/>
        </c:manualLayout>
      </c:layout>
      <c:overlay val="0"/>
      <c:txPr>
        <a:bodyPr/>
        <a:lstStyle/>
        <a:p>
          <a:pPr>
            <a:defRPr sz="1400"/>
          </a:pPr>
          <a:endParaRPr lang="cs-CZ"/>
        </a:p>
      </c:txPr>
    </c:legend>
    <c:plotVisOnly val="1"/>
    <c:dispBlanksAs val="gap"/>
    <c:showDLblsOverMax val="0"/>
  </c:chart>
  <c:externalData r:id="rId2">
    <c:autoUpdate val="0"/>
  </c:externalData>
  <c:userShapes r:id="rId3"/>
</c:chartSpace>
</file>

<file path=ppt/drawings/drawing1.xml><?xml version="1.0" encoding="utf-8"?>
<c:userShapes xmlns:c="http://schemas.openxmlformats.org/drawingml/2006/chart">
  <cdr:relSizeAnchor xmlns:cdr="http://schemas.openxmlformats.org/drawingml/2006/chartDrawing">
    <cdr:from>
      <cdr:x>0.80312</cdr:x>
      <cdr:y>0.91059</cdr:y>
    </cdr:from>
    <cdr:to>
      <cdr:x>0.97661</cdr:x>
      <cdr:y>0.97662</cdr:y>
    </cdr:to>
    <cdr:sp macro="" textlink="">
      <cdr:nvSpPr>
        <cdr:cNvPr id="2" name="TextovéPole 1"/>
        <cdr:cNvSpPr txBox="1"/>
      </cdr:nvSpPr>
      <cdr:spPr>
        <a:xfrm xmlns:a="http://schemas.openxmlformats.org/drawingml/2006/main">
          <a:off x="3924301" y="3152775"/>
          <a:ext cx="847725" cy="2286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cs-CZ" sz="1100"/>
            <a:t>n =</a:t>
          </a:r>
          <a:r>
            <a:rPr lang="cs-CZ" sz="1100" baseline="0"/>
            <a:t> 148</a:t>
          </a:r>
          <a:endParaRPr lang="cs-CZ" sz="110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276BAC6-161B-4016-BC47-992F43460B03}" type="datetimeFigureOut">
              <a:rPr lang="cs-CZ" smtClean="0"/>
              <a:t>26.6.2019</a:t>
            </a:fld>
            <a:endParaRPr lang="cs-CZ"/>
          </a:p>
        </p:txBody>
      </p:sp>
      <p:sp>
        <p:nvSpPr>
          <p:cNvPr id="4" name="Zástupný symbol pro obrázek snímku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E3B9719-729D-41B8-9058-A2169F6B31DB}" type="slidenum">
              <a:rPr lang="cs-CZ" smtClean="0"/>
              <a:t>‹#›</a:t>
            </a:fld>
            <a:endParaRPr lang="cs-CZ"/>
          </a:p>
        </p:txBody>
      </p:sp>
    </p:spTree>
    <p:extLst>
      <p:ext uri="{BB962C8B-B14F-4D97-AF65-F5344CB8AC3E}">
        <p14:creationId xmlns:p14="http://schemas.microsoft.com/office/powerpoint/2010/main" val="729842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EE3B9719-729D-41B8-9058-A2169F6B31DB}" type="slidenum">
              <a:rPr lang="cs-CZ" smtClean="0"/>
              <a:t>6</a:t>
            </a:fld>
            <a:endParaRPr lang="cs-CZ"/>
          </a:p>
        </p:txBody>
      </p:sp>
    </p:spTree>
    <p:extLst>
      <p:ext uri="{BB962C8B-B14F-4D97-AF65-F5344CB8AC3E}">
        <p14:creationId xmlns:p14="http://schemas.microsoft.com/office/powerpoint/2010/main" val="2562861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EE3B9719-729D-41B8-9058-A2169F6B31DB}" type="slidenum">
              <a:rPr lang="cs-CZ" smtClean="0"/>
              <a:t>7</a:t>
            </a:fld>
            <a:endParaRPr lang="cs-CZ"/>
          </a:p>
        </p:txBody>
      </p:sp>
    </p:spTree>
    <p:extLst>
      <p:ext uri="{BB962C8B-B14F-4D97-AF65-F5344CB8AC3E}">
        <p14:creationId xmlns:p14="http://schemas.microsoft.com/office/powerpoint/2010/main" val="2562861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8EFC2615-8742-44A0-AF5D-4CFC6B34D8D4}"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4016522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EFC2615-8742-44A0-AF5D-4CFC6B34D8D4}"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204544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8EFC2615-8742-44A0-AF5D-4CFC6B34D8D4}"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29137360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8EFC2615-8742-44A0-AF5D-4CFC6B34D8D4}" type="datetimeFigureOut">
              <a:rPr lang="cs-CZ" smtClean="0"/>
              <a:t>26.6.2019</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2697947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8EFC2615-8742-44A0-AF5D-4CFC6B34D8D4}" type="datetimeFigureOut">
              <a:rPr lang="cs-CZ" smtClean="0"/>
              <a:t>26.6.2019</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1049002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8EFC2615-8742-44A0-AF5D-4CFC6B34D8D4}" type="datetimeFigureOut">
              <a:rPr lang="cs-CZ" smtClean="0"/>
              <a:t>26.6.2019</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3854621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8EFC2615-8742-44A0-AF5D-4CFC6B34D8D4}" type="datetimeFigureOut">
              <a:rPr lang="cs-CZ" smtClean="0"/>
              <a:t>26.6.2019</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4024489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8EFC2615-8742-44A0-AF5D-4CFC6B34D8D4}" type="datetimeFigureOut">
              <a:rPr lang="cs-CZ" smtClean="0"/>
              <a:t>26.6.2019</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2746565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8EFC2615-8742-44A0-AF5D-4CFC6B34D8D4}" type="datetimeFigureOut">
              <a:rPr lang="cs-CZ" smtClean="0"/>
              <a:t>26.6.2019</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3252522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EFC2615-8742-44A0-AF5D-4CFC6B34D8D4}"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2832970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EFC2615-8742-44A0-AF5D-4CFC6B34D8D4}"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26650188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EBEB0375-6A0D-4F58-B8F4-CA7C46FF3984}"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CE5729F-EDD5-4CEC-92FE-E1B29DD88A1B}" type="slidenum">
              <a:rPr lang="cs-CZ" smtClean="0"/>
              <a:t>‹#›</a:t>
            </a:fld>
            <a:endParaRPr lang="cs-CZ"/>
          </a:p>
        </p:txBody>
      </p:sp>
    </p:spTree>
    <p:extLst>
      <p:ext uri="{BB962C8B-B14F-4D97-AF65-F5344CB8AC3E}">
        <p14:creationId xmlns:p14="http://schemas.microsoft.com/office/powerpoint/2010/main" val="3209800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dirty="0" smtClean="0"/>
              <a:t>Kliknutím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10"/>
          </p:nvPr>
        </p:nvSpPr>
        <p:spPr/>
        <p:txBody>
          <a:bodyPr/>
          <a:lstStyle/>
          <a:p>
            <a:fld id="{EBEB0375-6A0D-4F58-B8F4-CA7C46FF3984}"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4CE5729F-EDD5-4CEC-92FE-E1B29DD88A1B}" type="slidenum">
              <a:rPr lang="cs-CZ" smtClean="0"/>
              <a:t>‹#›</a:t>
            </a:fld>
            <a:endParaRPr lang="cs-CZ"/>
          </a:p>
        </p:txBody>
      </p:sp>
      <p:pic>
        <p:nvPicPr>
          <p:cNvPr id="1027"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78044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EBEB0375-6A0D-4F58-B8F4-CA7C46FF3984}"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4CE5729F-EDD5-4CEC-92FE-E1B29DD88A1B}" type="slidenum">
              <a:rPr lang="cs-CZ" smtClean="0"/>
              <a:t>‹#›</a:t>
            </a:fld>
            <a:endParaRPr lang="cs-CZ"/>
          </a:p>
        </p:txBody>
      </p:sp>
      <p:pic>
        <p:nvPicPr>
          <p:cNvPr id="7"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6968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EBEB0375-6A0D-4F58-B8F4-CA7C46FF3984}" type="datetimeFigureOut">
              <a:rPr lang="cs-CZ" smtClean="0"/>
              <a:t>26.6.2019</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CE5729F-EDD5-4CEC-92FE-E1B29DD88A1B}" type="slidenum">
              <a:rPr lang="cs-CZ" smtClean="0"/>
              <a:t>‹#›</a:t>
            </a:fld>
            <a:endParaRPr lang="cs-CZ"/>
          </a:p>
        </p:txBody>
      </p:sp>
      <p:pic>
        <p:nvPicPr>
          <p:cNvPr id="8"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08940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EBEB0375-6A0D-4F58-B8F4-CA7C46FF3984}" type="datetimeFigureOut">
              <a:rPr lang="cs-CZ" smtClean="0"/>
              <a:t>26.6.2019</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4CE5729F-EDD5-4CEC-92FE-E1B29DD88A1B}" type="slidenum">
              <a:rPr lang="cs-CZ" smtClean="0"/>
              <a:t>‹#›</a:t>
            </a:fld>
            <a:endParaRPr lang="cs-CZ"/>
          </a:p>
        </p:txBody>
      </p:sp>
      <p:pic>
        <p:nvPicPr>
          <p:cNvPr id="10"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5839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EBEB0375-6A0D-4F58-B8F4-CA7C46FF3984}" type="datetimeFigureOut">
              <a:rPr lang="cs-CZ" smtClean="0"/>
              <a:t>26.6.2019</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4CE5729F-EDD5-4CEC-92FE-E1B29DD88A1B}" type="slidenum">
              <a:rPr lang="cs-CZ" smtClean="0"/>
              <a:t>‹#›</a:t>
            </a:fld>
            <a:endParaRPr lang="cs-CZ"/>
          </a:p>
        </p:txBody>
      </p:sp>
      <p:pic>
        <p:nvPicPr>
          <p:cNvPr id="6"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76667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BEB0375-6A0D-4F58-B8F4-CA7C46FF3984}" type="datetimeFigureOut">
              <a:rPr lang="cs-CZ" smtClean="0"/>
              <a:t>26.6.2019</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4CE5729F-EDD5-4CEC-92FE-E1B29DD88A1B}" type="slidenum">
              <a:rPr lang="cs-CZ" smtClean="0"/>
              <a:t>‹#›</a:t>
            </a:fld>
            <a:endParaRPr lang="cs-CZ"/>
          </a:p>
        </p:txBody>
      </p:sp>
      <p:pic>
        <p:nvPicPr>
          <p:cNvPr id="5"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66688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BEB0375-6A0D-4F58-B8F4-CA7C46FF3984}" type="datetimeFigureOut">
              <a:rPr lang="cs-CZ" smtClean="0"/>
              <a:t>26.6.2019</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CE5729F-EDD5-4CEC-92FE-E1B29DD88A1B}" type="slidenum">
              <a:rPr lang="cs-CZ" smtClean="0"/>
              <a:t>‹#›</a:t>
            </a:fld>
            <a:endParaRPr lang="cs-CZ"/>
          </a:p>
        </p:txBody>
      </p:sp>
      <p:pic>
        <p:nvPicPr>
          <p:cNvPr id="8"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62699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BEB0375-6A0D-4F58-B8F4-CA7C46FF3984}" type="datetimeFigureOut">
              <a:rPr lang="cs-CZ" smtClean="0"/>
              <a:t>26.6.2019</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CE5729F-EDD5-4CEC-92FE-E1B29DD88A1B}" type="slidenum">
              <a:rPr lang="cs-CZ" smtClean="0"/>
              <a:t>‹#›</a:t>
            </a:fld>
            <a:endParaRPr lang="cs-CZ"/>
          </a:p>
        </p:txBody>
      </p:sp>
      <p:pic>
        <p:nvPicPr>
          <p:cNvPr id="8"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20817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BEB0375-6A0D-4F58-B8F4-CA7C46FF3984}"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CE5729F-EDD5-4CEC-92FE-E1B29DD88A1B}" type="slidenum">
              <a:rPr lang="cs-CZ" smtClean="0"/>
              <a:t>‹#›</a:t>
            </a:fld>
            <a:endParaRPr lang="cs-CZ"/>
          </a:p>
        </p:txBody>
      </p:sp>
      <p:pic>
        <p:nvPicPr>
          <p:cNvPr id="7"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61104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BEB0375-6A0D-4F58-B8F4-CA7C46FF3984}"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CE5729F-EDD5-4CEC-92FE-E1B29DD88A1B}" type="slidenum">
              <a:rPr lang="cs-CZ" smtClean="0"/>
              <a:t>‹#›</a:t>
            </a:fld>
            <a:endParaRPr lang="cs-CZ"/>
          </a:p>
        </p:txBody>
      </p:sp>
      <p:pic>
        <p:nvPicPr>
          <p:cNvPr id="7"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390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í sníme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45B7104A-C9E6-40C9-BF84-BD526C692FCE}"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1717167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5B7104A-C9E6-40C9-BF84-BD526C692FCE}"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25634367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Záhlaví části">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45B7104A-C9E6-40C9-BF84-BD526C692FCE}"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19122059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45B7104A-C9E6-40C9-BF84-BD526C692FCE}" type="datetimeFigureOut">
              <a:rPr lang="cs-CZ" smtClean="0"/>
              <a:t>26.6.2019</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9769378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ání">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45B7104A-C9E6-40C9-BF84-BD526C692FCE}" type="datetimeFigureOut">
              <a:rPr lang="cs-CZ" smtClean="0"/>
              <a:t>26.6.2019</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38012229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Pouze nadpi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45B7104A-C9E6-40C9-BF84-BD526C692FCE}" type="datetimeFigureOut">
              <a:rPr lang="cs-CZ" smtClean="0"/>
              <a:t>26.6.2019</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37839198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ý">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45B7104A-C9E6-40C9-BF84-BD526C692FCE}" type="datetimeFigureOut">
              <a:rPr lang="cs-CZ" smtClean="0"/>
              <a:t>26.6.2019</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303878979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titulkem">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45B7104A-C9E6-40C9-BF84-BD526C692FCE}" type="datetimeFigureOut">
              <a:rPr lang="cs-CZ" smtClean="0"/>
              <a:t>26.6.2019</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3492715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ek s titulkem">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45B7104A-C9E6-40C9-BF84-BD526C692FCE}" type="datetimeFigureOut">
              <a:rPr lang="cs-CZ" smtClean="0"/>
              <a:t>26.6.2019</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20658129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svislý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5B7104A-C9E6-40C9-BF84-BD526C692FCE}"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42421287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Svislý nadpis a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5B7104A-C9E6-40C9-BF84-BD526C692FCE}" type="datetimeFigureOut">
              <a:rPr lang="cs-CZ" smtClean="0"/>
              <a:t>26.6.2019</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1855566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5.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FC2615-8742-44A0-AF5D-4CFC6B34D8D4}" type="datetimeFigureOut">
              <a:rPr lang="cs-CZ" smtClean="0"/>
              <a:t>26.6.2019</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D43CBA-C377-483B-B857-75514A2761D6}" type="slidenum">
              <a:rPr lang="cs-CZ" smtClean="0"/>
              <a:t>‹#›</a:t>
            </a:fld>
            <a:endParaRPr lang="cs-CZ"/>
          </a:p>
        </p:txBody>
      </p:sp>
    </p:spTree>
    <p:extLst>
      <p:ext uri="{BB962C8B-B14F-4D97-AF65-F5344CB8AC3E}">
        <p14:creationId xmlns:p14="http://schemas.microsoft.com/office/powerpoint/2010/main" val="5504048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EB0375-6A0D-4F58-B8F4-CA7C46FF3984}" type="datetimeFigureOut">
              <a:rPr lang="cs-CZ" smtClean="0"/>
              <a:t>26.6.2019</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E5729F-EDD5-4CEC-92FE-E1B29DD88A1B}" type="slidenum">
              <a:rPr lang="cs-CZ" smtClean="0"/>
              <a:t>‹#›</a:t>
            </a:fld>
            <a:endParaRPr lang="cs-CZ"/>
          </a:p>
        </p:txBody>
      </p:sp>
    </p:spTree>
    <p:extLst>
      <p:ext uri="{BB962C8B-B14F-4D97-AF65-F5344CB8AC3E}">
        <p14:creationId xmlns:p14="http://schemas.microsoft.com/office/powerpoint/2010/main" val="3052989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B7104A-C9E6-40C9-BF84-BD526C692FCE}" type="datetimeFigureOut">
              <a:rPr lang="cs-CZ" smtClean="0"/>
              <a:t>26.6.2019</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104823-1FB8-4C6B-9562-78D221BD88A7}" type="slidenum">
              <a:rPr lang="cs-CZ" smtClean="0"/>
              <a:t>‹#›</a:t>
            </a:fld>
            <a:endParaRPr lang="cs-CZ"/>
          </a:p>
        </p:txBody>
      </p:sp>
    </p:spTree>
    <p:extLst>
      <p:ext uri="{BB962C8B-B14F-4D97-AF65-F5344CB8AC3E}">
        <p14:creationId xmlns:p14="http://schemas.microsoft.com/office/powerpoint/2010/main" val="13563086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mailto:bocan.miroslav@vlada.cz" TargetMode="External"/><Relationship Id="rId2" Type="http://schemas.openxmlformats.org/officeDocument/2006/relationships/hyperlink" Target="mailto:veprkova.radka@vlada.cz" TargetMode="External"/><Relationship Id="rId1" Type="http://schemas.openxmlformats.org/officeDocument/2006/relationships/slideLayout" Target="../slideLayouts/slideLayout2.xml"/><Relationship Id="rId4" Type="http://schemas.openxmlformats.org/officeDocument/2006/relationships/image" Target="../media/image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539552" y="980728"/>
            <a:ext cx="7772400" cy="2088232"/>
          </a:xfrm>
        </p:spPr>
        <p:txBody>
          <a:bodyPr>
            <a:normAutofit fontScale="90000"/>
          </a:bodyPr>
          <a:lstStyle/>
          <a:p>
            <a:r>
              <a:rPr lang="cs-CZ" sz="3800" b="1" dirty="0" smtClean="0"/>
              <a:t/>
            </a:r>
            <a:br>
              <a:rPr lang="cs-CZ" sz="3800" b="1" dirty="0" smtClean="0"/>
            </a:br>
            <a:r>
              <a:rPr lang="cs-CZ" sz="3800" b="1" dirty="0"/>
              <a:t/>
            </a:r>
            <a:br>
              <a:rPr lang="cs-CZ" sz="3800" b="1" dirty="0"/>
            </a:br>
            <a:r>
              <a:rPr lang="cs-CZ" sz="3800" b="1" dirty="0" smtClean="0"/>
              <a:t/>
            </a:r>
            <a:br>
              <a:rPr lang="cs-CZ" sz="3800" b="1" dirty="0" smtClean="0"/>
            </a:br>
            <a:r>
              <a:rPr lang="cs-CZ" sz="3800" b="1" dirty="0" smtClean="0"/>
              <a:t/>
            </a:r>
            <a:br>
              <a:rPr lang="cs-CZ" sz="3800" b="1" dirty="0" smtClean="0"/>
            </a:br>
            <a:r>
              <a:rPr lang="cs-CZ" sz="3800" b="1" dirty="0"/>
              <a:t/>
            </a:r>
            <a:br>
              <a:rPr lang="cs-CZ" sz="3800" b="1" dirty="0"/>
            </a:br>
            <a:r>
              <a:rPr lang="cs-CZ" sz="3800" b="1" dirty="0" smtClean="0"/>
              <a:t>Finanční </a:t>
            </a:r>
            <a:r>
              <a:rPr lang="cs-CZ" sz="3800" b="1" dirty="0" smtClean="0"/>
              <a:t>dopady </a:t>
            </a:r>
            <a:r>
              <a:rPr lang="cs-CZ" sz="3800" b="1" dirty="0" smtClean="0"/>
              <a:t/>
            </a:r>
            <a:br>
              <a:rPr lang="cs-CZ" sz="3800" b="1" dirty="0" smtClean="0"/>
            </a:br>
            <a:r>
              <a:rPr lang="cs-CZ" sz="3800" b="1" dirty="0" smtClean="0"/>
              <a:t>předčasných </a:t>
            </a:r>
            <a:r>
              <a:rPr lang="cs-CZ" sz="3800" b="1" dirty="0" smtClean="0"/>
              <a:t>odchodů </a:t>
            </a:r>
            <a:r>
              <a:rPr lang="cs-CZ" sz="3800" b="1" dirty="0" smtClean="0"/>
              <a:t/>
            </a:r>
            <a:br>
              <a:rPr lang="cs-CZ" sz="3800" b="1" dirty="0" smtClean="0"/>
            </a:br>
            <a:r>
              <a:rPr lang="cs-CZ" sz="3800" b="1" dirty="0" smtClean="0"/>
              <a:t>ze </a:t>
            </a:r>
            <a:r>
              <a:rPr lang="cs-CZ" sz="3800" b="1" dirty="0" smtClean="0"/>
              <a:t>vzdělávání pro stát a </a:t>
            </a:r>
            <a:r>
              <a:rPr lang="cs-CZ" sz="3800" b="1" dirty="0" smtClean="0"/>
              <a:t>jednotlivce</a:t>
            </a:r>
            <a:r>
              <a:rPr lang="cs-CZ" sz="3800" b="1" dirty="0" smtClean="0"/>
              <a:t/>
            </a:r>
            <a:br>
              <a:rPr lang="cs-CZ" sz="3800" b="1" dirty="0" smtClean="0"/>
            </a:br>
            <a:r>
              <a:rPr lang="cs-CZ" sz="3800" b="1" dirty="0"/>
              <a:t/>
            </a:r>
            <a:br>
              <a:rPr lang="cs-CZ" sz="3800" b="1" dirty="0"/>
            </a:br>
            <a:r>
              <a:rPr lang="cs-CZ" sz="3800" b="1" dirty="0" smtClean="0"/>
              <a:t/>
            </a:r>
            <a:br>
              <a:rPr lang="cs-CZ" sz="3800" b="1" dirty="0" smtClean="0"/>
            </a:br>
            <a:r>
              <a:rPr lang="cs-CZ" sz="3800" b="1" dirty="0"/>
              <a:t/>
            </a:r>
            <a:br>
              <a:rPr lang="cs-CZ" sz="3800" b="1" dirty="0"/>
            </a:br>
            <a:r>
              <a:rPr lang="cs-CZ" sz="3800" b="1" dirty="0" smtClean="0"/>
              <a:t>Republikový výbor prevence kriminality </a:t>
            </a:r>
            <a:br>
              <a:rPr lang="cs-CZ" sz="3800" b="1" dirty="0" smtClean="0"/>
            </a:br>
            <a:r>
              <a:rPr lang="cs-CZ" sz="3800" b="1" dirty="0" smtClean="0"/>
              <a:t>27.6.2019</a:t>
            </a:r>
            <a:br>
              <a:rPr lang="cs-CZ" sz="3800" b="1" dirty="0" smtClean="0"/>
            </a:br>
            <a:r>
              <a:rPr lang="cs-CZ" sz="3800" b="1" dirty="0"/>
              <a:t/>
            </a:r>
            <a:br>
              <a:rPr lang="cs-CZ" sz="3800" b="1" dirty="0"/>
            </a:br>
            <a:r>
              <a:rPr lang="cs-CZ" sz="3800" b="1" dirty="0" smtClean="0"/>
              <a:t>Radka Soukupová</a:t>
            </a:r>
            <a:endParaRPr lang="cs-CZ" sz="3800" b="1" dirty="0"/>
          </a:p>
        </p:txBody>
      </p:sp>
    </p:spTree>
    <p:extLst>
      <p:ext uri="{BB962C8B-B14F-4D97-AF65-F5344CB8AC3E}">
        <p14:creationId xmlns:p14="http://schemas.microsoft.com/office/powerpoint/2010/main" val="18090819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solidFill>
                  <a:srgbClr val="FF0000"/>
                </a:solidFill>
                <a:latin typeface="Arial" panose="020B0604020202020204" pitchFamily="34" charset="0"/>
                <a:cs typeface="Arial" panose="020B0604020202020204" pitchFamily="34" charset="0"/>
              </a:rPr>
              <a:t/>
            </a:r>
            <a:br>
              <a:rPr lang="cs-CZ" dirty="0" smtClean="0">
                <a:solidFill>
                  <a:srgbClr val="FF0000"/>
                </a:solidFill>
                <a:latin typeface="Arial" panose="020B0604020202020204" pitchFamily="34" charset="0"/>
                <a:cs typeface="Arial" panose="020B0604020202020204" pitchFamily="34" charset="0"/>
              </a:rPr>
            </a:br>
            <a:r>
              <a:rPr lang="cs-CZ" dirty="0">
                <a:solidFill>
                  <a:srgbClr val="FF0000"/>
                </a:solidFill>
                <a:latin typeface="Arial" panose="020B0604020202020204" pitchFamily="34" charset="0"/>
                <a:cs typeface="Arial" panose="020B0604020202020204" pitchFamily="34" charset="0"/>
              </a:rPr>
              <a:t/>
            </a:r>
            <a:br>
              <a:rPr lang="cs-CZ" dirty="0">
                <a:solidFill>
                  <a:srgbClr val="FF0000"/>
                </a:solidFill>
                <a:latin typeface="Arial" panose="020B0604020202020204" pitchFamily="34" charset="0"/>
                <a:cs typeface="Arial" panose="020B0604020202020204" pitchFamily="34" charset="0"/>
              </a:rPr>
            </a:br>
            <a:r>
              <a:rPr lang="cs-CZ" sz="3600" b="1" dirty="0" smtClean="0">
                <a:solidFill>
                  <a:srgbClr val="FF0000"/>
                </a:solidFill>
                <a:latin typeface="Arial" panose="020B0604020202020204" pitchFamily="34" charset="0"/>
                <a:cs typeface="Arial" panose="020B0604020202020204" pitchFamily="34" charset="0"/>
              </a:rPr>
              <a:t>Obsah </a:t>
            </a:r>
            <a:r>
              <a:rPr lang="cs-CZ" sz="3600" b="1" dirty="0" smtClean="0">
                <a:solidFill>
                  <a:srgbClr val="FF0000"/>
                </a:solidFill>
                <a:latin typeface="Arial" panose="020B0604020202020204" pitchFamily="34" charset="0"/>
                <a:cs typeface="Arial" panose="020B0604020202020204" pitchFamily="34" charset="0"/>
              </a:rPr>
              <a:t>prezentace</a:t>
            </a:r>
            <a:endParaRPr lang="cs-CZ" sz="3600" b="1" dirty="0">
              <a:solidFill>
                <a:srgbClr val="FF0000"/>
              </a:solidFill>
              <a:latin typeface="Arial" panose="020B0604020202020204" pitchFamily="34" charset="0"/>
              <a:cs typeface="Arial" panose="020B0604020202020204" pitchFamily="34" charset="0"/>
            </a:endParaRPr>
          </a:p>
        </p:txBody>
      </p:sp>
      <p:sp>
        <p:nvSpPr>
          <p:cNvPr id="3" name="Zástupný symbol pro obsah 2"/>
          <p:cNvSpPr>
            <a:spLocks noGrp="1"/>
          </p:cNvSpPr>
          <p:nvPr>
            <p:ph idx="1"/>
          </p:nvPr>
        </p:nvSpPr>
        <p:spPr/>
        <p:txBody>
          <a:bodyPr>
            <a:normAutofit/>
          </a:bodyPr>
          <a:lstStyle/>
          <a:p>
            <a:endParaRPr lang="cs-CZ" dirty="0" smtClean="0">
              <a:latin typeface="Arial" panose="020B0604020202020204" pitchFamily="34" charset="0"/>
              <a:cs typeface="Arial" panose="020B0604020202020204" pitchFamily="34" charset="0"/>
            </a:endParaRPr>
          </a:p>
          <a:p>
            <a:r>
              <a:rPr lang="cs-CZ" dirty="0" smtClean="0">
                <a:cs typeface="Arial" panose="020B0604020202020204" pitchFamily="34" charset="0"/>
              </a:rPr>
              <a:t>Předčasné </a:t>
            </a:r>
            <a:r>
              <a:rPr lang="cs-CZ" dirty="0" smtClean="0">
                <a:cs typeface="Arial" panose="020B0604020202020204" pitchFamily="34" charset="0"/>
              </a:rPr>
              <a:t>odchody </a:t>
            </a:r>
            <a:r>
              <a:rPr lang="cs-CZ" dirty="0" smtClean="0">
                <a:cs typeface="Arial" panose="020B0604020202020204" pitchFamily="34" charset="0"/>
              </a:rPr>
              <a:t>ze vzdělávání </a:t>
            </a:r>
            <a:r>
              <a:rPr lang="cs-CZ" dirty="0" smtClean="0">
                <a:cs typeface="Arial" panose="020B0604020202020204" pitchFamily="34" charset="0"/>
              </a:rPr>
              <a:t>a </a:t>
            </a:r>
            <a:r>
              <a:rPr lang="cs-CZ" dirty="0">
                <a:cs typeface="Arial" panose="020B0604020202020204" pitchFamily="34" charset="0"/>
              </a:rPr>
              <a:t>reprodukce chudoby a sociálního vyloučení</a:t>
            </a:r>
          </a:p>
          <a:p>
            <a:endParaRPr lang="cs-CZ" dirty="0">
              <a:cs typeface="Arial" panose="020B0604020202020204" pitchFamily="34" charset="0"/>
            </a:endParaRPr>
          </a:p>
          <a:p>
            <a:r>
              <a:rPr lang="cs-CZ" dirty="0" smtClean="0">
                <a:cs typeface="Arial" panose="020B0604020202020204" pitchFamily="34" charset="0"/>
              </a:rPr>
              <a:t>Finanční dopady předčasných odchodů ze vzdělávání pro stát a jednotlivce</a:t>
            </a:r>
          </a:p>
          <a:p>
            <a:endParaRPr lang="cs-CZ" dirty="0">
              <a:cs typeface="Arial" panose="020B0604020202020204" pitchFamily="34" charset="0"/>
            </a:endParaRPr>
          </a:p>
          <a:p>
            <a:r>
              <a:rPr lang="cs-CZ" dirty="0" smtClean="0">
                <a:cs typeface="Arial" panose="020B0604020202020204" pitchFamily="34" charset="0"/>
              </a:rPr>
              <a:t>Další rozpracované a připravované analýzy</a:t>
            </a:r>
            <a:endParaRPr lang="cs-CZ" dirty="0">
              <a:cs typeface="Arial" panose="020B0604020202020204" pitchFamily="34" charset="0"/>
            </a:endParaRPr>
          </a:p>
        </p:txBody>
      </p:sp>
    </p:spTree>
    <p:extLst>
      <p:ext uri="{BB962C8B-B14F-4D97-AF65-F5344CB8AC3E}">
        <p14:creationId xmlns:p14="http://schemas.microsoft.com/office/powerpoint/2010/main" val="39427543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normAutofit/>
          </a:bodyPr>
          <a:lstStyle/>
          <a:p>
            <a:r>
              <a:rPr lang="cs-CZ" sz="3600" b="1" dirty="0" smtClean="0">
                <a:solidFill>
                  <a:srgbClr val="FF0000"/>
                </a:solidFill>
              </a:rPr>
              <a:t>Cíle </a:t>
            </a:r>
            <a:r>
              <a:rPr lang="cs-CZ" sz="3600" b="1" dirty="0" smtClean="0">
                <a:solidFill>
                  <a:srgbClr val="FF0000"/>
                </a:solidFill>
              </a:rPr>
              <a:t>výzkumu</a:t>
            </a:r>
            <a:endParaRPr lang="cs-CZ" sz="3600" b="1" dirty="0">
              <a:solidFill>
                <a:srgbClr val="FF0000"/>
              </a:solidFill>
            </a:endParaRPr>
          </a:p>
        </p:txBody>
      </p:sp>
      <p:sp>
        <p:nvSpPr>
          <p:cNvPr id="3" name="Zástupný symbol pro obsah 2"/>
          <p:cNvSpPr>
            <a:spLocks noGrp="1"/>
          </p:cNvSpPr>
          <p:nvPr>
            <p:ph idx="1"/>
          </p:nvPr>
        </p:nvSpPr>
        <p:spPr>
          <a:xfrm>
            <a:off x="457200" y="1412776"/>
            <a:ext cx="8229600" cy="4713387"/>
          </a:xfrm>
        </p:spPr>
        <p:txBody>
          <a:bodyPr>
            <a:normAutofit fontScale="92500" lnSpcReduction="10000"/>
          </a:bodyPr>
          <a:lstStyle/>
          <a:p>
            <a:endParaRPr lang="cs-CZ" sz="2800" dirty="0" smtClean="0">
              <a:latin typeface="Arial" panose="020B0604020202020204" pitchFamily="34" charset="0"/>
              <a:cs typeface="Arial" panose="020B0604020202020204" pitchFamily="34" charset="0"/>
            </a:endParaRPr>
          </a:p>
          <a:p>
            <a:r>
              <a:rPr lang="cs-CZ" sz="2800" dirty="0" smtClean="0">
                <a:cs typeface="Arial" panose="020B0604020202020204" pitchFamily="34" charset="0"/>
              </a:rPr>
              <a:t>Analyzovat </a:t>
            </a:r>
            <a:r>
              <a:rPr lang="cs-CZ" sz="2800" b="1" dirty="0">
                <a:cs typeface="Arial" panose="020B0604020202020204" pitchFamily="34" charset="0"/>
              </a:rPr>
              <a:t>příčiny předčasných odchodů </a:t>
            </a:r>
            <a:r>
              <a:rPr lang="cs-CZ" sz="2800" dirty="0">
                <a:cs typeface="Arial" panose="020B0604020202020204" pitchFamily="34" charset="0"/>
              </a:rPr>
              <a:t>žáků ze </a:t>
            </a:r>
            <a:r>
              <a:rPr lang="cs-CZ" sz="2800" dirty="0" smtClean="0">
                <a:cs typeface="Arial" panose="020B0604020202020204" pitchFamily="34" charset="0"/>
              </a:rPr>
              <a:t>vzdělávání </a:t>
            </a:r>
            <a:r>
              <a:rPr lang="cs-CZ" sz="2800" dirty="0" smtClean="0">
                <a:cs typeface="Arial" panose="020B0604020202020204" pitchFamily="34" charset="0"/>
              </a:rPr>
              <a:t>z </a:t>
            </a:r>
            <a:r>
              <a:rPr lang="cs-CZ" sz="2800" dirty="0">
                <a:cs typeface="Arial" panose="020B0604020202020204" pitchFamily="34" charset="0"/>
              </a:rPr>
              <a:t>pohledu samotných žáků/mladých dospělých a relevantních institucí</a:t>
            </a:r>
          </a:p>
          <a:p>
            <a:endParaRPr lang="cs-CZ" sz="2800" dirty="0">
              <a:cs typeface="Arial" panose="020B0604020202020204" pitchFamily="34" charset="0"/>
            </a:endParaRPr>
          </a:p>
          <a:p>
            <a:r>
              <a:rPr lang="cs-CZ" sz="2800" dirty="0">
                <a:cs typeface="Arial" panose="020B0604020202020204" pitchFamily="34" charset="0"/>
              </a:rPr>
              <a:t>Podklad pro mezirezortní diskuzi – </a:t>
            </a:r>
            <a:r>
              <a:rPr lang="cs-CZ" sz="2800" b="1" dirty="0">
                <a:cs typeface="Arial" panose="020B0604020202020204" pitchFamily="34" charset="0"/>
              </a:rPr>
              <a:t>prevence předčasných </a:t>
            </a:r>
            <a:r>
              <a:rPr lang="cs-CZ" sz="2800" b="1" dirty="0" smtClean="0">
                <a:cs typeface="Arial" panose="020B0604020202020204" pitchFamily="34" charset="0"/>
              </a:rPr>
              <a:t>odchodů</a:t>
            </a:r>
          </a:p>
          <a:p>
            <a:endParaRPr lang="cs-CZ" sz="2800" b="1" dirty="0">
              <a:cs typeface="Arial" panose="020B0604020202020204" pitchFamily="34" charset="0"/>
            </a:endParaRPr>
          </a:p>
          <a:p>
            <a:r>
              <a:rPr lang="cs-CZ" sz="2800" dirty="0" smtClean="0">
                <a:cs typeface="Arial" panose="020B0604020202020204" pitchFamily="34" charset="0"/>
              </a:rPr>
              <a:t>Reakce na poptávku </a:t>
            </a:r>
            <a:r>
              <a:rPr lang="cs-CZ" sz="2800" dirty="0">
                <a:cs typeface="Arial" panose="020B0604020202020204" pitchFamily="34" charset="0"/>
              </a:rPr>
              <a:t>samospráv spolupracujících s ASZ – mladí dospělí mimo vzdělávání i zaměstnání a dopady na soužití</a:t>
            </a:r>
          </a:p>
          <a:p>
            <a:endParaRPr lang="cs-CZ" sz="2800" b="1" dirty="0"/>
          </a:p>
          <a:p>
            <a:pPr marL="0" indent="0">
              <a:buNone/>
            </a:pPr>
            <a:endParaRPr lang="cs-CZ" sz="2800" dirty="0" smtClean="0"/>
          </a:p>
        </p:txBody>
      </p:sp>
    </p:spTree>
    <p:extLst>
      <p:ext uri="{BB962C8B-B14F-4D97-AF65-F5344CB8AC3E}">
        <p14:creationId xmlns:p14="http://schemas.microsoft.com/office/powerpoint/2010/main" val="2341283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normAutofit/>
          </a:bodyPr>
          <a:lstStyle/>
          <a:p>
            <a:r>
              <a:rPr lang="cs-CZ" sz="3600" b="1" dirty="0" smtClean="0">
                <a:solidFill>
                  <a:srgbClr val="FF0000"/>
                </a:solidFill>
                <a:latin typeface="Arial" panose="020B0604020202020204" pitchFamily="34" charset="0"/>
                <a:cs typeface="Arial" panose="020B0604020202020204" pitchFamily="34" charset="0"/>
              </a:rPr>
              <a:t>Kontext </a:t>
            </a:r>
            <a:r>
              <a:rPr lang="cs-CZ" sz="3600" b="1" dirty="0" smtClean="0">
                <a:solidFill>
                  <a:srgbClr val="FF0000"/>
                </a:solidFill>
                <a:latin typeface="Arial" panose="020B0604020202020204" pitchFamily="34" charset="0"/>
                <a:cs typeface="Arial" panose="020B0604020202020204" pitchFamily="34" charset="0"/>
              </a:rPr>
              <a:t>výzkumu</a:t>
            </a:r>
            <a:endParaRPr lang="cs-CZ" sz="3600" b="1" dirty="0">
              <a:solidFill>
                <a:srgbClr val="FF0000"/>
              </a:solidFill>
              <a:latin typeface="Arial" panose="020B0604020202020204" pitchFamily="34" charset="0"/>
              <a:cs typeface="Arial" panose="020B0604020202020204" pitchFamily="34" charset="0"/>
            </a:endParaRPr>
          </a:p>
        </p:txBody>
      </p:sp>
      <p:sp>
        <p:nvSpPr>
          <p:cNvPr id="3" name="Zástupný symbol pro obsah 2"/>
          <p:cNvSpPr>
            <a:spLocks noGrp="1"/>
          </p:cNvSpPr>
          <p:nvPr>
            <p:ph idx="1"/>
          </p:nvPr>
        </p:nvSpPr>
        <p:spPr>
          <a:xfrm>
            <a:off x="457200" y="1052736"/>
            <a:ext cx="8229600" cy="5073427"/>
          </a:xfrm>
        </p:spPr>
        <p:txBody>
          <a:bodyPr>
            <a:normAutofit fontScale="92500" lnSpcReduction="10000"/>
          </a:bodyPr>
          <a:lstStyle/>
          <a:p>
            <a:endParaRPr lang="cs-CZ" sz="2600" dirty="0" smtClean="0">
              <a:latin typeface="Arial" panose="020B0604020202020204" pitchFamily="34" charset="0"/>
              <a:cs typeface="Arial" panose="020B0604020202020204" pitchFamily="34" charset="0"/>
            </a:endParaRPr>
          </a:p>
          <a:p>
            <a:r>
              <a:rPr lang="cs-CZ" sz="2600" dirty="0" smtClean="0">
                <a:cs typeface="Arial" panose="020B0604020202020204" pitchFamily="34" charset="0"/>
              </a:rPr>
              <a:t>Nízká </a:t>
            </a:r>
            <a:r>
              <a:rPr lang="cs-CZ" sz="2600" dirty="0" smtClean="0">
                <a:cs typeface="Arial" panose="020B0604020202020204" pitchFamily="34" charset="0"/>
              </a:rPr>
              <a:t>míra předčasných odchodů ze vzdělávání </a:t>
            </a:r>
            <a:r>
              <a:rPr lang="cs-CZ" sz="2600" dirty="0" smtClean="0">
                <a:cs typeface="Arial" panose="020B0604020202020204" pitchFamily="34" charset="0"/>
              </a:rPr>
              <a:t>v ČR – </a:t>
            </a:r>
            <a:r>
              <a:rPr lang="cs-CZ" sz="2600" dirty="0" smtClean="0">
                <a:cs typeface="Arial" panose="020B0604020202020204" pitchFamily="34" charset="0"/>
              </a:rPr>
              <a:t>TOP 7 zemí EU, ale  nárůst 2013 – 2017 z 5,4 na 6,7 % (státní maturity)</a:t>
            </a:r>
          </a:p>
          <a:p>
            <a:endParaRPr lang="cs-CZ" sz="2600" dirty="0" smtClean="0">
              <a:cs typeface="Arial" panose="020B0604020202020204" pitchFamily="34" charset="0"/>
            </a:endParaRPr>
          </a:p>
          <a:p>
            <a:r>
              <a:rPr lang="cs-CZ" sz="2600" b="1" dirty="0" smtClean="0">
                <a:cs typeface="Arial" panose="020B0604020202020204" pitchFamily="34" charset="0"/>
              </a:rPr>
              <a:t>Významné regionální rozdíly </a:t>
            </a:r>
            <a:r>
              <a:rPr lang="cs-CZ" sz="2600" dirty="0" smtClean="0">
                <a:cs typeface="Arial" panose="020B0604020202020204" pitchFamily="34" charset="0"/>
              </a:rPr>
              <a:t>– Severozápad nárůst z 9,4 % na 15,6 % (odpovídá 5 nejhorším zemí EU) vs. Praha, Jihovýchod</a:t>
            </a:r>
          </a:p>
          <a:p>
            <a:endParaRPr lang="cs-CZ" sz="2600" dirty="0" smtClean="0">
              <a:cs typeface="Arial" panose="020B0604020202020204" pitchFamily="34" charset="0"/>
            </a:endParaRPr>
          </a:p>
          <a:p>
            <a:r>
              <a:rPr lang="cs-CZ" sz="2600" b="1" dirty="0" smtClean="0">
                <a:cs typeface="Arial" panose="020B0604020202020204" pitchFamily="34" charset="0"/>
              </a:rPr>
              <a:t>Nízké vzdělání</a:t>
            </a:r>
            <a:r>
              <a:rPr lang="cs-CZ" sz="2600" dirty="0" smtClean="0">
                <a:cs typeface="Arial" panose="020B0604020202020204" pitchFamily="34" charset="0"/>
              </a:rPr>
              <a:t> - reprodukce </a:t>
            </a:r>
            <a:r>
              <a:rPr lang="cs-CZ" sz="2600" dirty="0">
                <a:cs typeface="Arial" panose="020B0604020202020204" pitchFamily="34" charset="0"/>
              </a:rPr>
              <a:t>chudoby a sociálního vyloučení, dlouhodobé náklady veřejných rozpočtů</a:t>
            </a:r>
          </a:p>
          <a:p>
            <a:endParaRPr lang="cs-CZ" sz="2600" dirty="0" smtClean="0">
              <a:cs typeface="Arial" panose="020B0604020202020204" pitchFamily="34" charset="0"/>
            </a:endParaRPr>
          </a:p>
          <a:p>
            <a:r>
              <a:rPr lang="cs-CZ" sz="2600" dirty="0" smtClean="0">
                <a:cs typeface="Arial" panose="020B0604020202020204" pitchFamily="34" charset="0"/>
              </a:rPr>
              <a:t>Reakce </a:t>
            </a:r>
            <a:r>
              <a:rPr lang="cs-CZ" sz="2600" dirty="0">
                <a:cs typeface="Arial" panose="020B0604020202020204" pitchFamily="34" charset="0"/>
              </a:rPr>
              <a:t>na poptávku samospráv spolupracujících s ASZ – mladí dospělí mimo vzdělávání i </a:t>
            </a:r>
            <a:r>
              <a:rPr lang="cs-CZ" sz="2600" dirty="0" smtClean="0">
                <a:cs typeface="Arial" panose="020B0604020202020204" pitchFamily="34" charset="0"/>
              </a:rPr>
              <a:t>zaměstnaní,  </a:t>
            </a:r>
            <a:r>
              <a:rPr lang="cs-CZ" sz="2600" dirty="0">
                <a:cs typeface="Arial" panose="020B0604020202020204" pitchFamily="34" charset="0"/>
              </a:rPr>
              <a:t>dopady na soužití</a:t>
            </a:r>
          </a:p>
          <a:p>
            <a:endParaRPr lang="cs-CZ" dirty="0"/>
          </a:p>
        </p:txBody>
      </p:sp>
    </p:spTree>
    <p:extLst>
      <p:ext uri="{BB962C8B-B14F-4D97-AF65-F5344CB8AC3E}">
        <p14:creationId xmlns:p14="http://schemas.microsoft.com/office/powerpoint/2010/main" val="41032340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71400"/>
            <a:ext cx="8229600" cy="1517030"/>
          </a:xfrm>
        </p:spPr>
        <p:txBody>
          <a:bodyPr>
            <a:normAutofit/>
          </a:bodyPr>
          <a:lstStyle/>
          <a:p>
            <a:r>
              <a:rPr lang="cs-CZ" sz="3600" b="1" dirty="0" smtClean="0">
                <a:solidFill>
                  <a:srgbClr val="FF0000"/>
                </a:solidFill>
                <a:latin typeface="Arial" panose="020B0604020202020204" pitchFamily="34" charset="0"/>
                <a:cs typeface="Arial" panose="020B0604020202020204" pitchFamily="34" charset="0"/>
              </a:rPr>
              <a:t>  Kontext </a:t>
            </a:r>
            <a:r>
              <a:rPr lang="cs-CZ" sz="3600" b="1" dirty="0" smtClean="0">
                <a:solidFill>
                  <a:srgbClr val="FF0000"/>
                </a:solidFill>
                <a:latin typeface="Arial" panose="020B0604020202020204" pitchFamily="34" charset="0"/>
                <a:cs typeface="Arial" panose="020B0604020202020204" pitchFamily="34" charset="0"/>
              </a:rPr>
              <a:t>výzkumu</a:t>
            </a:r>
            <a:endParaRPr lang="cs-CZ" sz="3600" b="1" dirty="0">
              <a:solidFill>
                <a:srgbClr val="FF0000"/>
              </a:solidFill>
              <a:latin typeface="Arial" panose="020B0604020202020204" pitchFamily="34" charset="0"/>
              <a:cs typeface="Arial" panose="020B0604020202020204" pitchFamily="34" charset="0"/>
            </a:endParaRPr>
          </a:p>
        </p:txBody>
      </p:sp>
      <p:graphicFrame>
        <p:nvGraphicFramePr>
          <p:cNvPr id="6" name="Zástupný symbol pro obsah 5"/>
          <p:cNvGraphicFramePr>
            <a:graphicFrameLocks noGrp="1"/>
          </p:cNvGraphicFramePr>
          <p:nvPr>
            <p:ph idx="1"/>
            <p:extLst>
              <p:ext uri="{D42A27DB-BD31-4B8C-83A1-F6EECF244321}">
                <p14:modId xmlns:p14="http://schemas.microsoft.com/office/powerpoint/2010/main" val="2235936920"/>
              </p:ext>
            </p:extLst>
          </p:nvPr>
        </p:nvGraphicFramePr>
        <p:xfrm>
          <a:off x="1187624" y="1628802"/>
          <a:ext cx="6912769" cy="4095702"/>
        </p:xfrm>
        <a:graphic>
          <a:graphicData uri="http://schemas.openxmlformats.org/drawingml/2006/table">
            <a:tbl>
              <a:tblPr firstRow="1" firstCol="1" bandRow="1">
                <a:tableStyleId>{5C22544A-7EE6-4342-B048-85BDC9FD1C3A}</a:tableStyleId>
              </a:tblPr>
              <a:tblGrid>
                <a:gridCol w="3134278"/>
                <a:gridCol w="1751930"/>
                <a:gridCol w="2026561"/>
              </a:tblGrid>
              <a:tr h="565777">
                <a:tc>
                  <a:txBody>
                    <a:bodyPr/>
                    <a:lstStyle/>
                    <a:p>
                      <a:pPr algn="just">
                        <a:lnSpc>
                          <a:spcPct val="115000"/>
                        </a:lnSpc>
                        <a:spcAft>
                          <a:spcPts val="0"/>
                        </a:spcAft>
                      </a:pPr>
                      <a:r>
                        <a:rPr lang="cs-CZ" sz="2000" dirty="0">
                          <a:effectLst/>
                        </a:rPr>
                        <a:t>Nejvyšší dosažené vzdělání</a:t>
                      </a:r>
                      <a:endParaRPr lang="cs-CZ" sz="2000" dirty="0">
                        <a:solidFill>
                          <a:srgbClr val="000000"/>
                        </a:solidFill>
                        <a:effectLst/>
                        <a:latin typeface="Arial"/>
                        <a:ea typeface="Arial"/>
                        <a:cs typeface="Times New Roman"/>
                      </a:endParaRPr>
                    </a:p>
                  </a:txBody>
                  <a:tcPr marL="68580" marR="68580" marT="0" marB="0"/>
                </a:tc>
                <a:tc>
                  <a:txBody>
                    <a:bodyPr/>
                    <a:lstStyle/>
                    <a:p>
                      <a:pPr algn="just">
                        <a:lnSpc>
                          <a:spcPct val="115000"/>
                        </a:lnSpc>
                        <a:spcAft>
                          <a:spcPts val="0"/>
                        </a:spcAft>
                      </a:pPr>
                      <a:r>
                        <a:rPr lang="cs-CZ" sz="2000">
                          <a:effectLst/>
                        </a:rPr>
                        <a:t>Obyvatelé SVL</a:t>
                      </a:r>
                      <a:endParaRPr lang="cs-CZ" sz="2000">
                        <a:solidFill>
                          <a:srgbClr val="000000"/>
                        </a:solidFill>
                        <a:effectLst/>
                        <a:latin typeface="Arial"/>
                        <a:ea typeface="Arial"/>
                        <a:cs typeface="Times New Roman"/>
                      </a:endParaRPr>
                    </a:p>
                  </a:txBody>
                  <a:tcPr marL="68580" marR="68580" marT="0" marB="0"/>
                </a:tc>
                <a:tc>
                  <a:txBody>
                    <a:bodyPr/>
                    <a:lstStyle/>
                    <a:p>
                      <a:pPr algn="just">
                        <a:lnSpc>
                          <a:spcPct val="115000"/>
                        </a:lnSpc>
                        <a:spcAft>
                          <a:spcPts val="0"/>
                        </a:spcAft>
                      </a:pPr>
                      <a:r>
                        <a:rPr lang="cs-CZ" sz="2000">
                          <a:effectLst/>
                        </a:rPr>
                        <a:t>Celková populace ČR</a:t>
                      </a:r>
                      <a:endParaRPr lang="cs-CZ" sz="2000">
                        <a:solidFill>
                          <a:srgbClr val="000000"/>
                        </a:solidFill>
                        <a:effectLst/>
                        <a:latin typeface="Arial"/>
                        <a:ea typeface="Arial"/>
                        <a:cs typeface="Times New Roman"/>
                      </a:endParaRPr>
                    </a:p>
                  </a:txBody>
                  <a:tcPr marL="68580" marR="68580" marT="0" marB="0"/>
                </a:tc>
              </a:tr>
              <a:tr h="565777">
                <a:tc>
                  <a:txBody>
                    <a:bodyPr/>
                    <a:lstStyle/>
                    <a:p>
                      <a:pPr algn="just">
                        <a:lnSpc>
                          <a:spcPct val="115000"/>
                        </a:lnSpc>
                        <a:spcAft>
                          <a:spcPts val="0"/>
                        </a:spcAft>
                      </a:pPr>
                      <a:r>
                        <a:rPr lang="cs-CZ" sz="2000" dirty="0">
                          <a:effectLst/>
                        </a:rPr>
                        <a:t>Základní a nedokončené</a:t>
                      </a:r>
                      <a:endParaRPr lang="cs-CZ" sz="2000" dirty="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a:effectLst/>
                        </a:rPr>
                        <a:t>62,9</a:t>
                      </a:r>
                      <a:endParaRPr lang="cs-CZ" sz="200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dirty="0">
                          <a:effectLst/>
                        </a:rPr>
                        <a:t>18</a:t>
                      </a:r>
                      <a:endParaRPr lang="cs-CZ" sz="2000" dirty="0">
                        <a:solidFill>
                          <a:srgbClr val="000000"/>
                        </a:solidFill>
                        <a:effectLst/>
                        <a:latin typeface="Arial"/>
                        <a:ea typeface="Arial"/>
                        <a:cs typeface="Times New Roman"/>
                      </a:endParaRPr>
                    </a:p>
                  </a:txBody>
                  <a:tcPr marL="68580" marR="68580" marT="0" marB="0"/>
                </a:tc>
              </a:tr>
              <a:tr h="565777">
                <a:tc>
                  <a:txBody>
                    <a:bodyPr/>
                    <a:lstStyle/>
                    <a:p>
                      <a:pPr algn="just">
                        <a:lnSpc>
                          <a:spcPct val="115000"/>
                        </a:lnSpc>
                        <a:spcAft>
                          <a:spcPts val="0"/>
                        </a:spcAft>
                      </a:pPr>
                      <a:r>
                        <a:rPr lang="cs-CZ" sz="2000" dirty="0">
                          <a:effectLst/>
                        </a:rPr>
                        <a:t>Střední bez maturity</a:t>
                      </a:r>
                      <a:endParaRPr lang="cs-CZ" sz="2000" dirty="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a:effectLst/>
                        </a:rPr>
                        <a:t>28,8</a:t>
                      </a:r>
                      <a:endParaRPr lang="cs-CZ" sz="200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a:effectLst/>
                        </a:rPr>
                        <a:t>33</a:t>
                      </a:r>
                      <a:endParaRPr lang="cs-CZ" sz="2000">
                        <a:solidFill>
                          <a:srgbClr val="000000"/>
                        </a:solidFill>
                        <a:effectLst/>
                        <a:latin typeface="Arial"/>
                        <a:ea typeface="Arial"/>
                        <a:cs typeface="Times New Roman"/>
                      </a:endParaRPr>
                    </a:p>
                  </a:txBody>
                  <a:tcPr marL="68580" marR="68580" marT="0" marB="0"/>
                </a:tc>
              </a:tr>
              <a:tr h="565777">
                <a:tc>
                  <a:txBody>
                    <a:bodyPr/>
                    <a:lstStyle/>
                    <a:p>
                      <a:pPr algn="just">
                        <a:lnSpc>
                          <a:spcPct val="115000"/>
                        </a:lnSpc>
                        <a:spcAft>
                          <a:spcPts val="0"/>
                        </a:spcAft>
                      </a:pPr>
                      <a:r>
                        <a:rPr lang="cs-CZ" sz="2000" dirty="0">
                          <a:effectLst/>
                        </a:rPr>
                        <a:t>Střední s maturitou/VOŠ</a:t>
                      </a:r>
                      <a:endParaRPr lang="cs-CZ" sz="2000" dirty="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a:effectLst/>
                        </a:rPr>
                        <a:t>7,1</a:t>
                      </a:r>
                      <a:endParaRPr lang="cs-CZ" sz="200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a:effectLst/>
                        </a:rPr>
                        <a:t>31,2</a:t>
                      </a:r>
                      <a:endParaRPr lang="cs-CZ" sz="2000">
                        <a:solidFill>
                          <a:srgbClr val="000000"/>
                        </a:solidFill>
                        <a:effectLst/>
                        <a:latin typeface="Arial"/>
                        <a:ea typeface="Arial"/>
                        <a:cs typeface="Times New Roman"/>
                      </a:endParaRPr>
                    </a:p>
                  </a:txBody>
                  <a:tcPr marL="68580" marR="68580" marT="0" marB="0"/>
                </a:tc>
              </a:tr>
              <a:tr h="565777">
                <a:tc>
                  <a:txBody>
                    <a:bodyPr/>
                    <a:lstStyle/>
                    <a:p>
                      <a:pPr algn="just">
                        <a:lnSpc>
                          <a:spcPct val="115000"/>
                        </a:lnSpc>
                        <a:spcAft>
                          <a:spcPts val="0"/>
                        </a:spcAft>
                      </a:pPr>
                      <a:r>
                        <a:rPr lang="cs-CZ" sz="2000">
                          <a:effectLst/>
                        </a:rPr>
                        <a:t>Vysokoškolské</a:t>
                      </a:r>
                      <a:endParaRPr lang="cs-CZ" sz="200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dirty="0">
                          <a:effectLst/>
                        </a:rPr>
                        <a:t>1,2</a:t>
                      </a:r>
                      <a:endParaRPr lang="cs-CZ" sz="2000" dirty="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a:effectLst/>
                        </a:rPr>
                        <a:t>12,5</a:t>
                      </a:r>
                      <a:endParaRPr lang="cs-CZ" sz="2000">
                        <a:solidFill>
                          <a:srgbClr val="000000"/>
                        </a:solidFill>
                        <a:effectLst/>
                        <a:latin typeface="Arial"/>
                        <a:ea typeface="Arial"/>
                        <a:cs typeface="Times New Roman"/>
                      </a:endParaRPr>
                    </a:p>
                  </a:txBody>
                  <a:tcPr marL="68580" marR="68580" marT="0" marB="0"/>
                </a:tc>
              </a:tr>
              <a:tr h="565777">
                <a:tc>
                  <a:txBody>
                    <a:bodyPr/>
                    <a:lstStyle/>
                    <a:p>
                      <a:pPr algn="just">
                        <a:lnSpc>
                          <a:spcPct val="115000"/>
                        </a:lnSpc>
                        <a:spcAft>
                          <a:spcPts val="0"/>
                        </a:spcAft>
                      </a:pPr>
                      <a:r>
                        <a:rPr lang="cs-CZ" sz="2000">
                          <a:effectLst/>
                        </a:rPr>
                        <a:t>Nezjištěno</a:t>
                      </a:r>
                      <a:endParaRPr lang="cs-CZ" sz="200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dirty="0">
                          <a:effectLst/>
                        </a:rPr>
                        <a:t>-</a:t>
                      </a:r>
                      <a:endParaRPr lang="cs-CZ" sz="2000" dirty="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dirty="0">
                          <a:effectLst/>
                        </a:rPr>
                        <a:t>5,3</a:t>
                      </a:r>
                      <a:endParaRPr lang="cs-CZ" sz="2000" dirty="0">
                        <a:solidFill>
                          <a:srgbClr val="000000"/>
                        </a:solidFill>
                        <a:effectLst/>
                        <a:latin typeface="Arial"/>
                        <a:ea typeface="Arial"/>
                        <a:cs typeface="Times New Roman"/>
                      </a:endParaRPr>
                    </a:p>
                  </a:txBody>
                  <a:tcPr marL="68580" marR="68580" marT="0" marB="0"/>
                </a:tc>
              </a:tr>
              <a:tr h="565777">
                <a:tc>
                  <a:txBody>
                    <a:bodyPr/>
                    <a:lstStyle/>
                    <a:p>
                      <a:pPr algn="just">
                        <a:lnSpc>
                          <a:spcPct val="115000"/>
                        </a:lnSpc>
                        <a:spcAft>
                          <a:spcPts val="0"/>
                        </a:spcAft>
                      </a:pPr>
                      <a:r>
                        <a:rPr lang="cs-CZ" sz="2000" dirty="0">
                          <a:effectLst/>
                        </a:rPr>
                        <a:t>Celkem</a:t>
                      </a:r>
                      <a:endParaRPr lang="cs-CZ" sz="2000" dirty="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a:effectLst/>
                        </a:rPr>
                        <a:t>100</a:t>
                      </a:r>
                      <a:endParaRPr lang="cs-CZ" sz="200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dirty="0">
                          <a:effectLst/>
                        </a:rPr>
                        <a:t>100</a:t>
                      </a:r>
                      <a:endParaRPr lang="cs-CZ" sz="2000" dirty="0">
                        <a:solidFill>
                          <a:srgbClr val="000000"/>
                        </a:solidFill>
                        <a:effectLst/>
                        <a:latin typeface="Arial"/>
                        <a:ea typeface="Arial"/>
                        <a:cs typeface="Times New Roman"/>
                      </a:endParaRPr>
                    </a:p>
                  </a:txBody>
                  <a:tcPr marL="68580" marR="68580" marT="0" marB="0"/>
                </a:tc>
              </a:tr>
            </a:tbl>
          </a:graphicData>
        </a:graphic>
      </p:graphicFrame>
      <p:sp>
        <p:nvSpPr>
          <p:cNvPr id="7" name="Rectangle 2"/>
          <p:cNvSpPr>
            <a:spLocks noChangeArrowheads="1"/>
          </p:cNvSpPr>
          <p:nvPr/>
        </p:nvSpPr>
        <p:spPr bwMode="auto">
          <a:xfrm>
            <a:off x="1547664" y="558924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cs-CZ" altLang="cs-CZ" sz="900" b="0" i="0" u="none" strike="noStrike" cap="none" normalizeH="0" baseline="0" dirty="0" smtClean="0">
                <a:ln>
                  <a:noFill/>
                </a:ln>
                <a:solidFill>
                  <a:srgbClr val="000000"/>
                </a:solidFill>
                <a:effectLst/>
                <a:latin typeface="Arial" pitchFamily="34" charset="0"/>
                <a:ea typeface="Arial" pitchFamily="34" charset="0"/>
                <a:cs typeface="Times New Roman" pitchFamily="18" charset="0"/>
              </a:rPr>
              <a:t>Zdroj: Toušek a kol. (2018), SLDB 2011</a:t>
            </a:r>
            <a:endParaRPr kumimoji="0" lang="cs-CZ" altLang="cs-CZ"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9707292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99392"/>
            <a:ext cx="8229600" cy="1517030"/>
          </a:xfrm>
        </p:spPr>
        <p:txBody>
          <a:bodyPr>
            <a:normAutofit/>
          </a:bodyPr>
          <a:lstStyle/>
          <a:p>
            <a:r>
              <a:rPr lang="cs-CZ" sz="3600" b="1" dirty="0" smtClean="0">
                <a:solidFill>
                  <a:srgbClr val="FF0000"/>
                </a:solidFill>
              </a:rPr>
              <a:t>      Inovativnost </a:t>
            </a:r>
            <a:r>
              <a:rPr lang="cs-CZ" sz="3600" b="1" dirty="0" smtClean="0">
                <a:solidFill>
                  <a:srgbClr val="FF0000"/>
                </a:solidFill>
              </a:rPr>
              <a:t>výzkumu</a:t>
            </a:r>
            <a:endParaRPr lang="cs-CZ" sz="3600" b="1" dirty="0">
              <a:solidFill>
                <a:srgbClr val="FF0000"/>
              </a:solidFill>
            </a:endParaRPr>
          </a:p>
        </p:txBody>
      </p:sp>
      <p:sp>
        <p:nvSpPr>
          <p:cNvPr id="12" name="Obdélník 11"/>
          <p:cNvSpPr/>
          <p:nvPr/>
        </p:nvSpPr>
        <p:spPr>
          <a:xfrm>
            <a:off x="467544" y="1484784"/>
            <a:ext cx="8424936" cy="5216813"/>
          </a:xfrm>
          <a:prstGeom prst="rect">
            <a:avLst/>
          </a:prstGeom>
        </p:spPr>
        <p:txBody>
          <a:bodyPr wrap="square">
            <a:spAutoFit/>
          </a:bodyPr>
          <a:lstStyle/>
          <a:p>
            <a:pPr marL="457200" indent="-457200">
              <a:buFont typeface="Arial" panose="020B0604020202020204" pitchFamily="34" charset="0"/>
              <a:buChar char="•"/>
            </a:pPr>
            <a:r>
              <a:rPr lang="cs-CZ" sz="2800" dirty="0" smtClean="0">
                <a:cs typeface="Arial" panose="020B0604020202020204" pitchFamily="34" charset="0"/>
              </a:rPr>
              <a:t>Mapování </a:t>
            </a:r>
            <a:r>
              <a:rPr lang="cs-CZ" sz="2800" b="1" dirty="0">
                <a:cs typeface="Arial" panose="020B0604020202020204" pitchFamily="34" charset="0"/>
              </a:rPr>
              <a:t>postojů k předčasným odchodům </a:t>
            </a:r>
            <a:r>
              <a:rPr lang="cs-CZ" sz="2800" dirty="0">
                <a:cs typeface="Arial" panose="020B0604020202020204" pitchFamily="34" charset="0"/>
              </a:rPr>
              <a:t>ze školy </a:t>
            </a:r>
            <a:r>
              <a:rPr lang="cs-CZ" sz="2800" b="1" dirty="0">
                <a:cs typeface="Arial" panose="020B0604020202020204" pitchFamily="34" charset="0"/>
              </a:rPr>
              <a:t>ze strany nositelů tohoto jevu</a:t>
            </a:r>
            <a:r>
              <a:rPr lang="cs-CZ" sz="2800" dirty="0">
                <a:cs typeface="Arial" panose="020B0604020202020204" pitchFamily="34" charset="0"/>
              </a:rPr>
              <a:t> (žáků ze sociálně vyloučených lokalit</a:t>
            </a:r>
            <a:r>
              <a:rPr lang="cs-CZ" sz="2800" dirty="0" smtClean="0">
                <a:cs typeface="Arial" panose="020B0604020202020204" pitchFamily="34" charset="0"/>
              </a:rPr>
              <a:t>)</a:t>
            </a:r>
          </a:p>
          <a:p>
            <a:pPr marL="457200" indent="-457200">
              <a:buFont typeface="Arial" panose="020B0604020202020204" pitchFamily="34" charset="0"/>
              <a:buChar char="•"/>
            </a:pPr>
            <a:endParaRPr lang="cs-CZ" sz="2800" dirty="0" smtClean="0">
              <a:cs typeface="Arial" panose="020B0604020202020204" pitchFamily="34" charset="0"/>
            </a:endParaRPr>
          </a:p>
          <a:p>
            <a:pPr marL="457200" indent="-457200">
              <a:buFont typeface="Arial" panose="020B0604020202020204" pitchFamily="34" charset="0"/>
              <a:buChar char="•"/>
            </a:pPr>
            <a:r>
              <a:rPr lang="cs-CZ" sz="2800" b="1" dirty="0" smtClean="0">
                <a:cs typeface="Arial" panose="020B0604020202020204" pitchFamily="34" charset="0"/>
              </a:rPr>
              <a:t>Zachycení doposud opomíjeného hlasu </a:t>
            </a:r>
            <a:r>
              <a:rPr lang="cs-CZ" sz="2800" dirty="0" smtClean="0">
                <a:cs typeface="Arial" panose="020B0604020202020204" pitchFamily="34" charset="0"/>
              </a:rPr>
              <a:t>– možnost potvrdit/doplnit náhledy institucí</a:t>
            </a:r>
          </a:p>
          <a:p>
            <a:pPr marL="457200" indent="-457200">
              <a:buFont typeface="Arial" panose="020B0604020202020204" pitchFamily="34" charset="0"/>
              <a:buChar char="•"/>
            </a:pPr>
            <a:endParaRPr lang="cs-CZ" sz="2800" dirty="0" smtClean="0">
              <a:cs typeface="Arial" panose="020B0604020202020204" pitchFamily="34" charset="0"/>
            </a:endParaRPr>
          </a:p>
          <a:p>
            <a:pPr marL="457200" indent="-457200">
              <a:buFont typeface="Arial" panose="020B0604020202020204" pitchFamily="34" charset="0"/>
              <a:buChar char="•"/>
            </a:pPr>
            <a:r>
              <a:rPr lang="cs-CZ" sz="2800" b="1" dirty="0">
                <a:cs typeface="Arial" panose="020B0604020202020204" pitchFamily="34" charset="0"/>
              </a:rPr>
              <a:t>L</a:t>
            </a:r>
            <a:r>
              <a:rPr lang="cs-CZ" sz="2800" b="1" dirty="0" smtClean="0">
                <a:cs typeface="Arial" panose="020B0604020202020204" pitchFamily="34" charset="0"/>
              </a:rPr>
              <a:t>imity</a:t>
            </a:r>
            <a:r>
              <a:rPr lang="cs-CZ" sz="2800" dirty="0" smtClean="0">
                <a:cs typeface="Arial" panose="020B0604020202020204" pitchFamily="34" charset="0"/>
              </a:rPr>
              <a:t> dostupnosti cílové skupiny, omezeného času realizace výzkumu</a:t>
            </a:r>
            <a:endParaRPr lang="cs-CZ" sz="2800" dirty="0">
              <a:cs typeface="Arial" panose="020B0604020202020204" pitchFamily="34" charset="0"/>
            </a:endParaRPr>
          </a:p>
          <a:p>
            <a:pPr marL="457200" indent="-457200">
              <a:buFont typeface="Arial" panose="020B0604020202020204" pitchFamily="34" charset="0"/>
              <a:buChar char="•"/>
            </a:pPr>
            <a:endParaRPr lang="cs-CZ" sz="3200" dirty="0" smtClean="0"/>
          </a:p>
          <a:p>
            <a:pPr marL="285750" lvl="0" indent="-285750">
              <a:buFont typeface="Wingdings" panose="05000000000000000000" pitchFamily="2" charset="2"/>
              <a:buChar char="Ø"/>
            </a:pPr>
            <a:endParaRPr lang="cs-CZ" sz="2400" b="1" dirty="0">
              <a:cs typeface="Arial" panose="020B0604020202020204" pitchFamily="34" charset="0"/>
            </a:endParaRPr>
          </a:p>
          <a:p>
            <a:pPr marL="285750" lvl="0" indent="-285750">
              <a:buFont typeface="Wingdings" panose="05000000000000000000" pitchFamily="2" charset="2"/>
              <a:buChar char="Ø"/>
            </a:pPr>
            <a:endParaRPr lang="cs-CZ" sz="25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49335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171400"/>
            <a:ext cx="8229600" cy="1512168"/>
          </a:xfrm>
        </p:spPr>
        <p:txBody>
          <a:bodyPr>
            <a:normAutofit/>
          </a:bodyPr>
          <a:lstStyle/>
          <a:p>
            <a:r>
              <a:rPr lang="cs-CZ" sz="3600" b="1" dirty="0" smtClean="0">
                <a:solidFill>
                  <a:srgbClr val="FF0000"/>
                </a:solidFill>
              </a:rPr>
              <a:t>Metodologie</a:t>
            </a:r>
            <a:endParaRPr lang="cs-CZ" sz="3600" b="1" dirty="0">
              <a:solidFill>
                <a:srgbClr val="FF0000"/>
              </a:solidFill>
            </a:endParaRPr>
          </a:p>
        </p:txBody>
      </p:sp>
      <p:sp>
        <p:nvSpPr>
          <p:cNvPr id="12" name="Obdélník 11"/>
          <p:cNvSpPr/>
          <p:nvPr/>
        </p:nvSpPr>
        <p:spPr>
          <a:xfrm>
            <a:off x="229011" y="836712"/>
            <a:ext cx="8784976" cy="5201424"/>
          </a:xfrm>
          <a:prstGeom prst="rect">
            <a:avLst/>
          </a:prstGeom>
        </p:spPr>
        <p:txBody>
          <a:bodyPr wrap="square">
            <a:spAutoFit/>
          </a:bodyPr>
          <a:lstStyle/>
          <a:p>
            <a:pPr marL="457200" indent="-457200">
              <a:buFont typeface="Wingdings" panose="05000000000000000000" pitchFamily="2" charset="2"/>
              <a:buChar char="Ø"/>
            </a:pPr>
            <a:endParaRPr lang="cs-CZ" sz="2400" b="1" dirty="0" smtClean="0"/>
          </a:p>
          <a:p>
            <a:pPr marL="457200" indent="-457200">
              <a:buFont typeface="Wingdings" panose="05000000000000000000" pitchFamily="2" charset="2"/>
              <a:buChar char="Ø"/>
            </a:pPr>
            <a:r>
              <a:rPr lang="cs-CZ" sz="2800" b="1" u="sng" dirty="0" err="1" smtClean="0">
                <a:cs typeface="Arial" panose="020B0604020202020204" pitchFamily="34" charset="0"/>
              </a:rPr>
              <a:t>desk</a:t>
            </a:r>
            <a:r>
              <a:rPr lang="cs-CZ" sz="2800" b="1" u="sng" dirty="0" smtClean="0">
                <a:cs typeface="Arial" panose="020B0604020202020204" pitchFamily="34" charset="0"/>
              </a:rPr>
              <a:t> </a:t>
            </a:r>
            <a:r>
              <a:rPr lang="cs-CZ" sz="2800" b="1" u="sng" dirty="0" err="1">
                <a:cs typeface="Arial" panose="020B0604020202020204" pitchFamily="34" charset="0"/>
              </a:rPr>
              <a:t>research</a:t>
            </a:r>
            <a:r>
              <a:rPr lang="cs-CZ" sz="2800" b="1" u="sng" dirty="0">
                <a:cs typeface="Arial" panose="020B0604020202020204" pitchFamily="34" charset="0"/>
              </a:rPr>
              <a:t> </a:t>
            </a:r>
            <a:r>
              <a:rPr lang="cs-CZ" sz="2800" dirty="0" smtClean="0">
                <a:cs typeface="Arial" panose="020B0604020202020204" pitchFamily="34" charset="0"/>
              </a:rPr>
              <a:t>- sekundární </a:t>
            </a:r>
            <a:r>
              <a:rPr lang="cs-CZ" sz="2800" dirty="0">
                <a:cs typeface="Arial" panose="020B0604020202020204" pitchFamily="34" charset="0"/>
              </a:rPr>
              <a:t>analýza </a:t>
            </a:r>
            <a:r>
              <a:rPr lang="cs-CZ" sz="2800" dirty="0" smtClean="0">
                <a:cs typeface="Arial" panose="020B0604020202020204" pitchFamily="34" charset="0"/>
              </a:rPr>
              <a:t>dat a předchozích výzkumů</a:t>
            </a:r>
          </a:p>
          <a:p>
            <a:pPr marL="457200" indent="-457200">
              <a:buFont typeface="Wingdings" panose="05000000000000000000" pitchFamily="2" charset="2"/>
              <a:buChar char="Ø"/>
            </a:pPr>
            <a:endParaRPr lang="cs-CZ" sz="2800" dirty="0" smtClean="0">
              <a:cs typeface="Arial" panose="020B0604020202020204" pitchFamily="34" charset="0"/>
            </a:endParaRPr>
          </a:p>
          <a:p>
            <a:pPr marL="457200" indent="-457200">
              <a:buFont typeface="Wingdings" panose="05000000000000000000" pitchFamily="2" charset="2"/>
              <a:buChar char="Ø"/>
            </a:pPr>
            <a:r>
              <a:rPr lang="cs-CZ" sz="2800" b="1" u="sng" dirty="0" smtClean="0">
                <a:cs typeface="Arial" panose="020B0604020202020204" pitchFamily="34" charset="0"/>
              </a:rPr>
              <a:t>kvalitativní část</a:t>
            </a:r>
            <a:r>
              <a:rPr lang="cs-CZ" sz="2800" b="1" dirty="0" smtClean="0">
                <a:cs typeface="Arial" panose="020B0604020202020204" pitchFamily="34" charset="0"/>
              </a:rPr>
              <a:t> - </a:t>
            </a:r>
            <a:r>
              <a:rPr lang="cs-CZ" sz="2800" dirty="0" err="1" smtClean="0">
                <a:cs typeface="Arial" panose="020B0604020202020204" pitchFamily="34" charset="0"/>
              </a:rPr>
              <a:t>polostrukturované</a:t>
            </a:r>
            <a:r>
              <a:rPr lang="cs-CZ" sz="2800" dirty="0" smtClean="0">
                <a:cs typeface="Arial" panose="020B0604020202020204" pitchFamily="34" charset="0"/>
              </a:rPr>
              <a:t> rozhovory </a:t>
            </a:r>
          </a:p>
          <a:p>
            <a:pPr marL="800100" lvl="1" indent="-342900">
              <a:buFont typeface="Wingdings" panose="05000000000000000000" pitchFamily="2" charset="2"/>
              <a:buChar char="§"/>
            </a:pPr>
            <a:r>
              <a:rPr lang="cs-CZ" sz="2800" b="1" dirty="0" smtClean="0">
                <a:cs typeface="Arial" panose="020B0604020202020204" pitchFamily="34" charset="0"/>
              </a:rPr>
              <a:t>institucionální aktéři </a:t>
            </a:r>
            <a:r>
              <a:rPr lang="cs-CZ" sz="2800" dirty="0" smtClean="0">
                <a:cs typeface="Arial" panose="020B0604020202020204" pitchFamily="34" charset="0"/>
              </a:rPr>
              <a:t>– zástupci škol (ZŠ, SŠ), NNO, PPP, ÚP </a:t>
            </a:r>
            <a:endParaRPr lang="cs-CZ" sz="2800" dirty="0" smtClean="0">
              <a:cs typeface="Arial" panose="020B0604020202020204" pitchFamily="34" charset="0"/>
            </a:endParaRPr>
          </a:p>
          <a:p>
            <a:pPr marL="800100" lvl="1" indent="-342900">
              <a:buFont typeface="Wingdings" panose="05000000000000000000" pitchFamily="2" charset="2"/>
              <a:buChar char="§"/>
            </a:pPr>
            <a:endParaRPr lang="cs-CZ" sz="2800" b="1" dirty="0">
              <a:cs typeface="Arial" panose="020B0604020202020204" pitchFamily="34" charset="0"/>
            </a:endParaRPr>
          </a:p>
          <a:p>
            <a:pPr marL="800100" lvl="1" indent="-342900">
              <a:buFont typeface="Wingdings" panose="05000000000000000000" pitchFamily="2" charset="2"/>
              <a:buChar char="§"/>
            </a:pPr>
            <a:r>
              <a:rPr lang="cs-CZ" sz="2800" b="1" dirty="0" smtClean="0">
                <a:cs typeface="Arial" panose="020B0604020202020204" pitchFamily="34" charset="0"/>
              </a:rPr>
              <a:t>žáci </a:t>
            </a:r>
            <a:r>
              <a:rPr lang="cs-CZ" sz="2800" b="1" dirty="0" smtClean="0">
                <a:cs typeface="Arial" panose="020B0604020202020204" pitchFamily="34" charset="0"/>
              </a:rPr>
              <a:t>(a rodiče)</a:t>
            </a:r>
            <a:r>
              <a:rPr lang="cs-CZ" sz="2800" dirty="0" smtClean="0">
                <a:cs typeface="Arial" panose="020B0604020202020204" pitchFamily="34" charset="0"/>
              </a:rPr>
              <a:t> kteří předčasně ukončili vzdělávání nebo jeho ukončení hrozí </a:t>
            </a:r>
            <a:endParaRPr lang="cs-CZ" sz="2800" dirty="0" smtClean="0">
              <a:cs typeface="Arial" panose="020B0604020202020204" pitchFamily="34" charset="0"/>
            </a:endParaRPr>
          </a:p>
          <a:p>
            <a:pPr marL="800100" lvl="1" indent="-342900">
              <a:buFont typeface="Wingdings" panose="05000000000000000000" pitchFamily="2" charset="2"/>
              <a:buChar char="§"/>
            </a:pPr>
            <a:endParaRPr lang="cs-CZ" sz="2800" dirty="0" smtClean="0">
              <a:cs typeface="Arial" panose="020B0604020202020204" pitchFamily="34" charset="0"/>
            </a:endParaRPr>
          </a:p>
          <a:p>
            <a:pPr marL="457200" indent="-457200">
              <a:buFont typeface="Wingdings" panose="05000000000000000000" pitchFamily="2" charset="2"/>
              <a:buChar char="Ø"/>
            </a:pPr>
            <a:r>
              <a:rPr lang="cs-CZ" sz="2800" b="1" u="sng" dirty="0" smtClean="0">
                <a:cs typeface="Arial" panose="020B0604020202020204" pitchFamily="34" charset="0"/>
              </a:rPr>
              <a:t>kvantitativní část: </a:t>
            </a:r>
            <a:r>
              <a:rPr lang="cs-CZ" sz="2800" dirty="0" smtClean="0">
                <a:cs typeface="Arial" panose="020B0604020202020204" pitchFamily="34" charset="0"/>
              </a:rPr>
              <a:t>online dotazník mezi pracovníky </a:t>
            </a:r>
            <a:r>
              <a:rPr lang="cs-CZ" sz="2800" dirty="0" smtClean="0">
                <a:cs typeface="Arial" panose="020B0604020202020204" pitchFamily="34" charset="0"/>
              </a:rPr>
              <a:t>ÚP</a:t>
            </a:r>
            <a:endParaRPr lang="cs-CZ" sz="2800" b="1" dirty="0" smtClean="0"/>
          </a:p>
        </p:txBody>
      </p:sp>
    </p:spTree>
    <p:extLst>
      <p:ext uri="{BB962C8B-B14F-4D97-AF65-F5344CB8AC3E}">
        <p14:creationId xmlns:p14="http://schemas.microsoft.com/office/powerpoint/2010/main" val="18159261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normAutofit/>
          </a:bodyPr>
          <a:lstStyle/>
          <a:p>
            <a:r>
              <a:rPr lang="cs-CZ" sz="3200" b="1" dirty="0" smtClean="0">
                <a:solidFill>
                  <a:srgbClr val="FF0000"/>
                </a:solidFill>
                <a:latin typeface="Arial" panose="020B0604020202020204" pitchFamily="34" charset="0"/>
                <a:cs typeface="Arial" panose="020B0604020202020204" pitchFamily="34" charset="0"/>
              </a:rPr>
              <a:t>   Potvrzení </a:t>
            </a:r>
            <a:r>
              <a:rPr lang="cs-CZ" sz="3200" b="1" dirty="0" smtClean="0">
                <a:solidFill>
                  <a:srgbClr val="FF0000"/>
                </a:solidFill>
                <a:latin typeface="Arial" panose="020B0604020202020204" pitchFamily="34" charset="0"/>
                <a:cs typeface="Arial" panose="020B0604020202020204" pitchFamily="34" charset="0"/>
              </a:rPr>
              <a:t>dosavadních poznatků</a:t>
            </a:r>
            <a:endParaRPr lang="cs-CZ" sz="3200" b="1" dirty="0">
              <a:solidFill>
                <a:srgbClr val="FF0000"/>
              </a:solidFill>
              <a:latin typeface="Arial" panose="020B0604020202020204" pitchFamily="34" charset="0"/>
              <a:cs typeface="Arial" panose="020B0604020202020204" pitchFamily="34" charset="0"/>
            </a:endParaRPr>
          </a:p>
        </p:txBody>
      </p:sp>
      <p:sp>
        <p:nvSpPr>
          <p:cNvPr id="3" name="Zástupný symbol pro obsah 2"/>
          <p:cNvSpPr>
            <a:spLocks noGrp="1"/>
          </p:cNvSpPr>
          <p:nvPr>
            <p:ph idx="1"/>
          </p:nvPr>
        </p:nvSpPr>
        <p:spPr>
          <a:xfrm>
            <a:off x="457200" y="1124744"/>
            <a:ext cx="8229600" cy="5001419"/>
          </a:xfrm>
        </p:spPr>
        <p:txBody>
          <a:bodyPr>
            <a:normAutofit fontScale="25000" lnSpcReduction="20000"/>
          </a:bodyPr>
          <a:lstStyle/>
          <a:p>
            <a:pPr>
              <a:lnSpc>
                <a:spcPct val="120000"/>
              </a:lnSpc>
              <a:buFont typeface="Wingdings" panose="05000000000000000000" pitchFamily="2" charset="2"/>
              <a:buChar char="§"/>
            </a:pPr>
            <a:endParaRPr lang="cs-CZ" sz="9600" dirty="0" smtClean="0">
              <a:latin typeface="Arial" panose="020B0604020202020204" pitchFamily="34" charset="0"/>
              <a:cs typeface="Arial" panose="020B0604020202020204" pitchFamily="34" charset="0"/>
            </a:endParaRPr>
          </a:p>
          <a:p>
            <a:pPr>
              <a:lnSpc>
                <a:spcPct val="120000"/>
              </a:lnSpc>
              <a:buFont typeface="Wingdings" panose="05000000000000000000" pitchFamily="2" charset="2"/>
              <a:buChar char="§"/>
            </a:pPr>
            <a:r>
              <a:rPr lang="cs-CZ" sz="9600" b="1" dirty="0" smtClean="0">
                <a:cs typeface="Arial" panose="020B0604020202020204" pitchFamily="34" charset="0"/>
              </a:rPr>
              <a:t>nedostatečná </a:t>
            </a:r>
            <a:r>
              <a:rPr lang="cs-CZ" sz="9600" b="1" dirty="0">
                <a:cs typeface="Arial" panose="020B0604020202020204" pitchFamily="34" charset="0"/>
              </a:rPr>
              <a:t>podpora </a:t>
            </a:r>
            <a:r>
              <a:rPr lang="cs-CZ" sz="9600" dirty="0">
                <a:cs typeface="Arial" panose="020B0604020202020204" pitchFamily="34" charset="0"/>
              </a:rPr>
              <a:t>v rodině </a:t>
            </a:r>
            <a:r>
              <a:rPr lang="cs-CZ" sz="9600" dirty="0" smtClean="0">
                <a:cs typeface="Arial" panose="020B0604020202020204" pitchFamily="34" charset="0"/>
              </a:rPr>
              <a:t>žáka, nedostatek </a:t>
            </a:r>
            <a:r>
              <a:rPr lang="cs-CZ" sz="9600" dirty="0">
                <a:cs typeface="Arial" panose="020B0604020202020204" pitchFamily="34" charset="0"/>
              </a:rPr>
              <a:t>vzorů v rodině, nezájem o vzdělání, vzdělání není </a:t>
            </a:r>
            <a:r>
              <a:rPr lang="cs-CZ" sz="9600" dirty="0" smtClean="0">
                <a:cs typeface="Arial" panose="020B0604020202020204" pitchFamily="34" charset="0"/>
              </a:rPr>
              <a:t>prioritou</a:t>
            </a:r>
          </a:p>
          <a:p>
            <a:pPr>
              <a:lnSpc>
                <a:spcPct val="120000"/>
              </a:lnSpc>
              <a:buFont typeface="Wingdings" panose="05000000000000000000" pitchFamily="2" charset="2"/>
              <a:buChar char="§"/>
            </a:pPr>
            <a:r>
              <a:rPr lang="cs-CZ" sz="9600" b="1" dirty="0" smtClean="0">
                <a:cs typeface="Arial" panose="020B0604020202020204" pitchFamily="34" charset="0"/>
              </a:rPr>
              <a:t>příliš </a:t>
            </a:r>
            <a:r>
              <a:rPr lang="cs-CZ" sz="9600" b="1" dirty="0">
                <a:cs typeface="Arial" panose="020B0604020202020204" pitchFamily="34" charset="0"/>
              </a:rPr>
              <a:t>mnoho absencí   </a:t>
            </a:r>
            <a:r>
              <a:rPr lang="cs-CZ" sz="9600" dirty="0" smtClean="0">
                <a:cs typeface="Arial" panose="020B0604020202020204" pitchFamily="34" charset="0"/>
              </a:rPr>
              <a:t>-  nezvládání </a:t>
            </a:r>
            <a:r>
              <a:rPr lang="cs-CZ" sz="9600" dirty="0">
                <a:cs typeface="Arial" panose="020B0604020202020204" pitchFamily="34" charset="0"/>
              </a:rPr>
              <a:t>učiva </a:t>
            </a:r>
            <a:r>
              <a:rPr lang="cs-CZ" sz="9600" dirty="0" smtClean="0">
                <a:cs typeface="Arial" panose="020B0604020202020204" pitchFamily="34" charset="0"/>
              </a:rPr>
              <a:t> -  </a:t>
            </a:r>
            <a:r>
              <a:rPr lang="cs-CZ" sz="9600" dirty="0">
                <a:cs typeface="Arial" panose="020B0604020202020204" pitchFamily="34" charset="0"/>
              </a:rPr>
              <a:t>neúspěch  </a:t>
            </a:r>
            <a:r>
              <a:rPr lang="cs-CZ" sz="9600" dirty="0" smtClean="0">
                <a:cs typeface="Arial" panose="020B0604020202020204" pitchFamily="34" charset="0"/>
              </a:rPr>
              <a:t>-    </a:t>
            </a:r>
            <a:r>
              <a:rPr lang="cs-CZ" sz="9600" dirty="0">
                <a:cs typeface="Arial" panose="020B0604020202020204" pitchFamily="34" charset="0"/>
              </a:rPr>
              <a:t>ukončení </a:t>
            </a:r>
            <a:r>
              <a:rPr lang="cs-CZ" sz="9600" dirty="0" smtClean="0">
                <a:cs typeface="Arial" panose="020B0604020202020204" pitchFamily="34" charset="0"/>
              </a:rPr>
              <a:t>docházky</a:t>
            </a:r>
          </a:p>
          <a:p>
            <a:pPr>
              <a:lnSpc>
                <a:spcPct val="120000"/>
              </a:lnSpc>
              <a:buFont typeface="Wingdings" panose="05000000000000000000" pitchFamily="2" charset="2"/>
              <a:buChar char="§"/>
            </a:pPr>
            <a:r>
              <a:rPr lang="cs-CZ" sz="9600" dirty="0" smtClean="0">
                <a:cs typeface="Arial" panose="020B0604020202020204" pitchFamily="34" charset="0"/>
              </a:rPr>
              <a:t>v </a:t>
            </a:r>
            <a:r>
              <a:rPr lang="cs-CZ" sz="9600" dirty="0">
                <a:cs typeface="Arial" panose="020B0604020202020204" pitchFamily="34" charset="0"/>
              </a:rPr>
              <a:t>případě ukončení ZŠ v 7.- 8. třídě </a:t>
            </a:r>
            <a:r>
              <a:rPr lang="cs-CZ" sz="9600" b="1" dirty="0">
                <a:cs typeface="Arial" panose="020B0604020202020204" pitchFamily="34" charset="0"/>
              </a:rPr>
              <a:t>nemožnost studia běžných SŠ oborů</a:t>
            </a:r>
          </a:p>
          <a:p>
            <a:pPr>
              <a:lnSpc>
                <a:spcPct val="120000"/>
              </a:lnSpc>
              <a:buFont typeface="Wingdings" panose="05000000000000000000" pitchFamily="2" charset="2"/>
              <a:buChar char="§"/>
            </a:pPr>
            <a:r>
              <a:rPr lang="cs-CZ" sz="9600" b="1" dirty="0" smtClean="0">
                <a:cs typeface="Arial" panose="020B0604020202020204" pitchFamily="34" charset="0"/>
              </a:rPr>
              <a:t>špatná </a:t>
            </a:r>
            <a:r>
              <a:rPr lang="cs-CZ" sz="9600" b="1" dirty="0">
                <a:cs typeface="Arial" panose="020B0604020202020204" pitchFamily="34" charset="0"/>
              </a:rPr>
              <a:t>volba </a:t>
            </a:r>
            <a:r>
              <a:rPr lang="cs-CZ" sz="9600" b="1" dirty="0" smtClean="0">
                <a:cs typeface="Arial" panose="020B0604020202020204" pitchFamily="34" charset="0"/>
              </a:rPr>
              <a:t>oboru </a:t>
            </a:r>
            <a:r>
              <a:rPr lang="cs-CZ" sz="9600" dirty="0" smtClean="0">
                <a:cs typeface="Arial" panose="020B0604020202020204" pitchFamily="34" charset="0"/>
              </a:rPr>
              <a:t>SŠ</a:t>
            </a:r>
            <a:endParaRPr lang="cs-CZ" sz="9600" dirty="0">
              <a:cs typeface="Arial" panose="020B0604020202020204" pitchFamily="34" charset="0"/>
            </a:endParaRPr>
          </a:p>
          <a:p>
            <a:pPr>
              <a:lnSpc>
                <a:spcPct val="120000"/>
              </a:lnSpc>
              <a:buFont typeface="Wingdings" panose="05000000000000000000" pitchFamily="2" charset="2"/>
              <a:buChar char="§"/>
            </a:pPr>
            <a:r>
              <a:rPr lang="cs-CZ" sz="9600" b="1" dirty="0">
                <a:cs typeface="Arial" panose="020B0604020202020204" pitchFamily="34" charset="0"/>
              </a:rPr>
              <a:t>preference zaměstnání před </a:t>
            </a:r>
            <a:r>
              <a:rPr lang="cs-CZ" sz="9600" b="1" dirty="0" smtClean="0">
                <a:cs typeface="Arial" panose="020B0604020202020204" pitchFamily="34" charset="0"/>
              </a:rPr>
              <a:t>studiem</a:t>
            </a:r>
            <a:r>
              <a:rPr lang="cs-CZ" sz="9600" dirty="0" smtClean="0">
                <a:cs typeface="Arial" panose="020B0604020202020204" pitchFamily="34" charset="0"/>
              </a:rPr>
              <a:t>, vyšší </a:t>
            </a:r>
            <a:r>
              <a:rPr lang="cs-CZ" sz="9600" dirty="0">
                <a:cs typeface="Arial" panose="020B0604020202020204" pitchFamily="34" charset="0"/>
              </a:rPr>
              <a:t>autonomie žáka v rodině </a:t>
            </a:r>
          </a:p>
          <a:p>
            <a:pPr>
              <a:lnSpc>
                <a:spcPct val="120000"/>
              </a:lnSpc>
              <a:buFont typeface="Wingdings" panose="05000000000000000000" pitchFamily="2" charset="2"/>
              <a:buChar char="§"/>
            </a:pPr>
            <a:r>
              <a:rPr lang="cs-CZ" sz="9600" b="1" dirty="0">
                <a:solidFill>
                  <a:prstClr val="black"/>
                </a:solidFill>
                <a:cs typeface="Arial" panose="020B0604020202020204" pitchFamily="34" charset="0"/>
              </a:rPr>
              <a:t>nereálné představy </a:t>
            </a:r>
            <a:r>
              <a:rPr lang="cs-CZ" sz="9600" dirty="0">
                <a:solidFill>
                  <a:prstClr val="black"/>
                </a:solidFill>
                <a:cs typeface="Arial" panose="020B0604020202020204" pitchFamily="34" charset="0"/>
              </a:rPr>
              <a:t>o studiu a zaměstnán</a:t>
            </a:r>
            <a:r>
              <a:rPr lang="cs-CZ" sz="9600" dirty="0">
                <a:solidFill>
                  <a:prstClr val="black"/>
                </a:solidFill>
                <a:latin typeface="Arial" panose="020B0604020202020204" pitchFamily="34" charset="0"/>
                <a:cs typeface="Arial" panose="020B0604020202020204" pitchFamily="34" charset="0"/>
              </a:rPr>
              <a:t>í</a:t>
            </a:r>
            <a:endParaRPr lang="cs-CZ" sz="9600" dirty="0">
              <a:latin typeface="Arial" panose="020B0604020202020204" pitchFamily="34" charset="0"/>
              <a:cs typeface="Arial" panose="020B0604020202020204" pitchFamily="34" charset="0"/>
            </a:endParaRPr>
          </a:p>
          <a:p>
            <a:pPr marL="0" indent="0">
              <a:buNone/>
            </a:pPr>
            <a:endParaRPr lang="cs-CZ" dirty="0"/>
          </a:p>
        </p:txBody>
      </p:sp>
    </p:spTree>
    <p:extLst>
      <p:ext uri="{BB962C8B-B14F-4D97-AF65-F5344CB8AC3E}">
        <p14:creationId xmlns:p14="http://schemas.microsoft.com/office/powerpoint/2010/main" val="2097918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normAutofit/>
          </a:bodyPr>
          <a:lstStyle/>
          <a:p>
            <a:r>
              <a:rPr lang="cs-CZ" sz="3600" b="1" dirty="0" smtClean="0">
                <a:solidFill>
                  <a:srgbClr val="FF0000"/>
                </a:solidFill>
              </a:rPr>
              <a:t>    Specifika </a:t>
            </a:r>
            <a:r>
              <a:rPr lang="cs-CZ" sz="3600" b="1" dirty="0" smtClean="0">
                <a:solidFill>
                  <a:srgbClr val="FF0000"/>
                </a:solidFill>
              </a:rPr>
              <a:t>institucionálních aktérů</a:t>
            </a:r>
            <a:endParaRPr lang="cs-CZ" sz="3600" b="1" u="sng" dirty="0">
              <a:solidFill>
                <a:srgbClr val="FF0000"/>
              </a:solidFill>
            </a:endParaRPr>
          </a:p>
        </p:txBody>
      </p:sp>
      <p:sp>
        <p:nvSpPr>
          <p:cNvPr id="3" name="Zástupný symbol pro obsah 2"/>
          <p:cNvSpPr>
            <a:spLocks noGrp="1"/>
          </p:cNvSpPr>
          <p:nvPr>
            <p:ph idx="1"/>
          </p:nvPr>
        </p:nvSpPr>
        <p:spPr/>
        <p:txBody>
          <a:bodyPr>
            <a:normAutofit lnSpcReduction="10000"/>
          </a:bodyPr>
          <a:lstStyle/>
          <a:p>
            <a:pPr>
              <a:lnSpc>
                <a:spcPct val="110000"/>
              </a:lnSpc>
              <a:buFont typeface="Wingdings" panose="05000000000000000000" pitchFamily="2" charset="2"/>
              <a:buChar char="§"/>
            </a:pPr>
            <a:r>
              <a:rPr lang="cs-CZ" sz="2800" b="1" dirty="0">
                <a:cs typeface="Arial" panose="020B0604020202020204" pitchFamily="34" charset="0"/>
              </a:rPr>
              <a:t>s</a:t>
            </a:r>
            <a:r>
              <a:rPr lang="cs-CZ" sz="2800" b="1" dirty="0" smtClean="0">
                <a:cs typeface="Arial" panose="020B0604020202020204" pitchFamily="34" charset="0"/>
              </a:rPr>
              <a:t>ilná </a:t>
            </a:r>
            <a:r>
              <a:rPr lang="cs-CZ" sz="2800" b="1" dirty="0" err="1">
                <a:cs typeface="Arial" panose="020B0604020202020204" pitchFamily="34" charset="0"/>
              </a:rPr>
              <a:t>fragmentarizace</a:t>
            </a:r>
            <a:r>
              <a:rPr lang="cs-CZ" sz="2800" b="1" dirty="0">
                <a:cs typeface="Arial" panose="020B0604020202020204" pitchFamily="34" charset="0"/>
              </a:rPr>
              <a:t> subjektů </a:t>
            </a:r>
            <a:r>
              <a:rPr lang="cs-CZ" sz="2800" dirty="0">
                <a:cs typeface="Arial" panose="020B0604020202020204" pitchFamily="34" charset="0"/>
              </a:rPr>
              <a:t>(školy, ÚP, PPP, terénní sociální pracovníci, NNO</a:t>
            </a:r>
            <a:r>
              <a:rPr lang="cs-CZ" sz="2800" dirty="0" smtClean="0">
                <a:cs typeface="Arial" panose="020B0604020202020204" pitchFamily="34" charset="0"/>
              </a:rPr>
              <a:t>)</a:t>
            </a:r>
            <a:endParaRPr lang="cs-CZ" sz="2800" dirty="0" smtClean="0">
              <a:cs typeface="Arial" panose="020B0604020202020204" pitchFamily="34" charset="0"/>
            </a:endParaRPr>
          </a:p>
          <a:p>
            <a:pPr>
              <a:lnSpc>
                <a:spcPct val="110000"/>
              </a:lnSpc>
              <a:buFont typeface="Wingdings" panose="05000000000000000000" pitchFamily="2" charset="2"/>
              <a:buChar char="§"/>
            </a:pPr>
            <a:endParaRPr lang="cs-CZ" sz="2800" dirty="0">
              <a:cs typeface="Arial" panose="020B0604020202020204" pitchFamily="34" charset="0"/>
            </a:endParaRPr>
          </a:p>
          <a:p>
            <a:pPr lvl="0">
              <a:lnSpc>
                <a:spcPct val="110000"/>
              </a:lnSpc>
              <a:buFont typeface="Wingdings" panose="05000000000000000000" pitchFamily="2" charset="2"/>
              <a:buChar char="§"/>
            </a:pPr>
            <a:r>
              <a:rPr lang="cs-CZ" sz="2800" b="1" dirty="0" smtClean="0">
                <a:cs typeface="Arial" panose="020B0604020202020204" pitchFamily="34" charset="0"/>
              </a:rPr>
              <a:t>rozdílné hodnoty </a:t>
            </a:r>
            <a:r>
              <a:rPr lang="cs-CZ" sz="2800" b="1" dirty="0" smtClean="0">
                <a:cs typeface="Arial" panose="020B0604020202020204" pitchFamily="34" charset="0"/>
              </a:rPr>
              <a:t>a </a:t>
            </a:r>
            <a:r>
              <a:rPr lang="cs-CZ" sz="2800" b="1" dirty="0" smtClean="0">
                <a:cs typeface="Arial" panose="020B0604020202020204" pitchFamily="34" charset="0"/>
              </a:rPr>
              <a:t>přístupy ke vzdělání </a:t>
            </a:r>
            <a:r>
              <a:rPr lang="cs-CZ" sz="2800" i="1" dirty="0" smtClean="0">
                <a:cs typeface="Arial" panose="020B0604020202020204" pitchFamily="34" charset="0"/>
              </a:rPr>
              <a:t>(</a:t>
            </a:r>
            <a:r>
              <a:rPr lang="cs-CZ" sz="2800" i="1" dirty="0" err="1" smtClean="0">
                <a:cs typeface="Arial" panose="020B0604020202020204" pitchFamily="34" charset="0"/>
              </a:rPr>
              <a:t>schooling</a:t>
            </a:r>
            <a:r>
              <a:rPr lang="cs-CZ" sz="2800" i="1" dirty="0" smtClean="0">
                <a:cs typeface="Arial" panose="020B0604020202020204" pitchFamily="34" charset="0"/>
              </a:rPr>
              <a:t> vs. </a:t>
            </a:r>
            <a:r>
              <a:rPr lang="cs-CZ" sz="2800" i="1" dirty="0" err="1" smtClean="0">
                <a:cs typeface="Arial" panose="020B0604020202020204" pitchFamily="34" charset="0"/>
              </a:rPr>
              <a:t>education</a:t>
            </a:r>
            <a:r>
              <a:rPr lang="cs-CZ" sz="2800" i="1" dirty="0" smtClean="0">
                <a:cs typeface="Arial" panose="020B0604020202020204" pitchFamily="34" charset="0"/>
              </a:rPr>
              <a:t>)</a:t>
            </a:r>
          </a:p>
          <a:p>
            <a:pPr lvl="0">
              <a:lnSpc>
                <a:spcPct val="110000"/>
              </a:lnSpc>
              <a:buFont typeface="Wingdings" panose="05000000000000000000" pitchFamily="2" charset="2"/>
              <a:buChar char="§"/>
            </a:pPr>
            <a:endParaRPr lang="cs-CZ" sz="2800" i="1" dirty="0" smtClean="0">
              <a:cs typeface="Arial" panose="020B0604020202020204" pitchFamily="34" charset="0"/>
            </a:endParaRPr>
          </a:p>
          <a:p>
            <a:pPr lvl="0">
              <a:buFont typeface="Wingdings" panose="05000000000000000000" pitchFamily="2" charset="2"/>
              <a:buChar char="§"/>
            </a:pPr>
            <a:r>
              <a:rPr lang="cs-CZ" sz="2800" b="1" dirty="0">
                <a:cs typeface="Arial" panose="020B0604020202020204" pitchFamily="34" charset="0"/>
              </a:rPr>
              <a:t>odlišné </a:t>
            </a:r>
            <a:r>
              <a:rPr lang="cs-CZ" sz="2800" b="1" dirty="0" smtClean="0">
                <a:cs typeface="Arial" panose="020B0604020202020204" pitchFamily="34" charset="0"/>
              </a:rPr>
              <a:t>legitimní přístupy </a:t>
            </a:r>
            <a:r>
              <a:rPr lang="cs-CZ" sz="2800" b="1" dirty="0">
                <a:cs typeface="Arial" panose="020B0604020202020204" pitchFamily="34" charset="0"/>
              </a:rPr>
              <a:t>k </a:t>
            </a:r>
            <a:r>
              <a:rPr lang="cs-CZ" sz="2800" b="1" dirty="0" smtClean="0">
                <a:cs typeface="Arial" panose="020B0604020202020204" pitchFamily="34" charset="0"/>
              </a:rPr>
              <a:t>cílové skupině v rámci programů/projektů ÚP </a:t>
            </a:r>
            <a:r>
              <a:rPr lang="cs-CZ" sz="2800" dirty="0" smtClean="0">
                <a:cs typeface="Arial" panose="020B0604020202020204" pitchFamily="34" charset="0"/>
              </a:rPr>
              <a:t>(návrat klientů </a:t>
            </a:r>
            <a:r>
              <a:rPr lang="cs-CZ" sz="2800" dirty="0">
                <a:cs typeface="Arial" panose="020B0604020202020204" pitchFamily="34" charset="0"/>
              </a:rPr>
              <a:t>do systému </a:t>
            </a:r>
            <a:r>
              <a:rPr lang="cs-CZ" sz="2800" dirty="0" smtClean="0">
                <a:cs typeface="Arial" panose="020B0604020202020204" pitchFamily="34" charset="0"/>
              </a:rPr>
              <a:t>vzdělávání vs. umístění </a:t>
            </a:r>
            <a:r>
              <a:rPr lang="cs-CZ" sz="2800" dirty="0">
                <a:cs typeface="Arial" panose="020B0604020202020204" pitchFamily="34" charset="0"/>
              </a:rPr>
              <a:t>do </a:t>
            </a:r>
            <a:r>
              <a:rPr lang="cs-CZ" sz="2800" dirty="0" smtClean="0">
                <a:cs typeface="Arial" panose="020B0604020202020204" pitchFamily="34" charset="0"/>
              </a:rPr>
              <a:t>zaměstnání</a:t>
            </a:r>
            <a:r>
              <a:rPr lang="cs-CZ" sz="2800" dirty="0" smtClean="0">
                <a:latin typeface="Arial" panose="020B0604020202020204" pitchFamily="34" charset="0"/>
                <a:cs typeface="Arial" panose="020B0604020202020204" pitchFamily="34" charset="0"/>
              </a:rPr>
              <a:t>) </a:t>
            </a:r>
          </a:p>
          <a:p>
            <a:pPr lvl="0">
              <a:lnSpc>
                <a:spcPct val="150000"/>
              </a:lnSpc>
              <a:buFont typeface="Wingdings" panose="05000000000000000000" pitchFamily="2" charset="2"/>
              <a:buChar char="§"/>
            </a:pPr>
            <a:endParaRPr lang="cs-CZ" sz="2800" b="1" dirty="0">
              <a:solidFill>
                <a:srgbClr val="FF0000"/>
              </a:solidFill>
            </a:endParaRPr>
          </a:p>
          <a:p>
            <a:endParaRPr lang="cs-CZ" dirty="0"/>
          </a:p>
        </p:txBody>
      </p:sp>
    </p:spTree>
    <p:extLst>
      <p:ext uri="{BB962C8B-B14F-4D97-AF65-F5344CB8AC3E}">
        <p14:creationId xmlns:p14="http://schemas.microsoft.com/office/powerpoint/2010/main" val="22454196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188640"/>
            <a:ext cx="8229600" cy="1008112"/>
          </a:xfrm>
        </p:spPr>
        <p:txBody>
          <a:bodyPr>
            <a:normAutofit/>
          </a:bodyPr>
          <a:lstStyle/>
          <a:p>
            <a:r>
              <a:rPr lang="cs-CZ" sz="2800" b="1" dirty="0" smtClean="0">
                <a:solidFill>
                  <a:srgbClr val="FF0000"/>
                </a:solidFill>
              </a:rPr>
              <a:t>         Hlavní </a:t>
            </a:r>
            <a:r>
              <a:rPr lang="cs-CZ" sz="2800" b="1" dirty="0">
                <a:solidFill>
                  <a:srgbClr val="FF0000"/>
                </a:solidFill>
              </a:rPr>
              <a:t>zjištění – </a:t>
            </a:r>
            <a:r>
              <a:rPr lang="cs-CZ" sz="2800" b="1" u="sng" dirty="0">
                <a:solidFill>
                  <a:srgbClr val="FF0000"/>
                </a:solidFill>
              </a:rPr>
              <a:t>institucionální </a:t>
            </a:r>
            <a:r>
              <a:rPr lang="cs-CZ" sz="2800" b="1" u="sng" dirty="0" smtClean="0">
                <a:solidFill>
                  <a:srgbClr val="FF0000"/>
                </a:solidFill>
              </a:rPr>
              <a:t>aktéři (ÚP)</a:t>
            </a:r>
            <a:endParaRPr lang="cs-CZ" sz="2800" u="sng" dirty="0">
              <a:solidFill>
                <a:srgbClr val="FF0000"/>
              </a:solidFill>
            </a:endParaRPr>
          </a:p>
        </p:txBody>
      </p:sp>
      <p:sp>
        <p:nvSpPr>
          <p:cNvPr id="5" name="Zástupný symbol pro obsah 4"/>
          <p:cNvSpPr>
            <a:spLocks noGrp="1"/>
          </p:cNvSpPr>
          <p:nvPr>
            <p:ph idx="1"/>
          </p:nvPr>
        </p:nvSpPr>
        <p:spPr>
          <a:xfrm>
            <a:off x="457200" y="980728"/>
            <a:ext cx="8229600" cy="5145435"/>
          </a:xfrm>
        </p:spPr>
        <p:txBody>
          <a:bodyPr>
            <a:normAutofit/>
          </a:bodyPr>
          <a:lstStyle/>
          <a:p>
            <a:pPr marL="0" indent="0">
              <a:buNone/>
            </a:pPr>
            <a:r>
              <a:rPr lang="cs-CZ" sz="1800" b="1" i="1" dirty="0" smtClean="0"/>
              <a:t>Graf </a:t>
            </a:r>
            <a:r>
              <a:rPr lang="cs-CZ" sz="1800" b="1" i="1" dirty="0" smtClean="0"/>
              <a:t>č. </a:t>
            </a:r>
            <a:r>
              <a:rPr lang="cs-CZ" sz="1800" b="1" i="1" dirty="0"/>
              <a:t>1 Důležité aktivity pro mladé klienty ÚP </a:t>
            </a:r>
            <a:r>
              <a:rPr lang="cs-CZ" sz="1800" b="1" i="1" dirty="0" smtClean="0"/>
              <a:t>ČR</a:t>
            </a:r>
          </a:p>
          <a:p>
            <a:pPr marL="0" indent="0">
              <a:buNone/>
            </a:pPr>
            <a:endParaRPr lang="cs-CZ" sz="1800" dirty="0"/>
          </a:p>
        </p:txBody>
      </p:sp>
      <p:graphicFrame>
        <p:nvGraphicFramePr>
          <p:cNvPr id="6" name="Graf 5"/>
          <p:cNvGraphicFramePr/>
          <p:nvPr>
            <p:extLst>
              <p:ext uri="{D42A27DB-BD31-4B8C-83A1-F6EECF244321}">
                <p14:modId xmlns:p14="http://schemas.microsoft.com/office/powerpoint/2010/main" val="4109344890"/>
              </p:ext>
            </p:extLst>
          </p:nvPr>
        </p:nvGraphicFramePr>
        <p:xfrm>
          <a:off x="251520" y="1340768"/>
          <a:ext cx="8640960" cy="46805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7379725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99392"/>
            <a:ext cx="8229600" cy="1517030"/>
          </a:xfrm>
        </p:spPr>
        <p:txBody>
          <a:bodyPr>
            <a:normAutofit/>
          </a:bodyPr>
          <a:lstStyle/>
          <a:p>
            <a:r>
              <a:rPr lang="cs-CZ" sz="2800" b="1" dirty="0" smtClean="0">
                <a:solidFill>
                  <a:srgbClr val="FF0000"/>
                </a:solidFill>
              </a:rPr>
              <a:t>   Odlišné </a:t>
            </a:r>
            <a:r>
              <a:rPr lang="cs-CZ" sz="2800" b="1" dirty="0" smtClean="0">
                <a:solidFill>
                  <a:srgbClr val="FF0000"/>
                </a:solidFill>
              </a:rPr>
              <a:t>pohledy (bývalých) žáků</a:t>
            </a:r>
            <a:endParaRPr lang="cs-CZ" sz="2800" b="1" dirty="0">
              <a:solidFill>
                <a:srgbClr val="FF0000"/>
              </a:solidFill>
            </a:endParaRPr>
          </a:p>
        </p:txBody>
      </p:sp>
      <p:sp>
        <p:nvSpPr>
          <p:cNvPr id="3" name="Zástupný symbol pro obsah 2"/>
          <p:cNvSpPr>
            <a:spLocks noGrp="1"/>
          </p:cNvSpPr>
          <p:nvPr>
            <p:ph idx="1"/>
          </p:nvPr>
        </p:nvSpPr>
        <p:spPr/>
        <p:txBody>
          <a:bodyPr>
            <a:normAutofit fontScale="85000" lnSpcReduction="10000"/>
          </a:bodyPr>
          <a:lstStyle/>
          <a:p>
            <a:r>
              <a:rPr lang="cs-CZ" sz="2800" b="1" dirty="0">
                <a:cs typeface="Arial" panose="020B0604020202020204" pitchFamily="34" charset="0"/>
              </a:rPr>
              <a:t>nepřátelské prostředí v ZŠ/SŠ – </a:t>
            </a:r>
            <a:r>
              <a:rPr lang="cs-CZ" sz="2800" dirty="0">
                <a:cs typeface="Arial" panose="020B0604020202020204" pitchFamily="34" charset="0"/>
              </a:rPr>
              <a:t>rasismus, nedůvěra </a:t>
            </a:r>
            <a:r>
              <a:rPr lang="cs-CZ" sz="2800" dirty="0" smtClean="0">
                <a:cs typeface="Arial" panose="020B0604020202020204" pitchFamily="34" charset="0"/>
              </a:rPr>
              <a:t>majority</a:t>
            </a:r>
          </a:p>
          <a:p>
            <a:endParaRPr lang="cs-CZ" sz="2800" dirty="0">
              <a:cs typeface="Arial" panose="020B0604020202020204" pitchFamily="34" charset="0"/>
            </a:endParaRPr>
          </a:p>
          <a:p>
            <a:pPr lvl="0"/>
            <a:r>
              <a:rPr lang="cs-CZ" sz="2800" b="1" dirty="0">
                <a:cs typeface="Arial" panose="020B0604020202020204" pitchFamily="34" charset="0"/>
              </a:rPr>
              <a:t>řešení nastalých konfliktů mezi žáky, školou </a:t>
            </a:r>
            <a:r>
              <a:rPr lang="cs-CZ" sz="2800" b="1" dirty="0" smtClean="0">
                <a:cs typeface="Arial" panose="020B0604020202020204" pitchFamily="34" charset="0"/>
              </a:rPr>
              <a:t>a rodiči </a:t>
            </a:r>
            <a:r>
              <a:rPr lang="cs-CZ" sz="2800" dirty="0">
                <a:cs typeface="Arial" panose="020B0604020202020204" pitchFamily="34" charset="0"/>
              </a:rPr>
              <a:t>těchto </a:t>
            </a:r>
            <a:r>
              <a:rPr lang="cs-CZ" sz="2800" dirty="0" smtClean="0">
                <a:cs typeface="Arial" panose="020B0604020202020204" pitchFamily="34" charset="0"/>
              </a:rPr>
              <a:t>žáků</a:t>
            </a:r>
          </a:p>
          <a:p>
            <a:pPr lvl="0"/>
            <a:endParaRPr lang="cs-CZ" sz="2800" b="1" dirty="0">
              <a:cs typeface="Arial" panose="020B0604020202020204" pitchFamily="34" charset="0"/>
            </a:endParaRPr>
          </a:p>
          <a:p>
            <a:pPr lvl="0"/>
            <a:r>
              <a:rPr lang="cs-CZ" sz="2800" b="1" dirty="0">
                <a:cs typeface="Arial" panose="020B0604020202020204" pitchFamily="34" charset="0"/>
              </a:rPr>
              <a:t>školní praxe neodpovídající </a:t>
            </a:r>
            <a:r>
              <a:rPr lang="cs-CZ" sz="2800" b="1" dirty="0" smtClean="0">
                <a:cs typeface="Arial" panose="020B0604020202020204" pitchFamily="34" charset="0"/>
              </a:rPr>
              <a:t>očekávání</a:t>
            </a:r>
          </a:p>
          <a:p>
            <a:pPr lvl="0"/>
            <a:endParaRPr lang="cs-CZ" sz="2800" b="1" dirty="0">
              <a:cs typeface="Arial" panose="020B0604020202020204" pitchFamily="34" charset="0"/>
            </a:endParaRPr>
          </a:p>
          <a:p>
            <a:pPr lvl="0"/>
            <a:r>
              <a:rPr lang="cs-CZ" sz="2800" b="1" dirty="0">
                <a:cs typeface="Arial" panose="020B0604020202020204" pitchFamily="34" charset="0"/>
              </a:rPr>
              <a:t>n</a:t>
            </a:r>
            <a:r>
              <a:rPr lang="cs-CZ" sz="2800" b="1" dirty="0" smtClean="0">
                <a:cs typeface="Arial" panose="020B0604020202020204" pitchFamily="34" charset="0"/>
              </a:rPr>
              <a:t>edostatečná orientace v možnostech studia SŠ</a:t>
            </a:r>
          </a:p>
          <a:p>
            <a:pPr lvl="0"/>
            <a:endParaRPr lang="cs-CZ" sz="2800" b="1" dirty="0">
              <a:cs typeface="Arial" panose="020B0604020202020204" pitchFamily="34" charset="0"/>
            </a:endParaRPr>
          </a:p>
          <a:p>
            <a:r>
              <a:rPr lang="cs-CZ" sz="2800" b="1" dirty="0">
                <a:cs typeface="Arial" panose="020B0604020202020204" pitchFamily="34" charset="0"/>
              </a:rPr>
              <a:t>genderová rovina </a:t>
            </a:r>
            <a:r>
              <a:rPr lang="cs-CZ" sz="2800" b="1" dirty="0" smtClean="0">
                <a:cs typeface="Arial" panose="020B0604020202020204" pitchFamily="34" charset="0"/>
              </a:rPr>
              <a:t>– </a:t>
            </a:r>
            <a:r>
              <a:rPr lang="cs-CZ" sz="2800" dirty="0" smtClean="0">
                <a:cs typeface="Arial" panose="020B0604020202020204" pitchFamily="34" charset="0"/>
              </a:rPr>
              <a:t>očekávaná role synů a dcer v rodinách</a:t>
            </a:r>
            <a:endParaRPr lang="cs-CZ" sz="2800" dirty="0">
              <a:cs typeface="Arial" panose="020B0604020202020204" pitchFamily="34" charset="0"/>
            </a:endParaRPr>
          </a:p>
          <a:p>
            <a:endParaRPr lang="cs-CZ" dirty="0"/>
          </a:p>
        </p:txBody>
      </p:sp>
    </p:spTree>
    <p:extLst>
      <p:ext uri="{BB962C8B-B14F-4D97-AF65-F5344CB8AC3E}">
        <p14:creationId xmlns:p14="http://schemas.microsoft.com/office/powerpoint/2010/main" val="38621589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99392"/>
            <a:ext cx="8229600" cy="1517030"/>
          </a:xfrm>
        </p:spPr>
        <p:txBody>
          <a:bodyPr>
            <a:normAutofit/>
          </a:bodyPr>
          <a:lstStyle/>
          <a:p>
            <a:r>
              <a:rPr lang="cs-CZ" sz="3600" b="1" dirty="0" smtClean="0">
                <a:solidFill>
                  <a:srgbClr val="FF0000"/>
                </a:solidFill>
              </a:rPr>
              <a:t>Obavy z prostředí</a:t>
            </a:r>
            <a:endParaRPr lang="cs-CZ" sz="3600" b="1" dirty="0">
              <a:solidFill>
                <a:srgbClr val="FF0000"/>
              </a:solidFill>
            </a:endParaRPr>
          </a:p>
        </p:txBody>
      </p:sp>
      <p:sp>
        <p:nvSpPr>
          <p:cNvPr id="3" name="Zástupný symbol pro obsah 2"/>
          <p:cNvSpPr>
            <a:spLocks noGrp="1"/>
          </p:cNvSpPr>
          <p:nvPr>
            <p:ph idx="1"/>
          </p:nvPr>
        </p:nvSpPr>
        <p:spPr>
          <a:xfrm>
            <a:off x="457200" y="1340768"/>
            <a:ext cx="8229600" cy="4785395"/>
          </a:xfrm>
        </p:spPr>
        <p:txBody>
          <a:bodyPr>
            <a:normAutofit fontScale="77500" lnSpcReduction="20000"/>
          </a:bodyPr>
          <a:lstStyle/>
          <a:p>
            <a:pPr marL="0" indent="0">
              <a:buNone/>
            </a:pPr>
            <a:r>
              <a:rPr lang="cs-CZ" sz="2800" b="1" dirty="0">
                <a:cs typeface="Arial" panose="020B0604020202020204" pitchFamily="34" charset="0"/>
              </a:rPr>
              <a:t>Pracovník NNO: </a:t>
            </a:r>
            <a:r>
              <a:rPr lang="cs-CZ" sz="2800" i="1" dirty="0">
                <a:cs typeface="Arial" panose="020B0604020202020204" pitchFamily="34" charset="0"/>
              </a:rPr>
              <a:t>„Ony tam nechtěj, protože </a:t>
            </a:r>
            <a:r>
              <a:rPr lang="cs-CZ" sz="2800" i="1" dirty="0" err="1">
                <a:cs typeface="Arial" panose="020B0604020202020204" pitchFamily="34" charset="0"/>
              </a:rPr>
              <a:t>nevěřej</a:t>
            </a:r>
            <a:r>
              <a:rPr lang="cs-CZ" sz="2800" i="1" dirty="0">
                <a:cs typeface="Arial" panose="020B0604020202020204" pitchFamily="34" charset="0"/>
              </a:rPr>
              <a:t> těm učitelům, </a:t>
            </a:r>
            <a:r>
              <a:rPr lang="cs-CZ" sz="2800" i="1" dirty="0" err="1">
                <a:cs typeface="Arial" panose="020B0604020202020204" pitchFamily="34" charset="0"/>
              </a:rPr>
              <a:t>nevěřej</a:t>
            </a:r>
            <a:r>
              <a:rPr lang="cs-CZ" sz="2800" i="1" dirty="0" smtClean="0">
                <a:cs typeface="Arial" panose="020B0604020202020204" pitchFamily="34" charset="0"/>
              </a:rPr>
              <a:t>…“</a:t>
            </a:r>
          </a:p>
          <a:p>
            <a:pPr marL="0" indent="0">
              <a:buNone/>
            </a:pPr>
            <a:endParaRPr lang="cs-CZ" sz="2800" i="1" dirty="0">
              <a:cs typeface="Arial" panose="020B0604020202020204" pitchFamily="34" charset="0"/>
            </a:endParaRPr>
          </a:p>
          <a:p>
            <a:pPr marL="0" indent="0">
              <a:buNone/>
            </a:pPr>
            <a:r>
              <a:rPr lang="cs-CZ" sz="2800" b="1" dirty="0">
                <a:solidFill>
                  <a:srgbClr val="000000"/>
                </a:solidFill>
                <a:ea typeface="Calibri"/>
                <a:cs typeface="Arial" panose="020B0604020202020204" pitchFamily="34" charset="0"/>
              </a:rPr>
              <a:t>Pracovník NNO: </a:t>
            </a:r>
            <a:r>
              <a:rPr lang="cs-CZ" sz="2800" i="1" dirty="0">
                <a:cs typeface="Arial" panose="020B0604020202020204" pitchFamily="34" charset="0"/>
              </a:rPr>
              <a:t>„Bojí se toho, že tam nebudou mít kámoše, že tam budou sami, že nezvládnou tu cestu, bojí se i toho jednání, kdo jak s nimi bude jednat</a:t>
            </a:r>
            <a:r>
              <a:rPr lang="cs-CZ" sz="2800" i="1" dirty="0" smtClean="0">
                <a:cs typeface="Arial" panose="020B0604020202020204" pitchFamily="34" charset="0"/>
              </a:rPr>
              <a:t>.“</a:t>
            </a:r>
          </a:p>
          <a:p>
            <a:pPr marL="0" indent="0">
              <a:buNone/>
            </a:pPr>
            <a:endParaRPr lang="cs-CZ" sz="2800" i="1" dirty="0" smtClean="0">
              <a:cs typeface="Arial" panose="020B0604020202020204" pitchFamily="34" charset="0"/>
            </a:endParaRPr>
          </a:p>
          <a:p>
            <a:pPr marL="0" lvl="0" indent="0">
              <a:spcBef>
                <a:spcPts val="0"/>
              </a:spcBef>
              <a:spcAft>
                <a:spcPts val="600"/>
              </a:spcAft>
              <a:buNone/>
            </a:pPr>
            <a:r>
              <a:rPr lang="cs-CZ" sz="2800" b="1" dirty="0" err="1" smtClean="0">
                <a:ea typeface="Times New Roman"/>
                <a:cs typeface="Arial" panose="020B0604020202020204" pitchFamily="34" charset="0"/>
              </a:rPr>
              <a:t>Dropout</a:t>
            </a:r>
            <a:r>
              <a:rPr lang="cs-CZ" sz="2800" b="1" dirty="0" smtClean="0">
                <a:ea typeface="Times New Roman"/>
                <a:cs typeface="Arial" panose="020B0604020202020204" pitchFamily="34" charset="0"/>
              </a:rPr>
              <a:t>, </a:t>
            </a:r>
            <a:r>
              <a:rPr lang="cs-CZ" sz="2800" b="1" dirty="0">
                <a:ea typeface="Times New Roman"/>
                <a:cs typeface="Arial" panose="020B0604020202020204" pitchFamily="34" charset="0"/>
              </a:rPr>
              <a:t>21 let: </a:t>
            </a:r>
            <a:r>
              <a:rPr lang="cs-CZ" sz="2800" b="1" dirty="0" smtClean="0">
                <a:ea typeface="Times New Roman"/>
                <a:cs typeface="Arial" panose="020B0604020202020204" pitchFamily="34" charset="0"/>
              </a:rPr>
              <a:t>„</a:t>
            </a:r>
            <a:r>
              <a:rPr lang="cs-CZ" sz="2800" i="1" dirty="0" smtClean="0"/>
              <a:t>J</a:t>
            </a:r>
            <a:r>
              <a:rPr lang="cs-CZ" sz="2800" i="1" dirty="0" smtClean="0">
                <a:cs typeface="Arial" panose="020B0604020202020204" pitchFamily="34" charset="0"/>
              </a:rPr>
              <a:t>e </a:t>
            </a:r>
            <a:r>
              <a:rPr lang="cs-CZ" sz="2800" i="1" dirty="0">
                <a:cs typeface="Arial" panose="020B0604020202020204" pitchFamily="34" charset="0"/>
              </a:rPr>
              <a:t>možný taky, že se stydí. Na </a:t>
            </a:r>
            <a:r>
              <a:rPr lang="cs-CZ" sz="2800" i="1" dirty="0" err="1">
                <a:cs typeface="Arial" panose="020B0604020202020204" pitchFamily="34" charset="0"/>
              </a:rPr>
              <a:t>tý</a:t>
            </a:r>
            <a:r>
              <a:rPr lang="cs-CZ" sz="2800" i="1" dirty="0">
                <a:cs typeface="Arial" panose="020B0604020202020204" pitchFamily="34" charset="0"/>
              </a:rPr>
              <a:t> základce tady jsou mezi </a:t>
            </a:r>
            <a:r>
              <a:rPr lang="cs-CZ" sz="2800" i="1" dirty="0" err="1">
                <a:cs typeface="Arial" panose="020B0604020202020204" pitchFamily="34" charset="0"/>
              </a:rPr>
              <a:t>svejma</a:t>
            </a:r>
            <a:r>
              <a:rPr lang="cs-CZ" sz="2800" i="1" dirty="0">
                <a:cs typeface="Arial" panose="020B0604020202020204" pitchFamily="34" charset="0"/>
              </a:rPr>
              <a:t>, jsou tam známí, co o sobě vědí. Na střední už ve třídě nepotkají nikoho známého a stydí se před </a:t>
            </a:r>
            <a:r>
              <a:rPr lang="cs-CZ" sz="2800" i="1" dirty="0" err="1">
                <a:cs typeface="Arial" panose="020B0604020202020204" pitchFamily="34" charset="0"/>
              </a:rPr>
              <a:t>nima</a:t>
            </a:r>
            <a:r>
              <a:rPr lang="cs-CZ" sz="2800" i="1" dirty="0">
                <a:cs typeface="Arial" panose="020B0604020202020204" pitchFamily="34" charset="0"/>
              </a:rPr>
              <a:t>. Kvůli oblečení, nebo že nemají na svačinu, nemají třeba na sešity, jsou takoví </a:t>
            </a:r>
            <a:r>
              <a:rPr lang="cs-CZ" sz="2800" i="1" dirty="0" smtClean="0">
                <a:cs typeface="Arial" panose="020B0604020202020204" pitchFamily="34" charset="0"/>
              </a:rPr>
              <a:t>jedinci.“ </a:t>
            </a:r>
            <a:endParaRPr lang="cs-CZ" sz="2800" i="1" dirty="0" smtClean="0">
              <a:cs typeface="Arial" panose="020B0604020202020204" pitchFamily="34" charset="0"/>
            </a:endParaRPr>
          </a:p>
          <a:p>
            <a:pPr marL="0" lvl="0" indent="0">
              <a:spcBef>
                <a:spcPts val="0"/>
              </a:spcBef>
              <a:spcAft>
                <a:spcPts val="600"/>
              </a:spcAft>
              <a:buNone/>
            </a:pPr>
            <a:endParaRPr lang="cs-CZ" sz="2800" b="1" u="sng" dirty="0">
              <a:solidFill>
                <a:schemeClr val="accent1">
                  <a:lumMod val="50000"/>
                </a:schemeClr>
              </a:solidFill>
              <a:ea typeface="Times New Roman"/>
              <a:cs typeface="Arial" panose="020B0604020202020204" pitchFamily="34" charset="0"/>
            </a:endParaRPr>
          </a:p>
          <a:p>
            <a:pPr marL="0" lvl="0" indent="0">
              <a:spcBef>
                <a:spcPts val="0"/>
              </a:spcBef>
              <a:spcAft>
                <a:spcPts val="600"/>
              </a:spcAft>
              <a:buNone/>
            </a:pPr>
            <a:r>
              <a:rPr lang="cs-CZ" sz="2800" b="1" dirty="0" err="1">
                <a:solidFill>
                  <a:srgbClr val="000000"/>
                </a:solidFill>
                <a:cs typeface="Arial" panose="020B0604020202020204" pitchFamily="34" charset="0"/>
              </a:rPr>
              <a:t>Dropout</a:t>
            </a:r>
            <a:r>
              <a:rPr lang="cs-CZ" sz="2800" b="1" dirty="0">
                <a:solidFill>
                  <a:srgbClr val="000000"/>
                </a:solidFill>
                <a:cs typeface="Arial" panose="020B0604020202020204" pitchFamily="34" charset="0"/>
              </a:rPr>
              <a:t>, 25 let: </a:t>
            </a:r>
            <a:r>
              <a:rPr lang="cs-CZ" sz="2800" i="1" dirty="0">
                <a:solidFill>
                  <a:srgbClr val="000000"/>
                </a:solidFill>
                <a:ea typeface="Times New Roman"/>
                <a:cs typeface="Arial" panose="020B0604020202020204" pitchFamily="34" charset="0"/>
              </a:rPr>
              <a:t>„Kdybyste byl </a:t>
            </a:r>
            <a:r>
              <a:rPr lang="cs-CZ" sz="2800" i="1" dirty="0" err="1">
                <a:solidFill>
                  <a:srgbClr val="000000"/>
                </a:solidFill>
                <a:ea typeface="Times New Roman"/>
                <a:cs typeface="Arial" panose="020B0604020202020204" pitchFamily="34" charset="0"/>
              </a:rPr>
              <a:t>jedinej</a:t>
            </a:r>
            <a:r>
              <a:rPr lang="cs-CZ" sz="2800" i="1" dirty="0">
                <a:solidFill>
                  <a:srgbClr val="000000"/>
                </a:solidFill>
                <a:ea typeface="Times New Roman"/>
                <a:cs typeface="Arial" panose="020B0604020202020204" pitchFamily="34" charset="0"/>
              </a:rPr>
              <a:t> mezi </a:t>
            </a:r>
            <a:r>
              <a:rPr lang="cs-CZ" sz="2800" i="1" dirty="0" err="1">
                <a:solidFill>
                  <a:srgbClr val="000000"/>
                </a:solidFill>
                <a:ea typeface="Times New Roman"/>
                <a:cs typeface="Arial" panose="020B0604020202020204" pitchFamily="34" charset="0"/>
              </a:rPr>
              <a:t>cikánama</a:t>
            </a:r>
            <a:r>
              <a:rPr lang="cs-CZ" sz="2800" i="1" dirty="0">
                <a:solidFill>
                  <a:srgbClr val="000000"/>
                </a:solidFill>
                <a:ea typeface="Times New Roman"/>
                <a:cs typeface="Arial" panose="020B0604020202020204" pitchFamily="34" charset="0"/>
              </a:rPr>
              <a:t>, tak jak byste se cítil?“</a:t>
            </a:r>
          </a:p>
          <a:p>
            <a:endParaRPr lang="cs-CZ" i="1" dirty="0">
              <a:latin typeface="Arial" panose="020B0604020202020204" pitchFamily="34" charset="0"/>
              <a:cs typeface="Arial" panose="020B0604020202020204" pitchFamily="34" charset="0"/>
            </a:endParaRPr>
          </a:p>
          <a:p>
            <a:endParaRPr lang="cs-CZ" dirty="0"/>
          </a:p>
        </p:txBody>
      </p:sp>
    </p:spTree>
    <p:extLst>
      <p:ext uri="{BB962C8B-B14F-4D97-AF65-F5344CB8AC3E}">
        <p14:creationId xmlns:p14="http://schemas.microsoft.com/office/powerpoint/2010/main" val="6855888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normAutofit/>
          </a:bodyPr>
          <a:lstStyle/>
          <a:p>
            <a:r>
              <a:rPr lang="cs-CZ" sz="2800" b="1" dirty="0" smtClean="0">
                <a:solidFill>
                  <a:srgbClr val="FF0000"/>
                </a:solidFill>
              </a:rPr>
              <a:t>Nezájem o studium, špatná volba oboru</a:t>
            </a:r>
            <a:endParaRPr lang="cs-CZ" sz="2800" b="1" dirty="0">
              <a:solidFill>
                <a:srgbClr val="FF0000"/>
              </a:solidFill>
            </a:endParaRPr>
          </a:p>
        </p:txBody>
      </p:sp>
      <p:sp>
        <p:nvSpPr>
          <p:cNvPr id="3" name="Zástupný symbol pro obsah 2"/>
          <p:cNvSpPr>
            <a:spLocks noGrp="1"/>
          </p:cNvSpPr>
          <p:nvPr>
            <p:ph idx="1"/>
          </p:nvPr>
        </p:nvSpPr>
        <p:spPr>
          <a:xfrm>
            <a:off x="251520" y="1268760"/>
            <a:ext cx="8712968" cy="5184576"/>
          </a:xfrm>
        </p:spPr>
        <p:txBody>
          <a:bodyPr>
            <a:normAutofit/>
          </a:bodyPr>
          <a:lstStyle/>
          <a:p>
            <a:pPr marL="0" lvl="0" indent="0">
              <a:spcBef>
                <a:spcPts val="0"/>
              </a:spcBef>
              <a:spcAft>
                <a:spcPts val="600"/>
              </a:spcAft>
              <a:buNone/>
            </a:pPr>
            <a:r>
              <a:rPr lang="cs-CZ" sz="2200" b="1" dirty="0">
                <a:solidFill>
                  <a:srgbClr val="000000"/>
                </a:solidFill>
                <a:ea typeface="Times New Roman"/>
                <a:cs typeface="Arial" panose="020B0604020202020204" pitchFamily="34" charset="0"/>
              </a:rPr>
              <a:t>Dropout,17 let: </a:t>
            </a:r>
            <a:r>
              <a:rPr lang="cs-CZ" sz="2200" i="1" dirty="0">
                <a:solidFill>
                  <a:srgbClr val="000000"/>
                </a:solidFill>
                <a:ea typeface="Times New Roman"/>
                <a:cs typeface="Arial" panose="020B0604020202020204" pitchFamily="34" charset="0"/>
              </a:rPr>
              <a:t>„…nic mi tam nevadilo, akorát kluci říkali, že kuchař, zkusíme kuchaře, tak jsme šli na kuchaře…nezdálo se nám to lepší, ale chtěli jsme zkusit něco </a:t>
            </a:r>
            <a:r>
              <a:rPr lang="cs-CZ" sz="2200" i="1" dirty="0" err="1">
                <a:solidFill>
                  <a:srgbClr val="000000"/>
                </a:solidFill>
                <a:ea typeface="Times New Roman"/>
                <a:cs typeface="Arial" panose="020B0604020202020204" pitchFamily="34" charset="0"/>
              </a:rPr>
              <a:t>jinýho</a:t>
            </a:r>
            <a:r>
              <a:rPr lang="cs-CZ" sz="2200" i="1" dirty="0">
                <a:solidFill>
                  <a:srgbClr val="000000"/>
                </a:solidFill>
                <a:ea typeface="Times New Roman"/>
                <a:cs typeface="Arial" panose="020B0604020202020204" pitchFamily="34" charset="0"/>
              </a:rPr>
              <a:t>…</a:t>
            </a:r>
            <a:r>
              <a:rPr lang="cs-CZ" sz="2200" dirty="0">
                <a:solidFill>
                  <a:srgbClr val="000000"/>
                </a:solidFill>
                <a:ea typeface="Times New Roman"/>
                <a:cs typeface="Arial" panose="020B0604020202020204" pitchFamily="34" charset="0"/>
              </a:rPr>
              <a:t>(studium přerušil</a:t>
            </a:r>
            <a:r>
              <a:rPr lang="cs-CZ" sz="2200" dirty="0" smtClean="0">
                <a:solidFill>
                  <a:srgbClr val="000000"/>
                </a:solidFill>
                <a:ea typeface="Times New Roman"/>
                <a:cs typeface="Arial" panose="020B0604020202020204" pitchFamily="34" charset="0"/>
              </a:rPr>
              <a:t>)“</a:t>
            </a:r>
          </a:p>
          <a:p>
            <a:pPr marL="0" lvl="0" indent="0">
              <a:spcBef>
                <a:spcPts val="0"/>
              </a:spcBef>
              <a:spcAft>
                <a:spcPts val="600"/>
              </a:spcAft>
              <a:buNone/>
            </a:pPr>
            <a:endParaRPr lang="cs-CZ" sz="2200" b="1" dirty="0">
              <a:solidFill>
                <a:srgbClr val="000000"/>
              </a:solidFill>
              <a:ea typeface="Times New Roman"/>
              <a:cs typeface="Arial" panose="020B0604020202020204" pitchFamily="34" charset="0"/>
            </a:endParaRPr>
          </a:p>
          <a:p>
            <a:pPr marL="0" lvl="0" indent="0">
              <a:spcBef>
                <a:spcPts val="0"/>
              </a:spcBef>
              <a:spcAft>
                <a:spcPts val="600"/>
              </a:spcAft>
              <a:buNone/>
            </a:pPr>
            <a:r>
              <a:rPr lang="cs-CZ" sz="2200" b="1" dirty="0" err="1">
                <a:solidFill>
                  <a:srgbClr val="000000"/>
                </a:solidFill>
                <a:ea typeface="Times New Roman"/>
                <a:cs typeface="Arial" panose="020B0604020202020204" pitchFamily="34" charset="0"/>
              </a:rPr>
              <a:t>Dropout</a:t>
            </a:r>
            <a:r>
              <a:rPr lang="cs-CZ" sz="2200" b="1" dirty="0">
                <a:solidFill>
                  <a:srgbClr val="000000"/>
                </a:solidFill>
                <a:ea typeface="Times New Roman"/>
                <a:cs typeface="Arial" panose="020B0604020202020204" pitchFamily="34" charset="0"/>
              </a:rPr>
              <a:t>, 15 let: </a:t>
            </a:r>
            <a:r>
              <a:rPr lang="cs-CZ" sz="2200" i="1" dirty="0">
                <a:solidFill>
                  <a:srgbClr val="000000"/>
                </a:solidFill>
                <a:ea typeface="Times New Roman"/>
                <a:cs typeface="Arial" panose="020B0604020202020204" pitchFamily="34" charset="0"/>
              </a:rPr>
              <a:t>„…</a:t>
            </a:r>
            <a:r>
              <a:rPr lang="cs-CZ" sz="2200" i="1" dirty="0" err="1">
                <a:solidFill>
                  <a:srgbClr val="000000"/>
                </a:solidFill>
                <a:ea typeface="Times New Roman"/>
                <a:cs typeface="Arial" panose="020B0604020202020204" pitchFamily="34" charset="0"/>
              </a:rPr>
              <a:t>nevim</a:t>
            </a:r>
            <a:r>
              <a:rPr lang="cs-CZ" sz="2200" i="1" dirty="0">
                <a:solidFill>
                  <a:srgbClr val="000000"/>
                </a:solidFill>
                <a:ea typeface="Times New Roman"/>
                <a:cs typeface="Arial" panose="020B0604020202020204" pitchFamily="34" charset="0"/>
              </a:rPr>
              <a:t>, prostě nechci</a:t>
            </a:r>
            <a:r>
              <a:rPr lang="cs-CZ" sz="2200" dirty="0">
                <a:solidFill>
                  <a:srgbClr val="000000"/>
                </a:solidFill>
                <a:ea typeface="Times New Roman"/>
                <a:cs typeface="Arial" panose="020B0604020202020204" pitchFamily="34" charset="0"/>
              </a:rPr>
              <a:t>…(hlásit se na SŠ</a:t>
            </a:r>
            <a:r>
              <a:rPr lang="cs-CZ" sz="2200" dirty="0" smtClean="0">
                <a:solidFill>
                  <a:srgbClr val="000000"/>
                </a:solidFill>
                <a:ea typeface="Times New Roman"/>
                <a:cs typeface="Arial" panose="020B0604020202020204" pitchFamily="34" charset="0"/>
              </a:rPr>
              <a:t>)“</a:t>
            </a:r>
          </a:p>
          <a:p>
            <a:pPr marL="0" lvl="0" indent="0">
              <a:spcBef>
                <a:spcPts val="0"/>
              </a:spcBef>
              <a:spcAft>
                <a:spcPts val="600"/>
              </a:spcAft>
              <a:buNone/>
            </a:pPr>
            <a:endParaRPr lang="cs-CZ" sz="2200" b="1" dirty="0">
              <a:solidFill>
                <a:prstClr val="black"/>
              </a:solidFill>
              <a:cs typeface="Arial" panose="020B0604020202020204" pitchFamily="34" charset="0"/>
            </a:endParaRPr>
          </a:p>
          <a:p>
            <a:pPr marL="0" lvl="0" indent="0">
              <a:spcBef>
                <a:spcPts val="0"/>
              </a:spcBef>
              <a:spcAft>
                <a:spcPts val="600"/>
              </a:spcAft>
              <a:buNone/>
            </a:pPr>
            <a:r>
              <a:rPr lang="cs-CZ" sz="2200" b="1" dirty="0">
                <a:solidFill>
                  <a:prstClr val="black"/>
                </a:solidFill>
                <a:cs typeface="Arial" panose="020B0604020202020204" pitchFamily="34" charset="0"/>
              </a:rPr>
              <a:t>Ex - </a:t>
            </a:r>
            <a:r>
              <a:rPr lang="cs-CZ" sz="2200" b="1" dirty="0" err="1" smtClean="0">
                <a:solidFill>
                  <a:prstClr val="black"/>
                </a:solidFill>
                <a:cs typeface="Arial" panose="020B0604020202020204" pitchFamily="34" charset="0"/>
              </a:rPr>
              <a:t>dropout</a:t>
            </a:r>
            <a:r>
              <a:rPr lang="cs-CZ" sz="2200" b="1" dirty="0">
                <a:solidFill>
                  <a:prstClr val="black"/>
                </a:solidFill>
                <a:cs typeface="Arial" panose="020B0604020202020204" pitchFamily="34" charset="0"/>
              </a:rPr>
              <a:t>, </a:t>
            </a:r>
            <a:r>
              <a:rPr lang="cs-CZ" sz="2200" b="1" dirty="0" smtClean="0">
                <a:solidFill>
                  <a:prstClr val="black"/>
                </a:solidFill>
                <a:cs typeface="Arial" panose="020B0604020202020204" pitchFamily="34" charset="0"/>
              </a:rPr>
              <a:t>22 let: </a:t>
            </a:r>
            <a:r>
              <a:rPr lang="cs-CZ" sz="2200" i="1" dirty="0">
                <a:solidFill>
                  <a:prstClr val="black"/>
                </a:solidFill>
                <a:cs typeface="Arial" panose="020B0604020202020204" pitchFamily="34" charset="0"/>
              </a:rPr>
              <a:t>„Učitel zadával nějako látku, všichni psali a já na něj jenom koukal. Všichni věděli co dělat a já koukal. Byli tam ještě dva kamarádi, romský kluci a ti kluci taky v pohodě psali. A já jsem si říkal, kde je chyba? Co se stalo, že já na ně jenom koukám. Pak mi došlo, že jsem byl asi ve špatný škole</a:t>
            </a:r>
            <a:r>
              <a:rPr lang="cs-CZ" sz="2200" i="1" dirty="0" smtClean="0">
                <a:solidFill>
                  <a:prstClr val="black"/>
                </a:solidFill>
                <a:cs typeface="Arial" panose="020B0604020202020204" pitchFamily="34" charset="0"/>
              </a:rPr>
              <a:t>.“</a:t>
            </a:r>
          </a:p>
          <a:p>
            <a:pPr marL="0" lvl="0" indent="0">
              <a:spcBef>
                <a:spcPts val="0"/>
              </a:spcBef>
              <a:spcAft>
                <a:spcPts val="600"/>
              </a:spcAft>
              <a:buNone/>
            </a:pPr>
            <a:endParaRPr lang="cs-CZ" sz="2200" i="1" dirty="0">
              <a:solidFill>
                <a:prstClr val="black"/>
              </a:solidFill>
              <a:cs typeface="Arial" panose="020B0604020202020204" pitchFamily="34" charset="0"/>
            </a:endParaRPr>
          </a:p>
          <a:p>
            <a:pPr marL="0" indent="0">
              <a:spcBef>
                <a:spcPts val="0"/>
              </a:spcBef>
              <a:spcAft>
                <a:spcPts val="600"/>
              </a:spcAft>
              <a:buNone/>
            </a:pPr>
            <a:r>
              <a:rPr lang="cs-CZ" sz="2200" b="1" dirty="0" err="1">
                <a:solidFill>
                  <a:srgbClr val="000000"/>
                </a:solidFill>
                <a:ea typeface="Times New Roman"/>
              </a:rPr>
              <a:t>Dropout</a:t>
            </a:r>
            <a:r>
              <a:rPr lang="cs-CZ" sz="2200" b="1" dirty="0">
                <a:solidFill>
                  <a:srgbClr val="000000"/>
                </a:solidFill>
                <a:ea typeface="Times New Roman"/>
              </a:rPr>
              <a:t> </a:t>
            </a:r>
            <a:r>
              <a:rPr lang="cs-CZ" sz="2200" b="1" dirty="0" smtClean="0">
                <a:solidFill>
                  <a:srgbClr val="000000"/>
                </a:solidFill>
                <a:ea typeface="Times New Roman"/>
              </a:rPr>
              <a:t>,17 </a:t>
            </a:r>
            <a:r>
              <a:rPr lang="cs-CZ" sz="2200" b="1" dirty="0">
                <a:solidFill>
                  <a:srgbClr val="000000"/>
                </a:solidFill>
                <a:ea typeface="Times New Roman"/>
              </a:rPr>
              <a:t>let:</a:t>
            </a:r>
            <a:r>
              <a:rPr lang="cs-CZ" sz="2200" i="1" dirty="0">
                <a:solidFill>
                  <a:srgbClr val="000000"/>
                </a:solidFill>
                <a:ea typeface="Times New Roman"/>
              </a:rPr>
              <a:t> „…určitě ta práce je lepší, než ta škola…“ </a:t>
            </a:r>
          </a:p>
          <a:p>
            <a:pPr marL="0" lvl="0" indent="0">
              <a:spcBef>
                <a:spcPts val="0"/>
              </a:spcBef>
              <a:spcAft>
                <a:spcPts val="600"/>
              </a:spcAft>
              <a:buNone/>
            </a:pPr>
            <a:endParaRPr lang="cs-CZ" sz="2200" dirty="0">
              <a:solidFill>
                <a:prstClr val="black"/>
              </a:solidFill>
              <a:latin typeface="Arial" panose="020B0604020202020204" pitchFamily="34" charset="0"/>
              <a:cs typeface="Arial" panose="020B0604020202020204" pitchFamily="34" charset="0"/>
            </a:endParaRPr>
          </a:p>
          <a:p>
            <a:endParaRPr lang="cs-CZ" sz="2200" dirty="0"/>
          </a:p>
        </p:txBody>
      </p:sp>
    </p:spTree>
    <p:extLst>
      <p:ext uri="{BB962C8B-B14F-4D97-AF65-F5344CB8AC3E}">
        <p14:creationId xmlns:p14="http://schemas.microsoft.com/office/powerpoint/2010/main" val="6805177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normAutofit/>
          </a:bodyPr>
          <a:lstStyle/>
          <a:p>
            <a:r>
              <a:rPr lang="cs-CZ" sz="3200" b="1" dirty="0" smtClean="0">
                <a:solidFill>
                  <a:srgbClr val="FF0000"/>
                </a:solidFill>
              </a:rPr>
              <a:t>Řešení konfliktů</a:t>
            </a:r>
            <a:endParaRPr lang="cs-CZ" sz="3200" b="1" dirty="0">
              <a:solidFill>
                <a:srgbClr val="FF0000"/>
              </a:solidFill>
            </a:endParaRPr>
          </a:p>
        </p:txBody>
      </p:sp>
      <p:sp>
        <p:nvSpPr>
          <p:cNvPr id="3" name="Zástupný symbol pro obsah 2"/>
          <p:cNvSpPr>
            <a:spLocks noGrp="1"/>
          </p:cNvSpPr>
          <p:nvPr>
            <p:ph idx="1"/>
          </p:nvPr>
        </p:nvSpPr>
        <p:spPr>
          <a:xfrm>
            <a:off x="457200" y="1268760"/>
            <a:ext cx="8229600" cy="4857403"/>
          </a:xfrm>
        </p:spPr>
        <p:txBody>
          <a:bodyPr>
            <a:normAutofit/>
          </a:bodyPr>
          <a:lstStyle/>
          <a:p>
            <a:pPr lvl="0"/>
            <a:endParaRPr lang="cs-CZ" sz="2400" b="1" dirty="0" smtClean="0">
              <a:solidFill>
                <a:srgbClr val="000000"/>
              </a:solidFill>
              <a:latin typeface="Arial" panose="020B0604020202020204" pitchFamily="34" charset="0"/>
              <a:ea typeface="Times New Roman"/>
              <a:cs typeface="Arial" panose="020B0604020202020204" pitchFamily="34" charset="0"/>
            </a:endParaRPr>
          </a:p>
          <a:p>
            <a:pPr lvl="0"/>
            <a:r>
              <a:rPr lang="cs-CZ" sz="2400" b="1" dirty="0" err="1" smtClean="0">
                <a:solidFill>
                  <a:srgbClr val="000000"/>
                </a:solidFill>
                <a:ea typeface="Times New Roman"/>
                <a:cs typeface="Arial" panose="020B0604020202020204" pitchFamily="34" charset="0"/>
              </a:rPr>
              <a:t>Dropout</a:t>
            </a:r>
            <a:r>
              <a:rPr lang="cs-CZ" sz="2400" b="1" dirty="0">
                <a:solidFill>
                  <a:srgbClr val="000000"/>
                </a:solidFill>
                <a:ea typeface="Times New Roman"/>
                <a:cs typeface="Arial" panose="020B0604020202020204" pitchFamily="34" charset="0"/>
              </a:rPr>
              <a:t>, 17 let: </a:t>
            </a:r>
            <a:r>
              <a:rPr lang="cs-CZ" sz="2400" i="1" dirty="0">
                <a:solidFill>
                  <a:srgbClr val="000000"/>
                </a:solidFill>
                <a:ea typeface="Times New Roman"/>
                <a:cs typeface="Arial" panose="020B0604020202020204" pitchFamily="34" charset="0"/>
              </a:rPr>
              <a:t>„…byla rasistka, i doteďka to tam říkají ty lidi</a:t>
            </a:r>
            <a:r>
              <a:rPr lang="cs-CZ" sz="2400" i="1" dirty="0" smtClean="0">
                <a:solidFill>
                  <a:srgbClr val="000000"/>
                </a:solidFill>
                <a:ea typeface="Times New Roman"/>
                <a:cs typeface="Arial" panose="020B0604020202020204" pitchFamily="34" charset="0"/>
              </a:rPr>
              <a:t>…“</a:t>
            </a:r>
          </a:p>
          <a:p>
            <a:pPr lvl="0"/>
            <a:endParaRPr lang="cs-CZ" sz="2400" i="1" dirty="0">
              <a:solidFill>
                <a:srgbClr val="000000"/>
              </a:solidFill>
              <a:ea typeface="Times New Roman"/>
              <a:cs typeface="Arial" panose="020B0604020202020204" pitchFamily="34" charset="0"/>
            </a:endParaRPr>
          </a:p>
          <a:p>
            <a:r>
              <a:rPr lang="cs-CZ" sz="2400" b="1" dirty="0">
                <a:cs typeface="Arial" panose="020B0604020202020204" pitchFamily="34" charset="0"/>
              </a:rPr>
              <a:t>Žák ze SVL, 19 let: </a:t>
            </a:r>
            <a:r>
              <a:rPr lang="cs-CZ" sz="2400" i="1" dirty="0">
                <a:cs typeface="Arial" panose="020B0604020202020204" pitchFamily="34" charset="0"/>
              </a:rPr>
              <a:t>„ Když jsem chytil učitele pod krkem, šli jsme prostě ven, on teda nejdřív, tak mu říkám, ať mě pustí, ale on mě pořád držel, až jsem se prostě vypnul, .., tak jsem ho chytnul a zmlátil jsem ho tam. </a:t>
            </a:r>
            <a:r>
              <a:rPr lang="cs-CZ" sz="2400" i="1" dirty="0" smtClean="0">
                <a:cs typeface="Arial" panose="020B0604020202020204" pitchFamily="34" charset="0"/>
              </a:rPr>
              <a:t>No, </a:t>
            </a:r>
            <a:r>
              <a:rPr lang="cs-CZ" sz="2400" i="1" dirty="0">
                <a:cs typeface="Arial" panose="020B0604020202020204" pitchFamily="34" charset="0"/>
              </a:rPr>
              <a:t>a z toho důvodu už jsem nešel do školy. Sám jsem nechtěl.“ </a:t>
            </a:r>
            <a:endParaRPr lang="cs-CZ" sz="2400" dirty="0">
              <a:cs typeface="Arial" panose="020B0604020202020204" pitchFamily="34" charset="0"/>
            </a:endParaRPr>
          </a:p>
          <a:p>
            <a:pPr lvl="0"/>
            <a:endParaRPr lang="cs-CZ" i="1" dirty="0">
              <a:solidFill>
                <a:srgbClr val="000000"/>
              </a:solidFill>
              <a:latin typeface="Arial" panose="020B0604020202020204" pitchFamily="34" charset="0"/>
              <a:ea typeface="Times New Roman"/>
              <a:cs typeface="Arial" panose="020B0604020202020204" pitchFamily="34" charset="0"/>
            </a:endParaRPr>
          </a:p>
          <a:p>
            <a:endParaRPr lang="cs-CZ" dirty="0"/>
          </a:p>
        </p:txBody>
      </p:sp>
    </p:spTree>
    <p:extLst>
      <p:ext uri="{BB962C8B-B14F-4D97-AF65-F5344CB8AC3E}">
        <p14:creationId xmlns:p14="http://schemas.microsoft.com/office/powerpoint/2010/main" val="37534348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normAutofit/>
          </a:bodyPr>
          <a:lstStyle/>
          <a:p>
            <a:r>
              <a:rPr lang="cs-CZ" sz="3200" b="1" dirty="0" smtClean="0">
                <a:solidFill>
                  <a:srgbClr val="FF0000"/>
                </a:solidFill>
              </a:rPr>
              <a:t>Školní praxe</a:t>
            </a:r>
            <a:endParaRPr lang="cs-CZ" sz="3200" b="1" dirty="0">
              <a:solidFill>
                <a:srgbClr val="FF0000"/>
              </a:solidFill>
            </a:endParaRPr>
          </a:p>
        </p:txBody>
      </p:sp>
      <p:sp>
        <p:nvSpPr>
          <p:cNvPr id="3" name="Zástupný symbol pro obsah 2"/>
          <p:cNvSpPr>
            <a:spLocks noGrp="1"/>
          </p:cNvSpPr>
          <p:nvPr>
            <p:ph idx="1"/>
          </p:nvPr>
        </p:nvSpPr>
        <p:spPr/>
        <p:txBody>
          <a:bodyPr>
            <a:normAutofit lnSpcReduction="10000"/>
          </a:bodyPr>
          <a:lstStyle/>
          <a:p>
            <a:r>
              <a:rPr lang="cs-CZ" sz="2800" b="1" dirty="0">
                <a:cs typeface="Arial" panose="020B0604020202020204" pitchFamily="34" charset="0"/>
              </a:rPr>
              <a:t>Žákyně ze SVL, 18 let: </a:t>
            </a:r>
            <a:r>
              <a:rPr lang="cs-CZ" sz="2800" dirty="0">
                <a:cs typeface="Arial" panose="020B0604020202020204" pitchFamily="34" charset="0"/>
              </a:rPr>
              <a:t>„</a:t>
            </a:r>
            <a:r>
              <a:rPr lang="cs-CZ" sz="2800" i="1" dirty="0">
                <a:cs typeface="Arial" panose="020B0604020202020204" pitchFamily="34" charset="0"/>
              </a:rPr>
              <a:t>…jenom jsem tam zametala vlasy</a:t>
            </a:r>
            <a:r>
              <a:rPr lang="cs-CZ" sz="2800" i="1" dirty="0" smtClean="0">
                <a:cs typeface="Arial" panose="020B0604020202020204" pitchFamily="34" charset="0"/>
              </a:rPr>
              <a:t>“</a:t>
            </a:r>
          </a:p>
          <a:p>
            <a:endParaRPr lang="cs-CZ" sz="2800" i="1" dirty="0">
              <a:cs typeface="Arial" panose="020B0604020202020204" pitchFamily="34" charset="0"/>
            </a:endParaRPr>
          </a:p>
          <a:p>
            <a:r>
              <a:rPr lang="cs-CZ" sz="2800" b="1" dirty="0">
                <a:cs typeface="Arial" panose="020B0604020202020204" pitchFamily="34" charset="0"/>
              </a:rPr>
              <a:t>Žák ze SVL, 19 let: </a:t>
            </a:r>
            <a:r>
              <a:rPr lang="cs-CZ" sz="2800" i="1" dirty="0">
                <a:cs typeface="Arial" panose="020B0604020202020204" pitchFamily="34" charset="0"/>
              </a:rPr>
              <a:t>„Na praxích si uvařím sám, bramboračku, to mám normálně v palici, bez toho, aniž bych si psal</a:t>
            </a:r>
            <a:r>
              <a:rPr lang="cs-CZ" sz="2800" i="1" dirty="0" smtClean="0">
                <a:cs typeface="Arial" panose="020B0604020202020204" pitchFamily="34" charset="0"/>
              </a:rPr>
              <a:t>.“</a:t>
            </a:r>
          </a:p>
          <a:p>
            <a:endParaRPr lang="cs-CZ" sz="2800" i="1" dirty="0">
              <a:cs typeface="Arial" panose="020B0604020202020204" pitchFamily="34" charset="0"/>
            </a:endParaRPr>
          </a:p>
          <a:p>
            <a:r>
              <a:rPr lang="cs-CZ" sz="2800" b="1" dirty="0" err="1" smtClean="0">
                <a:cs typeface="Arial" panose="020B0604020202020204" pitchFamily="34" charset="0"/>
              </a:rPr>
              <a:t>Dropout</a:t>
            </a:r>
            <a:r>
              <a:rPr lang="cs-CZ" sz="2800" b="1" dirty="0" smtClean="0">
                <a:cs typeface="Arial" panose="020B0604020202020204" pitchFamily="34" charset="0"/>
              </a:rPr>
              <a:t>, 17 let: </a:t>
            </a:r>
            <a:r>
              <a:rPr lang="cs-CZ" sz="2800" i="1" dirty="0" smtClean="0">
                <a:cs typeface="Arial" panose="020B0604020202020204" pitchFamily="34" charset="0"/>
              </a:rPr>
              <a:t>„Pořád jsme tam uklízeli, zametali </a:t>
            </a:r>
            <a:r>
              <a:rPr lang="cs-CZ" sz="2800" i="1" dirty="0" err="1" smtClean="0">
                <a:cs typeface="Arial" panose="020B0604020202020204" pitchFamily="34" charset="0"/>
              </a:rPr>
              <a:t>celej</a:t>
            </a:r>
            <a:r>
              <a:rPr lang="cs-CZ" sz="2800" i="1" dirty="0" smtClean="0">
                <a:cs typeface="Arial" panose="020B0604020202020204" pitchFamily="34" charset="0"/>
              </a:rPr>
              <a:t> krám do </a:t>
            </a:r>
            <a:r>
              <a:rPr lang="cs-CZ" sz="2800" i="1" dirty="0" smtClean="0">
                <a:cs typeface="Arial" panose="020B0604020202020204" pitchFamily="34" charset="0"/>
              </a:rPr>
              <a:t>kola,…</a:t>
            </a:r>
            <a:r>
              <a:rPr lang="cs-CZ" sz="2800" i="1" dirty="0" smtClean="0">
                <a:cs typeface="Arial" panose="020B0604020202020204" pitchFamily="34" charset="0"/>
              </a:rPr>
              <a:t>taky jsme si pak stěžovali a zlepšilo se to…“</a:t>
            </a:r>
            <a:endParaRPr lang="cs-CZ" sz="2800" b="1" dirty="0">
              <a:cs typeface="Arial" panose="020B0604020202020204" pitchFamily="34" charset="0"/>
            </a:endParaRPr>
          </a:p>
          <a:p>
            <a:endParaRPr lang="cs-CZ" i="1" dirty="0">
              <a:latin typeface="Arial" panose="020B0604020202020204" pitchFamily="34" charset="0"/>
              <a:cs typeface="Arial" panose="020B0604020202020204" pitchFamily="34" charset="0"/>
            </a:endParaRPr>
          </a:p>
          <a:p>
            <a:endParaRPr lang="cs-CZ" dirty="0"/>
          </a:p>
        </p:txBody>
      </p:sp>
    </p:spTree>
    <p:extLst>
      <p:ext uri="{BB962C8B-B14F-4D97-AF65-F5344CB8AC3E}">
        <p14:creationId xmlns:p14="http://schemas.microsoft.com/office/powerpoint/2010/main" val="9202024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99392"/>
            <a:ext cx="8229600" cy="1517030"/>
          </a:xfrm>
        </p:spPr>
        <p:txBody>
          <a:bodyPr>
            <a:normAutofit/>
          </a:bodyPr>
          <a:lstStyle/>
          <a:p>
            <a:r>
              <a:rPr lang="cs-CZ" sz="3600" b="1" dirty="0" smtClean="0">
                <a:solidFill>
                  <a:srgbClr val="FF0000"/>
                </a:solidFill>
                <a:latin typeface="+mn-lt"/>
                <a:cs typeface="Arial" panose="020B0604020202020204" pitchFamily="34" charset="0"/>
              </a:rPr>
              <a:t>Závěry</a:t>
            </a:r>
            <a:endParaRPr lang="cs-CZ" sz="3600" b="1" dirty="0">
              <a:solidFill>
                <a:srgbClr val="FF0000"/>
              </a:solidFill>
              <a:latin typeface="+mn-lt"/>
              <a:cs typeface="Arial" panose="020B0604020202020204" pitchFamily="34" charset="0"/>
            </a:endParaRPr>
          </a:p>
        </p:txBody>
      </p:sp>
      <p:sp>
        <p:nvSpPr>
          <p:cNvPr id="3" name="Zástupný symbol pro obsah 2"/>
          <p:cNvSpPr>
            <a:spLocks noGrp="1"/>
          </p:cNvSpPr>
          <p:nvPr>
            <p:ph idx="1"/>
          </p:nvPr>
        </p:nvSpPr>
        <p:spPr>
          <a:xfrm>
            <a:off x="457200" y="1340768"/>
            <a:ext cx="8229600" cy="4785395"/>
          </a:xfrm>
        </p:spPr>
        <p:txBody>
          <a:bodyPr>
            <a:normAutofit fontScale="92500" lnSpcReduction="20000"/>
          </a:bodyPr>
          <a:lstStyle/>
          <a:p>
            <a:r>
              <a:rPr lang="cs-CZ" sz="2800" dirty="0" smtClean="0">
                <a:cs typeface="Arial" panose="020B0604020202020204" pitchFamily="34" charset="0"/>
              </a:rPr>
              <a:t>Potvrzení většiny poznatků institucionálních aktérů i ve vyjádření (bývalých) </a:t>
            </a:r>
            <a:r>
              <a:rPr lang="cs-CZ" sz="2800" dirty="0" smtClean="0">
                <a:cs typeface="Arial" panose="020B0604020202020204" pitchFamily="34" charset="0"/>
              </a:rPr>
              <a:t>žáků</a:t>
            </a:r>
          </a:p>
          <a:p>
            <a:endParaRPr lang="cs-CZ" sz="2800" dirty="0" smtClean="0">
              <a:cs typeface="Arial" panose="020B0604020202020204" pitchFamily="34" charset="0"/>
            </a:endParaRPr>
          </a:p>
          <a:p>
            <a:r>
              <a:rPr lang="cs-CZ" sz="2800" dirty="0" smtClean="0">
                <a:cs typeface="Arial" panose="020B0604020202020204" pitchFamily="34" charset="0"/>
              </a:rPr>
              <a:t>Mezi žáky větší </a:t>
            </a:r>
            <a:r>
              <a:rPr lang="cs-CZ" sz="2800" b="1" dirty="0" smtClean="0">
                <a:cs typeface="Arial" panose="020B0604020202020204" pitchFamily="34" charset="0"/>
              </a:rPr>
              <a:t>důraz na obavy z prostředí SŠ</a:t>
            </a:r>
            <a:r>
              <a:rPr lang="cs-CZ" sz="2800" dirty="0" smtClean="0">
                <a:cs typeface="Arial" panose="020B0604020202020204" pitchFamily="34" charset="0"/>
              </a:rPr>
              <a:t>, (ne)řešení konfliktů mezi žáky, rodiči a školou nebo </a:t>
            </a:r>
            <a:r>
              <a:rPr lang="cs-CZ" sz="2800" b="1" dirty="0" smtClean="0">
                <a:cs typeface="Arial" panose="020B0604020202020204" pitchFamily="34" charset="0"/>
              </a:rPr>
              <a:t>nesoulad </a:t>
            </a:r>
            <a:r>
              <a:rPr lang="cs-CZ" sz="2800" b="1" dirty="0" smtClean="0">
                <a:cs typeface="Arial" panose="020B0604020202020204" pitchFamily="34" charset="0"/>
              </a:rPr>
              <a:t>očekávání a reality školní </a:t>
            </a:r>
            <a:r>
              <a:rPr lang="cs-CZ" sz="2800" b="1" dirty="0" smtClean="0">
                <a:cs typeface="Arial" panose="020B0604020202020204" pitchFamily="34" charset="0"/>
              </a:rPr>
              <a:t>praxe</a:t>
            </a:r>
          </a:p>
          <a:p>
            <a:endParaRPr lang="cs-CZ" sz="2800" dirty="0" smtClean="0">
              <a:cs typeface="Arial" panose="020B0604020202020204" pitchFamily="34" charset="0"/>
            </a:endParaRPr>
          </a:p>
          <a:p>
            <a:r>
              <a:rPr lang="cs-CZ" sz="2800" dirty="0">
                <a:cs typeface="Arial" panose="020B0604020202020204" pitchFamily="34" charset="0"/>
              </a:rPr>
              <a:t>Obecně </a:t>
            </a:r>
            <a:r>
              <a:rPr lang="cs-CZ" sz="2800" b="1" dirty="0">
                <a:cs typeface="Arial" panose="020B0604020202020204" pitchFamily="34" charset="0"/>
              </a:rPr>
              <a:t>neinkluzivní prostředí </a:t>
            </a:r>
            <a:r>
              <a:rPr lang="cs-CZ" sz="2800" dirty="0">
                <a:cs typeface="Arial" panose="020B0604020202020204" pitchFamily="34" charset="0"/>
              </a:rPr>
              <a:t>– </a:t>
            </a:r>
            <a:r>
              <a:rPr lang="cs-CZ" sz="2800" dirty="0" smtClean="0">
                <a:cs typeface="Arial" panose="020B0604020202020204" pitchFamily="34" charset="0"/>
              </a:rPr>
              <a:t> nízká příprava </a:t>
            </a:r>
            <a:r>
              <a:rPr lang="cs-CZ" sz="2800" dirty="0">
                <a:cs typeface="Arial" panose="020B0604020202020204" pitchFamily="34" charset="0"/>
              </a:rPr>
              <a:t>žáka na školu vs. školy na žáka – reprodukce </a:t>
            </a:r>
            <a:r>
              <a:rPr lang="cs-CZ" sz="2800" dirty="0" smtClean="0">
                <a:cs typeface="Arial" panose="020B0604020202020204" pitchFamily="34" charset="0"/>
              </a:rPr>
              <a:t>nerovností</a:t>
            </a:r>
          </a:p>
          <a:p>
            <a:endParaRPr lang="cs-CZ" sz="2800" dirty="0">
              <a:cs typeface="Arial" panose="020B0604020202020204" pitchFamily="34" charset="0"/>
            </a:endParaRPr>
          </a:p>
          <a:p>
            <a:r>
              <a:rPr lang="cs-CZ" sz="2800" b="1" dirty="0" smtClean="0">
                <a:cs typeface="Arial" panose="020B0604020202020204" pitchFamily="34" charset="0"/>
              </a:rPr>
              <a:t>Potřeba další systémové podpory </a:t>
            </a:r>
            <a:r>
              <a:rPr lang="cs-CZ" sz="2800" dirty="0" smtClean="0">
                <a:cs typeface="Arial" panose="020B0604020202020204" pitchFamily="34" charset="0"/>
              </a:rPr>
              <a:t>od školy pro žáky, kteří nemají podporu v rodině (motivace, zájem o školu…)</a:t>
            </a:r>
            <a:endParaRPr lang="cs-CZ" sz="2800" dirty="0">
              <a:cs typeface="Arial" panose="020B0604020202020204" pitchFamily="34" charset="0"/>
            </a:endParaRPr>
          </a:p>
        </p:txBody>
      </p:sp>
    </p:spTree>
    <p:extLst>
      <p:ext uri="{BB962C8B-B14F-4D97-AF65-F5344CB8AC3E}">
        <p14:creationId xmlns:p14="http://schemas.microsoft.com/office/powerpoint/2010/main" val="5481835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116632"/>
            <a:ext cx="8229600" cy="1301006"/>
          </a:xfrm>
        </p:spPr>
        <p:txBody>
          <a:bodyPr>
            <a:normAutofit/>
          </a:bodyPr>
          <a:lstStyle/>
          <a:p>
            <a:r>
              <a:rPr lang="cs-CZ" sz="3200" b="1" dirty="0" smtClean="0">
                <a:solidFill>
                  <a:srgbClr val="FF0000"/>
                </a:solidFill>
              </a:rPr>
              <a:t>Finanční dopady předčasných odchodů</a:t>
            </a:r>
            <a:endParaRPr lang="cs-CZ" sz="3200" b="1" dirty="0">
              <a:solidFill>
                <a:srgbClr val="FF0000"/>
              </a:solidFill>
            </a:endParaRPr>
          </a:p>
        </p:txBody>
      </p:sp>
      <p:sp>
        <p:nvSpPr>
          <p:cNvPr id="3" name="Zástupný symbol pro obsah 2"/>
          <p:cNvSpPr>
            <a:spLocks noGrp="1"/>
          </p:cNvSpPr>
          <p:nvPr>
            <p:ph idx="1"/>
          </p:nvPr>
        </p:nvSpPr>
        <p:spPr>
          <a:xfrm>
            <a:off x="457200" y="1412776"/>
            <a:ext cx="8229600" cy="4713387"/>
          </a:xfrm>
        </p:spPr>
        <p:txBody>
          <a:bodyPr>
            <a:normAutofit/>
          </a:bodyPr>
          <a:lstStyle/>
          <a:p>
            <a:r>
              <a:rPr lang="cs-CZ" sz="2400" dirty="0" smtClean="0"/>
              <a:t>Dosažené vzdělání (výsledek sociální a vzdělávací politiky) se </a:t>
            </a:r>
            <a:r>
              <a:rPr lang="cs-CZ" sz="2400" dirty="0"/>
              <a:t>promítá dlouhodobě do života jednotlivců a příjmů státního </a:t>
            </a:r>
            <a:r>
              <a:rPr lang="cs-CZ" sz="2400" dirty="0" smtClean="0"/>
              <a:t>rozpočtu</a:t>
            </a:r>
          </a:p>
          <a:p>
            <a:pPr marL="0" indent="0">
              <a:buNone/>
            </a:pPr>
            <a:endParaRPr lang="cs-CZ" sz="2400" dirty="0"/>
          </a:p>
          <a:p>
            <a:r>
              <a:rPr lang="cs-CZ" sz="2400" dirty="0" smtClean="0"/>
              <a:t>Vyčíslení </a:t>
            </a:r>
            <a:r>
              <a:rPr lang="cs-CZ" sz="2400" dirty="0"/>
              <a:t>těchto dopadů na stát a </a:t>
            </a:r>
            <a:r>
              <a:rPr lang="cs-CZ" sz="2400" dirty="0" smtClean="0"/>
              <a:t>jednotlivce</a:t>
            </a:r>
          </a:p>
          <a:p>
            <a:pPr lvl="1"/>
            <a:r>
              <a:rPr lang="cs-CZ" sz="2400" dirty="0" smtClean="0"/>
              <a:t>Jaká je aktuální hodnota dosaženého vzdělání?</a:t>
            </a:r>
          </a:p>
          <a:p>
            <a:pPr lvl="1"/>
            <a:r>
              <a:rPr lang="cs-CZ" sz="2400" dirty="0" smtClean="0"/>
              <a:t>Kolik společnost/stát stojí horší vzdělanost v SVL?</a:t>
            </a:r>
          </a:p>
          <a:p>
            <a:pPr lvl="1"/>
            <a:r>
              <a:rPr lang="cs-CZ" sz="2400" dirty="0" smtClean="0"/>
              <a:t>Jak velká investice do sociálního začleňování se vyplatí?</a:t>
            </a:r>
            <a:endParaRPr lang="cs-CZ" sz="2400" dirty="0"/>
          </a:p>
          <a:p>
            <a:endParaRPr lang="cs-CZ" dirty="0"/>
          </a:p>
        </p:txBody>
      </p:sp>
    </p:spTree>
    <p:extLst>
      <p:ext uri="{BB962C8B-B14F-4D97-AF65-F5344CB8AC3E}">
        <p14:creationId xmlns:p14="http://schemas.microsoft.com/office/powerpoint/2010/main" val="7719788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99392"/>
            <a:ext cx="8229600" cy="1517030"/>
          </a:xfrm>
        </p:spPr>
        <p:txBody>
          <a:bodyPr>
            <a:normAutofit/>
          </a:bodyPr>
          <a:lstStyle/>
          <a:p>
            <a:r>
              <a:rPr lang="cs-CZ" sz="3600" b="1" dirty="0" smtClean="0">
                <a:solidFill>
                  <a:srgbClr val="FF0000"/>
                </a:solidFill>
              </a:rPr>
              <a:t>Datové zdroje</a:t>
            </a:r>
            <a:endParaRPr lang="cs-CZ" sz="3600" b="1" dirty="0">
              <a:solidFill>
                <a:srgbClr val="FF0000"/>
              </a:solidFill>
            </a:endParaRPr>
          </a:p>
        </p:txBody>
      </p:sp>
      <p:sp>
        <p:nvSpPr>
          <p:cNvPr id="3" name="Zástupný symbol pro obsah 2"/>
          <p:cNvSpPr>
            <a:spLocks noGrp="1"/>
          </p:cNvSpPr>
          <p:nvPr>
            <p:ph idx="1"/>
          </p:nvPr>
        </p:nvSpPr>
        <p:spPr>
          <a:xfrm>
            <a:off x="457200" y="1124744"/>
            <a:ext cx="8363272" cy="5001419"/>
          </a:xfrm>
        </p:spPr>
        <p:txBody>
          <a:bodyPr>
            <a:normAutofit fontScale="85000" lnSpcReduction="20000"/>
          </a:bodyPr>
          <a:lstStyle/>
          <a:p>
            <a:r>
              <a:rPr lang="cs-CZ" b="1" dirty="0"/>
              <a:t>Český statistický úřad </a:t>
            </a:r>
            <a:r>
              <a:rPr lang="cs-CZ" dirty="0"/>
              <a:t>– Výběrové šetření pracovních sil</a:t>
            </a:r>
          </a:p>
          <a:p>
            <a:pPr lvl="1"/>
            <a:r>
              <a:rPr lang="cs-CZ" dirty="0" smtClean="0"/>
              <a:t>Nezaměstnanost a příjmy </a:t>
            </a:r>
            <a:r>
              <a:rPr lang="cs-CZ" dirty="0"/>
              <a:t>podle vzdělání 2009 – 2016</a:t>
            </a:r>
          </a:p>
          <a:p>
            <a:pPr lvl="1"/>
            <a:r>
              <a:rPr lang="cs-CZ" dirty="0"/>
              <a:t>Využity průměrné hodnoty – zachycení období ekonomické krize i současné nízké </a:t>
            </a:r>
            <a:r>
              <a:rPr lang="cs-CZ" dirty="0" smtClean="0"/>
              <a:t>nezaměstnanosti</a:t>
            </a:r>
          </a:p>
          <a:p>
            <a:pPr lvl="1"/>
            <a:endParaRPr lang="cs-CZ" dirty="0"/>
          </a:p>
          <a:p>
            <a:r>
              <a:rPr lang="cs-CZ" dirty="0"/>
              <a:t>Studie nákladů nezaměstnanosti </a:t>
            </a:r>
            <a:r>
              <a:rPr lang="cs-CZ" b="1" dirty="0"/>
              <a:t>VÚPSV</a:t>
            </a:r>
          </a:p>
          <a:p>
            <a:pPr lvl="1"/>
            <a:r>
              <a:rPr lang="cs-CZ" dirty="0"/>
              <a:t>Roční náklad pro stát 207 tis. Kč (dávky, daně, odvody</a:t>
            </a:r>
            <a:r>
              <a:rPr lang="cs-CZ" dirty="0" smtClean="0"/>
              <a:t>)</a:t>
            </a:r>
          </a:p>
          <a:p>
            <a:pPr lvl="1"/>
            <a:endParaRPr lang="cs-CZ" dirty="0"/>
          </a:p>
          <a:p>
            <a:r>
              <a:rPr lang="cs-CZ" b="1" dirty="0"/>
              <a:t>Model vývoje mezd </a:t>
            </a:r>
            <a:r>
              <a:rPr lang="cs-CZ" dirty="0"/>
              <a:t>do roku 2050 (prodloužení </a:t>
            </a:r>
            <a:r>
              <a:rPr lang="cs-CZ" dirty="0" smtClean="0"/>
              <a:t>do 2067)</a:t>
            </a:r>
            <a:endParaRPr lang="cs-CZ" dirty="0"/>
          </a:p>
          <a:p>
            <a:pPr lvl="1"/>
            <a:r>
              <a:rPr lang="cs-CZ" dirty="0"/>
              <a:t>podklad tzv. Bezděkovy komise při diskuzích o důchodové reformě)</a:t>
            </a:r>
          </a:p>
          <a:p>
            <a:pPr lvl="1"/>
            <a:r>
              <a:rPr lang="cs-CZ" dirty="0"/>
              <a:t>Roční tempo růstu nominálních mezd 3 - 4 % (prvních zhruba 10 let dobrá shoda s reálným vývojem)</a:t>
            </a:r>
          </a:p>
          <a:p>
            <a:endParaRPr lang="cs-CZ" dirty="0"/>
          </a:p>
        </p:txBody>
      </p:sp>
    </p:spTree>
    <p:extLst>
      <p:ext uri="{BB962C8B-B14F-4D97-AF65-F5344CB8AC3E}">
        <p14:creationId xmlns:p14="http://schemas.microsoft.com/office/powerpoint/2010/main" val="7280563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99392"/>
            <a:ext cx="8229600" cy="1517030"/>
          </a:xfrm>
        </p:spPr>
        <p:txBody>
          <a:bodyPr>
            <a:normAutofit/>
          </a:bodyPr>
          <a:lstStyle/>
          <a:p>
            <a:r>
              <a:rPr lang="cs-CZ" sz="2800" b="1" dirty="0" smtClean="0">
                <a:solidFill>
                  <a:srgbClr val="FF0000"/>
                </a:solidFill>
              </a:rPr>
              <a:t>Perspektivy pracovního uplatnění</a:t>
            </a:r>
            <a:endParaRPr lang="cs-CZ" sz="2800" b="1" dirty="0">
              <a:solidFill>
                <a:srgbClr val="FF0000"/>
              </a:solidFill>
            </a:endParaRPr>
          </a:p>
        </p:txBody>
      </p:sp>
      <p:sp>
        <p:nvSpPr>
          <p:cNvPr id="3" name="Zástupný symbol pro obsah 2"/>
          <p:cNvSpPr>
            <a:spLocks noGrp="1"/>
          </p:cNvSpPr>
          <p:nvPr>
            <p:ph idx="1"/>
          </p:nvPr>
        </p:nvSpPr>
        <p:spPr>
          <a:xfrm>
            <a:off x="457200" y="980728"/>
            <a:ext cx="8435280" cy="5145435"/>
          </a:xfrm>
        </p:spPr>
        <p:txBody>
          <a:bodyPr>
            <a:normAutofit fontScale="92500" lnSpcReduction="20000"/>
          </a:bodyPr>
          <a:lstStyle/>
          <a:p>
            <a:endParaRPr lang="cs-CZ" sz="3000" b="1" dirty="0" smtClean="0"/>
          </a:p>
          <a:p>
            <a:pPr marL="0" indent="0">
              <a:buNone/>
            </a:pPr>
            <a:r>
              <a:rPr lang="cs-CZ" sz="3000" b="1" dirty="0" smtClean="0"/>
              <a:t>                    </a:t>
            </a:r>
            <a:r>
              <a:rPr lang="cs-CZ" sz="3000" b="1" dirty="0" smtClean="0">
                <a:solidFill>
                  <a:srgbClr val="00B0F0"/>
                </a:solidFill>
              </a:rPr>
              <a:t>Základní </a:t>
            </a:r>
            <a:r>
              <a:rPr lang="cs-CZ" sz="3000" b="1" dirty="0" smtClean="0">
                <a:solidFill>
                  <a:srgbClr val="00B0F0"/>
                </a:solidFill>
              </a:rPr>
              <a:t>a neukončené </a:t>
            </a:r>
            <a:r>
              <a:rPr lang="cs-CZ" sz="3000" b="1" dirty="0" smtClean="0">
                <a:solidFill>
                  <a:srgbClr val="00B0F0"/>
                </a:solidFill>
              </a:rPr>
              <a:t>vzdělání</a:t>
            </a:r>
          </a:p>
          <a:p>
            <a:endParaRPr lang="cs-CZ" sz="3000" b="1" dirty="0" smtClean="0"/>
          </a:p>
          <a:p>
            <a:r>
              <a:rPr lang="cs-CZ" sz="3000" b="1" dirty="0"/>
              <a:t>Průměrný výdělek </a:t>
            </a:r>
            <a:r>
              <a:rPr lang="cs-CZ" sz="3000" dirty="0"/>
              <a:t>ve výši 65 % průměrné </a:t>
            </a:r>
            <a:r>
              <a:rPr lang="cs-CZ" sz="3000" dirty="0" smtClean="0"/>
              <a:t>mzdy</a:t>
            </a:r>
          </a:p>
          <a:p>
            <a:endParaRPr lang="cs-CZ" sz="3000" dirty="0"/>
          </a:p>
          <a:p>
            <a:r>
              <a:rPr lang="cs-CZ" sz="3000" b="1" dirty="0"/>
              <a:t>Pravděpodobnost nezaměstnanosti </a:t>
            </a:r>
            <a:r>
              <a:rPr lang="cs-CZ" sz="3000" dirty="0" smtClean="0"/>
              <a:t>24,1 </a:t>
            </a:r>
            <a:r>
              <a:rPr lang="cs-CZ" sz="3000" dirty="0" smtClean="0"/>
              <a:t>%</a:t>
            </a:r>
          </a:p>
          <a:p>
            <a:endParaRPr lang="cs-CZ" sz="3000" dirty="0"/>
          </a:p>
          <a:p>
            <a:r>
              <a:rPr lang="cs-CZ" sz="3000" b="1" dirty="0" smtClean="0"/>
              <a:t>Vstup do zaměstnání </a:t>
            </a:r>
            <a:r>
              <a:rPr lang="cs-CZ" sz="3000" dirty="0" smtClean="0"/>
              <a:t>ve věku cca 16 </a:t>
            </a:r>
            <a:r>
              <a:rPr lang="cs-CZ" sz="3000" dirty="0" smtClean="0"/>
              <a:t>let</a:t>
            </a:r>
          </a:p>
          <a:p>
            <a:endParaRPr lang="cs-CZ" sz="3000" dirty="0" smtClean="0"/>
          </a:p>
          <a:p>
            <a:r>
              <a:rPr lang="cs-CZ" sz="3000" b="1" dirty="0" smtClean="0"/>
              <a:t>Očekávaná délka ekonomické aktivity</a:t>
            </a:r>
            <a:r>
              <a:rPr lang="cs-CZ" sz="3000" dirty="0" smtClean="0"/>
              <a:t> 50 let</a:t>
            </a:r>
          </a:p>
          <a:p>
            <a:pPr lvl="1"/>
            <a:r>
              <a:rPr lang="cs-CZ" sz="3000" dirty="0" smtClean="0"/>
              <a:t>38 let pracuje</a:t>
            </a:r>
          </a:p>
          <a:p>
            <a:pPr lvl="1"/>
            <a:r>
              <a:rPr lang="cs-CZ" sz="3000" dirty="0" smtClean="0"/>
              <a:t>12 let v nezaměstnanosti</a:t>
            </a:r>
          </a:p>
          <a:p>
            <a:endParaRPr lang="cs-CZ" dirty="0"/>
          </a:p>
        </p:txBody>
      </p:sp>
      <p:sp>
        <p:nvSpPr>
          <p:cNvPr id="4" name="Zástupný symbol pro číslo snímku 3"/>
          <p:cNvSpPr>
            <a:spLocks noGrp="1"/>
          </p:cNvSpPr>
          <p:nvPr>
            <p:ph type="sldNum" sz="quarter" idx="12"/>
          </p:nvPr>
        </p:nvSpPr>
        <p:spPr/>
        <p:txBody>
          <a:bodyPr/>
          <a:lstStyle/>
          <a:p>
            <a:fld id="{D6D43CBA-C377-483B-B857-75514A2761D6}" type="slidenum">
              <a:rPr lang="cs-CZ" smtClean="0"/>
              <a:t>19</a:t>
            </a:fld>
            <a:endParaRPr lang="cs-CZ"/>
          </a:p>
        </p:txBody>
      </p:sp>
    </p:spTree>
    <p:extLst>
      <p:ext uri="{BB962C8B-B14F-4D97-AF65-F5344CB8AC3E}">
        <p14:creationId xmlns:p14="http://schemas.microsoft.com/office/powerpoint/2010/main" val="12810589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normAutofit/>
          </a:bodyPr>
          <a:lstStyle/>
          <a:p>
            <a:r>
              <a:rPr lang="cs-CZ" sz="2800" b="1" dirty="0">
                <a:solidFill>
                  <a:srgbClr val="FF0000"/>
                </a:solidFill>
              </a:rPr>
              <a:t>Perspektivy pracovního uplatnění</a:t>
            </a:r>
            <a:endParaRPr lang="cs-CZ" sz="2800" dirty="0"/>
          </a:p>
        </p:txBody>
      </p:sp>
      <p:sp>
        <p:nvSpPr>
          <p:cNvPr id="3" name="Zástupný symbol pro obsah 2"/>
          <p:cNvSpPr>
            <a:spLocks noGrp="1"/>
          </p:cNvSpPr>
          <p:nvPr>
            <p:ph idx="1"/>
          </p:nvPr>
        </p:nvSpPr>
        <p:spPr>
          <a:xfrm>
            <a:off x="457200" y="980728"/>
            <a:ext cx="8435280" cy="5145435"/>
          </a:xfrm>
        </p:spPr>
        <p:txBody>
          <a:bodyPr>
            <a:normAutofit/>
          </a:bodyPr>
          <a:lstStyle/>
          <a:p>
            <a:pPr marL="0" indent="0">
              <a:buNone/>
            </a:pPr>
            <a:r>
              <a:rPr lang="cs-CZ" b="1" dirty="0" smtClean="0"/>
              <a:t>     </a:t>
            </a:r>
            <a:r>
              <a:rPr lang="cs-CZ" sz="2800" b="1" dirty="0" smtClean="0">
                <a:solidFill>
                  <a:srgbClr val="00B0F0"/>
                </a:solidFill>
              </a:rPr>
              <a:t>                 </a:t>
            </a:r>
            <a:r>
              <a:rPr lang="cs-CZ" sz="2800" b="1" dirty="0" smtClean="0">
                <a:solidFill>
                  <a:srgbClr val="00B0F0"/>
                </a:solidFill>
              </a:rPr>
              <a:t>Střední </a:t>
            </a:r>
            <a:r>
              <a:rPr lang="cs-CZ" sz="2800" b="1" dirty="0" smtClean="0">
                <a:solidFill>
                  <a:srgbClr val="00B0F0"/>
                </a:solidFill>
              </a:rPr>
              <a:t>vzdělání bez maturity</a:t>
            </a:r>
          </a:p>
          <a:p>
            <a:endParaRPr lang="cs-CZ" sz="2400" dirty="0" smtClean="0"/>
          </a:p>
          <a:p>
            <a:r>
              <a:rPr lang="cs-CZ" sz="2400" b="1" dirty="0" smtClean="0"/>
              <a:t>Průměrný </a:t>
            </a:r>
            <a:r>
              <a:rPr lang="cs-CZ" sz="2400" b="1" dirty="0"/>
              <a:t>výdělek </a:t>
            </a:r>
            <a:r>
              <a:rPr lang="cs-CZ" sz="2400" dirty="0"/>
              <a:t>ve výši </a:t>
            </a:r>
            <a:r>
              <a:rPr lang="cs-CZ" sz="2400" dirty="0" smtClean="0"/>
              <a:t>75 </a:t>
            </a:r>
            <a:r>
              <a:rPr lang="cs-CZ" sz="2400" dirty="0"/>
              <a:t>% průměrné </a:t>
            </a:r>
            <a:r>
              <a:rPr lang="cs-CZ" sz="2400" dirty="0" smtClean="0"/>
              <a:t>mzdy</a:t>
            </a:r>
          </a:p>
          <a:p>
            <a:endParaRPr lang="cs-CZ" sz="2400" dirty="0"/>
          </a:p>
          <a:p>
            <a:r>
              <a:rPr lang="cs-CZ" sz="2400" b="1" dirty="0"/>
              <a:t>Pravděpodobnost nezaměstnanosti </a:t>
            </a:r>
            <a:r>
              <a:rPr lang="cs-CZ" sz="2400" dirty="0" smtClean="0"/>
              <a:t>7,2 </a:t>
            </a:r>
            <a:r>
              <a:rPr lang="cs-CZ" sz="2400" dirty="0" smtClean="0"/>
              <a:t>%</a:t>
            </a:r>
          </a:p>
          <a:p>
            <a:endParaRPr lang="cs-CZ" sz="2400" dirty="0"/>
          </a:p>
          <a:p>
            <a:r>
              <a:rPr lang="cs-CZ" sz="2400" b="1" dirty="0" smtClean="0"/>
              <a:t>Vstup do zaměstnání </a:t>
            </a:r>
            <a:r>
              <a:rPr lang="cs-CZ" sz="2400" dirty="0" smtClean="0"/>
              <a:t>ve věku cca 18 </a:t>
            </a:r>
            <a:r>
              <a:rPr lang="cs-CZ" sz="2400" dirty="0" smtClean="0"/>
              <a:t>let</a:t>
            </a:r>
          </a:p>
          <a:p>
            <a:endParaRPr lang="cs-CZ" sz="2400" dirty="0" smtClean="0"/>
          </a:p>
          <a:p>
            <a:r>
              <a:rPr lang="cs-CZ" sz="2400" b="1" dirty="0" smtClean="0"/>
              <a:t>Očekávaná délka ekonomické aktivity </a:t>
            </a:r>
            <a:r>
              <a:rPr lang="cs-CZ" sz="2400" dirty="0" smtClean="0"/>
              <a:t>47 let</a:t>
            </a:r>
          </a:p>
          <a:p>
            <a:pPr lvl="1"/>
            <a:r>
              <a:rPr lang="cs-CZ" sz="2400" dirty="0" smtClean="0"/>
              <a:t>43 let a 8 měsíců pracuje</a:t>
            </a:r>
          </a:p>
          <a:p>
            <a:pPr lvl="1"/>
            <a:r>
              <a:rPr lang="cs-CZ" sz="2400" dirty="0" smtClean="0"/>
              <a:t>3 roky a 4 měsíce v nezaměstnanosti</a:t>
            </a:r>
          </a:p>
          <a:p>
            <a:endParaRPr lang="cs-CZ" dirty="0"/>
          </a:p>
        </p:txBody>
      </p:sp>
      <p:sp>
        <p:nvSpPr>
          <p:cNvPr id="4" name="Zástupný symbol pro číslo snímku 3"/>
          <p:cNvSpPr>
            <a:spLocks noGrp="1"/>
          </p:cNvSpPr>
          <p:nvPr>
            <p:ph type="sldNum" sz="quarter" idx="12"/>
          </p:nvPr>
        </p:nvSpPr>
        <p:spPr/>
        <p:txBody>
          <a:bodyPr/>
          <a:lstStyle/>
          <a:p>
            <a:fld id="{D6D43CBA-C377-483B-B857-75514A2761D6}" type="slidenum">
              <a:rPr lang="cs-CZ" smtClean="0"/>
              <a:t>20</a:t>
            </a:fld>
            <a:endParaRPr lang="cs-CZ"/>
          </a:p>
        </p:txBody>
      </p:sp>
    </p:spTree>
    <p:extLst>
      <p:ext uri="{BB962C8B-B14F-4D97-AF65-F5344CB8AC3E}">
        <p14:creationId xmlns:p14="http://schemas.microsoft.com/office/powerpoint/2010/main" val="36017186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normAutofit/>
          </a:bodyPr>
          <a:lstStyle/>
          <a:p>
            <a:r>
              <a:rPr lang="cs-CZ" sz="2800" b="1" dirty="0">
                <a:solidFill>
                  <a:srgbClr val="FF0000"/>
                </a:solidFill>
              </a:rPr>
              <a:t>Perspektivy pracovního uplatnění</a:t>
            </a:r>
            <a:endParaRPr lang="cs-CZ" sz="2800" dirty="0"/>
          </a:p>
        </p:txBody>
      </p:sp>
      <p:sp>
        <p:nvSpPr>
          <p:cNvPr id="3" name="Zástupný symbol pro obsah 2"/>
          <p:cNvSpPr>
            <a:spLocks noGrp="1"/>
          </p:cNvSpPr>
          <p:nvPr>
            <p:ph idx="1"/>
          </p:nvPr>
        </p:nvSpPr>
        <p:spPr>
          <a:xfrm>
            <a:off x="457200" y="980728"/>
            <a:ext cx="8435280" cy="5145435"/>
          </a:xfrm>
        </p:spPr>
        <p:txBody>
          <a:bodyPr>
            <a:normAutofit/>
          </a:bodyPr>
          <a:lstStyle/>
          <a:p>
            <a:pPr marL="0" indent="0">
              <a:buNone/>
            </a:pPr>
            <a:r>
              <a:rPr lang="cs-CZ" b="1" dirty="0" smtClean="0"/>
              <a:t>     </a:t>
            </a:r>
            <a:r>
              <a:rPr lang="cs-CZ" sz="2800" b="1" dirty="0" smtClean="0">
                <a:solidFill>
                  <a:srgbClr val="00B0F0"/>
                </a:solidFill>
              </a:rPr>
              <a:t>                 </a:t>
            </a:r>
            <a:r>
              <a:rPr lang="cs-CZ" sz="2800" b="1" dirty="0" smtClean="0">
                <a:solidFill>
                  <a:srgbClr val="00B0F0"/>
                </a:solidFill>
              </a:rPr>
              <a:t>Střední </a:t>
            </a:r>
            <a:r>
              <a:rPr lang="cs-CZ" sz="2800" b="1" dirty="0" smtClean="0">
                <a:solidFill>
                  <a:srgbClr val="00B0F0"/>
                </a:solidFill>
              </a:rPr>
              <a:t>vzdělání </a:t>
            </a:r>
            <a:r>
              <a:rPr lang="cs-CZ" sz="2800" b="1" dirty="0" smtClean="0">
                <a:solidFill>
                  <a:srgbClr val="00B0F0"/>
                </a:solidFill>
              </a:rPr>
              <a:t>s maturitou</a:t>
            </a:r>
            <a:endParaRPr lang="cs-CZ" sz="2800" b="1" dirty="0" smtClean="0">
              <a:solidFill>
                <a:srgbClr val="00B0F0"/>
              </a:solidFill>
            </a:endParaRPr>
          </a:p>
          <a:p>
            <a:endParaRPr lang="cs-CZ" sz="2400" dirty="0" smtClean="0"/>
          </a:p>
          <a:p>
            <a:r>
              <a:rPr lang="cs-CZ" sz="2400" b="1" dirty="0" smtClean="0"/>
              <a:t>Průměrný </a:t>
            </a:r>
            <a:r>
              <a:rPr lang="cs-CZ" sz="2400" b="1" dirty="0"/>
              <a:t>výdělek </a:t>
            </a:r>
            <a:r>
              <a:rPr lang="cs-CZ" sz="2400" dirty="0"/>
              <a:t>ve výši </a:t>
            </a:r>
            <a:r>
              <a:rPr lang="cs-CZ" sz="2400" dirty="0" smtClean="0"/>
              <a:t>99 </a:t>
            </a:r>
            <a:r>
              <a:rPr lang="cs-CZ" sz="2400" dirty="0"/>
              <a:t>% průměrné </a:t>
            </a:r>
            <a:r>
              <a:rPr lang="cs-CZ" sz="2400" dirty="0" smtClean="0"/>
              <a:t>mzdy</a:t>
            </a:r>
          </a:p>
          <a:p>
            <a:endParaRPr lang="cs-CZ" sz="2400" dirty="0"/>
          </a:p>
          <a:p>
            <a:r>
              <a:rPr lang="cs-CZ" sz="2400" b="1" dirty="0"/>
              <a:t>Pravděpodobnost nezaměstnanosti </a:t>
            </a:r>
            <a:r>
              <a:rPr lang="cs-CZ" sz="2400" b="1" dirty="0" smtClean="0"/>
              <a:t> </a:t>
            </a:r>
            <a:r>
              <a:rPr lang="cs-CZ" sz="2400" dirty="0" smtClean="0"/>
              <a:t>4,6 %</a:t>
            </a:r>
          </a:p>
          <a:p>
            <a:endParaRPr lang="cs-CZ" sz="2400" dirty="0"/>
          </a:p>
          <a:p>
            <a:r>
              <a:rPr lang="cs-CZ" sz="2400" b="1" dirty="0" smtClean="0"/>
              <a:t>Vstup do zaměstnání </a:t>
            </a:r>
            <a:r>
              <a:rPr lang="cs-CZ" sz="2400" dirty="0" smtClean="0"/>
              <a:t>ve věku cca </a:t>
            </a:r>
            <a:r>
              <a:rPr lang="cs-CZ" sz="2400" dirty="0" smtClean="0"/>
              <a:t>19 let</a:t>
            </a:r>
          </a:p>
          <a:p>
            <a:endParaRPr lang="cs-CZ" sz="2400" dirty="0" smtClean="0"/>
          </a:p>
          <a:p>
            <a:r>
              <a:rPr lang="cs-CZ" sz="2400" b="1" dirty="0" smtClean="0"/>
              <a:t>Očekávaná délka ekonomické aktivity </a:t>
            </a:r>
            <a:r>
              <a:rPr lang="cs-CZ" sz="2400" dirty="0" smtClean="0"/>
              <a:t>46 </a:t>
            </a:r>
            <a:r>
              <a:rPr lang="cs-CZ" sz="2400" dirty="0" smtClean="0"/>
              <a:t>let</a:t>
            </a:r>
          </a:p>
          <a:p>
            <a:pPr lvl="1"/>
            <a:r>
              <a:rPr lang="cs-CZ" sz="2400" dirty="0" smtClean="0"/>
              <a:t>43 let a </a:t>
            </a:r>
            <a:r>
              <a:rPr lang="cs-CZ" sz="2400" dirty="0" smtClean="0"/>
              <a:t>11 </a:t>
            </a:r>
            <a:r>
              <a:rPr lang="cs-CZ" sz="2400" dirty="0" smtClean="0"/>
              <a:t>měsíců pracuje</a:t>
            </a:r>
          </a:p>
          <a:p>
            <a:pPr lvl="1"/>
            <a:r>
              <a:rPr lang="cs-CZ" sz="2400" dirty="0" smtClean="0"/>
              <a:t>2 </a:t>
            </a:r>
            <a:r>
              <a:rPr lang="cs-CZ" sz="2400" dirty="0" smtClean="0"/>
              <a:t>roky a </a:t>
            </a:r>
            <a:r>
              <a:rPr lang="cs-CZ" sz="2400" dirty="0" smtClean="0"/>
              <a:t>1 měsíc </a:t>
            </a:r>
            <a:r>
              <a:rPr lang="cs-CZ" sz="2400" dirty="0" smtClean="0"/>
              <a:t>v nezaměstnanosti</a:t>
            </a:r>
          </a:p>
          <a:p>
            <a:endParaRPr lang="cs-CZ" dirty="0"/>
          </a:p>
        </p:txBody>
      </p:sp>
      <p:sp>
        <p:nvSpPr>
          <p:cNvPr id="4" name="Zástupný symbol pro číslo snímku 3"/>
          <p:cNvSpPr>
            <a:spLocks noGrp="1"/>
          </p:cNvSpPr>
          <p:nvPr>
            <p:ph type="sldNum" sz="quarter" idx="12"/>
          </p:nvPr>
        </p:nvSpPr>
        <p:spPr/>
        <p:txBody>
          <a:bodyPr/>
          <a:lstStyle/>
          <a:p>
            <a:fld id="{D6D43CBA-C377-483B-B857-75514A2761D6}" type="slidenum">
              <a:rPr lang="cs-CZ" smtClean="0">
                <a:solidFill>
                  <a:prstClr val="black">
                    <a:tint val="75000"/>
                  </a:prstClr>
                </a:solidFill>
              </a:rPr>
              <a:pPr/>
              <a:t>21</a:t>
            </a:fld>
            <a:endParaRPr lang="cs-CZ">
              <a:solidFill>
                <a:prstClr val="black">
                  <a:tint val="75000"/>
                </a:prstClr>
              </a:solidFill>
            </a:endParaRPr>
          </a:p>
        </p:txBody>
      </p:sp>
    </p:spTree>
    <p:extLst>
      <p:ext uri="{BB962C8B-B14F-4D97-AF65-F5344CB8AC3E}">
        <p14:creationId xmlns:p14="http://schemas.microsoft.com/office/powerpoint/2010/main" val="12379005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99392"/>
            <a:ext cx="8229600" cy="1575048"/>
          </a:xfrm>
        </p:spPr>
        <p:txBody>
          <a:bodyPr>
            <a:normAutofit/>
          </a:bodyPr>
          <a:lstStyle/>
          <a:p>
            <a:r>
              <a:rPr lang="cs-CZ" sz="3200" b="1" dirty="0" smtClean="0">
                <a:solidFill>
                  <a:srgbClr val="FF0000"/>
                </a:solidFill>
              </a:rPr>
              <a:t>   Model </a:t>
            </a:r>
            <a:r>
              <a:rPr lang="cs-CZ" sz="3200" b="1" dirty="0" smtClean="0">
                <a:solidFill>
                  <a:srgbClr val="FF0000"/>
                </a:solidFill>
              </a:rPr>
              <a:t>výpočtu finančních dopadů</a:t>
            </a:r>
            <a:endParaRPr lang="cs-CZ" sz="3200" b="1" dirty="0">
              <a:solidFill>
                <a:srgbClr val="FF0000"/>
              </a:solidFill>
            </a:endParaRPr>
          </a:p>
        </p:txBody>
      </p:sp>
      <p:sp>
        <p:nvSpPr>
          <p:cNvPr id="3" name="Zástupný symbol pro obsah 2"/>
          <p:cNvSpPr>
            <a:spLocks noGrp="1"/>
          </p:cNvSpPr>
          <p:nvPr>
            <p:ph idx="1"/>
          </p:nvPr>
        </p:nvSpPr>
        <p:spPr>
          <a:xfrm>
            <a:off x="467544" y="1052736"/>
            <a:ext cx="8229600" cy="5256584"/>
          </a:xfrm>
        </p:spPr>
        <p:txBody>
          <a:bodyPr>
            <a:normAutofit fontScale="85000" lnSpcReduction="20000"/>
          </a:bodyPr>
          <a:lstStyle/>
          <a:p>
            <a:r>
              <a:rPr lang="cs-CZ" b="1" dirty="0" smtClean="0">
                <a:solidFill>
                  <a:srgbClr val="0070C0"/>
                </a:solidFill>
              </a:rPr>
              <a:t>+ celoživotní </a:t>
            </a:r>
            <a:r>
              <a:rPr lang="cs-CZ" b="1" dirty="0" smtClean="0">
                <a:solidFill>
                  <a:srgbClr val="0070C0"/>
                </a:solidFill>
              </a:rPr>
              <a:t>příjmy z </a:t>
            </a:r>
            <a:r>
              <a:rPr lang="cs-CZ" b="1" dirty="0" smtClean="0">
                <a:solidFill>
                  <a:srgbClr val="0070C0"/>
                </a:solidFill>
              </a:rPr>
              <a:t>práce</a:t>
            </a:r>
          </a:p>
          <a:p>
            <a:r>
              <a:rPr lang="cs-CZ" b="1" dirty="0" smtClean="0">
                <a:solidFill>
                  <a:srgbClr val="0070C0"/>
                </a:solidFill>
              </a:rPr>
              <a:t>+ </a:t>
            </a:r>
            <a:r>
              <a:rPr lang="cs-CZ" b="1" dirty="0" smtClean="0">
                <a:solidFill>
                  <a:srgbClr val="0070C0"/>
                </a:solidFill>
              </a:rPr>
              <a:t>zaplacené </a:t>
            </a:r>
            <a:r>
              <a:rPr lang="cs-CZ" b="1" dirty="0" smtClean="0">
                <a:solidFill>
                  <a:srgbClr val="0070C0"/>
                </a:solidFill>
              </a:rPr>
              <a:t>daně</a:t>
            </a:r>
          </a:p>
          <a:p>
            <a:r>
              <a:rPr lang="cs-CZ" b="1" dirty="0" smtClean="0">
                <a:solidFill>
                  <a:srgbClr val="0070C0"/>
                </a:solidFill>
              </a:rPr>
              <a:t>+ </a:t>
            </a:r>
            <a:r>
              <a:rPr lang="cs-CZ" b="1" dirty="0" smtClean="0">
                <a:solidFill>
                  <a:srgbClr val="0070C0"/>
                </a:solidFill>
              </a:rPr>
              <a:t>odvody </a:t>
            </a:r>
            <a:endParaRPr lang="cs-CZ" b="1" dirty="0" smtClean="0">
              <a:solidFill>
                <a:srgbClr val="0070C0"/>
              </a:solidFill>
            </a:endParaRPr>
          </a:p>
          <a:p>
            <a:r>
              <a:rPr lang="cs-CZ" b="1" dirty="0" smtClean="0">
                <a:solidFill>
                  <a:srgbClr val="0070C0"/>
                </a:solidFill>
              </a:rPr>
              <a:t>-</a:t>
            </a:r>
            <a:r>
              <a:rPr lang="cs-CZ" b="1" dirty="0" smtClean="0">
                <a:solidFill>
                  <a:srgbClr val="0070C0"/>
                </a:solidFill>
              </a:rPr>
              <a:t> </a:t>
            </a:r>
            <a:r>
              <a:rPr lang="cs-CZ" b="1" dirty="0" smtClean="0">
                <a:solidFill>
                  <a:srgbClr val="0070C0"/>
                </a:solidFill>
              </a:rPr>
              <a:t>náklady státu na řešení nezaměstnanosti</a:t>
            </a:r>
          </a:p>
          <a:p>
            <a:endParaRPr lang="cs-CZ" dirty="0" smtClean="0"/>
          </a:p>
          <a:p>
            <a:r>
              <a:rPr lang="cs-CZ" dirty="0" smtClean="0"/>
              <a:t>Předpoklad </a:t>
            </a:r>
            <a:r>
              <a:rPr lang="cs-CZ" dirty="0" smtClean="0"/>
              <a:t>stability základních proměnných:</a:t>
            </a:r>
          </a:p>
          <a:p>
            <a:pPr lvl="1"/>
            <a:r>
              <a:rPr lang="cs-CZ" dirty="0" smtClean="0"/>
              <a:t>Průměrná míra nezaměstnanosti podle vzdělání</a:t>
            </a:r>
          </a:p>
          <a:p>
            <a:pPr lvl="1"/>
            <a:r>
              <a:rPr lang="cs-CZ" dirty="0" smtClean="0"/>
              <a:t>Vzájemné poměry příjmů mezi vzdělanostními skupinami (stejné tempo růstu mezd)</a:t>
            </a:r>
          </a:p>
          <a:p>
            <a:pPr lvl="1"/>
            <a:r>
              <a:rPr lang="cs-CZ" dirty="0" smtClean="0"/>
              <a:t>Efektivní míra zdanění (daňová sazba + slevy, odvody na pojistné)</a:t>
            </a:r>
          </a:p>
          <a:p>
            <a:pPr lvl="1"/>
            <a:r>
              <a:rPr lang="cs-CZ" dirty="0" smtClean="0"/>
              <a:t>Náklady státu na nezaměstnané rostou stejným tempem, jako mzdy</a:t>
            </a:r>
          </a:p>
          <a:p>
            <a:pPr lvl="1"/>
            <a:r>
              <a:rPr lang="cs-CZ" dirty="0" smtClean="0"/>
              <a:t>Míra (ne)zaměstnanosti nesouvisí s věkem</a:t>
            </a:r>
            <a:endParaRPr lang="cs-CZ" dirty="0"/>
          </a:p>
        </p:txBody>
      </p:sp>
    </p:spTree>
    <p:extLst>
      <p:ext uri="{BB962C8B-B14F-4D97-AF65-F5344CB8AC3E}">
        <p14:creationId xmlns:p14="http://schemas.microsoft.com/office/powerpoint/2010/main" val="375006392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435280" cy="1417638"/>
          </a:xfrm>
        </p:spPr>
        <p:txBody>
          <a:bodyPr>
            <a:normAutofit/>
          </a:bodyPr>
          <a:lstStyle/>
          <a:p>
            <a:r>
              <a:rPr lang="cs-CZ" sz="3200" b="1" dirty="0" smtClean="0">
                <a:solidFill>
                  <a:srgbClr val="FF0000"/>
                </a:solidFill>
              </a:rPr>
              <a:t>Finanční dopady</a:t>
            </a:r>
            <a:endParaRPr lang="cs-CZ" sz="3200" b="1" dirty="0">
              <a:solidFill>
                <a:srgbClr val="FF0000"/>
              </a:solidFill>
            </a:endParaRPr>
          </a:p>
        </p:txBody>
      </p:sp>
      <p:graphicFrame>
        <p:nvGraphicFramePr>
          <p:cNvPr id="4" name="Zástupný symbol pro obsah 3"/>
          <p:cNvGraphicFramePr>
            <a:graphicFrameLocks noGrp="1"/>
          </p:cNvGraphicFramePr>
          <p:nvPr>
            <p:ph idx="1"/>
            <p:extLst>
              <p:ext uri="{D42A27DB-BD31-4B8C-83A1-F6EECF244321}">
                <p14:modId xmlns:p14="http://schemas.microsoft.com/office/powerpoint/2010/main" val="2100832272"/>
              </p:ext>
            </p:extLst>
          </p:nvPr>
        </p:nvGraphicFramePr>
        <p:xfrm>
          <a:off x="323527" y="1844825"/>
          <a:ext cx="8640961" cy="3833178"/>
        </p:xfrm>
        <a:graphic>
          <a:graphicData uri="http://schemas.openxmlformats.org/drawingml/2006/table">
            <a:tbl>
              <a:tblPr firstRow="1" firstCol="1" bandRow="1">
                <a:tableStyleId>{5C22544A-7EE6-4342-B048-85BDC9FD1C3A}</a:tableStyleId>
              </a:tblPr>
              <a:tblGrid>
                <a:gridCol w="1727817"/>
                <a:gridCol w="1727817"/>
                <a:gridCol w="1727817"/>
                <a:gridCol w="1728755"/>
                <a:gridCol w="1728755"/>
              </a:tblGrid>
              <a:tr h="652163">
                <a:tc>
                  <a:txBody>
                    <a:bodyPr/>
                    <a:lstStyle/>
                    <a:p>
                      <a:pPr algn="just">
                        <a:lnSpc>
                          <a:spcPct val="115000"/>
                        </a:lnSpc>
                        <a:spcAft>
                          <a:spcPts val="0"/>
                        </a:spcAft>
                      </a:pPr>
                      <a:r>
                        <a:rPr lang="cs-CZ" sz="2000" dirty="0">
                          <a:effectLst/>
                        </a:rPr>
                        <a:t>Nejvyšší dosažené vzdělání</a:t>
                      </a:r>
                      <a:endParaRPr lang="cs-CZ" sz="2000" dirty="0">
                        <a:solidFill>
                          <a:srgbClr val="000000"/>
                        </a:solidFill>
                        <a:effectLst/>
                        <a:latin typeface="Arial"/>
                        <a:ea typeface="Arial"/>
                        <a:cs typeface="Times New Roman"/>
                      </a:endParaRPr>
                    </a:p>
                  </a:txBody>
                  <a:tcPr marL="68580" marR="68580" marT="0" marB="0"/>
                </a:tc>
                <a:tc>
                  <a:txBody>
                    <a:bodyPr/>
                    <a:lstStyle/>
                    <a:p>
                      <a:pPr algn="just">
                        <a:lnSpc>
                          <a:spcPct val="115000"/>
                        </a:lnSpc>
                        <a:spcAft>
                          <a:spcPts val="0"/>
                        </a:spcAft>
                      </a:pPr>
                      <a:r>
                        <a:rPr lang="cs-CZ" sz="2000" dirty="0">
                          <a:effectLst/>
                        </a:rPr>
                        <a:t>Celoživotní čisté příjmy (mil. Kč</a:t>
                      </a:r>
                      <a:r>
                        <a:rPr lang="cs-CZ" sz="2000" dirty="0" smtClean="0">
                          <a:effectLst/>
                        </a:rPr>
                        <a:t>) – kolik osoba vydělá</a:t>
                      </a:r>
                      <a:endParaRPr lang="cs-CZ" sz="2000" dirty="0">
                        <a:solidFill>
                          <a:srgbClr val="000000"/>
                        </a:solidFill>
                        <a:effectLst/>
                        <a:latin typeface="Arial"/>
                        <a:ea typeface="Arial"/>
                        <a:cs typeface="Times New Roman"/>
                      </a:endParaRPr>
                    </a:p>
                  </a:txBody>
                  <a:tcPr marL="68580" marR="68580" marT="0" marB="0"/>
                </a:tc>
                <a:tc>
                  <a:txBody>
                    <a:bodyPr/>
                    <a:lstStyle/>
                    <a:p>
                      <a:pPr algn="just">
                        <a:lnSpc>
                          <a:spcPct val="115000"/>
                        </a:lnSpc>
                        <a:spcAft>
                          <a:spcPts val="0"/>
                        </a:spcAft>
                      </a:pPr>
                      <a:r>
                        <a:rPr lang="cs-CZ" sz="2000" dirty="0">
                          <a:effectLst/>
                        </a:rPr>
                        <a:t>Zvýšení příjmů oproti </a:t>
                      </a:r>
                      <a:r>
                        <a:rPr lang="cs-CZ" sz="2000" dirty="0" smtClean="0">
                          <a:effectLst/>
                        </a:rPr>
                        <a:t>osobě se základním vzděláním  - mil. </a:t>
                      </a:r>
                      <a:r>
                        <a:rPr lang="cs-CZ" sz="2000" dirty="0">
                          <a:effectLst/>
                        </a:rPr>
                        <a:t>Kč)</a:t>
                      </a:r>
                      <a:endParaRPr lang="cs-CZ" sz="2000" dirty="0">
                        <a:solidFill>
                          <a:srgbClr val="000000"/>
                        </a:solidFill>
                        <a:effectLst/>
                        <a:latin typeface="Arial"/>
                        <a:ea typeface="Arial"/>
                        <a:cs typeface="Times New Roman"/>
                      </a:endParaRPr>
                    </a:p>
                  </a:txBody>
                  <a:tcPr marL="68580" marR="68580" marT="0" marB="0"/>
                </a:tc>
                <a:tc>
                  <a:txBody>
                    <a:bodyPr/>
                    <a:lstStyle/>
                    <a:p>
                      <a:pPr algn="just">
                        <a:lnSpc>
                          <a:spcPct val="115000"/>
                        </a:lnSpc>
                        <a:spcAft>
                          <a:spcPts val="0"/>
                        </a:spcAft>
                      </a:pPr>
                      <a:r>
                        <a:rPr lang="cs-CZ" sz="2000" dirty="0">
                          <a:effectLst/>
                        </a:rPr>
                        <a:t>Celoživotní bilance vůči státu (mil. Kč</a:t>
                      </a:r>
                      <a:r>
                        <a:rPr lang="cs-CZ" sz="2000" dirty="0" smtClean="0">
                          <a:effectLst/>
                        </a:rPr>
                        <a:t>)</a:t>
                      </a:r>
                    </a:p>
                    <a:p>
                      <a:pPr algn="just">
                        <a:lnSpc>
                          <a:spcPct val="115000"/>
                        </a:lnSpc>
                        <a:spcAft>
                          <a:spcPts val="0"/>
                        </a:spcAft>
                      </a:pPr>
                      <a:endParaRPr lang="cs-CZ" sz="2000" dirty="0">
                        <a:solidFill>
                          <a:schemeClr val="bg1"/>
                        </a:solidFill>
                        <a:effectLst/>
                        <a:latin typeface="Arial"/>
                        <a:ea typeface="Arial"/>
                        <a:cs typeface="Times New Roman"/>
                      </a:endParaRPr>
                    </a:p>
                  </a:txBody>
                  <a:tcPr marL="68580" marR="68580" marT="0" marB="0"/>
                </a:tc>
                <a:tc>
                  <a:txBody>
                    <a:bodyPr/>
                    <a:lstStyle/>
                    <a:p>
                      <a:pPr algn="just">
                        <a:lnSpc>
                          <a:spcPct val="115000"/>
                        </a:lnSpc>
                        <a:spcAft>
                          <a:spcPts val="0"/>
                        </a:spcAft>
                      </a:pPr>
                      <a:r>
                        <a:rPr lang="cs-CZ" sz="2000" dirty="0">
                          <a:effectLst/>
                        </a:rPr>
                        <a:t>Změna bilance oproti </a:t>
                      </a:r>
                      <a:r>
                        <a:rPr lang="cs-CZ" sz="2000" dirty="0" smtClean="0">
                          <a:effectLst/>
                        </a:rPr>
                        <a:t>osobě se základním vzděláváním –  </a:t>
                      </a:r>
                      <a:r>
                        <a:rPr lang="cs-CZ" sz="2000" dirty="0">
                          <a:effectLst/>
                        </a:rPr>
                        <a:t>(mil. Kč)</a:t>
                      </a:r>
                      <a:endParaRPr lang="cs-CZ" sz="2000" dirty="0">
                        <a:solidFill>
                          <a:srgbClr val="000000"/>
                        </a:solidFill>
                        <a:effectLst/>
                        <a:latin typeface="Arial"/>
                        <a:ea typeface="Arial"/>
                        <a:cs typeface="Times New Roman"/>
                      </a:endParaRPr>
                    </a:p>
                  </a:txBody>
                  <a:tcPr marL="68580" marR="68580" marT="0" marB="0"/>
                </a:tc>
              </a:tr>
              <a:tr h="652163">
                <a:tc>
                  <a:txBody>
                    <a:bodyPr/>
                    <a:lstStyle/>
                    <a:p>
                      <a:pPr algn="just">
                        <a:lnSpc>
                          <a:spcPct val="115000"/>
                        </a:lnSpc>
                        <a:spcAft>
                          <a:spcPts val="0"/>
                        </a:spcAft>
                      </a:pPr>
                      <a:r>
                        <a:rPr lang="cs-CZ" sz="2000">
                          <a:effectLst/>
                        </a:rPr>
                        <a:t>Základní a neukončené</a:t>
                      </a:r>
                      <a:endParaRPr lang="cs-CZ" sz="200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dirty="0">
                          <a:effectLst/>
                        </a:rPr>
                        <a:t> </a:t>
                      </a:r>
                    </a:p>
                    <a:p>
                      <a:pPr algn="ctr">
                        <a:lnSpc>
                          <a:spcPct val="115000"/>
                        </a:lnSpc>
                        <a:spcAft>
                          <a:spcPts val="0"/>
                        </a:spcAft>
                      </a:pPr>
                      <a:r>
                        <a:rPr lang="cs-CZ" sz="2000" dirty="0">
                          <a:effectLst/>
                        </a:rPr>
                        <a:t>23,45</a:t>
                      </a:r>
                      <a:endParaRPr lang="cs-CZ" sz="2000" dirty="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a:effectLst/>
                        </a:rPr>
                        <a:t>X</a:t>
                      </a:r>
                      <a:endParaRPr lang="cs-CZ" sz="2000">
                        <a:solidFill>
                          <a:srgbClr val="000000"/>
                        </a:solidFill>
                        <a:effectLst/>
                        <a:latin typeface="Arial"/>
                        <a:ea typeface="Arial"/>
                        <a:cs typeface="Times New Roman"/>
                      </a:endParaRPr>
                    </a:p>
                  </a:txBody>
                  <a:tcPr marL="68580" marR="68580" marT="0" marB="0" anchor="b"/>
                </a:tc>
                <a:tc>
                  <a:txBody>
                    <a:bodyPr/>
                    <a:lstStyle/>
                    <a:p>
                      <a:pPr algn="ctr">
                        <a:lnSpc>
                          <a:spcPct val="115000"/>
                        </a:lnSpc>
                        <a:spcAft>
                          <a:spcPts val="0"/>
                        </a:spcAft>
                      </a:pPr>
                      <a:r>
                        <a:rPr lang="cs-CZ" sz="2000" dirty="0">
                          <a:effectLst/>
                        </a:rPr>
                        <a:t>7,33</a:t>
                      </a:r>
                      <a:endParaRPr lang="cs-CZ" sz="2000" dirty="0">
                        <a:solidFill>
                          <a:srgbClr val="000000"/>
                        </a:solidFill>
                        <a:effectLst/>
                        <a:latin typeface="Arial"/>
                        <a:ea typeface="Arial"/>
                        <a:cs typeface="Times New Roman"/>
                      </a:endParaRPr>
                    </a:p>
                  </a:txBody>
                  <a:tcPr marL="68580" marR="68580" marT="0" marB="0" anchor="b"/>
                </a:tc>
                <a:tc>
                  <a:txBody>
                    <a:bodyPr/>
                    <a:lstStyle/>
                    <a:p>
                      <a:pPr algn="ctr">
                        <a:lnSpc>
                          <a:spcPct val="115000"/>
                        </a:lnSpc>
                        <a:spcAft>
                          <a:spcPts val="0"/>
                        </a:spcAft>
                      </a:pPr>
                      <a:r>
                        <a:rPr lang="cs-CZ" sz="2000">
                          <a:effectLst/>
                        </a:rPr>
                        <a:t>X</a:t>
                      </a:r>
                      <a:endParaRPr lang="cs-CZ" sz="2000">
                        <a:solidFill>
                          <a:srgbClr val="000000"/>
                        </a:solidFill>
                        <a:effectLst/>
                        <a:latin typeface="Arial"/>
                        <a:ea typeface="Arial"/>
                        <a:cs typeface="Times New Roman"/>
                      </a:endParaRPr>
                    </a:p>
                  </a:txBody>
                  <a:tcPr marL="68580" marR="68580" marT="0" marB="0" anchor="b"/>
                </a:tc>
              </a:tr>
              <a:tr h="652163">
                <a:tc>
                  <a:txBody>
                    <a:bodyPr/>
                    <a:lstStyle/>
                    <a:p>
                      <a:pPr algn="just">
                        <a:lnSpc>
                          <a:spcPct val="115000"/>
                        </a:lnSpc>
                        <a:spcAft>
                          <a:spcPts val="0"/>
                        </a:spcAft>
                      </a:pPr>
                      <a:r>
                        <a:rPr lang="cs-CZ" sz="2000">
                          <a:effectLst/>
                        </a:rPr>
                        <a:t>Střední bez maturity</a:t>
                      </a:r>
                      <a:endParaRPr lang="cs-CZ" sz="200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a:effectLst/>
                        </a:rPr>
                        <a:t> </a:t>
                      </a:r>
                    </a:p>
                    <a:p>
                      <a:pPr algn="ctr">
                        <a:lnSpc>
                          <a:spcPct val="115000"/>
                        </a:lnSpc>
                        <a:spcAft>
                          <a:spcPts val="0"/>
                        </a:spcAft>
                      </a:pPr>
                      <a:r>
                        <a:rPr lang="cs-CZ" sz="2000">
                          <a:effectLst/>
                        </a:rPr>
                        <a:t>31,61</a:t>
                      </a:r>
                      <a:endParaRPr lang="cs-CZ" sz="200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dirty="0">
                          <a:effectLst/>
                        </a:rPr>
                        <a:t>8,16</a:t>
                      </a:r>
                      <a:endParaRPr lang="cs-CZ" sz="2000" dirty="0">
                        <a:solidFill>
                          <a:srgbClr val="000000"/>
                        </a:solidFill>
                        <a:effectLst/>
                        <a:latin typeface="Arial"/>
                        <a:ea typeface="Arial"/>
                        <a:cs typeface="Times New Roman"/>
                      </a:endParaRPr>
                    </a:p>
                  </a:txBody>
                  <a:tcPr marL="68580" marR="68580" marT="0" marB="0" anchor="b"/>
                </a:tc>
                <a:tc>
                  <a:txBody>
                    <a:bodyPr/>
                    <a:lstStyle/>
                    <a:p>
                      <a:pPr algn="ctr">
                        <a:lnSpc>
                          <a:spcPct val="115000"/>
                        </a:lnSpc>
                        <a:spcAft>
                          <a:spcPts val="0"/>
                        </a:spcAft>
                      </a:pPr>
                      <a:r>
                        <a:rPr lang="cs-CZ" sz="2000">
                          <a:effectLst/>
                        </a:rPr>
                        <a:t>20,34</a:t>
                      </a:r>
                      <a:endParaRPr lang="cs-CZ" sz="2000">
                        <a:solidFill>
                          <a:srgbClr val="000000"/>
                        </a:solidFill>
                        <a:effectLst/>
                        <a:latin typeface="Arial"/>
                        <a:ea typeface="Arial"/>
                        <a:cs typeface="Times New Roman"/>
                      </a:endParaRPr>
                    </a:p>
                  </a:txBody>
                  <a:tcPr marL="68580" marR="68580" marT="0" marB="0" anchor="b"/>
                </a:tc>
                <a:tc>
                  <a:txBody>
                    <a:bodyPr/>
                    <a:lstStyle/>
                    <a:p>
                      <a:pPr algn="ctr">
                        <a:lnSpc>
                          <a:spcPct val="115000"/>
                        </a:lnSpc>
                        <a:spcAft>
                          <a:spcPts val="0"/>
                        </a:spcAft>
                      </a:pPr>
                      <a:r>
                        <a:rPr lang="cs-CZ" sz="2000" dirty="0">
                          <a:effectLst/>
                        </a:rPr>
                        <a:t>13,01</a:t>
                      </a:r>
                      <a:endParaRPr lang="cs-CZ" sz="2000" dirty="0">
                        <a:solidFill>
                          <a:srgbClr val="000000"/>
                        </a:solidFill>
                        <a:effectLst/>
                        <a:latin typeface="Arial"/>
                        <a:ea typeface="Arial"/>
                        <a:cs typeface="Times New Roman"/>
                      </a:endParaRPr>
                    </a:p>
                  </a:txBody>
                  <a:tcPr marL="68580" marR="68580" marT="0" marB="0" anchor="b"/>
                </a:tc>
              </a:tr>
              <a:tr h="652163">
                <a:tc>
                  <a:txBody>
                    <a:bodyPr/>
                    <a:lstStyle/>
                    <a:p>
                      <a:pPr algn="just">
                        <a:lnSpc>
                          <a:spcPct val="115000"/>
                        </a:lnSpc>
                        <a:spcAft>
                          <a:spcPts val="0"/>
                        </a:spcAft>
                      </a:pPr>
                      <a:r>
                        <a:rPr lang="cs-CZ" sz="2000">
                          <a:effectLst/>
                        </a:rPr>
                        <a:t>Střední s maturitou</a:t>
                      </a:r>
                      <a:endParaRPr lang="cs-CZ" sz="200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dirty="0">
                          <a:effectLst/>
                        </a:rPr>
                        <a:t> </a:t>
                      </a:r>
                    </a:p>
                    <a:p>
                      <a:pPr algn="ctr">
                        <a:lnSpc>
                          <a:spcPct val="115000"/>
                        </a:lnSpc>
                        <a:spcAft>
                          <a:spcPts val="0"/>
                        </a:spcAft>
                      </a:pPr>
                      <a:r>
                        <a:rPr lang="cs-CZ" sz="2000" dirty="0">
                          <a:effectLst/>
                        </a:rPr>
                        <a:t>40,44</a:t>
                      </a:r>
                      <a:endParaRPr lang="cs-CZ" sz="2000" dirty="0">
                        <a:solidFill>
                          <a:srgbClr val="000000"/>
                        </a:solidFill>
                        <a:effectLst/>
                        <a:latin typeface="Arial"/>
                        <a:ea typeface="Arial"/>
                        <a:cs typeface="Times New Roman"/>
                      </a:endParaRPr>
                    </a:p>
                  </a:txBody>
                  <a:tcPr marL="68580" marR="68580" marT="0" marB="0"/>
                </a:tc>
                <a:tc>
                  <a:txBody>
                    <a:bodyPr/>
                    <a:lstStyle/>
                    <a:p>
                      <a:pPr algn="ctr">
                        <a:lnSpc>
                          <a:spcPct val="115000"/>
                        </a:lnSpc>
                        <a:spcAft>
                          <a:spcPts val="0"/>
                        </a:spcAft>
                      </a:pPr>
                      <a:r>
                        <a:rPr lang="cs-CZ" sz="2000" dirty="0">
                          <a:effectLst/>
                        </a:rPr>
                        <a:t>16,99</a:t>
                      </a:r>
                      <a:endParaRPr lang="cs-CZ" sz="2000" dirty="0">
                        <a:solidFill>
                          <a:srgbClr val="000000"/>
                        </a:solidFill>
                        <a:effectLst/>
                        <a:latin typeface="Arial"/>
                        <a:ea typeface="Arial"/>
                        <a:cs typeface="Times New Roman"/>
                      </a:endParaRPr>
                    </a:p>
                  </a:txBody>
                  <a:tcPr marL="68580" marR="68580" marT="0" marB="0" anchor="b"/>
                </a:tc>
                <a:tc>
                  <a:txBody>
                    <a:bodyPr/>
                    <a:lstStyle/>
                    <a:p>
                      <a:pPr algn="ctr">
                        <a:lnSpc>
                          <a:spcPct val="115000"/>
                        </a:lnSpc>
                        <a:spcAft>
                          <a:spcPts val="0"/>
                        </a:spcAft>
                      </a:pPr>
                      <a:r>
                        <a:rPr lang="cs-CZ" sz="2000" dirty="0">
                          <a:effectLst/>
                        </a:rPr>
                        <a:t>29,93</a:t>
                      </a:r>
                      <a:endParaRPr lang="cs-CZ" sz="2000" dirty="0">
                        <a:solidFill>
                          <a:srgbClr val="000000"/>
                        </a:solidFill>
                        <a:effectLst/>
                        <a:latin typeface="Arial"/>
                        <a:ea typeface="Arial"/>
                        <a:cs typeface="Times New Roman"/>
                      </a:endParaRPr>
                    </a:p>
                  </a:txBody>
                  <a:tcPr marL="68580" marR="68580" marT="0" marB="0" anchor="b"/>
                </a:tc>
                <a:tc>
                  <a:txBody>
                    <a:bodyPr/>
                    <a:lstStyle/>
                    <a:p>
                      <a:pPr algn="ctr">
                        <a:lnSpc>
                          <a:spcPct val="115000"/>
                        </a:lnSpc>
                        <a:spcAft>
                          <a:spcPts val="0"/>
                        </a:spcAft>
                      </a:pPr>
                      <a:r>
                        <a:rPr lang="cs-CZ" sz="2000" dirty="0">
                          <a:effectLst/>
                        </a:rPr>
                        <a:t>22,60</a:t>
                      </a:r>
                      <a:endParaRPr lang="cs-CZ" sz="2000" dirty="0">
                        <a:solidFill>
                          <a:srgbClr val="000000"/>
                        </a:solidFill>
                        <a:effectLst/>
                        <a:latin typeface="Arial"/>
                        <a:ea typeface="Arial"/>
                        <a:cs typeface="Times New Roman"/>
                      </a:endParaRPr>
                    </a:p>
                  </a:txBody>
                  <a:tcPr marL="68580" marR="68580" marT="0" marB="0" anchor="b"/>
                </a:tc>
              </a:tr>
            </a:tbl>
          </a:graphicData>
        </a:graphic>
      </p:graphicFrame>
    </p:spTree>
    <p:extLst>
      <p:ext uri="{BB962C8B-B14F-4D97-AF65-F5344CB8AC3E}">
        <p14:creationId xmlns:p14="http://schemas.microsoft.com/office/powerpoint/2010/main" val="39303858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normAutofit/>
          </a:bodyPr>
          <a:lstStyle/>
          <a:p>
            <a:r>
              <a:rPr lang="cs-CZ" sz="3200" b="1" dirty="0" smtClean="0">
                <a:solidFill>
                  <a:srgbClr val="FF0000"/>
                </a:solidFill>
              </a:rPr>
              <a:t>Vzdělání se vyplatí jednotlivci</a:t>
            </a:r>
            <a:endParaRPr lang="cs-CZ" sz="3200" b="1" dirty="0">
              <a:solidFill>
                <a:srgbClr val="FF0000"/>
              </a:solidFill>
            </a:endParaRPr>
          </a:p>
        </p:txBody>
      </p:sp>
      <p:sp>
        <p:nvSpPr>
          <p:cNvPr id="3" name="Zástupný symbol pro obsah 2"/>
          <p:cNvSpPr>
            <a:spLocks noGrp="1"/>
          </p:cNvSpPr>
          <p:nvPr>
            <p:ph idx="1"/>
          </p:nvPr>
        </p:nvSpPr>
        <p:spPr>
          <a:xfrm>
            <a:off x="457200" y="1124744"/>
            <a:ext cx="8229600" cy="5001419"/>
          </a:xfrm>
        </p:spPr>
        <p:txBody>
          <a:bodyPr>
            <a:normAutofit/>
          </a:bodyPr>
          <a:lstStyle/>
          <a:p>
            <a:endParaRPr lang="cs-CZ" sz="2800" dirty="0" smtClean="0"/>
          </a:p>
          <a:p>
            <a:r>
              <a:rPr lang="cs-CZ" sz="2800" dirty="0" smtClean="0"/>
              <a:t>Dosažení </a:t>
            </a:r>
            <a:r>
              <a:rPr lang="cs-CZ" sz="2800" dirty="0"/>
              <a:t>alespoň </a:t>
            </a:r>
            <a:r>
              <a:rPr lang="cs-CZ" sz="2800" b="1" dirty="0"/>
              <a:t>středního vzdělání bez maturity</a:t>
            </a:r>
            <a:r>
              <a:rPr lang="cs-CZ" sz="2800" dirty="0"/>
              <a:t> znamená oproti základnímu vzdělání </a:t>
            </a:r>
            <a:r>
              <a:rPr lang="cs-CZ" sz="2800" b="1" dirty="0"/>
              <a:t>zvýšení průměrných celoživotních pracovních příjmů jednotlivce o více než třetinu (8 mil. </a:t>
            </a:r>
            <a:r>
              <a:rPr lang="cs-CZ" sz="2800" b="1" dirty="0" smtClean="0"/>
              <a:t>Kč</a:t>
            </a:r>
            <a:r>
              <a:rPr lang="cs-CZ" sz="2800" b="1" dirty="0"/>
              <a:t>).</a:t>
            </a:r>
            <a:r>
              <a:rPr lang="cs-CZ" sz="2800" dirty="0"/>
              <a:t> </a:t>
            </a:r>
            <a:endParaRPr lang="cs-CZ" sz="2800" dirty="0" smtClean="0"/>
          </a:p>
          <a:p>
            <a:endParaRPr lang="cs-CZ" sz="2800" dirty="0" smtClean="0"/>
          </a:p>
          <a:p>
            <a:r>
              <a:rPr lang="cs-CZ" sz="2800" dirty="0"/>
              <a:t>Úspěšné dokončení střední </a:t>
            </a:r>
            <a:r>
              <a:rPr lang="cs-CZ" sz="2800" b="1" dirty="0"/>
              <a:t>školy s maturitou znamená zvýšení příjmů o více než 60 % (17 mil. Kč)</a:t>
            </a:r>
            <a:r>
              <a:rPr lang="cs-CZ" sz="2800" dirty="0"/>
              <a:t> oproti získání pouze základního vzdělání. </a:t>
            </a:r>
          </a:p>
        </p:txBody>
      </p:sp>
    </p:spTree>
    <p:extLst>
      <p:ext uri="{BB962C8B-B14F-4D97-AF65-F5344CB8AC3E}">
        <p14:creationId xmlns:p14="http://schemas.microsoft.com/office/powerpoint/2010/main" val="39274913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normAutofit/>
          </a:bodyPr>
          <a:lstStyle/>
          <a:p>
            <a:r>
              <a:rPr lang="cs-CZ" sz="3600" b="1" dirty="0" smtClean="0">
                <a:solidFill>
                  <a:srgbClr val="FF0000"/>
                </a:solidFill>
              </a:rPr>
              <a:t>Vzdělání se vyplatí státu</a:t>
            </a:r>
            <a:endParaRPr lang="cs-CZ" sz="3600" b="1" dirty="0">
              <a:solidFill>
                <a:srgbClr val="FF0000"/>
              </a:solidFill>
            </a:endParaRPr>
          </a:p>
        </p:txBody>
      </p:sp>
      <p:sp>
        <p:nvSpPr>
          <p:cNvPr id="3" name="Zástupný symbol pro obsah 2"/>
          <p:cNvSpPr>
            <a:spLocks noGrp="1"/>
          </p:cNvSpPr>
          <p:nvPr>
            <p:ph idx="1"/>
          </p:nvPr>
        </p:nvSpPr>
        <p:spPr>
          <a:xfrm>
            <a:off x="457200" y="1124744"/>
            <a:ext cx="8435280" cy="5001419"/>
          </a:xfrm>
        </p:spPr>
        <p:txBody>
          <a:bodyPr>
            <a:normAutofit/>
          </a:bodyPr>
          <a:lstStyle/>
          <a:p>
            <a:pPr marL="0" indent="0">
              <a:buNone/>
            </a:pPr>
            <a:r>
              <a:rPr lang="cs-CZ" sz="2800" dirty="0" smtClean="0"/>
              <a:t>    </a:t>
            </a:r>
            <a:r>
              <a:rPr lang="cs-CZ" sz="2800" b="1" dirty="0" smtClean="0">
                <a:solidFill>
                  <a:srgbClr val="0070C0"/>
                </a:solidFill>
              </a:rPr>
              <a:t>Rámec </a:t>
            </a:r>
            <a:r>
              <a:rPr lang="cs-CZ" sz="2800" b="1" dirty="0">
                <a:solidFill>
                  <a:srgbClr val="0070C0"/>
                </a:solidFill>
              </a:rPr>
              <a:t>pro efektivitu výdajů na sociální </a:t>
            </a:r>
            <a:r>
              <a:rPr lang="cs-CZ" sz="2800" b="1" dirty="0" smtClean="0">
                <a:solidFill>
                  <a:srgbClr val="0070C0"/>
                </a:solidFill>
              </a:rPr>
              <a:t>začleňování</a:t>
            </a:r>
          </a:p>
          <a:p>
            <a:pPr marL="0" indent="0">
              <a:buNone/>
            </a:pPr>
            <a:endParaRPr lang="cs-CZ" sz="2800" b="1" dirty="0">
              <a:solidFill>
                <a:srgbClr val="0070C0"/>
              </a:solidFill>
            </a:endParaRPr>
          </a:p>
          <a:p>
            <a:r>
              <a:rPr lang="cs-CZ" sz="2800" dirty="0" smtClean="0"/>
              <a:t>V </a:t>
            </a:r>
            <a:r>
              <a:rPr lang="cs-CZ" sz="2800" dirty="0"/>
              <a:t>důsledku </a:t>
            </a:r>
            <a:r>
              <a:rPr lang="cs-CZ" sz="2800" b="1" dirty="0"/>
              <a:t>jednoho předčasného odchodu ze vzdělávání veřejné rozpočty přijdou do roku 2067 o zhruba 13 mil. Kč</a:t>
            </a:r>
            <a:r>
              <a:rPr lang="cs-CZ" sz="2800" dirty="0"/>
              <a:t> ve srovnání s úspěšným vyučením</a:t>
            </a:r>
            <a:r>
              <a:rPr lang="cs-CZ" sz="2800" dirty="0" smtClean="0"/>
              <a:t>.</a:t>
            </a:r>
          </a:p>
          <a:p>
            <a:pPr marL="0" indent="0">
              <a:buNone/>
            </a:pPr>
            <a:endParaRPr lang="cs-CZ" sz="2800" dirty="0" smtClean="0"/>
          </a:p>
          <a:p>
            <a:r>
              <a:rPr lang="cs-CZ" sz="2800" dirty="0" smtClean="0"/>
              <a:t>V</a:t>
            </a:r>
            <a:r>
              <a:rPr lang="cs-CZ" sz="2800" dirty="0"/>
              <a:t> případě úspěšného dokončení střední školy </a:t>
            </a:r>
            <a:r>
              <a:rPr lang="cs-CZ" sz="2800" b="1" dirty="0"/>
              <a:t>s maturitou by pak byla celková bilance veřejných rozpočtů vyšší o 22 mil. Kč. </a:t>
            </a:r>
            <a:endParaRPr lang="cs-CZ" sz="2800" b="1" dirty="0" smtClean="0"/>
          </a:p>
        </p:txBody>
      </p:sp>
    </p:spTree>
    <p:extLst>
      <p:ext uri="{BB962C8B-B14F-4D97-AF65-F5344CB8AC3E}">
        <p14:creationId xmlns:p14="http://schemas.microsoft.com/office/powerpoint/2010/main" val="7387503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1143000"/>
          </a:xfrm>
        </p:spPr>
        <p:txBody>
          <a:bodyPr>
            <a:normAutofit/>
          </a:bodyPr>
          <a:lstStyle/>
          <a:p>
            <a:r>
              <a:rPr lang="cs-CZ" sz="3600" b="1" dirty="0" smtClean="0">
                <a:solidFill>
                  <a:srgbClr val="FF0000"/>
                </a:solidFill>
              </a:rPr>
              <a:t>Příležitost pro změnu</a:t>
            </a:r>
            <a:endParaRPr lang="cs-CZ" sz="3600" b="1" dirty="0">
              <a:solidFill>
                <a:srgbClr val="FF0000"/>
              </a:solidFill>
            </a:endParaRPr>
          </a:p>
        </p:txBody>
      </p:sp>
      <p:sp>
        <p:nvSpPr>
          <p:cNvPr id="3" name="Zástupný symbol pro obsah 2"/>
          <p:cNvSpPr>
            <a:spLocks noGrp="1"/>
          </p:cNvSpPr>
          <p:nvPr>
            <p:ph idx="1"/>
          </p:nvPr>
        </p:nvSpPr>
        <p:spPr/>
        <p:txBody>
          <a:bodyPr>
            <a:normAutofit/>
          </a:bodyPr>
          <a:lstStyle/>
          <a:p>
            <a:r>
              <a:rPr lang="cs-CZ" sz="2800" b="1" dirty="0" smtClean="0"/>
              <a:t>Možnost ovlivnění </a:t>
            </a:r>
            <a:r>
              <a:rPr lang="cs-CZ" sz="2800" b="1" dirty="0" smtClean="0"/>
              <a:t>školní úspěšnosti a dosaženého vzdělání dětí ze </a:t>
            </a:r>
            <a:r>
              <a:rPr lang="cs-CZ" sz="2800" b="1" dirty="0" smtClean="0"/>
              <a:t>SVL</a:t>
            </a:r>
          </a:p>
          <a:p>
            <a:endParaRPr lang="cs-CZ" sz="2800" b="1" dirty="0" smtClean="0"/>
          </a:p>
          <a:p>
            <a:r>
              <a:rPr lang="cs-CZ" sz="2800" b="1" dirty="0" smtClean="0"/>
              <a:t>V jednom populačním ročníku ze SVL 1500 – 3000 dětí, z toho 1000 – 2000 předčasné </a:t>
            </a:r>
            <a:r>
              <a:rPr lang="cs-CZ" sz="2800" b="1" dirty="0" smtClean="0"/>
              <a:t>odchody</a:t>
            </a:r>
          </a:p>
          <a:p>
            <a:endParaRPr lang="cs-CZ" sz="2800" b="1" dirty="0" smtClean="0"/>
          </a:p>
          <a:p>
            <a:r>
              <a:rPr lang="cs-CZ" sz="2800" b="1" dirty="0" smtClean="0"/>
              <a:t>Zabránění 1000 předčasným odchodům – zisk státu zhruba 16,6 mld. Kč (do roku 2067)</a:t>
            </a:r>
            <a:endParaRPr lang="cs-CZ" sz="2800" b="1" dirty="0"/>
          </a:p>
        </p:txBody>
      </p:sp>
    </p:spTree>
    <p:extLst>
      <p:ext uri="{BB962C8B-B14F-4D97-AF65-F5344CB8AC3E}">
        <p14:creationId xmlns:p14="http://schemas.microsoft.com/office/powerpoint/2010/main" val="261565711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normAutofit/>
          </a:bodyPr>
          <a:lstStyle/>
          <a:p>
            <a:r>
              <a:rPr lang="cs-CZ" sz="3200" b="1" dirty="0" smtClean="0">
                <a:solidFill>
                  <a:srgbClr val="FF0000"/>
                </a:solidFill>
              </a:rPr>
              <a:t>      Rozpracované/zvažované </a:t>
            </a:r>
            <a:r>
              <a:rPr lang="cs-CZ" sz="3200" b="1" dirty="0" smtClean="0">
                <a:solidFill>
                  <a:srgbClr val="FF0000"/>
                </a:solidFill>
              </a:rPr>
              <a:t>analýzy</a:t>
            </a:r>
            <a:endParaRPr lang="cs-CZ" sz="3200" b="1" dirty="0">
              <a:solidFill>
                <a:srgbClr val="FF0000"/>
              </a:solidFill>
            </a:endParaRPr>
          </a:p>
        </p:txBody>
      </p:sp>
      <p:sp>
        <p:nvSpPr>
          <p:cNvPr id="3" name="Zástupný symbol pro obsah 2"/>
          <p:cNvSpPr>
            <a:spLocks noGrp="1"/>
          </p:cNvSpPr>
          <p:nvPr>
            <p:ph idx="1"/>
          </p:nvPr>
        </p:nvSpPr>
        <p:spPr/>
        <p:txBody>
          <a:bodyPr/>
          <a:lstStyle/>
          <a:p>
            <a:r>
              <a:rPr lang="cs-CZ" b="1" dirty="0" smtClean="0"/>
              <a:t>Dílčí odhady na základě dostupných dat</a:t>
            </a:r>
          </a:p>
          <a:p>
            <a:pPr lvl="1"/>
            <a:r>
              <a:rPr lang="cs-CZ" b="1" dirty="0" smtClean="0"/>
              <a:t>Kolika osob se vlastně týkají předčasné odchody?</a:t>
            </a:r>
          </a:p>
          <a:p>
            <a:pPr lvl="1"/>
            <a:r>
              <a:rPr lang="cs-CZ" b="1" dirty="0" smtClean="0"/>
              <a:t>Jaký je podíl žáků ze SVL na celkových předčasných odchodech?</a:t>
            </a:r>
          </a:p>
          <a:p>
            <a:pPr lvl="1"/>
            <a:r>
              <a:rPr lang="cs-CZ" b="1" dirty="0" smtClean="0"/>
              <a:t>Regionální rozdíly v předčasných </a:t>
            </a:r>
            <a:r>
              <a:rPr lang="cs-CZ" b="1" dirty="0" smtClean="0"/>
              <a:t>odchodech</a:t>
            </a:r>
          </a:p>
          <a:p>
            <a:pPr lvl="1"/>
            <a:endParaRPr lang="cs-CZ" b="1" dirty="0" smtClean="0"/>
          </a:p>
          <a:p>
            <a:r>
              <a:rPr lang="cs-CZ" b="1" dirty="0" smtClean="0"/>
              <a:t>Předčasné odchody, možnosti jejich ovlivnění ve školách</a:t>
            </a:r>
          </a:p>
        </p:txBody>
      </p:sp>
    </p:spTree>
    <p:extLst>
      <p:ext uri="{BB962C8B-B14F-4D97-AF65-F5344CB8AC3E}">
        <p14:creationId xmlns:p14="http://schemas.microsoft.com/office/powerpoint/2010/main" val="30545546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76200"/>
            <a:ext cx="8229600" cy="1569251"/>
          </a:xfrm>
        </p:spPr>
        <p:txBody>
          <a:bodyPr>
            <a:normAutofit/>
          </a:bodyPr>
          <a:lstStyle/>
          <a:p>
            <a:r>
              <a:rPr lang="cs-CZ" sz="3600" b="1" dirty="0" smtClean="0">
                <a:solidFill>
                  <a:srgbClr val="FF0000"/>
                </a:solidFill>
              </a:rPr>
              <a:t>Kontakty</a:t>
            </a:r>
            <a:endParaRPr lang="cs-CZ" sz="3600" b="1" dirty="0">
              <a:solidFill>
                <a:srgbClr val="FF0000"/>
              </a:solidFill>
            </a:endParaRPr>
          </a:p>
        </p:txBody>
      </p:sp>
      <p:sp>
        <p:nvSpPr>
          <p:cNvPr id="3" name="Zástupný symbol pro obsah 2"/>
          <p:cNvSpPr>
            <a:spLocks noGrp="1"/>
          </p:cNvSpPr>
          <p:nvPr>
            <p:ph idx="1"/>
          </p:nvPr>
        </p:nvSpPr>
        <p:spPr>
          <a:xfrm>
            <a:off x="457200" y="1480457"/>
            <a:ext cx="8229600" cy="4645707"/>
          </a:xfrm>
        </p:spPr>
        <p:txBody>
          <a:bodyPr>
            <a:normAutofit fontScale="85000" lnSpcReduction="20000"/>
          </a:bodyPr>
          <a:lstStyle/>
          <a:p>
            <a:pPr marL="0" indent="0">
              <a:buNone/>
            </a:pPr>
            <a:r>
              <a:rPr lang="cs-CZ" sz="2600" dirty="0" smtClean="0">
                <a:solidFill>
                  <a:prstClr val="black"/>
                </a:solidFill>
              </a:rPr>
              <a:t>Mgr. et Mgr. Radka Vepřková </a:t>
            </a:r>
            <a:r>
              <a:rPr lang="cs-CZ" sz="2600" dirty="0" smtClean="0">
                <a:solidFill>
                  <a:prstClr val="black"/>
                </a:solidFill>
              </a:rPr>
              <a:t> - </a:t>
            </a:r>
            <a:r>
              <a:rPr lang="cs-CZ" sz="2800" dirty="0" smtClean="0">
                <a:hlinkClick r:id="rId2"/>
              </a:rPr>
              <a:t>veprkova.radka@vlada.cz</a:t>
            </a:r>
            <a:r>
              <a:rPr lang="cs-CZ" sz="2800" dirty="0" smtClean="0"/>
              <a:t> </a:t>
            </a:r>
            <a:endParaRPr lang="cs-CZ" sz="2800" dirty="0"/>
          </a:p>
          <a:p>
            <a:pPr marL="0" lvl="0" indent="0">
              <a:buNone/>
            </a:pPr>
            <a:endParaRPr lang="cs-CZ" sz="2600" dirty="0" smtClean="0">
              <a:solidFill>
                <a:prstClr val="black"/>
              </a:solidFill>
            </a:endParaRPr>
          </a:p>
          <a:p>
            <a:pPr marL="0" lvl="0" indent="0">
              <a:buNone/>
            </a:pPr>
            <a:r>
              <a:rPr lang="cs-CZ" sz="2600" dirty="0" smtClean="0">
                <a:latin typeface="+mj-lt"/>
              </a:rPr>
              <a:t>Mgr. Miroslav </a:t>
            </a:r>
            <a:r>
              <a:rPr lang="cs-CZ" sz="2600" dirty="0" err="1" smtClean="0">
                <a:latin typeface="+mj-lt"/>
              </a:rPr>
              <a:t>Bocan</a:t>
            </a:r>
            <a:r>
              <a:rPr lang="cs-CZ" sz="2600" dirty="0" smtClean="0">
                <a:latin typeface="+mj-lt"/>
              </a:rPr>
              <a:t> </a:t>
            </a:r>
            <a:r>
              <a:rPr lang="cs-CZ" sz="2800" dirty="0" smtClean="0"/>
              <a:t>- </a:t>
            </a:r>
            <a:r>
              <a:rPr lang="cs-CZ" sz="2800" dirty="0" smtClean="0">
                <a:solidFill>
                  <a:srgbClr val="7030A0"/>
                </a:solidFill>
                <a:hlinkClick r:id="rId3"/>
              </a:rPr>
              <a:t>bocan.miroslav@vlada.cz</a:t>
            </a:r>
            <a:endParaRPr lang="cs-CZ" sz="2800" dirty="0" smtClean="0">
              <a:solidFill>
                <a:srgbClr val="7030A0"/>
              </a:solidFill>
            </a:endParaRPr>
          </a:p>
          <a:p>
            <a:pPr marL="0" indent="0">
              <a:buNone/>
            </a:pPr>
            <a:endParaRPr lang="cs-CZ" sz="2600" dirty="0" smtClean="0">
              <a:latin typeface="+mj-lt"/>
            </a:endParaRPr>
          </a:p>
          <a:p>
            <a:pPr marL="0" indent="0">
              <a:buNone/>
            </a:pPr>
            <a:r>
              <a:rPr lang="cs-CZ" sz="2600" dirty="0" smtClean="0">
                <a:latin typeface="+mj-lt"/>
              </a:rPr>
              <a:t>Mgr.  Roman Matoušek   - </a:t>
            </a:r>
            <a:r>
              <a:rPr lang="cs-CZ" sz="2600" u="sng" dirty="0" smtClean="0">
                <a:solidFill>
                  <a:srgbClr val="7030A0"/>
                </a:solidFill>
                <a:latin typeface="+mj-lt"/>
              </a:rPr>
              <a:t>matousek.roman@vlada.cz</a:t>
            </a:r>
            <a:endParaRPr lang="cs-CZ" sz="2600" u="sng" dirty="0" smtClean="0">
              <a:solidFill>
                <a:srgbClr val="7030A0"/>
              </a:solidFill>
              <a:latin typeface="+mj-lt"/>
            </a:endParaRPr>
          </a:p>
          <a:p>
            <a:pPr marL="0" lvl="0" indent="0" eaLnBrk="0" fontAlgn="base" hangingPunct="0">
              <a:spcBef>
                <a:spcPct val="0"/>
              </a:spcBef>
              <a:spcAft>
                <a:spcPct val="0"/>
              </a:spcAft>
              <a:buNone/>
            </a:pPr>
            <a:endParaRPr lang="cs-CZ" altLang="cs-CZ" sz="2200" dirty="0" smtClean="0">
              <a:solidFill>
                <a:prstClr val="black"/>
              </a:solidFill>
              <a:latin typeface="Arial" panose="020B0604020202020204" pitchFamily="34" charset="0"/>
            </a:endParaRPr>
          </a:p>
          <a:p>
            <a:pPr marL="0" lvl="0" indent="0" eaLnBrk="0" fontAlgn="base" hangingPunct="0">
              <a:spcBef>
                <a:spcPct val="0"/>
              </a:spcBef>
              <a:spcAft>
                <a:spcPct val="0"/>
              </a:spcAft>
              <a:buNone/>
            </a:pPr>
            <a:endParaRPr lang="cs-CZ" altLang="cs-CZ" sz="2200" dirty="0" smtClean="0">
              <a:solidFill>
                <a:prstClr val="black"/>
              </a:solidFill>
              <a:latin typeface="Arial" panose="020B0604020202020204" pitchFamily="34" charset="0"/>
            </a:endParaRPr>
          </a:p>
          <a:p>
            <a:pPr marL="0" indent="0" eaLnBrk="0" fontAlgn="base" hangingPunct="0">
              <a:spcBef>
                <a:spcPct val="0"/>
              </a:spcBef>
              <a:spcAft>
                <a:spcPct val="0"/>
              </a:spcAft>
              <a:buNone/>
            </a:pPr>
            <a:r>
              <a:rPr lang="cs-CZ" altLang="cs-CZ" sz="2200" dirty="0" smtClean="0">
                <a:solidFill>
                  <a:prstClr val="black"/>
                </a:solidFill>
                <a:latin typeface="Arial" panose="020B0604020202020204" pitchFamily="34" charset="0"/>
              </a:rPr>
              <a:t>Oddělení výz</a:t>
            </a:r>
            <a:r>
              <a:rPr lang="cs-CZ" altLang="cs-CZ" sz="2200" dirty="0" smtClean="0">
                <a:solidFill>
                  <a:prstClr val="black"/>
                </a:solidFill>
                <a:latin typeface="Arial" panose="020B0604020202020204" pitchFamily="34" charset="0"/>
              </a:rPr>
              <a:t>kumů a evaluací</a:t>
            </a:r>
            <a:r>
              <a:rPr lang="cs-CZ" altLang="cs-CZ" sz="2200" dirty="0" smtClean="0">
                <a:solidFill>
                  <a:prstClr val="black"/>
                </a:solidFill>
                <a:latin typeface="Arial" panose="020B0604020202020204" pitchFamily="34" charset="0"/>
              </a:rPr>
              <a:t/>
            </a:r>
            <a:br>
              <a:rPr lang="cs-CZ" altLang="cs-CZ" sz="2200" dirty="0" smtClean="0">
                <a:solidFill>
                  <a:prstClr val="black"/>
                </a:solidFill>
                <a:latin typeface="Arial" panose="020B0604020202020204" pitchFamily="34" charset="0"/>
              </a:rPr>
            </a:br>
            <a:r>
              <a:rPr lang="cs-CZ" altLang="cs-CZ" sz="2200" dirty="0" smtClean="0">
                <a:solidFill>
                  <a:prstClr val="black"/>
                </a:solidFill>
                <a:latin typeface="Arial" panose="020B0604020202020204" pitchFamily="34" charset="0"/>
              </a:rPr>
              <a:t>Odbor </a:t>
            </a:r>
            <a:r>
              <a:rPr lang="cs-CZ" altLang="cs-CZ" sz="2200" dirty="0">
                <a:solidFill>
                  <a:prstClr val="black"/>
                </a:solidFill>
                <a:latin typeface="Arial" panose="020B0604020202020204" pitchFamily="34" charset="0"/>
              </a:rPr>
              <a:t>(</a:t>
            </a:r>
            <a:r>
              <a:rPr lang="cs-CZ" altLang="cs-CZ" sz="2200" dirty="0" smtClean="0">
                <a:solidFill>
                  <a:prstClr val="black"/>
                </a:solidFill>
                <a:latin typeface="Arial" panose="020B0604020202020204" pitchFamily="34" charset="0"/>
              </a:rPr>
              <a:t>Agentura) </a:t>
            </a:r>
            <a:r>
              <a:rPr lang="cs-CZ" altLang="cs-CZ" sz="2200" dirty="0" smtClean="0">
                <a:solidFill>
                  <a:prstClr val="black"/>
                </a:solidFill>
                <a:latin typeface="Arial" panose="020B0604020202020204" pitchFamily="34" charset="0"/>
              </a:rPr>
              <a:t>pro </a:t>
            </a:r>
            <a:r>
              <a:rPr lang="cs-CZ" altLang="cs-CZ" sz="2200" dirty="0" smtClean="0">
                <a:solidFill>
                  <a:prstClr val="black"/>
                </a:solidFill>
                <a:latin typeface="Arial" panose="020B0604020202020204" pitchFamily="34" charset="0"/>
              </a:rPr>
              <a:t>sociální začleňování </a:t>
            </a:r>
          </a:p>
          <a:p>
            <a:pPr marL="0" lvl="0" indent="0" eaLnBrk="0" fontAlgn="base" hangingPunct="0">
              <a:spcBef>
                <a:spcPct val="0"/>
              </a:spcBef>
              <a:spcAft>
                <a:spcPct val="0"/>
              </a:spcAft>
              <a:buNone/>
            </a:pPr>
            <a:r>
              <a:rPr lang="cs-CZ" altLang="cs-CZ" sz="2200" dirty="0" smtClean="0">
                <a:solidFill>
                  <a:prstClr val="black"/>
                </a:solidFill>
                <a:latin typeface="Arial" panose="020B0604020202020204" pitchFamily="34" charset="0"/>
              </a:rPr>
              <a:t> </a:t>
            </a:r>
            <a:br>
              <a:rPr lang="cs-CZ" altLang="cs-CZ" sz="2200" dirty="0" smtClean="0">
                <a:solidFill>
                  <a:prstClr val="black"/>
                </a:solidFill>
                <a:latin typeface="Arial" panose="020B0604020202020204" pitchFamily="34" charset="0"/>
              </a:rPr>
            </a:br>
            <a:r>
              <a:rPr lang="cs-CZ" altLang="cs-CZ" sz="2200" dirty="0" smtClean="0">
                <a:solidFill>
                  <a:prstClr val="black"/>
                </a:solidFill>
                <a:latin typeface="Arial" panose="020B0604020202020204" pitchFamily="34" charset="0"/>
              </a:rPr>
              <a:t>  </a:t>
            </a:r>
          </a:p>
          <a:p>
            <a:pPr marL="0" lvl="0" indent="0" eaLnBrk="0" fontAlgn="base" hangingPunct="0">
              <a:spcBef>
                <a:spcPct val="0"/>
              </a:spcBef>
              <a:spcAft>
                <a:spcPct val="0"/>
              </a:spcAft>
              <a:buNone/>
            </a:pPr>
            <a:r>
              <a:rPr lang="cs-CZ" altLang="cs-CZ" sz="2200" dirty="0" smtClean="0">
                <a:solidFill>
                  <a:prstClr val="black"/>
                </a:solidFill>
                <a:latin typeface="Arial" panose="020B0604020202020204" pitchFamily="34" charset="0"/>
              </a:rPr>
              <a:t>Úřad vlády České republiky</a:t>
            </a:r>
            <a:br>
              <a:rPr lang="cs-CZ" altLang="cs-CZ" sz="2200" dirty="0" smtClean="0">
                <a:solidFill>
                  <a:prstClr val="black"/>
                </a:solidFill>
                <a:latin typeface="Arial" panose="020B0604020202020204" pitchFamily="34" charset="0"/>
              </a:rPr>
            </a:br>
            <a:r>
              <a:rPr lang="cs-CZ" altLang="cs-CZ" sz="2200" dirty="0" smtClean="0">
                <a:solidFill>
                  <a:prstClr val="black"/>
                </a:solidFill>
                <a:latin typeface="Arial" panose="020B0604020202020204" pitchFamily="34" charset="0"/>
              </a:rPr>
              <a:t>nábřeží Edvarda Beneše 4</a:t>
            </a:r>
            <a:br>
              <a:rPr lang="cs-CZ" altLang="cs-CZ" sz="2200" dirty="0" smtClean="0">
                <a:solidFill>
                  <a:prstClr val="black"/>
                </a:solidFill>
                <a:latin typeface="Arial" panose="020B0604020202020204" pitchFamily="34" charset="0"/>
              </a:rPr>
            </a:br>
            <a:r>
              <a:rPr lang="cs-CZ" altLang="cs-CZ" sz="2200" dirty="0" smtClean="0">
                <a:solidFill>
                  <a:prstClr val="black"/>
                </a:solidFill>
                <a:latin typeface="Arial" panose="020B0604020202020204" pitchFamily="34" charset="0"/>
              </a:rPr>
              <a:t>CZ-118 01 Praha 1 </a:t>
            </a:r>
            <a:br>
              <a:rPr lang="cs-CZ" altLang="cs-CZ" sz="2200" dirty="0" smtClean="0">
                <a:solidFill>
                  <a:prstClr val="black"/>
                </a:solidFill>
                <a:latin typeface="Arial" panose="020B0604020202020204" pitchFamily="34" charset="0"/>
              </a:rPr>
            </a:br>
            <a:r>
              <a:rPr lang="cs-CZ" altLang="cs-CZ" sz="2200" dirty="0" smtClean="0">
                <a:solidFill>
                  <a:prstClr val="black"/>
                </a:solidFill>
                <a:latin typeface="Arial" panose="020B0604020202020204" pitchFamily="34" charset="0"/>
              </a:rPr>
              <a:t>www.vlada.cz</a:t>
            </a:r>
            <a:br>
              <a:rPr lang="cs-CZ" altLang="cs-CZ" sz="2200" dirty="0" smtClean="0">
                <a:solidFill>
                  <a:prstClr val="black"/>
                </a:solidFill>
                <a:latin typeface="Arial" panose="020B0604020202020204" pitchFamily="34" charset="0"/>
              </a:rPr>
            </a:br>
            <a:r>
              <a:rPr lang="cs-CZ" altLang="cs-CZ" sz="2200" dirty="0" smtClean="0">
                <a:solidFill>
                  <a:prstClr val="black"/>
                </a:solidFill>
                <a:latin typeface="Arial" panose="020B0604020202020204" pitchFamily="34" charset="0"/>
              </a:rPr>
              <a:t>www.socialni-zaclenovani.cz  </a:t>
            </a:r>
          </a:p>
          <a:p>
            <a:pPr marL="0" indent="0" eaLnBrk="0" fontAlgn="base" hangingPunct="0">
              <a:spcBef>
                <a:spcPct val="0"/>
              </a:spcBef>
              <a:spcAft>
                <a:spcPct val="0"/>
              </a:spcAft>
              <a:buNone/>
            </a:pPr>
            <a:endParaRPr lang="cs-CZ" sz="2800" dirty="0" smtClean="0">
              <a:latin typeface="+mj-lt"/>
            </a:endParaRPr>
          </a:p>
          <a:p>
            <a:pPr marL="0" indent="0" eaLnBrk="0" fontAlgn="base" hangingPunct="0">
              <a:spcBef>
                <a:spcPct val="0"/>
              </a:spcBef>
              <a:spcAft>
                <a:spcPct val="0"/>
              </a:spcAft>
              <a:buNone/>
            </a:pPr>
            <a:endParaRPr lang="cs-CZ" sz="2800" dirty="0" smtClean="0">
              <a:latin typeface="+mj-lt"/>
            </a:endParaRPr>
          </a:p>
          <a:p>
            <a:pPr marL="0" indent="0">
              <a:buNone/>
            </a:pPr>
            <a:endParaRPr lang="cs-CZ" dirty="0" smtClean="0"/>
          </a:p>
          <a:p>
            <a:pPr marL="0" indent="0">
              <a:buNone/>
            </a:pPr>
            <a:endParaRPr lang="cs-CZ" dirty="0" smtClean="0"/>
          </a:p>
          <a:p>
            <a:pPr marL="0" indent="0">
              <a:buNone/>
            </a:pPr>
            <a:endParaRPr lang="cs-CZ" dirty="0" smtClean="0"/>
          </a:p>
          <a:p>
            <a:pPr marL="0" indent="0">
              <a:buNone/>
            </a:pPr>
            <a:endParaRPr lang="cs-CZ" dirty="0" smtClean="0"/>
          </a:p>
          <a:p>
            <a:pPr marL="0" indent="0">
              <a:buNone/>
            </a:pPr>
            <a:endParaRPr lang="cs-CZ" dirty="0" smtClean="0"/>
          </a:p>
          <a:p>
            <a:pPr marL="0" indent="0">
              <a:buNone/>
            </a:pPr>
            <a:endParaRPr lang="cs-CZ" dirty="0"/>
          </a:p>
        </p:txBody>
      </p:sp>
      <p:sp>
        <p:nvSpPr>
          <p:cNvPr id="5" name="AutoShape 2" descr="loga portálů úřadu vlády"/>
          <p:cNvSpPr>
            <a:spLocks noChangeAspect="1" noChangeArrowheads="1"/>
          </p:cNvSpPr>
          <p:nvPr/>
        </p:nvSpPr>
        <p:spPr bwMode="auto">
          <a:xfrm>
            <a:off x="120650" y="-381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solidFill>
                <a:prstClr val="black"/>
              </a:solidFill>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3233434"/>
            <a:ext cx="1143000"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26449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PZ varianta 1">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PZ varianta 2">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PZ varianta 3">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13816</TotalTime>
  <Words>1460</Words>
  <Application>Microsoft Office PowerPoint</Application>
  <PresentationFormat>Předvádění na obrazovce (4:3)</PresentationFormat>
  <Paragraphs>273</Paragraphs>
  <Slides>28</Slides>
  <Notes>2</Notes>
  <HiddenSlides>0</HiddenSlides>
  <MMClips>0</MMClips>
  <ScaleCrop>false</ScaleCrop>
  <HeadingPairs>
    <vt:vector size="4" baseType="variant">
      <vt:variant>
        <vt:lpstr>Motiv</vt:lpstr>
      </vt:variant>
      <vt:variant>
        <vt:i4>3</vt:i4>
      </vt:variant>
      <vt:variant>
        <vt:lpstr>Nadpisy snímků</vt:lpstr>
      </vt:variant>
      <vt:variant>
        <vt:i4>28</vt:i4>
      </vt:variant>
    </vt:vector>
  </HeadingPairs>
  <TitlesOfParts>
    <vt:vector size="31" baseType="lpstr">
      <vt:lpstr>OPZ varianta 1</vt:lpstr>
      <vt:lpstr>OPZ varianta 2</vt:lpstr>
      <vt:lpstr>OPZ varianta 3</vt:lpstr>
      <vt:lpstr>     Finanční dopady  předčasných odchodů  ze vzdělávání pro stát a jednotlivce    Republikový výbor prevence kriminality  27.6.2019  Radka Soukupová</vt:lpstr>
      <vt:lpstr>  Obsah prezentace</vt:lpstr>
      <vt:lpstr>Cíle výzkumu</vt:lpstr>
      <vt:lpstr>Kontext výzkumu</vt:lpstr>
      <vt:lpstr>  Kontext výzkumu</vt:lpstr>
      <vt:lpstr>      Inovativnost výzkumu</vt:lpstr>
      <vt:lpstr>Metodologie</vt:lpstr>
      <vt:lpstr>   Potvrzení dosavadních poznatků</vt:lpstr>
      <vt:lpstr>    Specifika institucionálních aktérů</vt:lpstr>
      <vt:lpstr>         Hlavní zjištění – institucionální aktéři (ÚP)</vt:lpstr>
      <vt:lpstr>   Odlišné pohledy (bývalých) žáků</vt:lpstr>
      <vt:lpstr>Obavy z prostředí</vt:lpstr>
      <vt:lpstr>Nezájem o studium, špatná volba oboru</vt:lpstr>
      <vt:lpstr>Řešení konfliktů</vt:lpstr>
      <vt:lpstr>Školní praxe</vt:lpstr>
      <vt:lpstr>Závěry</vt:lpstr>
      <vt:lpstr>Finanční dopady předčasných odchodů</vt:lpstr>
      <vt:lpstr>Datové zdroje</vt:lpstr>
      <vt:lpstr>Perspektivy pracovního uplatnění</vt:lpstr>
      <vt:lpstr>Perspektivy pracovního uplatnění</vt:lpstr>
      <vt:lpstr>Perspektivy pracovního uplatnění</vt:lpstr>
      <vt:lpstr>   Model výpočtu finančních dopadů</vt:lpstr>
      <vt:lpstr>Finanční dopady</vt:lpstr>
      <vt:lpstr>Vzdělání se vyplatí jednotlivci</vt:lpstr>
      <vt:lpstr>Vzdělání se vyplatí státu</vt:lpstr>
      <vt:lpstr>Příležitost pro změnu</vt:lpstr>
      <vt:lpstr>      Rozpracované/zvažované analýzy</vt:lpstr>
      <vt:lpstr>Kontakty</vt:lpstr>
    </vt:vector>
  </TitlesOfParts>
  <Company>Úřad vlády ČR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Neméšová Lucie</dc:creator>
  <cp:lastModifiedBy>Soukupová Radka</cp:lastModifiedBy>
  <cp:revision>215</cp:revision>
  <cp:lastPrinted>2018-05-03T16:09:55Z</cp:lastPrinted>
  <dcterms:created xsi:type="dcterms:W3CDTF">2016-04-15T08:49:58Z</dcterms:created>
  <dcterms:modified xsi:type="dcterms:W3CDTF">2019-06-26T11:10:55Z</dcterms:modified>
</cp:coreProperties>
</file>