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77" r:id="rId6"/>
    <p:sldId id="267" r:id="rId7"/>
    <p:sldId id="269" r:id="rId8"/>
    <p:sldId id="284" r:id="rId9"/>
    <p:sldId id="270" r:id="rId10"/>
    <p:sldId id="276" r:id="rId11"/>
    <p:sldId id="271" r:id="rId12"/>
    <p:sldId id="273" r:id="rId13"/>
    <p:sldId id="265" r:id="rId14"/>
    <p:sldId id="278" r:id="rId15"/>
    <p:sldId id="279" r:id="rId16"/>
    <p:sldId id="280" r:id="rId17"/>
    <p:sldId id="281" r:id="rId18"/>
    <p:sldId id="282" r:id="rId19"/>
    <p:sldId id="28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8" d="100"/>
          <a:sy n="158" d="100"/>
        </p:scale>
        <p:origin x="-21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Documents\XLS\Prezentace%20RVPPK%202022\grafy%20+%20tabulky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Diblikova\Desktop\grafy%20RO&#268;ENKA\for%202020\dosp&#283;l&#237;%20vs.%20do%2018%20let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Desktop\Grafy%203-6%20maj.,%20hosp.,%20n&#225;s.,%20mrav.%20T&#268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Desktop\Grafy%203-6%20maj.,%20hosp.,%20n&#225;s.,%20mrav.%20T&#268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Desktop\Grafy%203-6%20maj.,%20hosp.,%20n&#225;s.,%20mrav.%20T&#268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Desktop\Grafy%203-6%20maj.,%20hosp.,%20n&#225;s.,%20mrav.%20T&#268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Scheinost\AppData\Local\Microsoft\Windows\INetCache\Content.Outlook\OD73PIK2\nej&#269;ast&#283;ji%20st&#237;han&#233;%20T&#268;%2020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List1!$D$4</c:f>
              <c:strCache>
                <c:ptCount val="1"/>
                <c:pt idx="0">
                  <c:v>Policií zjištěné trestné činy</c:v>
                </c:pt>
              </c:strCache>
            </c:strRef>
          </c:tx>
          <c:marker>
            <c:symbol val="none"/>
          </c:marker>
          <c:cat>
            <c:numRef>
              <c:f>List1!$C$5:$C$27</c:f>
              <c:numCache>
                <c:formatCode>General</c:formatCode>
                <c:ptCount val="23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  <c:pt idx="16">
                  <c:v>2015</c:v>
                </c:pt>
                <c:pt idx="17">
                  <c:v>2016</c:v>
                </c:pt>
                <c:pt idx="18">
                  <c:v>2017</c:v>
                </c:pt>
                <c:pt idx="19">
                  <c:v>2018</c:v>
                </c:pt>
                <c:pt idx="20">
                  <c:v>2019</c:v>
                </c:pt>
                <c:pt idx="21">
                  <c:v>2020</c:v>
                </c:pt>
                <c:pt idx="22">
                  <c:v>2021</c:v>
                </c:pt>
              </c:numCache>
            </c:numRef>
          </c:cat>
          <c:val>
            <c:numRef>
              <c:f>List1!$D$5:$D$27</c:f>
              <c:numCache>
                <c:formatCode>#,##0</c:formatCode>
                <c:ptCount val="23"/>
                <c:pt idx="0">
                  <c:v>426626</c:v>
                </c:pt>
                <c:pt idx="1">
                  <c:v>391469</c:v>
                </c:pt>
                <c:pt idx="2">
                  <c:v>358577</c:v>
                </c:pt>
                <c:pt idx="3">
                  <c:v>372341</c:v>
                </c:pt>
                <c:pt idx="4">
                  <c:v>357740</c:v>
                </c:pt>
                <c:pt idx="5">
                  <c:v>351629</c:v>
                </c:pt>
                <c:pt idx="6">
                  <c:v>344060</c:v>
                </c:pt>
                <c:pt idx="7">
                  <c:v>336446</c:v>
                </c:pt>
                <c:pt idx="8">
                  <c:v>357391</c:v>
                </c:pt>
                <c:pt idx="9">
                  <c:v>343799</c:v>
                </c:pt>
                <c:pt idx="10">
                  <c:v>332829</c:v>
                </c:pt>
                <c:pt idx="11">
                  <c:v>313387</c:v>
                </c:pt>
                <c:pt idx="12">
                  <c:v>317177</c:v>
                </c:pt>
                <c:pt idx="13">
                  <c:v>304528</c:v>
                </c:pt>
                <c:pt idx="14">
                  <c:v>325366</c:v>
                </c:pt>
                <c:pt idx="15">
                  <c:v>288660</c:v>
                </c:pt>
                <c:pt idx="16">
                  <c:v>247628</c:v>
                </c:pt>
                <c:pt idx="17">
                  <c:v>218162</c:v>
                </c:pt>
                <c:pt idx="18">
                  <c:v>202303</c:v>
                </c:pt>
                <c:pt idx="19">
                  <c:v>192405</c:v>
                </c:pt>
                <c:pt idx="20">
                  <c:v>199221</c:v>
                </c:pt>
                <c:pt idx="21">
                  <c:v>165525</c:v>
                </c:pt>
                <c:pt idx="22">
                  <c:v>153233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List1!$E$4</c:f>
              <c:strCache>
                <c:ptCount val="1"/>
                <c:pt idx="0">
                  <c:v>Objasněné trestné činy</c:v>
                </c:pt>
              </c:strCache>
            </c:strRef>
          </c:tx>
          <c:marker>
            <c:symbol val="none"/>
          </c:marker>
          <c:cat>
            <c:numRef>
              <c:f>List1!$C$5:$C$27</c:f>
              <c:numCache>
                <c:formatCode>General</c:formatCode>
                <c:ptCount val="23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  <c:pt idx="16">
                  <c:v>2015</c:v>
                </c:pt>
                <c:pt idx="17">
                  <c:v>2016</c:v>
                </c:pt>
                <c:pt idx="18">
                  <c:v>2017</c:v>
                </c:pt>
                <c:pt idx="19">
                  <c:v>2018</c:v>
                </c:pt>
                <c:pt idx="20">
                  <c:v>2019</c:v>
                </c:pt>
                <c:pt idx="21">
                  <c:v>2020</c:v>
                </c:pt>
                <c:pt idx="22">
                  <c:v>2021</c:v>
                </c:pt>
              </c:numCache>
            </c:numRef>
          </c:cat>
          <c:val>
            <c:numRef>
              <c:f>List1!$E$5:$E$27</c:f>
              <c:numCache>
                <c:formatCode>#,##0</c:formatCode>
                <c:ptCount val="23"/>
                <c:pt idx="0">
                  <c:v>193354</c:v>
                </c:pt>
                <c:pt idx="1">
                  <c:v>172245</c:v>
                </c:pt>
                <c:pt idx="2">
                  <c:v>166827</c:v>
                </c:pt>
                <c:pt idx="3">
                  <c:v>151491</c:v>
                </c:pt>
                <c:pt idx="4">
                  <c:v>135581</c:v>
                </c:pt>
                <c:pt idx="5">
                  <c:v>134444</c:v>
                </c:pt>
                <c:pt idx="6">
                  <c:v>135281</c:v>
                </c:pt>
                <c:pt idx="7">
                  <c:v>133695</c:v>
                </c:pt>
                <c:pt idx="8">
                  <c:v>138852</c:v>
                </c:pt>
                <c:pt idx="9">
                  <c:v>127906</c:v>
                </c:pt>
                <c:pt idx="10">
                  <c:v>127604</c:v>
                </c:pt>
                <c:pt idx="11">
                  <c:v>117685</c:v>
                </c:pt>
                <c:pt idx="12">
                  <c:v>122238</c:v>
                </c:pt>
                <c:pt idx="13">
                  <c:v>120168</c:v>
                </c:pt>
                <c:pt idx="14">
                  <c:v>129181</c:v>
                </c:pt>
                <c:pt idx="15">
                  <c:v>126237</c:v>
                </c:pt>
                <c:pt idx="16">
                  <c:v>112139</c:v>
                </c:pt>
                <c:pt idx="17">
                  <c:v>101678</c:v>
                </c:pt>
                <c:pt idx="18">
                  <c:v>94890</c:v>
                </c:pt>
                <c:pt idx="19">
                  <c:v>92795</c:v>
                </c:pt>
                <c:pt idx="20">
                  <c:v>93202</c:v>
                </c:pt>
                <c:pt idx="21">
                  <c:v>77786</c:v>
                </c:pt>
                <c:pt idx="22">
                  <c:v>87744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List1!$F$4</c:f>
              <c:strCache>
                <c:ptCount val="1"/>
                <c:pt idx="0">
                  <c:v>Stíhaní pachatelé</c:v>
                </c:pt>
              </c:strCache>
            </c:strRef>
          </c:tx>
          <c:marker>
            <c:symbol val="none"/>
          </c:marker>
          <c:cat>
            <c:numRef>
              <c:f>List1!$C$5:$C$27</c:f>
              <c:numCache>
                <c:formatCode>General</c:formatCode>
                <c:ptCount val="23"/>
                <c:pt idx="0">
                  <c:v>1999</c:v>
                </c:pt>
                <c:pt idx="1">
                  <c:v>2000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  <c:pt idx="15">
                  <c:v>2014</c:v>
                </c:pt>
                <c:pt idx="16">
                  <c:v>2015</c:v>
                </c:pt>
                <c:pt idx="17">
                  <c:v>2016</c:v>
                </c:pt>
                <c:pt idx="18">
                  <c:v>2017</c:v>
                </c:pt>
                <c:pt idx="19">
                  <c:v>2018</c:v>
                </c:pt>
                <c:pt idx="20">
                  <c:v>2019</c:v>
                </c:pt>
                <c:pt idx="21">
                  <c:v>2020</c:v>
                </c:pt>
                <c:pt idx="22">
                  <c:v>2021</c:v>
                </c:pt>
              </c:numCache>
            </c:numRef>
          </c:cat>
          <c:val>
            <c:numRef>
              <c:f>List1!$F$5:$F$27</c:f>
              <c:numCache>
                <c:formatCode>General</c:formatCode>
                <c:ptCount val="23"/>
                <c:pt idx="0">
                  <c:v>127837</c:v>
                </c:pt>
                <c:pt idx="1">
                  <c:v>130234</c:v>
                </c:pt>
                <c:pt idx="2">
                  <c:v>127856</c:v>
                </c:pt>
                <c:pt idx="3">
                  <c:v>123964</c:v>
                </c:pt>
                <c:pt idx="4">
                  <c:v>121393</c:v>
                </c:pt>
                <c:pt idx="5">
                  <c:v>121531</c:v>
                </c:pt>
                <c:pt idx="6">
                  <c:v>121511</c:v>
                </c:pt>
                <c:pt idx="7">
                  <c:v>122753</c:v>
                </c:pt>
                <c:pt idx="8">
                  <c:v>127718</c:v>
                </c:pt>
                <c:pt idx="9">
                  <c:v>122053</c:v>
                </c:pt>
                <c:pt idx="10">
                  <c:v>123234</c:v>
                </c:pt>
                <c:pt idx="11">
                  <c:v>112477</c:v>
                </c:pt>
                <c:pt idx="12">
                  <c:v>114975</c:v>
                </c:pt>
                <c:pt idx="13">
                  <c:v>113024</c:v>
                </c:pt>
                <c:pt idx="14">
                  <c:v>117670</c:v>
                </c:pt>
                <c:pt idx="15">
                  <c:v>114608</c:v>
                </c:pt>
                <c:pt idx="16">
                  <c:v>101881</c:v>
                </c:pt>
                <c:pt idx="17">
                  <c:v>93379</c:v>
                </c:pt>
                <c:pt idx="18">
                  <c:v>87168</c:v>
                </c:pt>
                <c:pt idx="19">
                  <c:v>84990</c:v>
                </c:pt>
                <c:pt idx="20">
                  <c:v>86209</c:v>
                </c:pt>
                <c:pt idx="21">
                  <c:v>75405</c:v>
                </c:pt>
                <c:pt idx="22">
                  <c:v>69749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4836096"/>
        <c:axId val="294837632"/>
      </c:lineChart>
      <c:catAx>
        <c:axId val="294836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94837632"/>
        <c:crosses val="autoZero"/>
        <c:auto val="1"/>
        <c:lblAlgn val="ctr"/>
        <c:lblOffset val="100"/>
        <c:noMultiLvlLbl val="0"/>
      </c:catAx>
      <c:valAx>
        <c:axId val="29483763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9483609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31167231039129"/>
          <c:y val="8.30310568861512E-2"/>
          <c:w val="0.70688327689608765"/>
          <c:h val="0.71038884623049459"/>
        </c:manualLayout>
      </c:layout>
      <c:barChart>
        <c:barDir val="col"/>
        <c:grouping val="clustered"/>
        <c:varyColors val="0"/>
        <c:ser>
          <c:idx val="1"/>
          <c:order val="0"/>
          <c:tx>
            <c:v>stíh. celkem</c:v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numRef>
              <c:f>List2!$A$12:$A$22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List2!$B$12:$B$22</c:f>
              <c:numCache>
                <c:formatCode>General</c:formatCode>
                <c:ptCount val="11"/>
                <c:pt idx="0">
                  <c:v>112477</c:v>
                </c:pt>
                <c:pt idx="1">
                  <c:v>114975</c:v>
                </c:pt>
                <c:pt idx="2">
                  <c:v>113024</c:v>
                </c:pt>
                <c:pt idx="3">
                  <c:v>117670</c:v>
                </c:pt>
                <c:pt idx="4">
                  <c:v>114608</c:v>
                </c:pt>
                <c:pt idx="5">
                  <c:v>101881</c:v>
                </c:pt>
                <c:pt idx="6">
                  <c:v>93379</c:v>
                </c:pt>
                <c:pt idx="7">
                  <c:v>87168</c:v>
                </c:pt>
                <c:pt idx="8">
                  <c:v>84990</c:v>
                </c:pt>
                <c:pt idx="9">
                  <c:v>86209</c:v>
                </c:pt>
                <c:pt idx="10">
                  <c:v>75405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B84-445E-B128-894706139797}"/>
            </c:ext>
          </c:extLst>
        </c:ser>
        <c:ser>
          <c:idx val="2"/>
          <c:order val="1"/>
          <c:tx>
            <c:v>z toho opakovaně trestané osoby</c:v>
          </c:tx>
          <c:invertIfNegative val="0"/>
          <c:cat>
            <c:numRef>
              <c:f>List2!$A$12:$A$22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List2!$C$12:$C$22</c:f>
              <c:numCache>
                <c:formatCode>General</c:formatCode>
                <c:ptCount val="11"/>
                <c:pt idx="0">
                  <c:v>53405</c:v>
                </c:pt>
                <c:pt idx="1">
                  <c:v>55717</c:v>
                </c:pt>
                <c:pt idx="2">
                  <c:v>56488</c:v>
                </c:pt>
                <c:pt idx="3">
                  <c:v>61934</c:v>
                </c:pt>
                <c:pt idx="4">
                  <c:v>61020</c:v>
                </c:pt>
                <c:pt idx="5">
                  <c:v>53015</c:v>
                </c:pt>
                <c:pt idx="6">
                  <c:v>43230</c:v>
                </c:pt>
                <c:pt idx="7">
                  <c:v>34088</c:v>
                </c:pt>
                <c:pt idx="8">
                  <c:v>32215</c:v>
                </c:pt>
                <c:pt idx="9">
                  <c:v>33597</c:v>
                </c:pt>
                <c:pt idx="10">
                  <c:v>30070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B84-445E-B128-8947061397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0234624"/>
        <c:axId val="300236160"/>
      </c:barChart>
      <c:catAx>
        <c:axId val="300234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cs-CZ"/>
          </a:p>
        </c:txPr>
        <c:crossAx val="300236160"/>
        <c:crossesAt val="0"/>
        <c:auto val="1"/>
        <c:lblAlgn val="ctr"/>
        <c:lblOffset val="100"/>
        <c:tickMarkSkip val="1"/>
        <c:noMultiLvlLbl val="0"/>
      </c:catAx>
      <c:valAx>
        <c:axId val="300236160"/>
        <c:scaling>
          <c:orientation val="minMax"/>
          <c:max val="150000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#,##0_);\(#,##0\)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CE"/>
                <a:cs typeface="Arial CE"/>
              </a:defRPr>
            </a:pPr>
            <a:endParaRPr lang="cs-CZ"/>
          </a:p>
        </c:txPr>
        <c:crossAx val="300234624"/>
        <c:crosses val="autoZero"/>
        <c:crossBetween val="between"/>
        <c:majorUnit val="20000"/>
        <c:minorUnit val="1000"/>
      </c:valAx>
      <c:dTable>
        <c:showHorzBorder val="1"/>
        <c:showVertBorder val="1"/>
        <c:showOutline val="1"/>
        <c:showKeys val="1"/>
        <c:spPr>
          <a:ln w="3175">
            <a:solidFill>
              <a:srgbClr val="000000"/>
            </a:solidFill>
            <a:prstDash val="solid"/>
          </a:ln>
        </c:spPr>
        <c:txPr>
          <a:bodyPr/>
          <a:lstStyle/>
          <a:p>
            <a:pPr rtl="0">
              <a:defRPr sz="900" b="1" i="0" u="none" strike="noStrike" baseline="0">
                <a:solidFill>
                  <a:srgbClr val="000000"/>
                </a:solidFill>
                <a:latin typeface="Times New Roman" panose="02020603050405020304" pitchFamily="18" charset="0"/>
                <a:ea typeface="Arial CE"/>
                <a:cs typeface="Arial CE"/>
              </a:defRPr>
            </a:pPr>
            <a:endParaRPr lang="cs-CZ"/>
          </a:p>
        </c:txPr>
      </c:dTable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 CE"/>
          <a:ea typeface="Arial CE"/>
          <a:cs typeface="Arial CE"/>
        </a:defRPr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162943495400789"/>
          <c:y val="0.17295622245332576"/>
          <c:w val="0.82522996057818876"/>
          <c:h val="0.57075537426685763"/>
        </c:manualLayout>
      </c:layout>
      <c:lineChart>
        <c:grouping val="standard"/>
        <c:varyColors val="0"/>
        <c:ser>
          <c:idx val="1"/>
          <c:order val="0"/>
          <c:tx>
            <c:v>dospělí pachatelé</c:v>
          </c:tx>
          <c:spPr>
            <a:ln w="12700">
              <a:solidFill>
                <a:srgbClr val="FF00FF"/>
              </a:solidFill>
              <a:prstDash val="solid"/>
            </a:ln>
          </c:spPr>
          <c:marker>
            <c:symbol val="square"/>
            <c:size val="7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cat>
            <c:numRef>
              <c:f>List1!$Q$14:$Q$24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List1!$R$14:$R$24</c:f>
              <c:numCache>
                <c:formatCode>General</c:formatCode>
                <c:ptCount val="11"/>
                <c:pt idx="0">
                  <c:v>106861</c:v>
                </c:pt>
                <c:pt idx="1">
                  <c:v>109369</c:v>
                </c:pt>
                <c:pt idx="2">
                  <c:v>108167</c:v>
                </c:pt>
                <c:pt idx="3">
                  <c:v>113480</c:v>
                </c:pt>
                <c:pt idx="4">
                  <c:v>110646</c:v>
                </c:pt>
                <c:pt idx="5">
                  <c:v>98469</c:v>
                </c:pt>
                <c:pt idx="6">
                  <c:v>93379</c:v>
                </c:pt>
                <c:pt idx="7">
                  <c:v>87168</c:v>
                </c:pt>
                <c:pt idx="8">
                  <c:v>80848</c:v>
                </c:pt>
                <c:pt idx="9">
                  <c:v>85730</c:v>
                </c:pt>
                <c:pt idx="10">
                  <c:v>71716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8D2-4759-B403-154CC9600096}"/>
            </c:ext>
          </c:extLst>
        </c:ser>
        <c:ser>
          <c:idx val="2"/>
          <c:order val="1"/>
          <c:tx>
            <c:v>do 18 let</c:v>
          </c:tx>
          <c:cat>
            <c:numRef>
              <c:f>List1!$Q$14:$Q$24</c:f>
              <c:numCache>
                <c:formatCode>General</c:formatCode>
                <c:ptCount val="11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List1!$S$14:$S$24</c:f>
              <c:numCache>
                <c:formatCode>General</c:formatCode>
                <c:ptCount val="11"/>
                <c:pt idx="0">
                  <c:v>5616</c:v>
                </c:pt>
                <c:pt idx="1">
                  <c:v>5606</c:v>
                </c:pt>
                <c:pt idx="2">
                  <c:v>4857</c:v>
                </c:pt>
                <c:pt idx="3">
                  <c:v>4190</c:v>
                </c:pt>
                <c:pt idx="4">
                  <c:v>3962</c:v>
                </c:pt>
                <c:pt idx="5">
                  <c:v>3412</c:v>
                </c:pt>
                <c:pt idx="6">
                  <c:v>4055</c:v>
                </c:pt>
                <c:pt idx="7">
                  <c:v>4127</c:v>
                </c:pt>
                <c:pt idx="8">
                  <c:v>4142</c:v>
                </c:pt>
                <c:pt idx="9">
                  <c:v>4279</c:v>
                </c:pt>
                <c:pt idx="10">
                  <c:v>3689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8D2-4759-B403-154CC96000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5259136"/>
        <c:axId val="295265024"/>
      </c:lineChart>
      <c:catAx>
        <c:axId val="295259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cs-CZ"/>
          </a:p>
        </c:txPr>
        <c:crossAx val="295265024"/>
        <c:crosses val="autoZero"/>
        <c:auto val="1"/>
        <c:lblAlgn val="ctr"/>
        <c:lblOffset val="100"/>
        <c:tickMarkSkip val="1"/>
        <c:noMultiLvlLbl val="0"/>
      </c:catAx>
      <c:valAx>
        <c:axId val="295265024"/>
        <c:scaling>
          <c:orientation val="minMax"/>
          <c:max val="1200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#,##0_);\(#,##0\)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cs-CZ"/>
          </a:p>
        </c:txPr>
        <c:crossAx val="295259136"/>
        <c:crosses val="autoZero"/>
        <c:crossBetween val="between"/>
        <c:majorUnit val="10000"/>
      </c:valAx>
      <c:dTable>
        <c:showHorzBorder val="1"/>
        <c:showVertBorder val="1"/>
        <c:showOutline val="1"/>
        <c:showKeys val="1"/>
        <c:spPr>
          <a:ln w="3175">
            <a:solidFill>
              <a:srgbClr val="000000"/>
            </a:solidFill>
            <a:prstDash val="solid"/>
          </a:ln>
        </c:spPr>
        <c:txPr>
          <a:bodyPr/>
          <a:lstStyle/>
          <a:p>
            <a:pPr rtl="0">
              <a:defRPr sz="800" b="1" i="0" u="none" strike="noStrike" baseline="0">
                <a:solidFill>
                  <a:srgbClr val="000000"/>
                </a:solidFill>
                <a:latin typeface="Arial CE"/>
                <a:ea typeface="Arial CE"/>
                <a:cs typeface="Arial CE"/>
              </a:defRPr>
            </a:pPr>
            <a:endParaRPr lang="cs-CZ"/>
          </a:p>
        </c:txPr>
      </c:dTable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E"/>
          <a:ea typeface="Arial CE"/>
          <a:cs typeface="Arial CE"/>
        </a:defRPr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majetková</a:t>
            </a:r>
            <a:endParaRPr lang="en-US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538490381010066"/>
          <c:y val="0.17648672294341586"/>
          <c:w val="0.87849788007268326"/>
          <c:h val="0.68754423715053636"/>
        </c:manualLayout>
      </c:layout>
      <c:lineChart>
        <c:grouping val="standard"/>
        <c:varyColors val="0"/>
        <c:ser>
          <c:idx val="1"/>
          <c:order val="0"/>
          <c:tx>
            <c:v>Počet skutků</c:v>
          </c:tx>
          <c:cat>
            <c:numRef>
              <c:f>List1!$A$35:$A$46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List1!$B$35:$B$46</c:f>
              <c:numCache>
                <c:formatCode>General</c:formatCode>
                <c:ptCount val="12"/>
                <c:pt idx="0">
                  <c:v>203717</c:v>
                </c:pt>
                <c:pt idx="1">
                  <c:v>203675</c:v>
                </c:pt>
                <c:pt idx="2">
                  <c:v>194970</c:v>
                </c:pt>
                <c:pt idx="3">
                  <c:v>209351</c:v>
                </c:pt>
                <c:pt idx="4">
                  <c:v>173611</c:v>
                </c:pt>
                <c:pt idx="5">
                  <c:v>139092</c:v>
                </c:pt>
                <c:pt idx="6">
                  <c:v>118082</c:v>
                </c:pt>
                <c:pt idx="7">
                  <c:v>108497</c:v>
                </c:pt>
                <c:pt idx="8">
                  <c:v>98670</c:v>
                </c:pt>
                <c:pt idx="9">
                  <c:v>102136</c:v>
                </c:pt>
                <c:pt idx="10">
                  <c:v>82116</c:v>
                </c:pt>
                <c:pt idx="11">
                  <c:v>77562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5298560"/>
        <c:axId val="295300096"/>
      </c:lineChart>
      <c:catAx>
        <c:axId val="29529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95300096"/>
        <c:crosses val="autoZero"/>
        <c:auto val="1"/>
        <c:lblAlgn val="ctr"/>
        <c:lblOffset val="100"/>
        <c:noMultiLvlLbl val="0"/>
      </c:catAx>
      <c:valAx>
        <c:axId val="295300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9529856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cs-CZ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/>
              <a:t>násilná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v>Počet skutků</c:v>
          </c:tx>
          <c:cat>
            <c:numRef>
              <c:f>List1!$A$12:$A$23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List1!$B$12:$B$23</c:f>
              <c:numCache>
                <c:formatCode>General</c:formatCode>
                <c:ptCount val="12"/>
                <c:pt idx="0">
                  <c:v>18073</c:v>
                </c:pt>
                <c:pt idx="1">
                  <c:v>19409</c:v>
                </c:pt>
                <c:pt idx="2">
                  <c:v>18358</c:v>
                </c:pt>
                <c:pt idx="3">
                  <c:v>18689</c:v>
                </c:pt>
                <c:pt idx="4">
                  <c:v>16949</c:v>
                </c:pt>
                <c:pt idx="5">
                  <c:v>15669</c:v>
                </c:pt>
                <c:pt idx="6">
                  <c:v>14233</c:v>
                </c:pt>
                <c:pt idx="7">
                  <c:v>13672</c:v>
                </c:pt>
                <c:pt idx="8">
                  <c:v>13553</c:v>
                </c:pt>
                <c:pt idx="9">
                  <c:v>13606</c:v>
                </c:pt>
                <c:pt idx="10">
                  <c:v>12247</c:v>
                </c:pt>
                <c:pt idx="11">
                  <c:v>11958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7485440"/>
        <c:axId val="297486976"/>
      </c:lineChart>
      <c:catAx>
        <c:axId val="297485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97486976"/>
        <c:crosses val="autoZero"/>
        <c:auto val="1"/>
        <c:lblAlgn val="ctr"/>
        <c:lblOffset val="100"/>
        <c:noMultiLvlLbl val="0"/>
      </c:catAx>
      <c:valAx>
        <c:axId val="2974869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97485440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cs-CZ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dirty="0"/>
              <a:t>hospodářská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224748591819281"/>
          <c:y val="0.12791475620950937"/>
          <c:w val="0.87576749535521548"/>
          <c:h val="0.76277298443029784"/>
        </c:manualLayout>
      </c:layout>
      <c:lineChart>
        <c:grouping val="standard"/>
        <c:varyColors val="0"/>
        <c:ser>
          <c:idx val="1"/>
          <c:order val="0"/>
          <c:tx>
            <c:v>Počet skutků</c:v>
          </c:tx>
          <c:cat>
            <c:numRef>
              <c:f>List2!$A$12:$A$23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List2!$B$12:$B$23</c:f>
              <c:numCache>
                <c:formatCode>General</c:formatCode>
                <c:ptCount val="12"/>
                <c:pt idx="0">
                  <c:v>28371</c:v>
                </c:pt>
                <c:pt idx="1">
                  <c:v>28216</c:v>
                </c:pt>
                <c:pt idx="2">
                  <c:v>27633</c:v>
                </c:pt>
                <c:pt idx="3">
                  <c:v>30376</c:v>
                </c:pt>
                <c:pt idx="4">
                  <c:v>30731</c:v>
                </c:pt>
                <c:pt idx="5">
                  <c:v>30616</c:v>
                </c:pt>
                <c:pt idx="6">
                  <c:v>28306</c:v>
                </c:pt>
                <c:pt idx="7">
                  <c:v>26294</c:v>
                </c:pt>
                <c:pt idx="8">
                  <c:v>24837</c:v>
                </c:pt>
                <c:pt idx="9">
                  <c:v>24589</c:v>
                </c:pt>
                <c:pt idx="10">
                  <c:v>18528</c:v>
                </c:pt>
                <c:pt idx="11">
                  <c:v>12510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38826368"/>
        <c:axId val="338827904"/>
      </c:lineChart>
      <c:catAx>
        <c:axId val="338826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pattFill prst="pct5">
            <a:fgClr>
              <a:srgbClr val="FF0000"/>
            </a:fgClr>
            <a:bgClr>
              <a:schemeClr val="bg1"/>
            </a:bgClr>
          </a:pattFill>
          <a:ln>
            <a:solidFill>
              <a:srgbClr val="FF0000"/>
            </a:solidFill>
          </a:ln>
        </c:spPr>
        <c:crossAx val="338827904"/>
        <c:crosses val="autoZero"/>
        <c:auto val="1"/>
        <c:lblAlgn val="ctr"/>
        <c:lblOffset val="100"/>
        <c:noMultiLvlLbl val="0"/>
      </c:catAx>
      <c:valAx>
        <c:axId val="338827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882636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cs-CZ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72869489328722"/>
          <c:y val="5.6030183727034118E-2"/>
          <c:w val="0.82852523397354483"/>
          <c:h val="0.78212598425196855"/>
        </c:manualLayout>
      </c:layout>
      <c:lineChart>
        <c:grouping val="standard"/>
        <c:varyColors val="0"/>
        <c:ser>
          <c:idx val="1"/>
          <c:order val="0"/>
          <c:tx>
            <c:v>Počet skutků</c:v>
          </c:tx>
          <c:cat>
            <c:numRef>
              <c:f>List3!$A$5:$A$16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List3!$B$5:$B$16</c:f>
              <c:numCache>
                <c:formatCode>General</c:formatCode>
                <c:ptCount val="12"/>
                <c:pt idx="0">
                  <c:v>1811</c:v>
                </c:pt>
                <c:pt idx="1">
                  <c:v>2086</c:v>
                </c:pt>
                <c:pt idx="2">
                  <c:v>1981</c:v>
                </c:pt>
                <c:pt idx="3">
                  <c:v>2109</c:v>
                </c:pt>
                <c:pt idx="4">
                  <c:v>2205</c:v>
                </c:pt>
                <c:pt idx="5">
                  <c:v>2256</c:v>
                </c:pt>
                <c:pt idx="6">
                  <c:v>2241</c:v>
                </c:pt>
                <c:pt idx="7">
                  <c:v>2363</c:v>
                </c:pt>
                <c:pt idx="8">
                  <c:v>2655</c:v>
                </c:pt>
                <c:pt idx="9">
                  <c:v>2733</c:v>
                </c:pt>
                <c:pt idx="10">
                  <c:v>2605</c:v>
                </c:pt>
                <c:pt idx="11">
                  <c:v>3049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7726336"/>
        <c:axId val="297727872"/>
      </c:lineChart>
      <c:catAx>
        <c:axId val="297726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297727872"/>
        <c:crosses val="autoZero"/>
        <c:auto val="1"/>
        <c:lblAlgn val="ctr"/>
        <c:lblOffset val="100"/>
        <c:noMultiLvlLbl val="0"/>
      </c:catAx>
      <c:valAx>
        <c:axId val="297727872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29772633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b="1"/>
            </a:pPr>
            <a:endParaRPr lang="cs-CZ"/>
          </a:p>
        </c:txPr>
      </c:dTable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List2!$A$2:$A$11</c:f>
              <c:strCache>
                <c:ptCount val="10"/>
                <c:pt idx="0">
                  <c:v>úvěrový podvod</c:v>
                </c:pt>
                <c:pt idx="1">
                  <c:v>neoprávněné opatření, padělání a pozměnění platebního prostředku</c:v>
                </c:pt>
                <c:pt idx="2">
                  <c:v>výtržnictví</c:v>
                </c:pt>
                <c:pt idx="3">
                  <c:v>nedovolená výr. &amp; jiné nakládání s omamnými a psychotr. látkami a jedy pro jiného</c:v>
                </c:pt>
                <c:pt idx="4">
                  <c:v>úmysl. ublížení na zdraví</c:v>
                </c:pt>
                <c:pt idx="5">
                  <c:v>dopravní nehody silniční nedbal. </c:v>
                </c:pt>
                <c:pt idx="6">
                  <c:v>zanedbání povinné výživy</c:v>
                </c:pt>
                <c:pt idx="7">
                  <c:v>ohrožení pod vlivem návykové látky, opilství</c:v>
                </c:pt>
                <c:pt idx="8">
                  <c:v>maření výkonu úředního rozhodnutí</c:v>
                </c:pt>
                <c:pt idx="9">
                  <c:v>krádeže</c:v>
                </c:pt>
              </c:strCache>
            </c:strRef>
          </c:cat>
          <c:val>
            <c:numRef>
              <c:f>List2!$B$2:$B$11</c:f>
              <c:numCache>
                <c:formatCode>#,##0</c:formatCode>
                <c:ptCount val="10"/>
                <c:pt idx="0">
                  <c:v>1738</c:v>
                </c:pt>
                <c:pt idx="1">
                  <c:v>1863</c:v>
                </c:pt>
                <c:pt idx="2">
                  <c:v>2284</c:v>
                </c:pt>
                <c:pt idx="3">
                  <c:v>2815</c:v>
                </c:pt>
                <c:pt idx="4">
                  <c:v>3689</c:v>
                </c:pt>
                <c:pt idx="5">
                  <c:v>5743</c:v>
                </c:pt>
                <c:pt idx="6">
                  <c:v>5844</c:v>
                </c:pt>
                <c:pt idx="7">
                  <c:v>8340</c:v>
                </c:pt>
                <c:pt idx="8">
                  <c:v>10998</c:v>
                </c:pt>
                <c:pt idx="9">
                  <c:v>16695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97779200"/>
        <c:axId val="297780736"/>
      </c:barChart>
      <c:catAx>
        <c:axId val="297779200"/>
        <c:scaling>
          <c:orientation val="minMax"/>
        </c:scaling>
        <c:delete val="0"/>
        <c:axPos val="l"/>
        <c:majorTickMark val="out"/>
        <c:minorTickMark val="none"/>
        <c:tickLblPos val="nextTo"/>
        <c:crossAx val="297780736"/>
        <c:crosses val="autoZero"/>
        <c:auto val="1"/>
        <c:lblAlgn val="ctr"/>
        <c:lblOffset val="100"/>
        <c:noMultiLvlLbl val="0"/>
      </c:catAx>
      <c:valAx>
        <c:axId val="297780736"/>
        <c:scaling>
          <c:orientation val="minMax"/>
        </c:scaling>
        <c:delete val="0"/>
        <c:axPos val="b"/>
        <c:majorGridlines/>
        <c:numFmt formatCode="#,##0" sourceLinked="1"/>
        <c:majorTickMark val="out"/>
        <c:minorTickMark val="none"/>
        <c:tickLblPos val="nextTo"/>
        <c:crossAx val="29777920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391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573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0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4690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841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880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29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494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210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437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8283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EE4CF-BD2D-4EDB-96D2-051191838ECC}" type="datetimeFigureOut">
              <a:rPr lang="cs-CZ" smtClean="0"/>
              <a:pPr/>
              <a:t>15.03.2022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538FC-2603-41E3-95C1-78A38D4B6A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32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zso.cz/csu/czso/pocet-obyvatel-v-obcich-k-11202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ok.cz/iksp/docs/470_Analyza_trendu_kriminality_v_Ceske_republice_v_roce_2020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Trendy kriminality v České republice v roce 2020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Republikový výbor pro prevenci kriminality </a:t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sk-SK" sz="24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23. 3. 2022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9063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656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Vývoj evidované kriminality</a:t>
            </a: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1998</a:t>
            </a:r>
            <a:r>
              <a:rPr lang="en-GB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-20</a:t>
            </a: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cs-CZ" sz="18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Vrchol: </a:t>
            </a:r>
            <a:r>
              <a:rPr lang="en-GB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1999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– ve statistikách Policie ČR bylo evidováno </a:t>
            </a:r>
            <a:r>
              <a:rPr lang="en-GB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426</a:t>
            </a:r>
            <a:r>
              <a:rPr lang="cs-CZ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626 </a:t>
            </a:r>
            <a:r>
              <a:rPr lang="cs-CZ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skutků</a:t>
            </a:r>
            <a:br>
              <a:rPr lang="cs-CZ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Předcovidové</a:t>
            </a:r>
            <a:r>
              <a:rPr lang="cs-CZ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minimum: </a:t>
            </a:r>
            <a:r>
              <a:rPr lang="cs-CZ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 – 192 221 skutků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</a:t>
            </a:r>
            <a:r>
              <a:rPr lang="cs-CZ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Statistika Policie ČR</a:t>
            </a:r>
            <a:endParaRPr lang="cs-CZ" sz="14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193931"/>
              </p:ext>
            </p:extLst>
          </p:nvPr>
        </p:nvGraphicFramePr>
        <p:xfrm>
          <a:off x="3004784" y="1582259"/>
          <a:ext cx="3134431" cy="4511037"/>
        </p:xfrm>
        <a:graphic>
          <a:graphicData uri="http://schemas.openxmlformats.org/drawingml/2006/table">
            <a:tbl>
              <a:tblPr/>
              <a:tblGrid>
                <a:gridCol w="534943"/>
                <a:gridCol w="760622"/>
                <a:gridCol w="802414"/>
                <a:gridCol w="1036452"/>
              </a:tblGrid>
              <a:tr h="48522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Rok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Policií zjištěné trestné činy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Objasněné trestné činy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Stíhaní pachatelé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1999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426 626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193 354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127837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391 469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172 245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130234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358 577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166 827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127856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2002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372 341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151 491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123964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357 740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135 581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121393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351 629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134 444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121531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344 060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135 281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121511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336 446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133 695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122753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357 391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138 852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127718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343 799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127 906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122053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332 829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127 604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123234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313 387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117 685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112477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317 177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122 238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114975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2012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304 528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120 168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113024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325 366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129 181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117670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288 660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126 237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114608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247 628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112 139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101881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218 162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101 678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93379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202 303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94 890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87168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192 405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92 795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84990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199 221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93 202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86209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68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2020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165 525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77 786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75405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2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2021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153 233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87 744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 </a:t>
                      </a:r>
                      <a:r>
                        <a:rPr lang="cs-CZ" sz="1000" b="1" i="1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</a:rPr>
                        <a:t>69749</a:t>
                      </a:r>
                    </a:p>
                  </a:txBody>
                  <a:tcPr marL="8366" marR="8366" marT="836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233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5264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Vývoj evidované kriminality</a:t>
            </a: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1998</a:t>
            </a: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-20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sz="18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</a:t>
            </a:r>
            <a:r>
              <a:rPr lang="cs-CZ" sz="1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Statistika Policie ČR</a:t>
            </a:r>
            <a:endParaRPr lang="cs-CZ" sz="1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802784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233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074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9512" y="418880"/>
            <a:ext cx="8229600" cy="993896"/>
          </a:xfrm>
        </p:spPr>
        <p:txBody>
          <a:bodyPr>
            <a:normAutofit/>
          </a:bodyPr>
          <a:lstStyle/>
          <a:p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Osoby stíhané a vyšetřované Policií ČR v letech 2010–2020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ČR</a:t>
            </a:r>
            <a:endParaRPr lang="cs-CZ" sz="1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6876256" y="1600200"/>
            <a:ext cx="18105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Podíl opakovaně trestaných osob na stíhaných osobách celkem:</a:t>
            </a:r>
          </a:p>
          <a:p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2010 = 47%</a:t>
            </a:r>
          </a:p>
          <a:p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2015 = 52%</a:t>
            </a:r>
          </a:p>
          <a:p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2018 = 37%</a:t>
            </a:r>
          </a:p>
          <a:p>
            <a:r>
              <a:rPr lang="cs-CZ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2020 = 40%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Zástupný symbol pro obsah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715557320"/>
              </p:ext>
            </p:extLst>
          </p:nvPr>
        </p:nvGraphicFramePr>
        <p:xfrm>
          <a:off x="457200" y="1600200"/>
          <a:ext cx="6131024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566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9084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počtu známých pachatelů dospělých a nedospělých (do 18 let) v letech </a:t>
            </a: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2010-2020</a:t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ČR</a:t>
            </a:r>
            <a:endParaRPr lang="cs-CZ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88640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2922748"/>
              </p:ext>
            </p:extLst>
          </p:nvPr>
        </p:nvGraphicFramePr>
        <p:xfrm>
          <a:off x="467544" y="1628800"/>
          <a:ext cx="8229600" cy="49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666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Majetková </a:t>
            </a:r>
            <a:r>
              <a:rPr lang="cs-CZ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trestná činnost v letech </a:t>
            </a: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2010–2021 </a:t>
            </a:r>
            <a:r>
              <a:rPr lang="cs-CZ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(dle dělení Policie ČR</a:t>
            </a: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ČR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47756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38639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27641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Násilná </a:t>
            </a:r>
            <a:r>
              <a:rPr lang="cs-CZ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trestná činnost v letech </a:t>
            </a: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2010-2021 </a:t>
            </a:r>
            <a:r>
              <a:rPr lang="cs-CZ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(dle dělení Policie ČR</a:t>
            </a: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ČR</a:t>
            </a:r>
            <a:endParaRPr lang="cs-CZ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47756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558259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66487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cs-CZ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Hospodářská </a:t>
            </a:r>
            <a:r>
              <a:rPr lang="cs-CZ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trestná činnost v letech 2010-2021 (dle dělení Policie ČR)</a:t>
            </a:r>
            <a: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  <a:b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Škoda způsobená hospodářskou trestnou činností</a:t>
            </a:r>
            <a:r>
              <a:rPr lang="cs-CZ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2020: škoda celková 22,5 mld. Kč, škoda z HTČ 15,8 mld. Kč (70,2%)</a:t>
            </a:r>
            <a:br>
              <a:rPr lang="cs-CZ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2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2021: škoda celková 27,1 mld. Kč, škoda z HTČ 18,7 mld. Kč (69%)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26567"/>
            <a:ext cx="1152128" cy="49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8561831"/>
              </p:ext>
            </p:extLst>
          </p:nvPr>
        </p:nvGraphicFramePr>
        <p:xfrm>
          <a:off x="467544" y="1628800"/>
          <a:ext cx="8229600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5727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Mravnostní </a:t>
            </a:r>
            <a:r>
              <a:rPr lang="cs-CZ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trestná činnost v letech </a:t>
            </a: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2010-2021 </a:t>
            </a:r>
            <a:r>
              <a:rPr lang="cs-CZ" sz="1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(dle dělení Policie ČR</a:t>
            </a:r>
            <a: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cs-CZ" sz="1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Statistika Policie ČR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88640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74348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21007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Deset </a:t>
            </a:r>
            <a:r>
              <a:rPr lang="cs-CZ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nejčastěji se vyskytujících trestných činů za rok 2020 dle počtu pachatelů stíhaných Policií </a:t>
            </a: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</a:t>
            </a: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Statistika Policie ČR</a:t>
            </a:r>
            <a:endParaRPr lang="cs-CZ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47756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544244"/>
              </p:ext>
            </p:extLst>
          </p:nvPr>
        </p:nvGraphicFramePr>
        <p:xfrm>
          <a:off x="467544" y="16288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1328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Srovnání </a:t>
            </a:r>
            <a:r>
              <a:rPr lang="cs-CZ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struktury evidované kriminality v letech 2019, 2020 a 2021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Pramen: Statistika Policie ČR</a:t>
            </a:r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444208" y="1268760"/>
            <a:ext cx="2242592" cy="485740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Kriminalita ostatní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Výtržnictví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, sprejerství, ohrožování výchovy mládeže, obchodování s dětmi, zneužívání pravomoci úřední osoby, nedovolené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ozbrojování.</a:t>
            </a:r>
          </a:p>
          <a:p>
            <a:pPr marL="0" indent="0">
              <a:buNone/>
            </a:pPr>
            <a:r>
              <a:rPr lang="cs-CZ" sz="4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Nejčetnější </a:t>
            </a:r>
            <a:r>
              <a:rPr lang="cs-CZ" sz="4800" u="sng" dirty="0">
                <a:latin typeface="Arial" panose="020B0604020202020204" pitchFamily="34" charset="0"/>
                <a:cs typeface="Arial" panose="020B0604020202020204" pitchFamily="34" charset="0"/>
              </a:rPr>
              <a:t>v této </a:t>
            </a:r>
            <a:r>
              <a:rPr lang="cs-CZ" sz="4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kategorii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: Maření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výkonu úředního rozhodnutí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(2020 i 2021 přes 12 tis. skutků),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trestné činy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spojené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 drogami – nedovolená výroba a držení omamných a psychotropních látek a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jedů (2020 i 2021 cca 3 tis.),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šíření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toxikománie.</a:t>
            </a:r>
          </a:p>
          <a:p>
            <a:pPr marL="0" indent="0">
              <a:buNone/>
            </a:pPr>
            <a:endParaRPr lang="cs-CZ" sz="4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Kriminalita zbývající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Trestné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činy v dopravě, ublížení na zdraví z nedbalosti, týrání zvířat, účast na organizované zločinecké skupině, trestné činy spočívající v hanobení národa, rasy apod. a podněcování k nenávisti vůči skupině osob, zvýhodňování věřitele, šíření poplašné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zprávy.</a:t>
            </a:r>
          </a:p>
          <a:p>
            <a:pPr marL="0" indent="0">
              <a:buNone/>
            </a:pPr>
            <a:r>
              <a:rPr lang="cs-CZ" sz="4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Nejčetnější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: Ohrožení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pod vlivem návykové látky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(2020 i 2021 přes 8 tis.) a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zanedbání povinné </a:t>
            </a: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výživy (2020=7,2 tis., 2021=6,8 tis.).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04865"/>
            <a:ext cx="5698976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47756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541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7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Rozložení kriminality k 1.1. 2021</a:t>
            </a:r>
            <a:r>
              <a:rPr lang="cs-CZ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Zdroj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: Ročenka ČSÚ </a:t>
            </a:r>
            <a:r>
              <a:rPr lang="cs-CZ" sz="1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https://www.czso.cz/</a:t>
            </a:r>
            <a:r>
              <a:rPr lang="cs-CZ" sz="1600" u="sng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csu</a:t>
            </a:r>
            <a:r>
              <a:rPr lang="cs-CZ" sz="1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cs-CZ" sz="1600" u="sng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czso</a:t>
            </a:r>
            <a:r>
              <a:rPr lang="cs-CZ" sz="16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/pocet-obyvatel-v-obcich-k-112021</a:t>
            </a:r>
            <a:r>
              <a:rPr lang="cs-CZ" sz="1600" dirty="0">
                <a:latin typeface="Arial" panose="020B0604020202020204" pitchFamily="34" charset="0"/>
                <a:cs typeface="Arial" panose="020B0604020202020204" pitchFamily="34" charset="0"/>
              </a:rPr>
              <a:t>, podklady Policejního Prezídia ČR, odbor věcných gescí a statistik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54" y="147756"/>
            <a:ext cx="115212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939" y="1628801"/>
            <a:ext cx="6084122" cy="4043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830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Faktory poklesu</a:t>
            </a:r>
            <a:endParaRPr lang="cs-CZ" sz="4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Celkově se trend kriminality v ČR oproti nárůstovému roku 2019 navrátil k poklesu, dokonce výraznému, nicméně rok 2020 je specifický zejména ze dvou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důvodů: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Jedním </a:t>
            </a:r>
            <a:r>
              <a:rPr lang="cs-CZ" dirty="0">
                <a:latin typeface="Arial" pitchFamily="34" charset="0"/>
                <a:cs typeface="Arial" pitchFamily="34" charset="0"/>
              </a:rPr>
              <a:t>z nich je vliv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pande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mie </a:t>
            </a:r>
            <a:r>
              <a:rPr lang="cs-CZ" u="sng" dirty="0">
                <a:latin typeface="Arial" pitchFamily="34" charset="0"/>
                <a:cs typeface="Arial" pitchFamily="34" charset="0"/>
              </a:rPr>
              <a:t>COVIDu-19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dirty="0">
                <a:latin typeface="Arial" pitchFamily="34" charset="0"/>
                <a:cs typeface="Arial" pitchFamily="34" charset="0"/>
              </a:rPr>
              <a:t>s 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souvisejících </a:t>
            </a:r>
            <a:r>
              <a:rPr lang="cs-CZ" dirty="0">
                <a:latin typeface="Arial" pitchFamily="34" charset="0"/>
                <a:cs typeface="Arial" pitchFamily="34" charset="0"/>
              </a:rPr>
              <a:t>opatření, jako bylo např. omezení pohybu obyvatel ČR v rámci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lockdownu</a:t>
            </a:r>
            <a:r>
              <a:rPr lang="cs-CZ" dirty="0">
                <a:latin typeface="Arial" pitchFamily="34" charset="0"/>
                <a:cs typeface="Arial" pitchFamily="34" charset="0"/>
              </a:rPr>
              <a:t> nebo značná regulace turismu. Je rovněž třeba kalkulovat i s povědomím pachatelů o zpřísnění postihu za trestnou činnost v době vyhlášeného nouzového stavu. 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Druhým faktorem je </a:t>
            </a:r>
            <a:r>
              <a:rPr lang="cs-CZ" u="sng" dirty="0">
                <a:latin typeface="Arial" pitchFamily="34" charset="0"/>
                <a:cs typeface="Arial" pitchFamily="34" charset="0"/>
              </a:rPr>
              <a:t>zvýšení hranice škody a následků v trestněprávních kauzách na dvojnásobek</a:t>
            </a:r>
            <a:r>
              <a:rPr lang="cs-CZ" dirty="0">
                <a:latin typeface="Arial" pitchFamily="34" charset="0"/>
                <a:cs typeface="Arial" pitchFamily="34" charset="0"/>
              </a:rPr>
              <a:t>, kterou provedla s účinností od 1. 10. 2020 novela trestního zákoníku č. 333/2020 Sb.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Související kvalifikované odhady k tématu hovoří o tom, že tento krok sám o sobě může představovat snížení počtu trestných činů o 3 až 5 tisíc případů ročně.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dirty="0">
                <a:latin typeface="Arial" pitchFamily="34" charset="0"/>
                <a:cs typeface="Arial" pitchFamily="34" charset="0"/>
              </a:rPr>
              <a:t>tedy třeba přistupovat k prezentovaným datům s  uvědoměním si těchto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markantů</a:t>
            </a:r>
            <a:r>
              <a:rPr lang="cs-CZ" dirty="0">
                <a:latin typeface="Arial" pitchFamily="34" charset="0"/>
                <a:cs typeface="Arial" pitchFamily="34" charset="0"/>
              </a:rPr>
              <a:t>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roce 2021 statistiky Policie ČR trvající pokles evidované </a:t>
            </a:r>
            <a:r>
              <a:rPr lang="cs-CZ" dirty="0">
                <a:latin typeface="Arial" pitchFamily="34" charset="0"/>
                <a:cs typeface="Arial" pitchFamily="34" charset="0"/>
              </a:rPr>
              <a:t>kriminality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potvrzují.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233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3291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poznatky</a:t>
            </a:r>
            <a:endParaRPr lang="cs-CZ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Ve spojitosti s pandemií bylo možno zaznamenat nové jevy v trestné činnosti, např. vydírání s výhrůžkou šíření </a:t>
            </a:r>
            <a:r>
              <a:rPr lang="cs-CZ" dirty="0" err="1">
                <a:latin typeface="Arial" pitchFamily="34" charset="0"/>
                <a:cs typeface="Arial" pitchFamily="34" charset="0"/>
              </a:rPr>
              <a:t>koronaviru</a:t>
            </a:r>
            <a:r>
              <a:rPr lang="cs-CZ" dirty="0">
                <a:latin typeface="Arial" pitchFamily="34" charset="0"/>
                <a:cs typeface="Arial" pitchFamily="34" charset="0"/>
              </a:rPr>
              <a:t>, nárůst přečinu šíření nakažlivé lidské nemoci (i z nedbalosti), šíření poplašných zpráv a </a:t>
            </a:r>
            <a:r>
              <a:rPr lang="cs-CZ" u="sng" dirty="0">
                <a:latin typeface="Arial" pitchFamily="34" charset="0"/>
                <a:cs typeface="Arial" pitchFamily="34" charset="0"/>
              </a:rPr>
              <a:t>významný přesun aktivit do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kyberprostoru.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Nařízením </a:t>
            </a:r>
            <a:r>
              <a:rPr lang="cs-CZ" dirty="0">
                <a:latin typeface="Arial" pitchFamily="34" charset="0"/>
                <a:cs typeface="Arial" pitchFamily="34" charset="0"/>
              </a:rPr>
              <a:t>vlády č. 75/2020 Sb. byl s účinností od 13. března 2020 doplněn výčet nakažlivých nemocí pro trestněprávní účely právě o onemocnění COVID-19.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Zjištěnou trestnou činností byly v roce 2020 způsobeny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škody</a:t>
            </a:r>
            <a:r>
              <a:rPr lang="cs-CZ" dirty="0">
                <a:latin typeface="Arial" pitchFamily="34" charset="0"/>
                <a:cs typeface="Arial" pitchFamily="34" charset="0"/>
              </a:rPr>
              <a:t> ve výši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22,5 mld. Kč</a:t>
            </a:r>
            <a:r>
              <a:rPr lang="cs-CZ" dirty="0">
                <a:latin typeface="Arial" pitchFamily="34" charset="0"/>
                <a:cs typeface="Arial" pitchFamily="34" charset="0"/>
              </a:rPr>
              <a:t>, což je o jednu a tři čtvrtě miliardy korun méně než v roce předchozím. V rámci Policie ČR byl zajištěn majetek z trestné činnosti ve výši cca 6,3 mld.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Kč. V roce 2021 činila celková způsobená škoda i přes pokles zjištěných skutků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27,1 mld. Kč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Regionální pokles kriminality byl rovněž plošný, nejvíce k nápadu trestné činnosti přispívá tradičně Praha (23 %), nejméně Karlovarský kraj s 2,7 %.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Osoby do 18 let věku tvoří stabilně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cca 5 </a:t>
            </a:r>
            <a:r>
              <a:rPr lang="cs-CZ" dirty="0">
                <a:latin typeface="Arial" pitchFamily="34" charset="0"/>
                <a:cs typeface="Arial" pitchFamily="34" charset="0"/>
              </a:rPr>
              <a:t>% ze všech stíhaných a vyšetřovaných osob, ale počty známých pachatelů v této kategorii výrazně poklesly. 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233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1971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Průzkum IKSP k dopadům pandemie Covid-19</a:t>
            </a:r>
            <a:endParaRPr lang="cs-CZ" sz="22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400" dirty="0">
                <a:latin typeface="Arial" pitchFamily="34" charset="0"/>
                <a:cs typeface="Arial" pitchFamily="34" charset="0"/>
              </a:rPr>
              <a:t>Ke zjištění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poznatků a názorů odborníků z praxe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 byl 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proveden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vlastní průzkum IKSP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.  K jeho realizaci byla zvolena forma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osobních strukturovaných rozhovorů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. </a:t>
            </a:r>
            <a:endParaRPr lang="cs-CZ" sz="3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Celkem bylo uskutečněno 18 rozhovorů v období od 17. června do 2. srpna 2021; odpovídalo celkem 22 respondentů.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Rozhovory byly uskutečněny s pracovníky </a:t>
            </a: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orgánů činných v trestním řízení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tj. státního zastupitelství – nejvyššího státního zastupitelství a obvodního státního zastupitelství, Nejvyššího soudu ČR, Policie ČR, konkrétně s pracovníky ředitelství Služby kriminální policie a vyšetřování a ředitelství Policie ČR Praha, dále na ředitelství Vězeňské služby ČR a ředitelství Probační a mediační služby. 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Rozhovory byly provedeny také s pracovníky </a:t>
            </a: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prevence kriminality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konkrétně odboru prevence kriminality Ministerstva vnitra ČR a s tajemníkem jedné z obvodních komisí prevence kriminality v Praze. 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Dotazováni byli také pracovníci </a:t>
            </a: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sociální práce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tj. sociální kurátor a pracovník OSPOD.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Do rozhovorů byli zahrnuti i pracovníci z </a:t>
            </a: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akademické sféry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konkrétně z Policejní akademie a z Národního ústavu duševního zdraví. 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Důležité místo bylo vyhrazeno pro </a:t>
            </a: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nevládní organizace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které působí v terénu – rozhovory byly provedeny s pracovníky organizací Rubikon, Bílý kruh bezpečí, Locika, </a:t>
            </a:r>
            <a:r>
              <a:rPr lang="cs-CZ" sz="3400" dirty="0" err="1" smtClean="0">
                <a:latin typeface="Arial" pitchFamily="34" charset="0"/>
                <a:cs typeface="Arial" pitchFamily="34" charset="0"/>
              </a:rPr>
              <a:t>Sananim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3400" dirty="0" err="1" smtClean="0">
                <a:latin typeface="Arial" pitchFamily="34" charset="0"/>
                <a:cs typeface="Arial" pitchFamily="34" charset="0"/>
              </a:rPr>
              <a:t>DropIn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, tedy organizací, které působí v oblasti péče o oběti včetně dětských, v protidrogové oblasti a v oblasti sociální práce.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7600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Vybraná zjištění I.</a:t>
            </a:r>
            <a:endParaRPr lang="cs-CZ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62500" lnSpcReduction="20000"/>
          </a:bodyPr>
          <a:lstStyle/>
          <a:p>
            <a:r>
              <a:rPr lang="cs-CZ" sz="2600" dirty="0" smtClean="0">
                <a:latin typeface="Arial" panose="020B0604020202020204" pitchFamily="34" charset="0"/>
                <a:cs typeface="Arial" pitchFamily="34" charset="0"/>
              </a:rPr>
              <a:t>Došlo k nárůstu </a:t>
            </a:r>
            <a:r>
              <a:rPr lang="cs-CZ" sz="2600" b="1" dirty="0" err="1" smtClean="0">
                <a:latin typeface="Arial" pitchFamily="34" charset="0"/>
                <a:cs typeface="Arial" pitchFamily="34" charset="0"/>
              </a:rPr>
              <a:t>kyberkriminality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, nárůst byl ale spíše v jednotkách procent (je ovšem třeba počítat s vysokou latencí, zejména u tzv.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kyberšikany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).Kromě obvyklých forem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kyberkriminality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se objevilo vydírání institucí (krádeže osobních dat, hrozba bombového útoku) a byla zaznamenána závažná hospodářská a finanční trestná činnost páchaná přes počítače. Stoupl tlak na veřejné zakázky (objednávky zdravotnického materiálu). V kyberprostoru byl zaznamenán nárůst nenávistných útoků (až o desítky procent), cílem těchto útoků byli hlavně politici a opatření proti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Covidu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Přibyli pachatelé </a:t>
            </a:r>
            <a:r>
              <a:rPr lang="cs-CZ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kyberkriminality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z řad mladistvých, kteří disponují dobrou znalostí práce na počítačích. Ve vztahu k distanční výuce se objevily útoky proti výukovým programům, ukázalo se, že učitelé, resp. školy neuměli ochránit používané platformy. Tato kriminalita ale spíše neměla zištný motiv. V aktivitách mládeže na Internetu byl zaznamenán nárůst </a:t>
            </a:r>
            <a:r>
              <a:rPr lang="cs-CZ" sz="2600" dirty="0" err="1">
                <a:latin typeface="Arial" panose="020B0604020202020204" pitchFamily="34" charset="0"/>
                <a:cs typeface="Arial" panose="020B0604020202020204" pitchFamily="34" charset="0"/>
              </a:rPr>
              <a:t>šikanózního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jednání a příp. sexuálně motivovaných aktivit, ale spíš odpovídal obecnému nárůstu </a:t>
            </a:r>
            <a:r>
              <a:rPr lang="cs-CZ" sz="2600" dirty="0" err="1">
                <a:latin typeface="Arial" panose="020B0604020202020204" pitchFamily="34" charset="0"/>
                <a:cs typeface="Arial" panose="020B0604020202020204" pitchFamily="34" charset="0"/>
              </a:rPr>
              <a:t>kyberkriminality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Ale projevy </a:t>
            </a:r>
            <a:r>
              <a:rPr lang="cs-CZ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hate</a:t>
            </a:r>
            <a:r>
              <a:rPr lang="cs-CZ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crime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vykazovaly změnu nepřítele. Tím se stali politici a vláda. Zvýšil se počet trestních oznámení na politiky, obchodníky aj. v souvislosti s pandemií a opatřeními, naopak poklesl počet útoků na cizince, Romy a okrajové skupiny. Náladu ve společnosti ovlivňovali odmítači opatření, došlo k vytváření a šíření různých teorií a zvěstí v kyberprostoru.</a:t>
            </a:r>
          </a:p>
          <a:p>
            <a:endParaRPr lang="cs-CZ" sz="40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Vybraná zjištění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Zásadní </a:t>
            </a:r>
            <a:r>
              <a:rPr lang="cs-CZ" sz="3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změny v chování pachatelů 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nebyly pozorovány. Nicméně některé částečně nové jevy v modu </a:t>
            </a:r>
            <a:r>
              <a:rPr lang="cs-CZ" sz="3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operandi</a:t>
            </a:r>
            <a:r>
              <a:rPr lang="cs-CZ" sz="3400" dirty="0" smtClean="0">
                <a:latin typeface="Arial" panose="020B0604020202020204" pitchFamily="34" charset="0"/>
                <a:cs typeface="Arial" panose="020B0604020202020204" pitchFamily="34" charset="0"/>
              </a:rPr>
              <a:t> zaznamenány byly. Lze předpokládat, že pachatelé měli obavy z nákazy jen zpočátku období pandemie.</a:t>
            </a:r>
          </a:p>
          <a:p>
            <a:r>
              <a:rPr lang="cs-CZ" sz="3400" dirty="0">
                <a:latin typeface="Arial" pitchFamily="34" charset="0"/>
                <a:cs typeface="Arial" pitchFamily="34" charset="0"/>
              </a:rPr>
              <a:t>Poklesla klasická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majetková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 kriminalita, ubylo i pouliční kriminality; poklesla, ale také se více rozprostřela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drobná 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kriminalita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3400" dirty="0">
                <a:latin typeface="Arial" panose="020B0604020202020204" pitchFamily="34" charset="0"/>
                <a:cs typeface="Arial" panose="020B0604020202020204" pitchFamily="34" charset="0"/>
              </a:rPr>
              <a:t>Byl konstatován </a:t>
            </a:r>
            <a:r>
              <a:rPr lang="cs-CZ" sz="3400" b="1" dirty="0">
                <a:latin typeface="Arial" panose="020B0604020202020204" pitchFamily="34" charset="0"/>
                <a:cs typeface="Arial" panose="020B0604020202020204" pitchFamily="34" charset="0"/>
              </a:rPr>
              <a:t>úbytek kapsářů a podvodů páchaných v osobním kontaktu</a:t>
            </a:r>
            <a:r>
              <a:rPr lang="cs-CZ" sz="3400" dirty="0">
                <a:latin typeface="Arial" panose="020B0604020202020204" pitchFamily="34" charset="0"/>
                <a:cs typeface="Arial" panose="020B0604020202020204" pitchFamily="34" charset="0"/>
              </a:rPr>
              <a:t>; podvody se více přesunuly na Internet nebo s použitím telefonu; objevilo se více podvodů souvisejících s nedodáním objednaného zboží. Na straně druhé došlo k renesanci podvodů páchaných za účelem vylákání peněz od poškozených.</a:t>
            </a:r>
          </a:p>
          <a:p>
            <a:r>
              <a:rPr lang="cs-CZ" sz="3400" dirty="0" smtClean="0">
                <a:latin typeface="Arial" pitchFamily="34" charset="0"/>
                <a:cs typeface="Arial" pitchFamily="34" charset="0"/>
              </a:rPr>
              <a:t>Prakticky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 vymizel pouliční prodej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omamných a psychotropních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látek; 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pak byly nalezeny náhradní způsoby přísunu drog a stav na drogovém trhu se vrátil k „normálu“.</a:t>
            </a:r>
          </a:p>
          <a:p>
            <a:r>
              <a:rPr lang="cs-CZ" sz="3400" dirty="0">
                <a:latin typeface="Arial" pitchFamily="34" charset="0"/>
                <a:cs typeface="Arial" pitchFamily="34" charset="0"/>
              </a:rPr>
              <a:t>Respondenti v téměř naprosté shodě konstatovali, že vzestup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domácího násilí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 nebyl viditelný, ale mohl být latentní. Pokud se projevil, tak spíše v rizikových, chronicky problémových rodinách, kde existovaly konflikty i před pandemií.</a:t>
            </a:r>
          </a:p>
          <a:p>
            <a:r>
              <a:rPr lang="cs-CZ" sz="3400" dirty="0">
                <a:latin typeface="Arial" pitchFamily="34" charset="0"/>
                <a:cs typeface="Arial" pitchFamily="34" charset="0"/>
              </a:rPr>
              <a:t>Největší dopady byly konstatovány na </a:t>
            </a:r>
            <a:r>
              <a:rPr lang="cs-CZ" sz="3400" b="1" dirty="0">
                <a:latin typeface="Arial" pitchFamily="34" charset="0"/>
                <a:cs typeface="Arial" pitchFamily="34" charset="0"/>
              </a:rPr>
              <a:t>děti v pubertě a postpubertě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, odkázané na sociální sítě, kde převládá negativismus a agrese, negativní emoce; děti vypadly z reálných sociálních kontaktů.  Ale u kriminality a </a:t>
            </a:r>
            <a:r>
              <a:rPr lang="cs-CZ" sz="3400" dirty="0" err="1">
                <a:latin typeface="Arial" pitchFamily="34" charset="0"/>
                <a:cs typeface="Arial" pitchFamily="34" charset="0"/>
              </a:rPr>
              <a:t>prekriminality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 dětí nebyl nezaznamenán nárůst, spíš porušování režimu omezení.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cs-CZ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Mohou změny, které přinesla pandemie, předznamenávat trvalejší trend?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Podle názoru dotazovaných bude vše záviset na tom, zda dojde k návratu k původnímu stavu před pandemií. Například u poklesu kapesních krádeží se jedná pouze o přechodný jev, v návaznosti na rozvolnění opět docházelo k nárůstu kapesních krádeží. Lze tedy predikovat, že se jedná pouze o dočasné změny, které s uvolněním cestování pominou.Stejný trend pravděpodobně nastane v oblasti OPL, kdy otevření hranic, zrušení omezení pohybu osob přinese i nárůst poptávky po OPL. Policie v zásadě očekávala návrat k 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předpandemickému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stavu ve všech oblastech kriminality. 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U hospodářské kriminality se některé jevy teprve mohou projevit, možné jsou daňové úniky, vylákání a zneužití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covidových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dotací, problémy v účetnictví, úpadky firem. Asi setrvá zvýšená kriminalita páchaná on-line včetně posílení rizikového chování dětí na Internetu a sítích. 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Dalším viditelným trendem je sociální propad uživatelů drog. </a:t>
            </a:r>
          </a:p>
          <a:p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Obecně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více respondentů, zejména z oblasti sociální práce konstatovalo, že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systém sociální péče a pomoc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i nebyl připraven na náraz pandemie.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Praxí je naléhavě pociťována potřeba předem připraveného „krizového plánu“, který by v hlavních rysech stanovil způsoby práce a spolupráce zainteresovaných organizací a institucí v případě naléhavé potřeby a mimořádných okolností. Dále se plně projevila nedostatečná kapacita zařízení péče o mládež a děti, které se dostávají do psychických problémů.  </a:t>
            </a:r>
          </a:p>
          <a:p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Děkuji </a:t>
            </a:r>
            <a:r>
              <a:rPr lang="cs-CZ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 pozornost</a:t>
            </a:r>
            <a:r>
              <a:rPr lang="cs-CZ" dirty="0"/>
              <a:t>.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Více: </a:t>
            </a:r>
            <a:r>
              <a:rPr lang="cs-CZ" sz="2000" i="1" dirty="0" err="1" smtClean="0">
                <a:latin typeface="Arial" pitchFamily="34" charset="0"/>
                <a:cs typeface="Arial" pitchFamily="34" charset="0"/>
              </a:rPr>
              <a:t>Scheinost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, M. a kol.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 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Analýza trendů kriminality v České republice v roce 2020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    </a:t>
            </a:r>
          </a:p>
          <a:p>
            <a:pPr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 http://www.ok.cz/iksp/docs/470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223963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305</Words>
  <Application>Microsoft Office PowerPoint</Application>
  <PresentationFormat>Předvádění na obrazovce (4:3)</PresentationFormat>
  <Paragraphs>168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Trendy kriminality v České republice v roce 2020 </vt:lpstr>
      <vt:lpstr>Vývoj evidované kriminality 1998-2021  Vrchol: 1999 – ve statistikách Policie ČR bylo evidováno 426 626 skutků Předcovidové minimum: 2018 – 192 221 skutků Pramen: Statistika Policie ČR</vt:lpstr>
      <vt:lpstr>Vývoj evidované kriminality 1998-2021  Pramen: Statistika Policie ČR</vt:lpstr>
      <vt:lpstr>Osoby stíhané a vyšetřované Policií ČR v letech 2010–2020 Pramen: Statistika Policie ČR</vt:lpstr>
      <vt:lpstr>  Vývoj počtu známých pachatelů dospělých a nedospělých (do 18 let) v letech 2010-2020 Pramen: Statistika Policie ČR</vt:lpstr>
      <vt:lpstr> Majetková trestná činnost v letech 2010–2021 (dle dělení Policie ČR) Pramen: Statistika Policie ČR</vt:lpstr>
      <vt:lpstr> Násilná trestná činnost v letech 2010-2021 (dle dělení Policie ČR) Pramen: Statistika Policie ČR</vt:lpstr>
      <vt:lpstr> Hospodářská trestná činnost v letech 2010-2021 (dle dělení Policie ČR) Pramen: Statistika Policie ČR  Škoda způsobená hospodářskou trestnou činností 2020: škoda celková 22,5 mld. Kč, škoda z HTČ 15,8 mld. Kč (70,2%) 2021: škoda celková 27,1 mld. Kč, škoda z HTČ 18,7 mld. Kč (69%)</vt:lpstr>
      <vt:lpstr>  Mravnostní trestná činnost v letech 2010-2021 (dle dělení Policie ČR) Pramen: Statistika Policie ČR</vt:lpstr>
      <vt:lpstr>  Deset nejčastěji se vyskytujících trestných činů za rok 2020 dle počtu pachatelů stíhaných Policií ČR Pramen: Statistika Policie ČR</vt:lpstr>
      <vt:lpstr> Srovnání struktury evidované kriminality v letech 2019, 2020 a 2021 Pramen: Statistika Policie ČR</vt:lpstr>
      <vt:lpstr>  Rozložení kriminality k 1.1. 2021 Zdroj: Ročenka ČSÚ https://www.czso.cz/csu/czso/pocet-obyvatel-v-obcich-k-112021, podklady Policejního Prezídia ČR, odbor věcných gescí a statistik </vt:lpstr>
      <vt:lpstr>Faktory poklesu</vt:lpstr>
      <vt:lpstr>Další poznatky</vt:lpstr>
      <vt:lpstr>Průzkum IKSP k dopadům pandemie Covid-19</vt:lpstr>
      <vt:lpstr>Vybraná zjištění I.</vt:lpstr>
      <vt:lpstr>Vybraná zjištění II.</vt:lpstr>
      <vt:lpstr>    Mohou změny, které přinesla pandemie, předznamenávat trvalejší trend? </vt:lpstr>
      <vt:lpstr>   Děkuji za pozornost.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Trendy kriminality v České republice v roce 2020 </dc:title>
  <dc:creator>Scheinost Miroslav PhDr.</dc:creator>
  <cp:lastModifiedBy>Scheinost Miroslav PhDr.</cp:lastModifiedBy>
  <cp:revision>35</cp:revision>
  <dcterms:created xsi:type="dcterms:W3CDTF">2022-03-02T12:40:09Z</dcterms:created>
  <dcterms:modified xsi:type="dcterms:W3CDTF">2022-03-15T13:19:18Z</dcterms:modified>
</cp:coreProperties>
</file>