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8" r:id="rId2"/>
    <p:sldId id="257" r:id="rId3"/>
    <p:sldId id="263" r:id="rId4"/>
    <p:sldId id="261" r:id="rId5"/>
    <p:sldId id="266" r:id="rId6"/>
    <p:sldId id="267" r:id="rId7"/>
    <p:sldId id="270" r:id="rId8"/>
    <p:sldId id="308" r:id="rId9"/>
    <p:sldId id="309" r:id="rId10"/>
    <p:sldId id="310" r:id="rId11"/>
    <p:sldId id="311" r:id="rId12"/>
    <p:sldId id="312" r:id="rId13"/>
    <p:sldId id="313" r:id="rId14"/>
    <p:sldId id="314" r:id="rId15"/>
    <p:sldId id="307" r:id="rId1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06" autoAdjust="0"/>
    <p:restoredTop sz="86446" autoAdjust="0"/>
  </p:normalViewPr>
  <p:slideViewPr>
    <p:cSldViewPr>
      <p:cViewPr>
        <p:scale>
          <a:sx n="80" d="100"/>
          <a:sy n="80" d="100"/>
        </p:scale>
        <p:origin x="-840" y="-7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8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390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2C6ED412-6976-4ACF-A78F-61752D976C8F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1B3CCB40-83F5-43E8-8E25-C605C3E28B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gradFill rotWithShape="0">
          <a:gsLst>
            <a:gs pos="0">
              <a:schemeClr val="bg1">
                <a:gamma/>
                <a:shade val="46275"/>
                <a:invGamma/>
              </a:schemeClr>
            </a:gs>
            <a:gs pos="50000">
              <a:schemeClr val="bg1"/>
            </a:gs>
            <a:gs pos="100000">
              <a:schemeClr val="bg1">
                <a:gamma/>
                <a:shade val="46275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381000" y="0"/>
            <a:ext cx="1447800" cy="6856413"/>
          </a:xfrm>
          <a:prstGeom prst="rect">
            <a:avLst/>
          </a:prstGeom>
          <a:gradFill rotWithShape="0">
            <a:gsLst>
              <a:gs pos="0">
                <a:schemeClr val="bg1">
                  <a:gamma/>
                  <a:shade val="61961"/>
                  <a:invGamma/>
                </a:schemeClr>
              </a:gs>
              <a:gs pos="50000">
                <a:schemeClr val="bg1">
                  <a:alpha val="50000"/>
                </a:schemeClr>
              </a:gs>
              <a:gs pos="100000">
                <a:schemeClr val="bg1">
                  <a:gamma/>
                  <a:shade val="61961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atin typeface="+mn-lt"/>
              <a:cs typeface="+mn-cs"/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685800" y="2438400"/>
            <a:ext cx="8456613" cy="762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15294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atin typeface="+mn-lt"/>
              <a:cs typeface="+mn-cs"/>
            </a:endParaRP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0" y="3505200"/>
            <a:ext cx="4724400" cy="152400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atin typeface="+mn-lt"/>
              <a:cs typeface="+mn-cs"/>
            </a:endParaRPr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057400"/>
            <a:ext cx="7772400" cy="1371600"/>
          </a:xfrm>
        </p:spPr>
        <p:txBody>
          <a:bodyPr/>
          <a:lstStyle>
            <a:lvl1pPr>
              <a:defRPr/>
            </a:lvl1pPr>
          </a:lstStyle>
          <a:p>
            <a:r>
              <a:rPr lang="cs-CZ"/>
              <a:t>Klepnutím upravíte styl předlohy nadpisu.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057400" y="41148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b="0">
                <a:latin typeface="Times New Roman" pitchFamily="18" charset="0"/>
              </a:defRPr>
            </a:lvl1pPr>
          </a:lstStyle>
          <a:p>
            <a:r>
              <a:rPr lang="cs-CZ"/>
              <a:t>Klepnutím upravíte styl předlohy podnadpisu.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8DC0CE-AF4E-44C1-9272-10B1FAA0FBB1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41F9A1-108D-42D1-AC08-0BEF0375866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47A79E-7506-4245-B347-0F0125025B2E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E60E24-A026-4644-A74E-637E0ED319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5A2C4D-1565-4E0B-AC67-E2683F931D58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BB0A0E-5703-4E0D-B509-33674D2114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BDE14D-CACE-4B1E-9067-CED96B90E7EA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602C15-6D89-4243-9291-9DEC19A34E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3B1429-E298-43EA-B202-D0B7F5ECD1EC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5F1CEE-8D68-4014-A17F-EFDF409A31A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E74133-9774-4551-9175-C94593E61DE9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63D5F8-39F4-47BA-9B84-BC2BFA32E3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373BF0-8863-46A6-BA4F-F1CC8AC82FC9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3DF9C7-2646-414A-BD54-5ABC0806AA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245EEB-68F2-4394-9DCC-1966E6AE26A0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CBF124-339E-4BF6-91AA-A4629010680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7C35E5-C10A-4A8C-B608-CAEFE4F81C6C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547EC9-9574-4B9F-BCC5-FEDEEA0CF1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C346F1-ABF9-4B04-A6EF-CD79FE279108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5BD23D-0507-4684-BA13-30474716EF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381000"/>
            <a:ext cx="1943100" cy="5715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381000"/>
            <a:ext cx="5676900" cy="5715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306FC0-8530-4A70-9CB8-102535C5B8DF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9B1071-3158-4680-A136-756D84ADB6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Nadpis a diagram nebo organizační sché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81000"/>
            <a:ext cx="7772400" cy="13716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jekt SmartArt 2"/>
          <p:cNvSpPr>
            <a:spLocks noGrp="1"/>
          </p:cNvSpPr>
          <p:nvPr>
            <p:ph type="dgm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cs-CZ" noProof="0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32CC1B-4317-4A11-8388-89F2F72FB264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633A32-CA3D-4C06-B600-86C0FB11A2E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Nadpis a text nad obsah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81000"/>
            <a:ext cx="7772400" cy="13716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7772400" cy="1981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85800" y="4114800"/>
            <a:ext cx="7772400" cy="1981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0B9A94-5390-4AF4-BEB2-A30D139CA6DA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F20F0E-E5AC-44B2-B0FC-516CB6BC9F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Nadpis, text a klip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81000"/>
            <a:ext cx="7772400" cy="13716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klipart 3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endParaRPr lang="cs-CZ" noProof="0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AFE37E-3087-48A5-BF20-08C0A19A7836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551887-094B-426D-BCD5-1CA4BA1F1B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685800" y="381000"/>
            <a:ext cx="7772400" cy="57150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DB32D1-F3EC-4CCF-B612-C3B184F248A8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B22BFC-A277-4543-A23C-720F7527D4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81000"/>
            <a:ext cx="7772400" cy="13716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cs-CZ" noProof="0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24E24C-3FDA-4112-9CFC-F66A4B69039A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A471DA-1153-4B18-AD74-FA02C6F51D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Nadpis a gra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81000"/>
            <a:ext cx="7772400" cy="13716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graf 2"/>
          <p:cNvSpPr>
            <a:spLocks noGrp="1"/>
          </p:cNvSpPr>
          <p:nvPr>
            <p:ph type="chart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cs-CZ" noProof="0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BD73F6-EE99-4C8B-8CED-CFF8B991F2F9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478C90-665B-4556-B964-DB2FCC81625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46275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381000" y="0"/>
            <a:ext cx="1447800" cy="6856413"/>
          </a:xfrm>
          <a:prstGeom prst="rect">
            <a:avLst/>
          </a:prstGeom>
          <a:gradFill rotWithShape="0">
            <a:gsLst>
              <a:gs pos="0">
                <a:schemeClr val="bg1">
                  <a:alpha val="50000"/>
                </a:schemeClr>
              </a:gs>
              <a:gs pos="100000">
                <a:schemeClr val="bg1">
                  <a:gamma/>
                  <a:shade val="61961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atin typeface="+mn-lt"/>
              <a:cs typeface="+mn-cs"/>
            </a:endParaRP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152400" y="1752600"/>
            <a:ext cx="4724400" cy="152400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atin typeface="+mn-lt"/>
              <a:cs typeface="+mn-cs"/>
            </a:endParaRPr>
          </a:p>
        </p:txBody>
      </p:sp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685800" y="6629400"/>
            <a:ext cx="3505200" cy="227013"/>
          </a:xfrm>
          <a:prstGeom prst="rect">
            <a:avLst/>
          </a:prstGeom>
          <a:gradFill rotWithShape="0">
            <a:gsLst>
              <a:gs pos="0">
                <a:schemeClr val="hlink">
                  <a:gamma/>
                  <a:shade val="46275"/>
                  <a:invGamma/>
                </a:schemeClr>
              </a:gs>
              <a:gs pos="5000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atin typeface="+mn-lt"/>
              <a:cs typeface="+mn-cs"/>
            </a:endParaRP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762000" y="762000"/>
            <a:ext cx="8380413" cy="76200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shade val="15294"/>
                  <a:invGamma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latin typeface="+mn-lt"/>
              <a:cs typeface="+mn-cs"/>
            </a:endParaRP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381000"/>
            <a:ext cx="77724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upravíte styl předlohy nadpisu.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upravíte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3080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1722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55EE398-D1F2-44B3-A57B-03687881A33E}" type="datetimeFigureOut">
              <a:rPr lang="cs-CZ"/>
              <a:pPr>
                <a:defRPr/>
              </a:pPr>
              <a:t>17.5.2012</a:t>
            </a:fld>
            <a:endParaRPr lang="cs-CZ"/>
          </a:p>
        </p:txBody>
      </p:sp>
      <p:sp>
        <p:nvSpPr>
          <p:cNvPr id="3081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722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82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1722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48C71E6-CCEC-4CE5-B822-840A0F75499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965" r:id="rId1"/>
    <p:sldLayoutId id="2147483949" r:id="rId2"/>
    <p:sldLayoutId id="2147483950" r:id="rId3"/>
    <p:sldLayoutId id="2147483951" r:id="rId4"/>
    <p:sldLayoutId id="2147483952" r:id="rId5"/>
    <p:sldLayoutId id="2147483953" r:id="rId6"/>
    <p:sldLayoutId id="2147483954" r:id="rId7"/>
    <p:sldLayoutId id="2147483955" r:id="rId8"/>
    <p:sldLayoutId id="2147483956" r:id="rId9"/>
    <p:sldLayoutId id="2147483957" r:id="rId10"/>
    <p:sldLayoutId id="2147483958" r:id="rId11"/>
    <p:sldLayoutId id="2147483959" r:id="rId12"/>
    <p:sldLayoutId id="2147483960" r:id="rId13"/>
    <p:sldLayoutId id="2147483961" r:id="rId14"/>
    <p:sldLayoutId id="2147483962" r:id="rId15"/>
    <p:sldLayoutId id="2147483963" r:id="rId16"/>
    <p:sldLayoutId id="2147483964" r:id="rId17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l"/>
        <a:defRPr kumimoji="1" sz="32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 b="1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kumimoji="1" sz="2400" b="1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 b="1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kumimoji="1" sz="2000" b="1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kumimoji="1" sz="2000" b="1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kumimoji="1" sz="2000" b="1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kumimoji="1" sz="2000" b="1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kumimoji="1" sz="2000" b="1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mlDrawing" Target="../drawings/vmlDrawing1.vml"/><Relationship Id="rId1" Type="http://schemas.openxmlformats.org/officeDocument/2006/relationships/themeOverride" Target="../theme/themeOverride1.xml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mailto:zuzana.vrbova@grh.izscr.cz" TargetMode="External"/><Relationship Id="rId2" Type="http://schemas.openxmlformats.org/officeDocument/2006/relationships/hyperlink" Target="http://www.hzscr.cz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martina.capkova@grh.izscr.cz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46275"/>
                <a:invGamma/>
              </a:schemeClr>
            </a:gs>
            <a:gs pos="50000">
              <a:schemeClr val="bg1"/>
            </a:gs>
            <a:gs pos="100000">
              <a:schemeClr val="bg1">
                <a:gamma/>
                <a:shade val="46275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2057400"/>
            <a:ext cx="8077200" cy="13716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cs-CZ" b="1" dirty="0" smtClean="0">
                <a:solidFill>
                  <a:srgbClr val="FFFF00"/>
                </a:solidFill>
              </a:rPr>
              <a:t>Standardy psychosociální krizové pomoci a spolupráce zaměřené na průběh a výsledek</a:t>
            </a:r>
            <a:r>
              <a:rPr lang="cs-CZ" sz="4000" b="1" dirty="0">
                <a:effectLst/>
                <a:latin typeface="Arial" charset="0"/>
              </a:rPr>
              <a:t/>
            </a:r>
            <a:br>
              <a:rPr lang="cs-CZ" sz="4000" b="1" dirty="0">
                <a:effectLst/>
                <a:latin typeface="Arial" charset="0"/>
              </a:rPr>
            </a:br>
            <a:endParaRPr lang="cs-CZ" dirty="0">
              <a:solidFill>
                <a:schemeClr val="tx1"/>
              </a:solidFill>
              <a:effectLst/>
            </a:endParaRPr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457200" y="4038600"/>
            <a:ext cx="6400800" cy="2559050"/>
          </a:xfrm>
        </p:spPr>
        <p:txBody>
          <a:bodyPr/>
          <a:lstStyle/>
          <a:p>
            <a:pPr algn="l"/>
            <a:r>
              <a:rPr lang="cs-CZ" sz="2000" b="1" smtClean="0">
                <a:latin typeface="Arial" charset="0"/>
              </a:rPr>
              <a:t>plk. PhDr. Zuzana Vrbová,</a:t>
            </a:r>
          </a:p>
          <a:p>
            <a:pPr algn="l"/>
            <a:r>
              <a:rPr lang="cs-CZ" sz="2000" b="1" smtClean="0">
                <a:latin typeface="Arial" charset="0"/>
              </a:rPr>
              <a:t>kpt. Mgr. Martina Čapková</a:t>
            </a:r>
          </a:p>
          <a:p>
            <a:pPr algn="l"/>
            <a:r>
              <a:rPr lang="cs-CZ" sz="2000" b="1" smtClean="0">
                <a:latin typeface="Arial" charset="0"/>
              </a:rPr>
              <a:t>MV - generální ředitelství Hasičského záchranného sboru ČR</a:t>
            </a:r>
          </a:p>
          <a:p>
            <a:pPr algn="l"/>
            <a:r>
              <a:rPr lang="cs-CZ" sz="2000" b="1" smtClean="0">
                <a:latin typeface="Arial" charset="0"/>
              </a:rPr>
              <a:t>Seminář: Psychosociální podpora uniformovaných složek – evropská vodítka</a:t>
            </a:r>
          </a:p>
          <a:p>
            <a:pPr algn="l"/>
            <a:r>
              <a:rPr lang="cs-CZ" sz="2000" b="1" smtClean="0">
                <a:latin typeface="Arial" charset="0"/>
              </a:rPr>
              <a:t>17. 5. 2012 Ministerstvo vnitra</a:t>
            </a:r>
          </a:p>
          <a:p>
            <a:pPr algn="l"/>
            <a:endParaRPr lang="cs-CZ" sz="2000" smtClean="0">
              <a:latin typeface="Arial" charset="0"/>
            </a:endParaRPr>
          </a:p>
          <a:p>
            <a:pPr algn="l"/>
            <a:endParaRPr lang="cs-CZ" sz="2000" smtClean="0">
              <a:latin typeface="Arial" charset="0"/>
            </a:endParaRPr>
          </a:p>
        </p:txBody>
      </p:sp>
      <p:sp>
        <p:nvSpPr>
          <p:cNvPr id="1030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EEF1B8E-2686-4EEF-B311-D6757969DF9D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6934200" y="4038600"/>
          <a:ext cx="1636713" cy="2286000"/>
        </p:xfrm>
        <a:graphic>
          <a:graphicData uri="http://schemas.openxmlformats.org/presentationml/2006/ole">
            <p:oleObj spid="_x0000_s1026" name="Fotografie" r:id="rId4" imgW="4382112" imgH="6114286" progId="">
              <p:embed/>
            </p:oleObj>
          </a:graphicData>
        </a:graphic>
      </p:graphicFrame>
    </p:spTree>
  </p:cSld>
  <p:clrMapOvr>
    <a:overrideClrMapping bg1="dk2" tx1="lt1" bg2="dk1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46275"/>
                <a:invGamma/>
              </a:schemeClr>
            </a:gs>
            <a:gs pos="50000">
              <a:schemeClr val="bg1"/>
            </a:gs>
            <a:gs pos="100000">
              <a:schemeClr val="bg1">
                <a:gamma/>
                <a:shade val="46275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solidFill>
                  <a:srgbClr val="FFFF00"/>
                </a:solidFill>
                <a:effectLst/>
              </a:rPr>
              <a:t>Standardy zaměřené na průběh a postup</a:t>
            </a:r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</a:pPr>
            <a:r>
              <a:rPr lang="cs-CZ" sz="2800" smtClean="0"/>
              <a:t>Standardizovat znamená nastavovat úroveň; může jít o úroveň minimální (= jaké musí mít pomáhání znaky, aby mohlo být ještě vůbec považováno za psychosociální krizovou pomoc a spolupráci) nebo optimální (= jaké znaky charakterizují </a:t>
            </a:r>
            <a:r>
              <a:rPr lang="cs-CZ" sz="2800" b="0" u="sng" smtClean="0"/>
              <a:t>dobrou</a:t>
            </a:r>
            <a:r>
              <a:rPr lang="cs-CZ" sz="2800" smtClean="0"/>
              <a:t> psychosociální pomoc a spolupráci). </a:t>
            </a:r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>
          <a:xfrm>
            <a:off x="785813" y="428625"/>
            <a:ext cx="7815262" cy="1476375"/>
          </a:xfrm>
        </p:spPr>
        <p:txBody>
          <a:bodyPr/>
          <a:lstStyle/>
          <a:p>
            <a:r>
              <a:rPr lang="cs-CZ" b="1" smtClean="0">
                <a:solidFill>
                  <a:srgbClr val="FFFF00"/>
                </a:solidFill>
                <a:effectLst/>
              </a:rPr>
              <a:t>Vznik pracovní skupiny</a:t>
            </a:r>
          </a:p>
        </p:txBody>
      </p:sp>
      <p:sp>
        <p:nvSpPr>
          <p:cNvPr id="5123" name="Zástupný symbol pro obsah 2"/>
          <p:cNvSpPr>
            <a:spLocks noGrp="1"/>
          </p:cNvSpPr>
          <p:nvPr>
            <p:ph idx="1"/>
          </p:nvPr>
        </p:nvSpPr>
        <p:spPr>
          <a:xfrm>
            <a:off x="714375" y="1857375"/>
            <a:ext cx="7772400" cy="411480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cs-CZ" sz="2800" smtClean="0"/>
              <a:t>SIAŘ č. 3/2006, kterým se zřizovala pracovní skupina pro realizaci projektu „Standardy psychosociální pomoci obětem mimořádných událostí v ČR“ (aktualizace SIAŘ 32/2009).</a:t>
            </a:r>
          </a:p>
          <a:p>
            <a:pPr eaLnBrk="1" hangingPunct="1">
              <a:buFont typeface="Wingdings 2" pitchFamily="18" charset="2"/>
              <a:buNone/>
            </a:pPr>
            <a:endParaRPr lang="cs-CZ" sz="2800" smtClean="0"/>
          </a:p>
          <a:p>
            <a:pPr eaLnBrk="1" hangingPunct="1">
              <a:buFont typeface="Wingdings 2" pitchFamily="18" charset="2"/>
              <a:buNone/>
            </a:pPr>
            <a:r>
              <a:rPr lang="cs-CZ" sz="2800" smtClean="0"/>
              <a:t>Jednání pracovní skupiny probíhala dle potřeby, nejméně však 1x za 2 měsíce (zpravidla 1x měsíčně).</a:t>
            </a:r>
          </a:p>
          <a:p>
            <a:pPr>
              <a:buFont typeface="Wingdings" pitchFamily="2" charset="2"/>
              <a:buNone/>
            </a:pPr>
            <a:endParaRPr lang="cs-CZ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554F7ED-C6DF-496C-BDC2-23D750CDEA6A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cs-CZ" smtClean="0"/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solidFill>
                  <a:srgbClr val="FFFF00"/>
                </a:solidFill>
                <a:effectLst/>
              </a:rPr>
              <a:t>Členové pracovní skupiny</a:t>
            </a:r>
          </a:p>
        </p:txBody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28688" y="2143125"/>
            <a:ext cx="7772400" cy="4114800"/>
          </a:xfrm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cs-CZ" sz="2800" smtClean="0"/>
              <a:t>Odborníci z řad IZS (psychologové, odd. ochrany obyvatel, zdravotníci atd.), neziskových organizací a občanských sdružení (Adra, Charita, ČSODN atd.) a duchovní – snaha o různorodost odborností i resortů.</a:t>
            </a:r>
          </a:p>
          <a:p>
            <a:pPr eaLnBrk="1" hangingPunct="1">
              <a:buFont typeface="Wingdings 2" pitchFamily="18" charset="2"/>
              <a:buNone/>
            </a:pPr>
            <a:endParaRPr lang="cs-CZ" sz="2800" smtClean="0"/>
          </a:p>
          <a:p>
            <a:pPr eaLnBrk="1" hangingPunct="1">
              <a:buFont typeface="Wingdings 2" pitchFamily="18" charset="2"/>
              <a:buNone/>
            </a:pPr>
            <a:r>
              <a:rPr lang="cs-CZ" sz="2800" smtClean="0"/>
              <a:t>cca 20 členů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solidFill>
                  <a:srgbClr val="FFFF00"/>
                </a:solidFill>
                <a:effectLst/>
              </a:rPr>
              <a:t>Cíle</a:t>
            </a:r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Tvorba standardů psychosociální pomoci a spolupráce osobám zasaženým mimořádnou událostí v ČR.</a:t>
            </a:r>
          </a:p>
          <a:p>
            <a:pPr eaLnBrk="1" hangingPunct="1"/>
            <a:endParaRPr lang="cs-CZ" smtClean="0"/>
          </a:p>
          <a:p>
            <a:pPr eaLnBrk="1" hangingPunct="1"/>
            <a:r>
              <a:rPr lang="cs-CZ" smtClean="0"/>
              <a:t>Tvorba metodiky využití psychosociální pomoci a spolupráce v situacích mimořádných událostí.</a:t>
            </a:r>
          </a:p>
          <a:p>
            <a:endParaRPr lang="cs-CZ" sz="2400" smtClean="0">
              <a:solidFill>
                <a:srgbClr val="FFFF00"/>
              </a:solidFill>
            </a:endParaRPr>
          </a:p>
          <a:p>
            <a:pPr>
              <a:buFont typeface="Wingdings" pitchFamily="2" charset="2"/>
              <a:buNone/>
            </a:pPr>
            <a:r>
              <a:rPr lang="cs-CZ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solidFill>
                  <a:srgbClr val="FFFF00"/>
                </a:solidFill>
                <a:effectLst/>
              </a:rPr>
              <a:t>Výstupy práce skupiny</a:t>
            </a:r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>
          <a:xfrm>
            <a:off x="642938" y="2000250"/>
            <a:ext cx="7772400" cy="4114800"/>
          </a:xfrm>
        </p:spPr>
        <p:txBody>
          <a:bodyPr/>
          <a:lstStyle/>
          <a:p>
            <a:r>
              <a:rPr lang="cs-CZ" smtClean="0"/>
              <a:t>2008 – Manuál</a:t>
            </a:r>
          </a:p>
          <a:p>
            <a:r>
              <a:rPr lang="cs-CZ" smtClean="0"/>
              <a:t>2009 – přípravná verze standardů</a:t>
            </a:r>
          </a:p>
          <a:p>
            <a:r>
              <a:rPr lang="cs-CZ" smtClean="0"/>
              <a:t>2010 – publikace Standardy psychosociální krizové</a:t>
            </a:r>
          </a:p>
          <a:p>
            <a:pPr>
              <a:buFont typeface="Wingdings" pitchFamily="2" charset="2"/>
              <a:buNone/>
            </a:pPr>
            <a:r>
              <a:rPr lang="cs-CZ" smtClean="0"/>
              <a:t>   pomoci a spolupráce </a:t>
            </a:r>
          </a:p>
          <a:p>
            <a:pPr>
              <a:buFont typeface="Wingdings" pitchFamily="2" charset="2"/>
              <a:buNone/>
            </a:pPr>
            <a:r>
              <a:rPr lang="cs-CZ" smtClean="0"/>
              <a:t>   zaměřené na průběh </a:t>
            </a:r>
          </a:p>
          <a:p>
            <a:pPr>
              <a:buFont typeface="Wingdings" pitchFamily="2" charset="2"/>
              <a:buNone/>
            </a:pPr>
            <a:r>
              <a:rPr lang="cs-CZ" smtClean="0"/>
              <a:t>   a výsledek</a:t>
            </a:r>
          </a:p>
        </p:txBody>
      </p:sp>
      <p:pic>
        <p:nvPicPr>
          <p:cNvPr id="8196" name="Obrázek 5" descr="standard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688" y="3716338"/>
            <a:ext cx="2051050" cy="297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solidFill>
                  <a:srgbClr val="FFFF00"/>
                </a:solidFill>
                <a:effectLst/>
              </a:rPr>
              <a:t>Výstupy práce skupiny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Co je psychosociální krizová pomoc a spolupráce</a:t>
            </a:r>
          </a:p>
          <a:p>
            <a:pPr>
              <a:buFont typeface="Wingdings" pitchFamily="2" charset="2"/>
              <a:buNone/>
            </a:pPr>
            <a:endParaRPr lang="cs-CZ" smtClean="0"/>
          </a:p>
          <a:p>
            <a:r>
              <a:rPr lang="cs-CZ" smtClean="0"/>
              <a:t>Standard prvních občanských pomocí – zdravotní, psychická, sociální, právní a duchovní</a:t>
            </a:r>
          </a:p>
          <a:p>
            <a:endParaRPr lang="cs-CZ" smtClean="0"/>
          </a:p>
          <a:p>
            <a:endParaRPr lang="cs-CZ" smtClean="0"/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188" y="333375"/>
            <a:ext cx="7772400" cy="1371600"/>
          </a:xfrm>
        </p:spPr>
        <p:txBody>
          <a:bodyPr/>
          <a:lstStyle/>
          <a:p>
            <a:pPr>
              <a:defRPr/>
            </a:pPr>
            <a:r>
              <a:rPr lang="cs-CZ" b="1" dirty="0" smtClean="0">
                <a:solidFill>
                  <a:srgbClr val="FFFF00"/>
                </a:solidFill>
                <a:effectLst/>
              </a:rPr>
              <a:t>Výstupy práce skupiny</a:t>
            </a:r>
            <a:endParaRPr lang="cs-CZ" dirty="0"/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Standardy psychosociální krizové pomoci a spolupráce pro přímý kontakt – </a:t>
            </a:r>
            <a:r>
              <a:rPr lang="cs-CZ" sz="2800" i="1" smtClean="0"/>
              <a:t>navázání a ukončení prvního kontaktu, zjišťování potřeb a hodnot zasažených, podpora při sdělování špatných zpráv, podpora svépomoci a vzájemné pomoci, propojení do střednědobé a dlouhodobé pomoci, informování a osvěta a další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b="1" dirty="0" smtClean="0">
                <a:solidFill>
                  <a:srgbClr val="FFFF00"/>
                </a:solidFill>
                <a:effectLst/>
              </a:rPr>
              <a:t>Výstupy práce skupiny</a:t>
            </a:r>
            <a:endParaRPr lang="cs-CZ" dirty="0"/>
          </a:p>
        </p:txBody>
      </p:sp>
      <p:sp>
        <p:nvSpPr>
          <p:cNvPr id="1126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Standardy psychosociální krizové pomoci a spolupráce pro koordinování – </a:t>
            </a:r>
            <a:r>
              <a:rPr lang="cs-CZ" sz="2800" i="1" smtClean="0"/>
              <a:t>stanovování cílů pomoci a jejich vyhodnocování, týmová spolupráce, dokumentování pomoci a vytváření informačních materiálů, spolupráce a komunikace s médii a další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b="1" dirty="0" smtClean="0">
                <a:solidFill>
                  <a:srgbClr val="FFFF00"/>
                </a:solidFill>
                <a:effectLst/>
              </a:rPr>
              <a:t>Výstupy práce skupiny</a:t>
            </a:r>
            <a:endParaRPr lang="cs-CZ" dirty="0"/>
          </a:p>
        </p:txBody>
      </p:sp>
      <p:sp>
        <p:nvSpPr>
          <p:cNvPr id="1229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Vyhodnocení kvality, účelnosti (a účinnosti) psychosociální krizové pomoci a spolupráce – </a:t>
            </a:r>
            <a:r>
              <a:rPr lang="cs-CZ" sz="2800" i="1" smtClean="0"/>
              <a:t>„Děláme dobře dobré věci?“, „Jsou naplňována očekávání?“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b="1" dirty="0" smtClean="0">
                <a:solidFill>
                  <a:srgbClr val="FFFF00"/>
                </a:solidFill>
                <a:effectLst/>
              </a:rPr>
              <a:t>Výstupy práce skupiny</a:t>
            </a:r>
            <a:endParaRPr lang="cs-CZ" dirty="0"/>
          </a:p>
        </p:txBody>
      </p:sp>
      <p:sp>
        <p:nvSpPr>
          <p:cNvPr id="1331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Vzdělávací standardy psychosociální krizové pomoci a spolupráce – </a:t>
            </a:r>
            <a:r>
              <a:rPr lang="cs-CZ" sz="2800" i="1" smtClean="0"/>
              <a:t>pro přímý kontakt a pro koordinování</a:t>
            </a:r>
          </a:p>
          <a:p>
            <a:pPr>
              <a:buFont typeface="Wingdings" pitchFamily="2" charset="2"/>
              <a:buNone/>
            </a:pPr>
            <a:endParaRPr lang="cs-CZ" sz="2800" i="1" smtClean="0"/>
          </a:p>
          <a:p>
            <a:r>
              <a:rPr lang="cs-CZ" smtClean="0"/>
              <a:t>Navazující koncepční a metodické materiály – </a:t>
            </a:r>
            <a:r>
              <a:rPr lang="cs-CZ" sz="2800" i="1" smtClean="0"/>
              <a:t>např. POP, vybavení do terénu, dokumentování, vodítka pro tvorbu letáků a další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solidFill>
                  <a:srgbClr val="FFFF00"/>
                </a:solidFill>
                <a:effectLst/>
              </a:rPr>
              <a:t>Letáky</a:t>
            </a:r>
          </a:p>
        </p:txBody>
      </p:sp>
      <p:sp>
        <p:nvSpPr>
          <p:cNvPr id="1433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cs-CZ" smtClean="0"/>
              <a:t>„Jsme připraveni na vážnou dopravní nehodu?“</a:t>
            </a:r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„Prožili jsme dopravní nehodu. Jak dál?“</a:t>
            </a:r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„Když (náhle) zemře blízký.“</a:t>
            </a:r>
          </a:p>
          <a:p>
            <a:endParaRPr lang="cs-CZ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solidFill>
                  <a:srgbClr val="FFFF00"/>
                </a:solidFill>
                <a:effectLst/>
              </a:rPr>
              <a:t>Příručka pro školy: Když se stane neštěstí</a:t>
            </a: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aplikace standardů do školního prostředí</a:t>
            </a:r>
          </a:p>
          <a:p>
            <a:r>
              <a:rPr lang="cs-CZ" smtClean="0"/>
              <a:t>příručka je určena: zřizovatelům a pracovníkům škol - ředitelům, učitelům, výchovným poradcům, metodikům, školním psychologům, družinářům, pracovníkům pedagogicko-psychologických poraden, atp. 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>
                <a:solidFill>
                  <a:srgbClr val="FFFF00"/>
                </a:solidFill>
                <a:effectLst/>
              </a:rPr>
              <a:t>Konference/workshop EUTOPA-IP Amsterdam</a:t>
            </a:r>
          </a:p>
        </p:txBody>
      </p:sp>
      <p:sp>
        <p:nvSpPr>
          <p:cNvPr id="1638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  <a:p>
            <a:r>
              <a:rPr lang="cs-CZ" smtClean="0"/>
              <a:t>účast vedoucí psycholožky HZS ČR plk. PhDr. Zuzany Vrbové</a:t>
            </a:r>
          </a:p>
          <a:p>
            <a:r>
              <a:rPr lang="cs-CZ" smtClean="0"/>
              <a:t>prezentace systému posttraumatické péče u HZS ČR</a:t>
            </a:r>
          </a:p>
          <a:p>
            <a:r>
              <a:rPr lang="cs-CZ" smtClean="0"/>
              <a:t>spolupráce na tvorbě vodítek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cs-CZ" dirty="0"/>
          </a:p>
        </p:txBody>
      </p:sp>
      <p:sp>
        <p:nvSpPr>
          <p:cNvPr id="1741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cs-CZ" smtClean="0"/>
              <a:t>Děkuji za pozornost.</a:t>
            </a:r>
          </a:p>
          <a:p>
            <a:endParaRPr lang="cs-CZ" smtClean="0">
              <a:solidFill>
                <a:srgbClr val="FFFF00"/>
              </a:solidFill>
            </a:endParaRPr>
          </a:p>
          <a:p>
            <a:pPr>
              <a:buFont typeface="Wingdings" pitchFamily="2" charset="2"/>
              <a:buNone/>
            </a:pPr>
            <a:r>
              <a:rPr lang="cs-CZ" sz="2000" smtClean="0">
                <a:solidFill>
                  <a:srgbClr val="FFFF00"/>
                </a:solidFill>
              </a:rPr>
              <a:t>Informace a materiály ke stažení:</a:t>
            </a:r>
          </a:p>
          <a:p>
            <a:pPr>
              <a:buFont typeface="Wingdings" pitchFamily="2" charset="2"/>
              <a:buNone/>
            </a:pPr>
            <a:r>
              <a:rPr lang="cs-CZ" sz="2000" smtClean="0">
                <a:hlinkClick r:id="rId2"/>
              </a:rPr>
              <a:t>http://www.hzscr.cz</a:t>
            </a:r>
            <a:endParaRPr lang="cs-CZ" sz="2000" smtClean="0"/>
          </a:p>
          <a:p>
            <a:pPr>
              <a:buFont typeface="Wingdings" pitchFamily="2" charset="2"/>
              <a:buNone/>
            </a:pPr>
            <a:endParaRPr lang="cs-CZ" sz="2000" smtClean="0"/>
          </a:p>
          <a:p>
            <a:pPr>
              <a:buFont typeface="Wingdings" pitchFamily="2" charset="2"/>
              <a:buNone/>
            </a:pPr>
            <a:r>
              <a:rPr lang="cs-CZ" sz="2000" smtClean="0"/>
              <a:t>plk. PhDr. Zuzana Vrbová</a:t>
            </a:r>
          </a:p>
          <a:p>
            <a:pPr>
              <a:buFont typeface="Wingdings" pitchFamily="2" charset="2"/>
              <a:buNone/>
            </a:pPr>
            <a:r>
              <a:rPr lang="cs-CZ" sz="2000" smtClean="0">
                <a:hlinkClick r:id="rId3"/>
              </a:rPr>
              <a:t>zuzana.vrbova@grh.izscr.cz</a:t>
            </a:r>
            <a:endParaRPr lang="cs-CZ" sz="2000" smtClean="0"/>
          </a:p>
          <a:p>
            <a:pPr>
              <a:buFont typeface="Wingdings" pitchFamily="2" charset="2"/>
              <a:buNone/>
            </a:pPr>
            <a:endParaRPr lang="cs-CZ" sz="2000" smtClean="0"/>
          </a:p>
          <a:p>
            <a:pPr>
              <a:buFont typeface="Wingdings" pitchFamily="2" charset="2"/>
              <a:buNone/>
            </a:pPr>
            <a:r>
              <a:rPr lang="cs-CZ" sz="2000" smtClean="0"/>
              <a:t>kpt. Mgr. Martina Čapková</a:t>
            </a:r>
          </a:p>
          <a:p>
            <a:pPr>
              <a:buFont typeface="Wingdings" pitchFamily="2" charset="2"/>
              <a:buNone/>
            </a:pPr>
            <a:r>
              <a:rPr lang="cs-CZ" sz="2000" smtClean="0">
                <a:hlinkClick r:id="rId4"/>
              </a:rPr>
              <a:t>martina.capkova@grh.izscr.cz</a:t>
            </a:r>
            <a:endParaRPr lang="cs-CZ" sz="2000" smtClean="0"/>
          </a:p>
          <a:p>
            <a:pPr>
              <a:buFont typeface="Wingdings" pitchFamily="2" charset="2"/>
              <a:buNone/>
            </a:pPr>
            <a:endParaRPr lang="cs-CZ" sz="2000" smtClean="0"/>
          </a:p>
          <a:p>
            <a:pPr>
              <a:buFont typeface="Wingdings" pitchFamily="2" charset="2"/>
              <a:buNone/>
            </a:pPr>
            <a:endParaRPr lang="cs-CZ" smtClean="0">
              <a:solidFill>
                <a:srgbClr val="FFFF00"/>
              </a:solidFill>
            </a:endParaRPr>
          </a:p>
          <a:p>
            <a:endParaRPr lang="cs-CZ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IZS a jeho možnosti v boji s terorismem">
  <a:themeElements>
    <a:clrScheme name="IZS a jeho možnosti v boji s terorismem 1">
      <a:dk1>
        <a:srgbClr val="000000"/>
      </a:dk1>
      <a:lt1>
        <a:srgbClr val="FFFFFF"/>
      </a:lt1>
      <a:dk2>
        <a:srgbClr val="0066CC"/>
      </a:dk2>
      <a:lt2>
        <a:srgbClr val="CBCBCB"/>
      </a:lt2>
      <a:accent1>
        <a:srgbClr val="00CCFF"/>
      </a:accent1>
      <a:accent2>
        <a:srgbClr val="00FFCC"/>
      </a:accent2>
      <a:accent3>
        <a:srgbClr val="AAB8E2"/>
      </a:accent3>
      <a:accent4>
        <a:srgbClr val="DADADA"/>
      </a:accent4>
      <a:accent5>
        <a:srgbClr val="AAE2FF"/>
      </a:accent5>
      <a:accent6>
        <a:srgbClr val="00E7B9"/>
      </a:accent6>
      <a:hlink>
        <a:srgbClr val="FF3300"/>
      </a:hlink>
      <a:folHlink>
        <a:srgbClr val="FF7C80"/>
      </a:folHlink>
    </a:clrScheme>
    <a:fontScheme name="IZS a jeho možnosti v boji s terorismem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44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IZS a jeho možnosti v boji s terorismem 1">
        <a:dk1>
          <a:srgbClr val="000000"/>
        </a:dk1>
        <a:lt1>
          <a:srgbClr val="FFFFFF"/>
        </a:lt1>
        <a:dk2>
          <a:srgbClr val="0066CC"/>
        </a:dk2>
        <a:lt2>
          <a:srgbClr val="CBCBCB"/>
        </a:lt2>
        <a:accent1>
          <a:srgbClr val="00CCFF"/>
        </a:accent1>
        <a:accent2>
          <a:srgbClr val="00FFCC"/>
        </a:accent2>
        <a:accent3>
          <a:srgbClr val="AAB8E2"/>
        </a:accent3>
        <a:accent4>
          <a:srgbClr val="DADADA"/>
        </a:accent4>
        <a:accent5>
          <a:srgbClr val="AAE2FF"/>
        </a:accent5>
        <a:accent6>
          <a:srgbClr val="00E7B9"/>
        </a:accent6>
        <a:hlink>
          <a:srgbClr val="FF3300"/>
        </a:hlink>
        <a:folHlink>
          <a:srgbClr val="FF7C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ZS a jeho možnosti v boji s terorismem 2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3366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ADB8FF"/>
        </a:accent5>
        <a:accent6>
          <a:srgbClr val="008A00"/>
        </a:accent6>
        <a:hlink>
          <a:srgbClr val="FF0033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ZS a jeho možnosti v boji s terorismem 3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EAEAEA"/>
        </a:accent1>
        <a:accent2>
          <a:srgbClr val="5F5F5F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555555"/>
        </a:accent6>
        <a:hlink>
          <a:srgbClr val="969696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IZS a jeho možnosti v boji s terorismem 1">
    <a:dk1>
      <a:srgbClr val="000000"/>
    </a:dk1>
    <a:lt1>
      <a:srgbClr val="FFFFFF"/>
    </a:lt1>
    <a:dk2>
      <a:srgbClr val="0066CC"/>
    </a:dk2>
    <a:lt2>
      <a:srgbClr val="CBCBCB"/>
    </a:lt2>
    <a:accent1>
      <a:srgbClr val="00CCFF"/>
    </a:accent1>
    <a:accent2>
      <a:srgbClr val="00FFCC"/>
    </a:accent2>
    <a:accent3>
      <a:srgbClr val="AAB8E2"/>
    </a:accent3>
    <a:accent4>
      <a:srgbClr val="DADADA"/>
    </a:accent4>
    <a:accent5>
      <a:srgbClr val="AAE2FF"/>
    </a:accent5>
    <a:accent6>
      <a:srgbClr val="00E7B9"/>
    </a:accent6>
    <a:hlink>
      <a:srgbClr val="FF3300"/>
    </a:hlink>
    <a:folHlink>
      <a:srgbClr val="FF7C80"/>
    </a:folHlink>
  </a:clrScheme>
</a:themeOverride>
</file>

<file path=ppt/theme/themeOverride2.xml><?xml version="1.0" encoding="utf-8"?>
<a:themeOverride xmlns:a="http://schemas.openxmlformats.org/drawingml/2006/main">
  <a:clrScheme name="IZS a jeho možnosti v boji s terorismem 1">
    <a:dk1>
      <a:srgbClr val="000000"/>
    </a:dk1>
    <a:lt1>
      <a:srgbClr val="FFFFFF"/>
    </a:lt1>
    <a:dk2>
      <a:srgbClr val="0066CC"/>
    </a:dk2>
    <a:lt2>
      <a:srgbClr val="CBCBCB"/>
    </a:lt2>
    <a:accent1>
      <a:srgbClr val="00CCFF"/>
    </a:accent1>
    <a:accent2>
      <a:srgbClr val="00FFCC"/>
    </a:accent2>
    <a:accent3>
      <a:srgbClr val="AAB8E2"/>
    </a:accent3>
    <a:accent4>
      <a:srgbClr val="DADADA"/>
    </a:accent4>
    <a:accent5>
      <a:srgbClr val="AAE2FF"/>
    </a:accent5>
    <a:accent6>
      <a:srgbClr val="00E7B9"/>
    </a:accent6>
    <a:hlink>
      <a:srgbClr val="FF3300"/>
    </a:hlink>
    <a:folHlink>
      <a:srgbClr val="FF7C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1625</TotalTime>
  <Words>542</Words>
  <Application>Microsoft Office PowerPoint</Application>
  <PresentationFormat>Předvádění na obrazovce (4:3)</PresentationFormat>
  <Paragraphs>71</Paragraphs>
  <Slides>15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2" baseType="lpstr">
      <vt:lpstr>Arial</vt:lpstr>
      <vt:lpstr>Times New Roman</vt:lpstr>
      <vt:lpstr>Wingdings</vt:lpstr>
      <vt:lpstr>Calibri</vt:lpstr>
      <vt:lpstr>Wingdings 2</vt:lpstr>
      <vt:lpstr>IZS a jeho možnosti v boji s terorismem</vt:lpstr>
      <vt:lpstr>Fotografie</vt:lpstr>
      <vt:lpstr>Standardy psychosociální krizové pomoci a spolupráce zaměřené na průběh a výsledek </vt:lpstr>
      <vt:lpstr>Standardy zaměřené na průběh a postup</vt:lpstr>
      <vt:lpstr>Vznik pracovní skupiny</vt:lpstr>
      <vt:lpstr>Členové pracovní skupiny</vt:lpstr>
      <vt:lpstr>Cíle</vt:lpstr>
      <vt:lpstr>Výstupy práce skupiny</vt:lpstr>
      <vt:lpstr>Výstupy práce skupiny</vt:lpstr>
      <vt:lpstr>Výstupy práce skupiny</vt:lpstr>
      <vt:lpstr>Výstupy práce skupiny</vt:lpstr>
      <vt:lpstr>Výstupy práce skupiny</vt:lpstr>
      <vt:lpstr>Výstupy práce skupiny</vt:lpstr>
      <vt:lpstr>Letáky</vt:lpstr>
      <vt:lpstr>Příručka pro školy: Když se stane neštěstí</vt:lpstr>
      <vt:lpstr>Konference/workshop EUTOPA-IP Amsterdam</vt:lpstr>
      <vt:lpstr>Snímek 15</vt:lpstr>
    </vt:vector>
  </TitlesOfParts>
  <Company>GR_HZS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Povodně 16.-31.5. 2010</dc:title>
  <dc:creator>Zdeněk Hanuška</dc:creator>
  <cp:lastModifiedBy>LunackovaM</cp:lastModifiedBy>
  <cp:revision>165</cp:revision>
  <dcterms:created xsi:type="dcterms:W3CDTF">2010-06-01T17:11:39Z</dcterms:created>
  <dcterms:modified xsi:type="dcterms:W3CDTF">2012-05-17T14:07:48Z</dcterms:modified>
</cp:coreProperties>
</file>