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72" r:id="rId6"/>
    <p:sldId id="288" r:id="rId7"/>
    <p:sldId id="285" r:id="rId8"/>
    <p:sldId id="277" r:id="rId9"/>
    <p:sldId id="280" r:id="rId10"/>
    <p:sldId id="261" r:id="rId11"/>
    <p:sldId id="260" r:id="rId12"/>
    <p:sldId id="258" r:id="rId13"/>
  </p:sldIdLst>
  <p:sldSz cx="9144000" cy="6858000" type="screen4x3"/>
  <p:notesSz cx="6797675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70C0"/>
    <a:srgbClr val="91C6F7"/>
    <a:srgbClr val="92D050"/>
    <a:srgbClr val="C00000"/>
    <a:srgbClr val="FF9966"/>
    <a:srgbClr val="FFCCCC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8" autoAdjust="0"/>
    <p:restoredTop sz="94660"/>
  </p:normalViewPr>
  <p:slideViewPr>
    <p:cSldViewPr>
      <p:cViewPr varScale="1">
        <p:scale>
          <a:sx n="127" d="100"/>
          <a:sy n="127" d="100"/>
        </p:scale>
        <p:origin x="558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D:\A_USKPV\Spisy_CJ\A_OVGS\Kriminalita_ro&#269;n&#237;\Podklady%20pro%20prezentaci%20kriminality%20za%20rok%202018_2019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D:\A_USKPV\Spisy_CJ\A_OVGS\Kriminalita_ro&#269;n&#237;\Podklady%20pro%20prezentaci%20kriminality%20za%20rok%202018_2019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A_USKPV\Spisy_CJ\A_OVGS\Kriminalita_m&#283;s&#237;&#269;n&#283;_n&#225;m_&#218;SKPV_Vild_Tiskovka_PP&#268;R\Podklady%20pro%20prezentaci%20kriminality%20za%20rok%202018_06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A_USKPV\Spisy_CJ\A_OVGS\Kriminalita_m&#283;s&#237;&#269;n&#283;_n&#225;m_&#218;SKPV_Vild_Tiskovka_PP&#268;R\Podklady%20pro%20prezentaci%20kriminality%20za%20rok%202018_06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A_USKPV\Spisy_CJ\A_OVGS\Kriminalita_ro&#269;n&#237;\Podklady%20pro%20prezentaci%20kriminality%20za%20rok%202018_2019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7.9917773139990947E-2"/>
          <c:y val="3.3193576654734221E-2"/>
          <c:w val="0.90113345991859495"/>
          <c:h val="0.80353228139257549"/>
        </c:manualLayout>
      </c:layout>
      <c:lineChart>
        <c:grouping val="standard"/>
        <c:varyColors val="0"/>
        <c:ser>
          <c:idx val="0"/>
          <c:order val="0"/>
          <c:tx>
            <c:strRef>
              <c:f>List2_Vývoj_NEW_2019!$A$22</c:f>
              <c:strCache>
                <c:ptCount val="1"/>
                <c:pt idx="0">
                  <c:v>registrováno</c:v>
                </c:pt>
              </c:strCache>
            </c:strRef>
          </c:tx>
          <c:spPr>
            <a:ln w="57150">
              <a:solidFill>
                <a:srgbClr val="C00000"/>
              </a:solidFill>
            </a:ln>
          </c:spPr>
          <c:marker>
            <c:symbol val="circle"/>
            <c:size val="8"/>
            <c:spPr>
              <a:solidFill>
                <a:srgbClr val="C0504D"/>
              </a:solidFill>
              <a:ln>
                <a:solidFill>
                  <a:srgbClr val="C00000"/>
                </a:solidFill>
              </a:ln>
            </c:spPr>
          </c:marker>
          <c:dLbls>
            <c:dLbl>
              <c:idx val="0"/>
              <c:layout>
                <c:manualLayout>
                  <c:x val="-5.3926251893884579E-2"/>
                  <c:y val="-5.1718198817308533E-2"/>
                </c:manualLayout>
              </c:layout>
              <c:spPr>
                <a:solidFill>
                  <a:srgbClr val="FFEFEF"/>
                </a:solidFill>
                <a:ln>
                  <a:solidFill>
                    <a:sysClr val="windowText" lastClr="000000"/>
                  </a:solidFill>
                </a:ln>
              </c:spPr>
              <c:txPr>
                <a:bodyPr/>
                <a:lstStyle/>
                <a:p>
                  <a:pPr algn="ctr" rtl="0">
                    <a:defRPr lang="en-US" sz="14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5.3926251893884634E-2"/>
                  <c:y val="-6.0844939785068844E-2"/>
                </c:manualLayout>
              </c:layout>
              <c:spPr>
                <a:solidFill>
                  <a:srgbClr val="FFEFEF"/>
                </a:solidFill>
                <a:ln>
                  <a:solidFill>
                    <a:sysClr val="windowText" lastClr="000000"/>
                  </a:solidFill>
                </a:ln>
              </c:spPr>
              <c:txPr>
                <a:bodyPr/>
                <a:lstStyle/>
                <a:p>
                  <a:pPr algn="ctr" rtl="0">
                    <a:defRPr lang="en-US" sz="14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2.0250897705981742E-2"/>
                  <c:y val="-7.1217482490032361E-2"/>
                </c:manualLayout>
              </c:layout>
              <c:spPr>
                <a:solidFill>
                  <a:srgbClr val="FFEFEF"/>
                </a:solidFill>
                <a:ln>
                  <a:solidFill>
                    <a:sysClr val="windowText" lastClr="000000"/>
                  </a:solidFill>
                </a:ln>
              </c:spPr>
              <c:txPr>
                <a:bodyPr/>
                <a:lstStyle/>
                <a:p>
                  <a:pPr algn="ctr" rtl="0">
                    <a:defRPr lang="en-US" sz="14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65000"/>
                    <a:lumOff val="35000"/>
                  </a:sysClr>
                </a:solidFill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  <c15:showLeaderLines val="1"/>
              </c:ext>
            </c:extLst>
          </c:dLbls>
          <c:cat>
            <c:numRef>
              <c:f>List2_Vývoj_NEW_2019!$B$21:$M$21</c:f>
              <c:numCache>
                <c:formatCode>General</c:formatCod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</c:numCache>
            </c:numRef>
          </c:cat>
          <c:val>
            <c:numRef>
              <c:f>List2_Vývoj_NEW_2019!$B$22:$M$22</c:f>
              <c:numCache>
                <c:formatCode>#,##0</c:formatCode>
                <c:ptCount val="12"/>
                <c:pt idx="0">
                  <c:v>343799</c:v>
                </c:pt>
                <c:pt idx="1">
                  <c:v>332829</c:v>
                </c:pt>
                <c:pt idx="2">
                  <c:v>313387</c:v>
                </c:pt>
                <c:pt idx="3">
                  <c:v>317177</c:v>
                </c:pt>
                <c:pt idx="4">
                  <c:v>304528</c:v>
                </c:pt>
                <c:pt idx="5">
                  <c:v>325366</c:v>
                </c:pt>
                <c:pt idx="6">
                  <c:v>288660</c:v>
                </c:pt>
                <c:pt idx="7">
                  <c:v>247628</c:v>
                </c:pt>
                <c:pt idx="8">
                  <c:v>218162</c:v>
                </c:pt>
                <c:pt idx="9">
                  <c:v>202303</c:v>
                </c:pt>
                <c:pt idx="10">
                  <c:v>192405</c:v>
                </c:pt>
                <c:pt idx="11">
                  <c:v>199221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List2_Vývoj_NEW_2019!$A$23</c:f>
              <c:strCache>
                <c:ptCount val="1"/>
                <c:pt idx="0">
                  <c:v>objasněno celkem</c:v>
                </c:pt>
              </c:strCache>
            </c:strRef>
          </c:tx>
          <c:spPr>
            <a:ln w="57150">
              <a:solidFill>
                <a:srgbClr val="0070C0"/>
              </a:solidFill>
            </a:ln>
          </c:spPr>
          <c:marker>
            <c:symbol val="circle"/>
            <c:size val="8"/>
            <c:spPr>
              <a:solidFill>
                <a:srgbClr val="4F81BD"/>
              </a:solidFill>
            </c:spPr>
          </c:marker>
          <c:dLbls>
            <c:dLbl>
              <c:idx val="0"/>
              <c:layout>
                <c:manualLayout>
                  <c:x val="-5.3926251893884579E-2"/>
                  <c:y val="-6.3887186774322341E-2"/>
                </c:manualLayout>
              </c:layout>
              <c:spPr>
                <a:solidFill>
                  <a:srgbClr val="DEEBF7"/>
                </a:solidFill>
                <a:ln>
                  <a:solidFill>
                    <a:sysClr val="windowText" lastClr="000000"/>
                  </a:solidFill>
                </a:ln>
              </c:spPr>
              <c:txPr>
                <a:bodyPr/>
                <a:lstStyle/>
                <a:p>
                  <a:pPr algn="ctr" rtl="0">
                    <a:defRPr lang="en-US" sz="14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5.3926251893884634E-2"/>
                  <c:y val="-5.780269279581552E-2"/>
                </c:manualLayout>
              </c:layout>
              <c:spPr>
                <a:solidFill>
                  <a:srgbClr val="DEEBF7"/>
                </a:solidFill>
                <a:ln>
                  <a:solidFill>
                    <a:sysClr val="windowText" lastClr="000000"/>
                  </a:solidFill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lang="cs-CZ" sz="1400" b="1" i="0" baseline="0"/>
                  </a:pPr>
                  <a:endParaRPr lang="cs-C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1.7135374981984551E-2"/>
                  <c:y val="-7.1217482490032374E-2"/>
                </c:manualLayout>
              </c:layout>
              <c:spPr>
                <a:solidFill>
                  <a:srgbClr val="DEEBF7"/>
                </a:solidFill>
                <a:ln>
                  <a:solidFill>
                    <a:sysClr val="windowText" lastClr="000000"/>
                  </a:solidFill>
                </a:ln>
              </c:spPr>
              <c:txPr>
                <a:bodyPr/>
                <a:lstStyle/>
                <a:p>
                  <a:pPr algn="ctr" rtl="0">
                    <a:defRPr lang="en-US" sz="14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65000"/>
                    <a:lumOff val="35000"/>
                  </a:sysClr>
                </a:solidFill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  <c15:showLeaderLines val="1"/>
              </c:ext>
            </c:extLst>
          </c:dLbls>
          <c:cat>
            <c:numRef>
              <c:f>List2_Vývoj_NEW_2019!$B$21:$M$21</c:f>
              <c:numCache>
                <c:formatCode>General</c:formatCod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</c:numCache>
            </c:numRef>
          </c:cat>
          <c:val>
            <c:numRef>
              <c:f>List2_Vývoj_NEW_2019!$B$23:$M$23</c:f>
              <c:numCache>
                <c:formatCode>#,##0</c:formatCode>
                <c:ptCount val="12"/>
                <c:pt idx="0">
                  <c:v>138598</c:v>
                </c:pt>
                <c:pt idx="1">
                  <c:v>141626</c:v>
                </c:pt>
                <c:pt idx="2">
                  <c:v>130744</c:v>
                </c:pt>
                <c:pt idx="3">
                  <c:v>135168</c:v>
                </c:pt>
                <c:pt idx="4">
                  <c:v>133373</c:v>
                </c:pt>
                <c:pt idx="5">
                  <c:v>142207</c:v>
                </c:pt>
                <c:pt idx="6">
                  <c:v>141336</c:v>
                </c:pt>
                <c:pt idx="7">
                  <c:v>126083</c:v>
                </c:pt>
                <c:pt idx="8">
                  <c:v>116117</c:v>
                </c:pt>
                <c:pt idx="9">
                  <c:v>107920</c:v>
                </c:pt>
                <c:pt idx="10">
                  <c:v>105710</c:v>
                </c:pt>
                <c:pt idx="11">
                  <c:v>105994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4529792"/>
        <c:axId val="154530352"/>
      </c:lineChart>
      <c:catAx>
        <c:axId val="154529792"/>
        <c:scaling>
          <c:orientation val="minMax"/>
        </c:scaling>
        <c:delete val="0"/>
        <c:axPos val="b"/>
        <c:majorGridlines>
          <c:spPr>
            <a:ln>
              <a:solidFill>
                <a:schemeClr val="accent2">
                  <a:lumMod val="20000"/>
                  <a:lumOff val="80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low"/>
        <c:spPr>
          <a:ln>
            <a:solidFill>
              <a:srgbClr val="FF0000"/>
            </a:solidFill>
          </a:ln>
        </c:spPr>
        <c:txPr>
          <a:bodyPr rot="0" vert="horz"/>
          <a:lstStyle/>
          <a:p>
            <a:pPr>
              <a:defRPr lang="cs-CZ" sz="1300" b="1">
                <a:solidFill>
                  <a:srgbClr val="8A0000"/>
                </a:solidFill>
              </a:defRPr>
            </a:pPr>
            <a:endParaRPr lang="cs-CZ"/>
          </a:p>
        </c:txPr>
        <c:crossAx val="154530352"/>
        <c:crosses val="autoZero"/>
        <c:auto val="1"/>
        <c:lblAlgn val="ctr"/>
        <c:lblOffset val="100"/>
        <c:noMultiLvlLbl val="0"/>
      </c:catAx>
      <c:valAx>
        <c:axId val="154530352"/>
        <c:scaling>
          <c:orientation val="minMax"/>
        </c:scaling>
        <c:delete val="0"/>
        <c:axPos val="l"/>
        <c:majorGridlines>
          <c:spPr>
            <a:ln>
              <a:solidFill>
                <a:srgbClr val="C0504D">
                  <a:lumMod val="20000"/>
                  <a:lumOff val="80000"/>
                </a:srgb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spPr>
          <a:ln>
            <a:solidFill>
              <a:srgbClr val="FF0000"/>
            </a:solidFill>
          </a:ln>
        </c:spPr>
        <c:txPr>
          <a:bodyPr/>
          <a:lstStyle/>
          <a:p>
            <a:pPr>
              <a:defRPr lang="cs-CZ" sz="1200" b="0">
                <a:solidFill>
                  <a:srgbClr val="8A0000"/>
                </a:solidFill>
              </a:defRPr>
            </a:pPr>
            <a:endParaRPr lang="cs-CZ"/>
          </a:p>
        </c:txPr>
        <c:crossAx val="15452979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9074690625315"/>
          <c:y val="0.91218494522464522"/>
          <c:w val="0.39842789084791402"/>
          <c:h val="6.7269385843964774E-2"/>
        </c:manualLayout>
      </c:layout>
      <c:overlay val="0"/>
      <c:txPr>
        <a:bodyPr/>
        <a:lstStyle/>
        <a:p>
          <a:pPr>
            <a:defRPr lang="cs-CZ" sz="1400"/>
          </a:pPr>
          <a:endParaRPr lang="cs-CZ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7.814788255850362E-2"/>
          <c:y val="7.4687510496288509E-2"/>
          <c:w val="0.67535188640656174"/>
          <c:h val="0.82137452196903149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266ABC"/>
              </a:solidFill>
            </c:spPr>
          </c:dPt>
          <c:dPt>
            <c:idx val="1"/>
            <c:bubble3D val="0"/>
            <c:spPr>
              <a:solidFill>
                <a:srgbClr val="009ED6"/>
              </a:solidFill>
            </c:spPr>
          </c:dPt>
          <c:dPt>
            <c:idx val="2"/>
            <c:bubble3D val="0"/>
            <c:spPr>
              <a:solidFill>
                <a:srgbClr val="64D1D3"/>
              </a:solidFill>
            </c:spPr>
          </c:dPt>
          <c:dPt>
            <c:idx val="3"/>
            <c:bubble3D val="0"/>
            <c:spPr>
              <a:solidFill>
                <a:srgbClr val="35D094"/>
              </a:solidFill>
            </c:spPr>
          </c:dPt>
          <c:dPt>
            <c:idx val="4"/>
            <c:bubble3D val="0"/>
            <c:spPr>
              <a:solidFill>
                <a:srgbClr val="87BF61"/>
              </a:solidFill>
            </c:spPr>
          </c:dPt>
          <c:dPt>
            <c:idx val="5"/>
            <c:bubble3D val="0"/>
            <c:spPr>
              <a:solidFill>
                <a:srgbClr val="B1A21B"/>
              </a:solidFill>
            </c:spPr>
          </c:dPt>
          <c:dLbls>
            <c:dLbl>
              <c:idx val="0"/>
              <c:layout>
                <c:manualLayout>
                  <c:x val="-3.2057025857878882E-2"/>
                  <c:y val="1.2097240869201555E-2"/>
                </c:manualLayout>
              </c:layout>
              <c:numFmt formatCode="0.0%" sourceLinked="0"/>
              <c:spPr>
                <a:solidFill>
                  <a:srgbClr val="BDD7EE"/>
                </a:solidFill>
              </c:spPr>
              <c:txPr>
                <a:bodyPr anchorCtr="0"/>
                <a:lstStyle/>
                <a:p>
                  <a:pPr algn="ctr" rtl="0">
                    <a:defRPr lang="en-US" sz="12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oundRect">
                      <a:avLst/>
                    </a:prstGeom>
                  </c15:spPr>
                  <c15:layout>
                    <c:manualLayout>
                      <c:w val="0.15208853056731073"/>
                      <c:h val="0.15743789795928159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5.0770428479881724E-2"/>
                  <c:y val="3.2297561433750998E-3"/>
                </c:manualLayout>
              </c:layout>
              <c:numFmt formatCode="0.0%" sourceLinked="0"/>
              <c:spPr>
                <a:solidFill>
                  <a:srgbClr val="BDD7EE"/>
                </a:solidFill>
              </c:spPr>
              <c:txPr>
                <a:bodyPr anchorCtr="0"/>
                <a:lstStyle/>
                <a:p>
                  <a:pPr algn="ctr" rtl="0">
                    <a:defRPr lang="en-US" sz="12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oundRect">
                      <a:avLst/>
                    </a:prstGeom>
                  </c15:spPr>
                  <c15:layout>
                    <c:manualLayout>
                      <c:w val="0.19914290530197487"/>
                      <c:h val="0.1359125449100224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7.0233366125642863E-2"/>
                  <c:y val="1.4979542839191257E-2"/>
                </c:manualLayout>
              </c:layout>
              <c:numFmt formatCode="0.0%" sourceLinked="0"/>
              <c:spPr>
                <a:solidFill>
                  <a:srgbClr val="BDD7EE"/>
                </a:solidFill>
              </c:spPr>
              <c:txPr>
                <a:bodyPr anchorCtr="0"/>
                <a:lstStyle/>
                <a:p>
                  <a:pPr algn="ctr" rtl="0">
                    <a:defRPr lang="en-US" sz="12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oundRect">
                      <a:avLst/>
                    </a:prstGeom>
                  </c15:spPr>
                  <c15:layout>
                    <c:manualLayout>
                      <c:w val="0.17472586759988334"/>
                      <c:h val="0.13030024504443072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2.955890930300379E-2"/>
                  <c:y val="2.5674297131432853E-2"/>
                </c:manualLayout>
              </c:layout>
              <c:numFmt formatCode="0.0%" sourceLinked="0"/>
              <c:spPr>
                <a:solidFill>
                  <a:srgbClr val="BDD7EE"/>
                </a:solidFill>
              </c:spPr>
              <c:txPr>
                <a:bodyPr anchorCtr="0"/>
                <a:lstStyle/>
                <a:p>
                  <a:pPr algn="ctr" rtl="0">
                    <a:defRPr lang="en-US" sz="12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oundRect">
                      <a:avLst/>
                    </a:prstGeom>
                  </c15:spPr>
                  <c15:layout>
                    <c:manualLayout>
                      <c:w val="0.15861208321182074"/>
                      <c:h val="0.17270195543105998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3.1066151453290572E-2"/>
                  <c:y val="-8.3859788491385701E-2"/>
                </c:manualLayout>
              </c:layout>
              <c:numFmt formatCode="0.0%" sourceLinked="0"/>
              <c:spPr>
                <a:solidFill>
                  <a:srgbClr val="BDD7EE"/>
                </a:solidFill>
              </c:spPr>
              <c:txPr>
                <a:bodyPr anchorCtr="0"/>
                <a:lstStyle/>
                <a:p>
                  <a:pPr algn="ctr" rtl="0">
                    <a:defRPr lang="en-US" sz="12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oundRect">
                      <a:avLst/>
                    </a:prstGeom>
                  </c15:spPr>
                  <c15:layout>
                    <c:manualLayout>
                      <c:w val="0.15936363857295616"/>
                      <c:h val="0.13421900617897917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5.5117806454748779E-2"/>
                  <c:y val="-4.953407062468957E-2"/>
                </c:manualLayout>
              </c:layout>
              <c:numFmt formatCode="0.0%" sourceLinked="0"/>
              <c:spPr>
                <a:solidFill>
                  <a:srgbClr val="BDD7EE"/>
                </a:solidFill>
              </c:spPr>
              <c:txPr>
                <a:bodyPr anchorCtr="0"/>
                <a:lstStyle/>
                <a:p>
                  <a:pPr algn="ctr" rtl="0">
                    <a:defRPr lang="en-US" sz="12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oundRect">
                      <a:avLst/>
                    </a:prstGeom>
                  </c15:spPr>
                  <c15:layout>
                    <c:manualLayout>
                      <c:w val="0.16145815106445024"/>
                      <c:h val="0.13909414800503636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-4.2061339554777873E-2"/>
                  <c:y val="8.4794546880277058E-2"/>
                </c:manualLayout>
              </c:layout>
              <c:numFmt formatCode="0.0%" sourceLinked="0"/>
              <c:spPr>
                <a:solidFill>
                  <a:srgbClr val="BDD7EE"/>
                </a:solidFill>
              </c:spPr>
              <c:txPr>
                <a:bodyPr anchorCtr="0"/>
                <a:lstStyle/>
                <a:p>
                  <a:pPr algn="ctr" rtl="0">
                    <a:defRPr lang="en-US" sz="12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oundRect">
                      <a:avLst/>
                    </a:prstGeom>
                  </c15:spPr>
                  <c15:layout>
                    <c:manualLayout>
                      <c:w val="0.17386410032079325"/>
                      <c:h val="0.17265321151186386"/>
                    </c:manualLayout>
                  </c15:layout>
                </c:ext>
              </c:extLst>
            </c:dLbl>
            <c:numFmt formatCode="0.0%" sourceLinked="0"/>
            <c:spPr>
              <a:solidFill>
                <a:srgbClr val="BDD7EE"/>
              </a:solidFill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lang="cs-CZ" sz="1200" b="1"/>
                </a:pPr>
                <a:endParaRPr lang="cs-CZ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'List6_TČ 2019'!$A$2:$A$8</c:f>
              <c:strCache>
                <c:ptCount val="7"/>
                <c:pt idx="0">
                  <c:v>Majetkové činy </c:v>
                </c:pt>
                <c:pt idx="1">
                  <c:v>Zbývající kriminalita </c:v>
                </c:pt>
                <c:pt idx="2">
                  <c:v>Hospodářské činy</c:v>
                </c:pt>
                <c:pt idx="3">
                  <c:v>Ostatní kriminální činy </c:v>
                </c:pt>
                <c:pt idx="4">
                  <c:v>Násilné činy </c:v>
                </c:pt>
                <c:pt idx="5">
                  <c:v>Mravnostní činy</c:v>
                </c:pt>
                <c:pt idx="6">
                  <c:v>Vojenské a protiústavní činy</c:v>
                </c:pt>
              </c:strCache>
            </c:strRef>
          </c:cat>
          <c:val>
            <c:numRef>
              <c:f>'List6_TČ 2019'!$B$2:$B$8</c:f>
              <c:numCache>
                <c:formatCode>General</c:formatCode>
                <c:ptCount val="7"/>
                <c:pt idx="0">
                  <c:v>102136</c:v>
                </c:pt>
                <c:pt idx="1">
                  <c:v>28682</c:v>
                </c:pt>
                <c:pt idx="2">
                  <c:v>24589</c:v>
                </c:pt>
                <c:pt idx="3">
                  <c:v>27354</c:v>
                </c:pt>
                <c:pt idx="4">
                  <c:v>13606</c:v>
                </c:pt>
                <c:pt idx="5">
                  <c:v>2733</c:v>
                </c:pt>
                <c:pt idx="6">
                  <c:v>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28"/>
      </c:pieChart>
    </c:plotArea>
    <c:plotVisOnly val="1"/>
    <c:dispBlanksAs val="zero"/>
    <c:showDLblsOverMax val="0"/>
  </c:chart>
  <c:spPr>
    <a:ln>
      <a:noFill/>
    </a:ln>
  </c:sp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cs-CZ" sz="1400"/>
              <a:t>Počet skutků TČ</a:t>
            </a:r>
          </a:p>
        </c:rich>
      </c:tx>
      <c:layout>
        <c:manualLayout>
          <c:xMode val="edge"/>
          <c:yMode val="edge"/>
          <c:x val="0.24529115338760044"/>
          <c:y val="3.6036036036036036E-2"/>
        </c:manualLayout>
      </c:layout>
      <c:overlay val="0"/>
      <c:spPr>
        <a:solidFill>
          <a:schemeClr val="accent1">
            <a:lumMod val="20000"/>
            <a:lumOff val="80000"/>
          </a:schemeClr>
        </a:solidFill>
      </c:spPr>
    </c:title>
    <c:autoTitleDeleted val="0"/>
    <c:plotArea>
      <c:layout>
        <c:manualLayout>
          <c:layoutTarget val="inner"/>
          <c:xMode val="edge"/>
          <c:yMode val="edge"/>
          <c:x val="0.29979774220774807"/>
          <c:y val="0.15412960204298784"/>
          <c:w val="0.40185087229113847"/>
          <c:h val="0.68764417961268365"/>
        </c:manualLayout>
      </c:layout>
      <c:pieChart>
        <c:varyColors val="1"/>
        <c:ser>
          <c:idx val="0"/>
          <c:order val="0"/>
          <c:tx>
            <c:strRef>
              <c:f>List_26!$A$12</c:f>
              <c:strCache>
                <c:ptCount val="1"/>
                <c:pt idx="0">
                  <c:v>poměr počtu skutků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scene3d>
                <a:camera prst="orthographicFront"/>
                <a:lightRig rig="threePt" dir="t"/>
              </a:scene3d>
              <a:sp3d>
                <a:bevelT w="63500" h="25400"/>
              </a:sp3d>
            </c:spPr>
          </c:dPt>
          <c:dPt>
            <c:idx val="1"/>
            <c:bubble3D val="0"/>
            <c:spPr>
              <a:solidFill>
                <a:srgbClr val="C00000"/>
              </a:solidFill>
              <a:scene3d>
                <a:camera prst="orthographicFront"/>
                <a:lightRig rig="threePt" dir="t"/>
              </a:scene3d>
              <a:sp3d>
                <a:bevelT w="63500" h="25400"/>
              </a:sp3d>
            </c:spPr>
          </c:dPt>
          <c:dPt>
            <c:idx val="2"/>
            <c:bubble3D val="0"/>
            <c:spPr>
              <a:solidFill>
                <a:srgbClr val="76B531"/>
              </a:solidFill>
              <a:scene3d>
                <a:camera prst="orthographicFront"/>
                <a:lightRig rig="threePt" dir="t"/>
              </a:scene3d>
              <a:sp3d>
                <a:bevelT w="63500" h="25400"/>
              </a:sp3d>
            </c:spPr>
          </c:dPt>
          <c:dLbls>
            <c:dLbl>
              <c:idx val="0"/>
              <c:layout>
                <c:manualLayout>
                  <c:x val="-0.12750448955091226"/>
                  <c:y val="0.126331843654678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0081993177387914"/>
                  <c:y val="-0.244691498316498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398396686159844"/>
                  <c:y val="0.2448935185185185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 b="1" i="0" baseline="0">
                    <a:latin typeface="+mn-lt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List_26!$B$11:$D$11</c:f>
              <c:strCache>
                <c:ptCount val="3"/>
                <c:pt idx="0">
                  <c:v>hospodářské činy</c:v>
                </c:pt>
                <c:pt idx="1">
                  <c:v>majetkové činy</c:v>
                </c:pt>
                <c:pt idx="2">
                  <c:v>další trestné činy</c:v>
                </c:pt>
              </c:strCache>
            </c:strRef>
          </c:cat>
          <c:val>
            <c:numRef>
              <c:f>List_26!$B$12:$D$12</c:f>
              <c:numCache>
                <c:formatCode>0.00%</c:formatCode>
                <c:ptCount val="3"/>
                <c:pt idx="0">
                  <c:v>0.123</c:v>
                </c:pt>
                <c:pt idx="1">
                  <c:v>0.51300000000000001</c:v>
                </c:pt>
                <c:pt idx="2">
                  <c:v>0.36299999999999999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0"/>
      </c:pieChart>
      <c:spPr>
        <a:noFill/>
        <a:ln w="25400">
          <a:noFill/>
        </a:ln>
      </c:spPr>
    </c:plotArea>
    <c:legend>
      <c:legendPos val="b"/>
      <c:layout/>
      <c:overlay val="0"/>
      <c:txPr>
        <a:bodyPr/>
        <a:lstStyle/>
        <a:p>
          <a:pPr>
            <a:defRPr sz="1000" b="1"/>
          </a:pPr>
          <a:endParaRPr lang="cs-CZ"/>
        </a:p>
      </c:txPr>
    </c:legend>
    <c:plotVisOnly val="1"/>
    <c:dispBlanksAs val="zero"/>
    <c:showDLblsOverMax val="0"/>
  </c:chart>
  <c:spPr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sz="1400"/>
              <a:t>Způsobená škoda</a:t>
            </a:r>
          </a:p>
        </c:rich>
      </c:tx>
      <c:layout>
        <c:manualLayout>
          <c:xMode val="edge"/>
          <c:yMode val="edge"/>
          <c:x val="0.19053916595788079"/>
          <c:y val="2.3288351582314838E-2"/>
        </c:manualLayout>
      </c:layout>
      <c:overlay val="0"/>
      <c:spPr>
        <a:solidFill>
          <a:schemeClr val="accent1">
            <a:lumMod val="20000"/>
            <a:lumOff val="80000"/>
          </a:schemeClr>
        </a:solidFill>
      </c:spPr>
    </c:title>
    <c:autoTitleDeleted val="0"/>
    <c:plotArea>
      <c:layout>
        <c:manualLayout>
          <c:layoutTarget val="inner"/>
          <c:xMode val="edge"/>
          <c:yMode val="edge"/>
          <c:x val="0.29433387182845172"/>
          <c:y val="0.15248194985727936"/>
          <c:w val="0.45072223304878695"/>
          <c:h val="0.69983898477336759"/>
        </c:manualLayout>
      </c:layout>
      <c:pieChart>
        <c:varyColors val="1"/>
        <c:ser>
          <c:idx val="0"/>
          <c:order val="0"/>
          <c:tx>
            <c:strRef>
              <c:f>List_26!$A$13</c:f>
              <c:strCache>
                <c:ptCount val="1"/>
                <c:pt idx="0">
                  <c:v>poměr škod</c:v>
                </c:pt>
              </c:strCache>
            </c:strRef>
          </c:tx>
          <c:dPt>
            <c:idx val="0"/>
            <c:bubble3D val="0"/>
            <c:spPr>
              <a:solidFill>
                <a:srgbClr val="0070C0"/>
              </a:solidFill>
              <a:scene3d>
                <a:camera prst="orthographicFront"/>
                <a:lightRig rig="threePt" dir="t"/>
              </a:scene3d>
              <a:sp3d>
                <a:bevelT w="63500" h="25400"/>
              </a:sp3d>
            </c:spPr>
          </c:dPt>
          <c:dPt>
            <c:idx val="1"/>
            <c:bubble3D val="0"/>
            <c:spPr>
              <a:solidFill>
                <a:srgbClr val="C00000"/>
              </a:solidFill>
              <a:scene3d>
                <a:camera prst="orthographicFront"/>
                <a:lightRig rig="threePt" dir="t"/>
              </a:scene3d>
              <a:sp3d>
                <a:bevelT w="63500" h="25400"/>
              </a:sp3d>
            </c:spPr>
          </c:dPt>
          <c:dPt>
            <c:idx val="2"/>
            <c:bubble3D val="0"/>
            <c:spPr>
              <a:solidFill>
                <a:srgbClr val="76B531"/>
              </a:solidFill>
              <a:scene3d>
                <a:camera prst="orthographicFront"/>
                <a:lightRig rig="threePt" dir="t"/>
              </a:scene3d>
              <a:sp3d>
                <a:bevelT w="63500" h="25400"/>
              </a:sp3d>
            </c:spPr>
          </c:dPt>
          <c:dLbls>
            <c:dLbl>
              <c:idx val="0"/>
              <c:layout>
                <c:manualLayout>
                  <c:x val="0.17919821483533394"/>
                  <c:y val="-0.2528706557096387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1710038986354782"/>
                  <c:y val="0.189517633966786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2006001846722056"/>
                  <c:y val="3.38662044170518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 b="1" i="0" baseline="0">
                    <a:latin typeface="+mn-lt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List_26!$B$11:$D$11</c:f>
              <c:strCache>
                <c:ptCount val="3"/>
                <c:pt idx="0">
                  <c:v>hospodářské činy</c:v>
                </c:pt>
                <c:pt idx="1">
                  <c:v>majetkové činy</c:v>
                </c:pt>
                <c:pt idx="2">
                  <c:v>další trestné činy</c:v>
                </c:pt>
              </c:strCache>
            </c:strRef>
          </c:cat>
          <c:val>
            <c:numRef>
              <c:f>List_26!$B$13:$D$13</c:f>
              <c:numCache>
                <c:formatCode>0.00%</c:formatCode>
                <c:ptCount val="3"/>
                <c:pt idx="0">
                  <c:v>0.71399999999999997</c:v>
                </c:pt>
                <c:pt idx="1">
                  <c:v>0.20300000000000001</c:v>
                </c:pt>
                <c:pt idx="2">
                  <c:v>8.3000000000000004E-2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4"/>
      </c:pieChart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5.7272780255745712E-2"/>
          <c:y val="0.89637300387956553"/>
          <c:w val="0.88545443948850866"/>
          <c:h val="8.1180307007078664E-2"/>
        </c:manualLayout>
      </c:layout>
      <c:overlay val="0"/>
      <c:txPr>
        <a:bodyPr/>
        <a:lstStyle/>
        <a:p>
          <a:pPr>
            <a:defRPr sz="1000" b="1"/>
          </a:pPr>
          <a:endParaRPr lang="cs-CZ"/>
        </a:p>
      </c:txPr>
    </c:legend>
    <c:plotVisOnly val="1"/>
    <c:dispBlanksAs val="zero"/>
    <c:showDLblsOverMax val="0"/>
  </c:chart>
  <c:spPr>
    <a:ln>
      <a:noFill/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cs-CZ" sz="1400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b="1" i="0" baseline="0">
                <a:solidFill>
                  <a:schemeClr val="tx1"/>
                </a:solidFill>
              </a:rPr>
              <a:t>Zajištěné majetkové hodnoty v trestním řízení -  v milionech Kč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5.8596040774433339E-2"/>
          <c:y val="0.12246828143021932"/>
          <c:w val="0.9251618053369135"/>
          <c:h val="0.695742190103025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List16_Zkrácená_2018!$A$4</c:f>
              <c:strCache>
                <c:ptCount val="1"/>
                <c:pt idx="0">
                  <c:v>zajištěné hodnoty</c:v>
                </c:pt>
              </c:strCache>
            </c:strRef>
          </c:tx>
          <c:spPr>
            <a:solidFill>
              <a:srgbClr val="4BACC6"/>
            </a:soli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invertIfNegative val="0"/>
          <c:dLbls>
            <c:dLbl>
              <c:idx val="10"/>
              <c:layout>
                <c:manualLayout>
                  <c:x val="6.2245908342409796E-3"/>
                  <c:y val="-4.672233082719566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  <a:ln>
                <a:solidFill>
                  <a:srgbClr val="4BACC6"/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cs-CZ"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List16_Zkrácená_2018!$B$3:$P$3</c:f>
              <c:strCache>
                <c:ptCount val="15"/>
                <c:pt idx="0">
                  <c:v>2004-2005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  <c:pt idx="12">
                  <c:v>2017</c:v>
                </c:pt>
                <c:pt idx="13">
                  <c:v>2018</c:v>
                </c:pt>
                <c:pt idx="14">
                  <c:v>2019</c:v>
                </c:pt>
              </c:strCache>
            </c:strRef>
          </c:cat>
          <c:val>
            <c:numRef>
              <c:f>List16_Zkrácená_2018!$B$4:$P$4</c:f>
              <c:numCache>
                <c:formatCode>#,##0</c:formatCode>
                <c:ptCount val="15"/>
                <c:pt idx="0">
                  <c:v>2836</c:v>
                </c:pt>
                <c:pt idx="1">
                  <c:v>1449</c:v>
                </c:pt>
                <c:pt idx="2">
                  <c:v>736</c:v>
                </c:pt>
                <c:pt idx="3">
                  <c:v>1350</c:v>
                </c:pt>
                <c:pt idx="4">
                  <c:v>1312</c:v>
                </c:pt>
                <c:pt idx="5">
                  <c:v>1283</c:v>
                </c:pt>
                <c:pt idx="6">
                  <c:v>4301</c:v>
                </c:pt>
                <c:pt idx="7">
                  <c:v>5839</c:v>
                </c:pt>
                <c:pt idx="8">
                  <c:v>8511</c:v>
                </c:pt>
                <c:pt idx="9">
                  <c:v>7788</c:v>
                </c:pt>
                <c:pt idx="10">
                  <c:v>6222</c:v>
                </c:pt>
                <c:pt idx="11">
                  <c:v>9940</c:v>
                </c:pt>
                <c:pt idx="12">
                  <c:v>5436</c:v>
                </c:pt>
                <c:pt idx="13">
                  <c:v>7898</c:v>
                </c:pt>
                <c:pt idx="14">
                  <c:v>5311</c:v>
                </c:pt>
              </c:numCache>
            </c:numRef>
          </c:val>
        </c:ser>
        <c:ser>
          <c:idx val="1"/>
          <c:order val="1"/>
          <c:tx>
            <c:strRef>
              <c:f>List16_Zkrácená_2018!$A$5</c:f>
              <c:strCache>
                <c:ptCount val="1"/>
                <c:pt idx="0">
                  <c:v>zajištěné hodnoty, zůstatek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solidFill>
                <a:schemeClr val="accent2">
                  <a:shade val="95000"/>
                </a:schemeClr>
              </a:solidFill>
              <a:round/>
            </a:ln>
            <a:effectLst/>
          </c:spPr>
          <c:invertIfNegative val="0"/>
          <c:dLbls>
            <c:spPr>
              <a:solidFill>
                <a:schemeClr val="bg1"/>
              </a:solidFill>
              <a:ln>
                <a:solidFill>
                  <a:srgbClr val="C00000"/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cs-CZ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List16_Zkrácená_2018!$B$3:$P$3</c:f>
              <c:strCache>
                <c:ptCount val="15"/>
                <c:pt idx="0">
                  <c:v>2004-2005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  <c:pt idx="12">
                  <c:v>2017</c:v>
                </c:pt>
                <c:pt idx="13">
                  <c:v>2018</c:v>
                </c:pt>
                <c:pt idx="14">
                  <c:v>2019</c:v>
                </c:pt>
              </c:strCache>
            </c:strRef>
          </c:cat>
          <c:val>
            <c:numRef>
              <c:f>List16_Zkrácená_2018!$B$5:$P$5</c:f>
              <c:numCache>
                <c:formatCode>#,##0</c:formatCode>
                <c:ptCount val="15"/>
                <c:pt idx="0">
                  <c:v>683</c:v>
                </c:pt>
                <c:pt idx="1">
                  <c:v>1049</c:v>
                </c:pt>
                <c:pt idx="2">
                  <c:v>708</c:v>
                </c:pt>
                <c:pt idx="3">
                  <c:v>1338</c:v>
                </c:pt>
                <c:pt idx="4">
                  <c:v>1016</c:v>
                </c:pt>
                <c:pt idx="5">
                  <c:v>1210</c:v>
                </c:pt>
                <c:pt idx="6">
                  <c:v>3904</c:v>
                </c:pt>
                <c:pt idx="7">
                  <c:v>5621</c:v>
                </c:pt>
                <c:pt idx="8">
                  <c:v>8035</c:v>
                </c:pt>
                <c:pt idx="9">
                  <c:v>6979</c:v>
                </c:pt>
                <c:pt idx="10">
                  <c:v>5373</c:v>
                </c:pt>
                <c:pt idx="11">
                  <c:v>9780</c:v>
                </c:pt>
                <c:pt idx="12">
                  <c:v>5240</c:v>
                </c:pt>
                <c:pt idx="13">
                  <c:v>6597</c:v>
                </c:pt>
                <c:pt idx="14">
                  <c:v>5066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154242352"/>
        <c:axId val="154242912"/>
      </c:barChart>
      <c:catAx>
        <c:axId val="154242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cs-CZ" sz="11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4242912"/>
        <c:crosses val="autoZero"/>
        <c:auto val="1"/>
        <c:lblAlgn val="ctr"/>
        <c:lblOffset val="100"/>
        <c:noMultiLvlLbl val="0"/>
      </c:catAx>
      <c:valAx>
        <c:axId val="154242912"/>
        <c:scaling>
          <c:orientation val="minMax"/>
          <c:max val="1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cs-CZ"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42423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cs-CZ" sz="12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 alt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 altLang="cs-CZ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 alt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CAF6491-64BB-469A-B57A-1574771290B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935727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C622B-DADD-49A6-B197-364308964DC7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53748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C099E7-9C65-42C2-9F7D-9310463E3EF4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02133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C622B-DADD-49A6-B197-364308964DC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8226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C622B-DADD-49A6-B197-364308964DC7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75918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C099E7-9C65-42C2-9F7D-9310463E3EF4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9090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b="0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C099E7-9C65-42C2-9F7D-9310463E3EF4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96684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C622B-DADD-49A6-B197-364308964DC7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464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268413"/>
            <a:ext cx="7772400" cy="1800225"/>
          </a:xfrm>
          <a:ln>
            <a:solidFill>
              <a:schemeClr val="bg1"/>
            </a:solidFill>
            <a:miter lim="800000"/>
            <a:headEnd/>
            <a:tailEnd/>
          </a:ln>
        </p:spPr>
        <p:txBody>
          <a:bodyPr lIns="288000" tIns="288000" rIns="288000" bIns="28800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altLang="cs-CZ" noProof="0" smtClean="0"/>
              <a:t>Kliknutím lze upravit styl.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3573463"/>
            <a:ext cx="7704138" cy="6477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altLang="cs-CZ" noProof="0" smtClean="0"/>
              <a:t>Kliknutím lze upravit styl předlohy.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804025" y="188913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5F612F8-8535-42D7-BC76-8CEB5B71464F}" type="datetime1">
              <a:rPr lang="cs-CZ" altLang="cs-CZ" smtClean="0"/>
              <a:t>15.1.2020</a:t>
            </a:fld>
            <a:endParaRPr lang="cs-CZ" altLang="cs-CZ"/>
          </a:p>
        </p:txBody>
      </p:sp>
      <p:pic>
        <p:nvPicPr>
          <p:cNvPr id="3080" name="Picture 8" descr="logo_titulk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4765675"/>
            <a:ext cx="3829050" cy="154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5AD685-3C9E-41A7-A487-3D8DB00D1BFF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5D9A96-47DD-44EF-94FF-11B9496D316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94749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589255-BE46-43C3-B0C9-01B73091311C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6F05F5-4450-4BB6-B017-7248D2F2F67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78229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39020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39020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B2ACD0-6DE6-4189-BA5B-884E7C321B8C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F03FF8-EBEB-4C84-A515-C4990EEF1F9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72645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C5ECC9-08FB-4588-B5A7-5C948434132F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83D19-A3C8-41A5-B243-62BBE156765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0189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A618E9-A371-4DE3-8D43-7C984A5F7467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84C595-FB25-4C3C-B4B1-44A219BAABD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38289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05853D-95A1-4A00-9377-304E1030BC9D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F4D3A-A1E7-4DEE-B857-1D6777A8680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96390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DFFA52-0C84-4C4B-AFF9-033A09E5B4B5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CFDCD-C27F-4FEB-9570-EDB9CAA2BCC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39109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E01E6C-7C00-475A-B302-2DAAE004712C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644490-0263-4447-9984-4C628DFCE02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82657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606E53-645D-429D-BEB5-88F5D9CC41F3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E2FE3-19E7-4FF3-B8AD-E668F73625E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62876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5621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5621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3A38D9-E929-4C3A-9B6C-4E3C006C5734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ED2C0C-DDEF-49B6-85F9-38C52823A27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3972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bezna zapato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629275"/>
            <a:ext cx="6913563" cy="103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1547813" y="6002338"/>
            <a:ext cx="7127875" cy="6477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28775"/>
            <a:ext cx="8229600" cy="390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308725"/>
            <a:ext cx="1774825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5408DC8-D350-4CEE-850E-9AC71893142C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63713" y="6308725"/>
            <a:ext cx="467995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51725" y="6021388"/>
            <a:ext cx="981075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22F6C51-C110-4904-B6EE-D29F390C5ED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Podklady%20pro%20poradu%20za%20kv&#283;ten.xlsx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/>
          <a:p>
            <a:fld id="{4DCA5938-5C2C-4341-839E-C86EC562DBC5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764705"/>
            <a:ext cx="7772400" cy="1944215"/>
          </a:xfrm>
          <a:ln/>
        </p:spPr>
        <p:txBody>
          <a:bodyPr/>
          <a:lstStyle/>
          <a:p>
            <a:pPr>
              <a:tabLst>
                <a:tab pos="1163638" algn="l"/>
              </a:tabLst>
            </a:pPr>
            <a:r>
              <a:rPr lang="cs-CZ" b="1" dirty="0"/>
              <a:t>Základní statistické </a:t>
            </a:r>
            <a:r>
              <a:rPr lang="cs-CZ" b="1" dirty="0" smtClean="0"/>
              <a:t>údaje</a:t>
            </a:r>
            <a:br>
              <a:rPr lang="cs-CZ" b="1" dirty="0" smtClean="0"/>
            </a:br>
            <a:r>
              <a:rPr lang="cs-CZ" b="1" dirty="0" smtClean="0"/>
              <a:t>o kriminalitě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755650" y="2967335"/>
            <a:ext cx="77724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/>
            </a:r>
            <a:br>
              <a:rPr lang="cs-CZ" b="1" dirty="0"/>
            </a:br>
            <a:r>
              <a:rPr lang="cs-CZ" sz="2400" b="1" dirty="0">
                <a:solidFill>
                  <a:schemeClr val="bg1"/>
                </a:solidFill>
                <a:latin typeface="+mj-lt"/>
              </a:rPr>
              <a:t>leden – prosinec </a:t>
            </a:r>
            <a:r>
              <a:rPr lang="cs-CZ" sz="2400" b="1" dirty="0" smtClean="0">
                <a:solidFill>
                  <a:schemeClr val="bg1"/>
                </a:solidFill>
                <a:latin typeface="+mj-lt"/>
              </a:rPr>
              <a:t>2019 v </a:t>
            </a:r>
            <a:r>
              <a:rPr lang="cs-CZ" sz="2400" b="1" dirty="0">
                <a:solidFill>
                  <a:schemeClr val="bg1"/>
                </a:solidFill>
                <a:latin typeface="+mj-lt"/>
              </a:rPr>
              <a:t>meziročním srovnání</a:t>
            </a:r>
            <a:endParaRPr lang="cs-CZ" sz="24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Obrázek 81" descr="Č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7675" y="142875"/>
            <a:ext cx="23463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Nadpis 1"/>
          <p:cNvSpPr txBox="1">
            <a:spLocks/>
          </p:cNvSpPr>
          <p:nvPr/>
        </p:nvSpPr>
        <p:spPr bwMode="auto">
          <a:xfrm>
            <a:off x="25152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4000" b="1" dirty="0" smtClean="0">
                <a:latin typeface="+mj-lt"/>
                <a:ea typeface="+mj-ea"/>
                <a:cs typeface="+mj-cs"/>
              </a:rPr>
              <a:t>Č</a:t>
            </a:r>
            <a:r>
              <a:rPr lang="en-US" sz="4000" b="1" dirty="0" smtClean="0">
                <a:latin typeface="+mj-lt"/>
                <a:ea typeface="+mj-ea"/>
                <a:cs typeface="+mj-cs"/>
              </a:rPr>
              <a:t>R</a:t>
            </a:r>
            <a:r>
              <a:rPr lang="cs-CZ" sz="4000" b="1" dirty="0" smtClean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– registrovaná </a:t>
            </a:r>
            <a:r>
              <a:rPr lang="cs-CZ" sz="2000" b="1" dirty="0" smtClean="0">
                <a:latin typeface="+mj-lt"/>
                <a:ea typeface="+mj-ea"/>
                <a:cs typeface="+mj-cs"/>
              </a:rPr>
              <a:t>a objasněná kriminalita</a:t>
            </a:r>
          </a:p>
          <a:p>
            <a:pPr>
              <a:tabLst>
                <a:tab pos="1073150" algn="l"/>
              </a:tabLst>
              <a:defRPr/>
            </a:pPr>
            <a:r>
              <a:rPr lang="cs-CZ" sz="2000" b="1" dirty="0" smtClean="0">
                <a:latin typeface="+mj-lt"/>
                <a:ea typeface="+mj-ea"/>
                <a:cs typeface="+mj-cs"/>
              </a:rPr>
              <a:t>	2008 - 2019</a:t>
            </a:r>
            <a:endParaRPr lang="cs-CZ" sz="20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0241-7A21-4CBD-9B64-5484EE75FC8A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D9A96-47DD-44EF-94FF-11B9496D3163}" type="slidenum">
              <a:rPr lang="cs-CZ" altLang="cs-CZ" smtClean="0"/>
              <a:pPr/>
              <a:t>2</a:t>
            </a:fld>
            <a:endParaRPr lang="cs-CZ" altLang="cs-CZ"/>
          </a:p>
        </p:txBody>
      </p:sp>
      <p:graphicFrame>
        <p:nvGraphicFramePr>
          <p:cNvPr id="9" name="Graf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6309897"/>
              </p:ext>
            </p:extLst>
          </p:nvPr>
        </p:nvGraphicFramePr>
        <p:xfrm>
          <a:off x="324000" y="1332000"/>
          <a:ext cx="7771725" cy="41745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74214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ulk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1929839"/>
              </p:ext>
            </p:extLst>
          </p:nvPr>
        </p:nvGraphicFramePr>
        <p:xfrm>
          <a:off x="899592" y="900000"/>
          <a:ext cx="5904656" cy="4430100"/>
        </p:xfrm>
        <a:graphic>
          <a:graphicData uri="http://schemas.openxmlformats.org/drawingml/2006/table">
            <a:tbl>
              <a:tblPr/>
              <a:tblGrid>
                <a:gridCol w="864097"/>
                <a:gridCol w="1087077"/>
                <a:gridCol w="1300358"/>
                <a:gridCol w="1200333"/>
                <a:gridCol w="1452791"/>
              </a:tblGrid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2019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rozdíl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16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rozdíl v 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</a:tr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47 601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49 863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2 262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STC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19 210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20 428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</a:tr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JHC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8 861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9 229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9 923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10 324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</a:tr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KVK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5 034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5 735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13,9%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ULK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16 560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17 099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</a:tr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LBK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9 065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8 572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-5,4%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HKK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6 723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</a:tr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5 558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5 636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1,4%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VYS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5 312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5 538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</a:tr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JHM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19 562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19 757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ZLK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6 199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-0,2%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</a:tr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OLK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9 332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9 838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5,4%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340">
                <a:tc>
                  <a:txBody>
                    <a:bodyPr/>
                    <a:lstStyle/>
                    <a:p>
                      <a:pPr algn="l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23 465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23 885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</a:tr>
            </a:tbl>
          </a:graphicData>
        </a:graphic>
      </p:graphicFrame>
      <p:pic>
        <p:nvPicPr>
          <p:cNvPr id="18" name="Zástupný symbol pro obsah 74" descr="Region.gif"/>
          <p:cNvPicPr>
            <a:picLocks noGrp="1"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50" y="76200"/>
            <a:ext cx="18954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Nadpis 1"/>
          <p:cNvSpPr txBox="1">
            <a:spLocks/>
          </p:cNvSpPr>
          <p:nvPr/>
        </p:nvSpPr>
        <p:spPr bwMode="auto">
          <a:xfrm>
            <a:off x="0" y="-103857"/>
            <a:ext cx="914400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 b="1" dirty="0" smtClean="0">
                <a:latin typeface="+mj-lt"/>
                <a:ea typeface="+mj-ea"/>
                <a:cs typeface="+mj-cs"/>
              </a:rPr>
              <a:t>ČR</a:t>
            </a:r>
            <a:r>
              <a:rPr lang="cs-CZ" sz="4000" b="1" dirty="0" smtClean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– registrovaná kriminalita v krajích – leden</a:t>
            </a:r>
            <a:r>
              <a:rPr lang="pt-BR" sz="2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- </a:t>
            </a:r>
            <a:r>
              <a:rPr lang="cs-CZ" sz="2000" b="1" dirty="0" smtClean="0">
                <a:latin typeface="+mj-lt"/>
                <a:ea typeface="+mj-ea"/>
                <a:cs typeface="+mj-cs"/>
              </a:rPr>
              <a:t>prosinec 2018 </a:t>
            </a:r>
            <a:r>
              <a:rPr lang="cs-CZ" sz="2000" b="1" dirty="0">
                <a:latin typeface="+mj-lt"/>
                <a:ea typeface="+mj-ea"/>
                <a:cs typeface="+mj-cs"/>
              </a:rPr>
              <a:t>a </a:t>
            </a:r>
            <a:r>
              <a:rPr lang="cs-CZ" sz="2000" b="1" dirty="0" smtClean="0">
                <a:latin typeface="+mj-lt"/>
                <a:ea typeface="+mj-ea"/>
                <a:cs typeface="+mj-cs"/>
              </a:rPr>
              <a:t>2019</a:t>
            </a:r>
            <a:endParaRPr lang="cs-CZ" sz="2000" b="1" dirty="0">
              <a:latin typeface="+mj-lt"/>
              <a:ea typeface="+mj-ea"/>
              <a:cs typeface="+mj-cs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143750" y="1605240"/>
            <a:ext cx="1835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solidFill>
                  <a:srgbClr val="C00000"/>
                </a:solidFill>
              </a:rPr>
              <a:t>registrováno</a:t>
            </a:r>
          </a:p>
          <a:p>
            <a:pPr algn="r"/>
            <a:r>
              <a:rPr lang="cs-CZ" b="1" dirty="0" smtClean="0">
                <a:solidFill>
                  <a:srgbClr val="C00000"/>
                </a:solidFill>
              </a:rPr>
              <a:t>199 221 skutků</a:t>
            </a:r>
          </a:p>
          <a:p>
            <a:pPr algn="r"/>
            <a:r>
              <a:rPr lang="cs-CZ" b="1" dirty="0" smtClean="0">
                <a:solidFill>
                  <a:srgbClr val="C00000"/>
                </a:solidFill>
              </a:rPr>
              <a:t>+6 816 skutků</a:t>
            </a:r>
          </a:p>
          <a:p>
            <a:pPr algn="r"/>
            <a:r>
              <a:rPr lang="cs-CZ" b="1" dirty="0" smtClean="0">
                <a:solidFill>
                  <a:srgbClr val="C00000"/>
                </a:solidFill>
              </a:rPr>
              <a:t>+3,5 %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017052" y="4710673"/>
            <a:ext cx="864096" cy="61942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850DB-EE3C-4C54-963D-8CE477639419}" type="datetime1">
              <a:rPr lang="cs-CZ" altLang="cs-CZ" smtClean="0"/>
              <a:t>15.1.2020</a:t>
            </a:fld>
            <a:endParaRPr lang="cs-CZ" alt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4D3A-A1E7-4DEE-B857-1D6777A8680B}" type="slidenum">
              <a:rPr lang="cs-CZ" altLang="cs-CZ" smtClean="0"/>
              <a:pPr/>
              <a:t>3</a:t>
            </a:fld>
            <a:endParaRPr lang="cs-CZ" alt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011615" y="3284984"/>
            <a:ext cx="864096" cy="114900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6032784" y="1221928"/>
            <a:ext cx="864096" cy="177502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460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5" grpId="0" animBg="1"/>
      <p:bldP spid="13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Obrázek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320400"/>
            <a:ext cx="7810500" cy="4953000"/>
          </a:xfrm>
          <a:prstGeom prst="rect">
            <a:avLst/>
          </a:prstGeom>
        </p:spPr>
      </p:pic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00592-2E99-43A0-BCD5-10ACE0213FAB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D9A96-47DD-44EF-94FF-11B9496D3163}" type="slidenum">
              <a:rPr lang="cs-CZ" altLang="cs-CZ" smtClean="0"/>
              <a:pPr/>
              <a:t>4</a:t>
            </a:fld>
            <a:endParaRPr lang="cs-CZ" altLang="cs-CZ"/>
          </a:p>
        </p:txBody>
      </p:sp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3084865" y="3761498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+4,2</a:t>
            </a:r>
            <a:r>
              <a:rPr lang="cs-CZ" b="1" dirty="0" smtClean="0">
                <a:solidFill>
                  <a:srgbClr val="FFFF00"/>
                </a:solidFill>
                <a:latin typeface="Arial" pitchFamily="34" charset="0"/>
              </a:rPr>
              <a:t> %</a:t>
            </a:r>
            <a:endParaRPr lang="cs-CZ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32" name="TextovéPole 31"/>
          <p:cNvSpPr txBox="1">
            <a:spLocks noChangeArrowheads="1"/>
          </p:cNvSpPr>
          <p:nvPr/>
        </p:nvSpPr>
        <p:spPr bwMode="auto">
          <a:xfrm>
            <a:off x="6760958" y="3129167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0000FF"/>
                </a:solidFill>
                <a:latin typeface="Arial" pitchFamily="34" charset="0"/>
              </a:rPr>
              <a:t>-0,2 %</a:t>
            </a:r>
            <a:endParaRPr lang="cs-CZ" b="1" dirty="0">
              <a:solidFill>
                <a:srgbClr val="0000FF"/>
              </a:solidFill>
              <a:latin typeface="Arial" pitchFamily="34" charset="0"/>
            </a:endParaRPr>
          </a:p>
        </p:txBody>
      </p:sp>
      <p:sp>
        <p:nvSpPr>
          <p:cNvPr id="33" name="TextovéPole 32"/>
          <p:cNvSpPr txBox="1">
            <a:spLocks noChangeArrowheads="1"/>
          </p:cNvSpPr>
          <p:nvPr/>
        </p:nvSpPr>
        <p:spPr bwMode="auto">
          <a:xfrm>
            <a:off x="3468341" y="1665889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 smtClean="0"/>
              <a:t>+4,8 </a:t>
            </a:r>
            <a:r>
              <a:rPr lang="cs-CZ" dirty="0"/>
              <a:t>%</a:t>
            </a:r>
          </a:p>
        </p:txBody>
      </p:sp>
      <p:sp>
        <p:nvSpPr>
          <p:cNvPr id="34" name="TextovéPole 33"/>
          <p:cNvSpPr txBox="1">
            <a:spLocks noChangeArrowheads="1"/>
          </p:cNvSpPr>
          <p:nvPr/>
        </p:nvSpPr>
        <p:spPr bwMode="auto">
          <a:xfrm>
            <a:off x="5508104" y="3688122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  <a:latin typeface="Arial" pitchFamily="34" charset="0"/>
              </a:rPr>
              <a:t>+1,0 %</a:t>
            </a:r>
            <a:endParaRPr lang="cs-CZ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35" name="TextovéPole 34"/>
          <p:cNvSpPr txBox="1">
            <a:spLocks noChangeArrowheads="1"/>
          </p:cNvSpPr>
          <p:nvPr/>
        </p:nvSpPr>
        <p:spPr bwMode="auto">
          <a:xfrm>
            <a:off x="5301224" y="2402578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+1,4 </a:t>
            </a:r>
            <a:r>
              <a:rPr lang="cs-CZ" b="1" dirty="0">
                <a:solidFill>
                  <a:srgbClr val="FFFF00"/>
                </a:solidFill>
              </a:rPr>
              <a:t>%</a:t>
            </a:r>
          </a:p>
        </p:txBody>
      </p:sp>
      <p:sp>
        <p:nvSpPr>
          <p:cNvPr id="36" name="TextovéPole 35"/>
          <p:cNvSpPr txBox="1">
            <a:spLocks noChangeArrowheads="1"/>
          </p:cNvSpPr>
          <p:nvPr/>
        </p:nvSpPr>
        <p:spPr bwMode="auto">
          <a:xfrm>
            <a:off x="4778449" y="1649656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+6,1</a:t>
            </a:r>
            <a:r>
              <a:rPr lang="cs-CZ" b="1" dirty="0" smtClean="0">
                <a:solidFill>
                  <a:srgbClr val="FFFF00"/>
                </a:solidFill>
                <a:latin typeface="Arial" pitchFamily="34" charset="0"/>
              </a:rPr>
              <a:t> %</a:t>
            </a:r>
            <a:endParaRPr lang="cs-CZ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37" name="TextovéPole 36"/>
          <p:cNvSpPr txBox="1">
            <a:spLocks noChangeArrowheads="1"/>
          </p:cNvSpPr>
          <p:nvPr/>
        </p:nvSpPr>
        <p:spPr bwMode="auto">
          <a:xfrm>
            <a:off x="4427984" y="3196044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  <a:latin typeface="Arial" pitchFamily="34" charset="0"/>
              </a:rPr>
              <a:t>+4,3 %</a:t>
            </a:r>
            <a:endParaRPr lang="cs-CZ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38" name="TextovéPole 37"/>
          <p:cNvSpPr txBox="1">
            <a:spLocks noChangeArrowheads="1"/>
          </p:cNvSpPr>
          <p:nvPr/>
        </p:nvSpPr>
        <p:spPr bwMode="auto">
          <a:xfrm>
            <a:off x="1487258" y="1931439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  <a:latin typeface="Arial" pitchFamily="34" charset="0"/>
              </a:rPr>
              <a:t>+13,9 %</a:t>
            </a:r>
            <a:endParaRPr lang="cs-CZ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39" name="TextovéPole 38"/>
          <p:cNvSpPr txBox="1">
            <a:spLocks noChangeArrowheads="1"/>
          </p:cNvSpPr>
          <p:nvPr/>
        </p:nvSpPr>
        <p:spPr bwMode="auto">
          <a:xfrm>
            <a:off x="3203513" y="2587244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  <a:latin typeface="Arial" pitchFamily="34" charset="0"/>
              </a:rPr>
              <a:t>+6,3 %</a:t>
            </a:r>
            <a:endParaRPr lang="cs-CZ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40" name="TextovéPole 39"/>
          <p:cNvSpPr txBox="1">
            <a:spLocks noChangeArrowheads="1"/>
          </p:cNvSpPr>
          <p:nvPr/>
        </p:nvSpPr>
        <p:spPr bwMode="auto">
          <a:xfrm>
            <a:off x="4164390" y="1044109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0000FF"/>
                </a:solidFill>
              </a:defRPr>
            </a:lvl1pPr>
          </a:lstStyle>
          <a:p>
            <a:r>
              <a:rPr lang="cs-CZ" dirty="0" smtClean="0"/>
              <a:t>-5,4</a:t>
            </a:r>
            <a:r>
              <a:rPr lang="cs-CZ" sz="1200" dirty="0" smtClean="0"/>
              <a:t> </a:t>
            </a:r>
            <a:r>
              <a:rPr lang="cs-CZ" dirty="0"/>
              <a:t>%</a:t>
            </a:r>
          </a:p>
        </p:txBody>
      </p:sp>
      <p:sp>
        <p:nvSpPr>
          <p:cNvPr id="41" name="TextovéPole 40"/>
          <p:cNvSpPr txBox="1">
            <a:spLocks noChangeArrowheads="1"/>
          </p:cNvSpPr>
          <p:nvPr/>
        </p:nvSpPr>
        <p:spPr bwMode="auto">
          <a:xfrm>
            <a:off x="7242192" y="2570507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  <a:latin typeface="Arial" pitchFamily="34" charset="0"/>
              </a:rPr>
              <a:t>+1,8 %</a:t>
            </a:r>
            <a:endParaRPr lang="cs-CZ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42" name="TextovéPole 41"/>
          <p:cNvSpPr txBox="1">
            <a:spLocks noChangeArrowheads="1"/>
          </p:cNvSpPr>
          <p:nvPr/>
        </p:nvSpPr>
        <p:spPr bwMode="auto">
          <a:xfrm>
            <a:off x="2052054" y="2921027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  <a:latin typeface="Arial" pitchFamily="34" charset="0"/>
              </a:rPr>
              <a:t>+4,0 %</a:t>
            </a:r>
            <a:endParaRPr lang="cs-CZ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45" name="TextovéPole 44"/>
          <p:cNvSpPr txBox="1">
            <a:spLocks noChangeArrowheads="1"/>
          </p:cNvSpPr>
          <p:nvPr/>
        </p:nvSpPr>
        <p:spPr bwMode="auto">
          <a:xfrm>
            <a:off x="6205088" y="2468131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  <a:latin typeface="Arial" pitchFamily="34" charset="0"/>
              </a:rPr>
              <a:t>+5,4 %</a:t>
            </a:r>
            <a:endParaRPr lang="cs-CZ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50" name="TextovéPole 49"/>
          <p:cNvSpPr txBox="1">
            <a:spLocks noChangeArrowheads="1"/>
          </p:cNvSpPr>
          <p:nvPr/>
        </p:nvSpPr>
        <p:spPr bwMode="auto">
          <a:xfrm>
            <a:off x="2771800" y="1029330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  <a:latin typeface="Arial" pitchFamily="34" charset="0"/>
              </a:rPr>
              <a:t>+3,3 %</a:t>
            </a:r>
            <a:endParaRPr lang="cs-CZ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729583" y="1380597"/>
            <a:ext cx="18126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b="1" dirty="0" smtClean="0"/>
              <a:t>199 221 skutků</a:t>
            </a:r>
          </a:p>
          <a:p>
            <a:pPr algn="ctr"/>
            <a:r>
              <a:rPr lang="cs-CZ" sz="1000" b="1" dirty="0" smtClean="0"/>
              <a:t>+3,5 %</a:t>
            </a:r>
            <a:endParaRPr lang="cs-CZ" sz="1000" b="1" dirty="0"/>
          </a:p>
        </p:txBody>
      </p:sp>
    </p:spTree>
    <p:extLst>
      <p:ext uri="{BB962C8B-B14F-4D97-AF65-F5344CB8AC3E}">
        <p14:creationId xmlns:p14="http://schemas.microsoft.com/office/powerpoint/2010/main" val="219503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0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30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4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5" grpId="0"/>
      <p:bldP spid="50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 txBox="1">
            <a:spLocks/>
          </p:cNvSpPr>
          <p:nvPr/>
        </p:nvSpPr>
        <p:spPr bwMode="auto">
          <a:xfrm>
            <a:off x="323528" y="0"/>
            <a:ext cx="82296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 b="1" dirty="0" smtClean="0">
                <a:latin typeface="+mj-lt"/>
                <a:ea typeface="+mj-ea"/>
                <a:cs typeface="+mj-cs"/>
              </a:rPr>
              <a:t>ČR</a:t>
            </a:r>
            <a:r>
              <a:rPr lang="cs-CZ" sz="4000" b="1" dirty="0" smtClean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– </a:t>
            </a:r>
            <a:r>
              <a:rPr lang="cs-CZ" sz="2000" b="1" dirty="0"/>
              <a:t>p</a:t>
            </a:r>
            <a:r>
              <a:rPr lang="cs-CZ" sz="2000" b="1" dirty="0" smtClean="0"/>
              <a:t>odíl jednotlivých druhů trestné činnosti v roce 2019</a:t>
            </a:r>
            <a:endParaRPr lang="cs-CZ" sz="20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9D46C-5BAC-4691-89FD-DCE24E635CF4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D9A96-47DD-44EF-94FF-11B9496D3163}" type="slidenum">
              <a:rPr lang="cs-CZ" altLang="cs-CZ" smtClean="0"/>
              <a:pPr/>
              <a:t>5</a:t>
            </a:fld>
            <a:endParaRPr lang="cs-CZ" altLang="cs-CZ"/>
          </a:p>
        </p:txBody>
      </p:sp>
      <p:pic>
        <p:nvPicPr>
          <p:cNvPr id="3076" name="Obrázek 81" descr="Č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9099" y="823912"/>
            <a:ext cx="23463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Graf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8694730"/>
              </p:ext>
            </p:extLst>
          </p:nvPr>
        </p:nvGraphicFramePr>
        <p:xfrm>
          <a:off x="720000" y="1022400"/>
          <a:ext cx="7437600" cy="40940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45286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81" descr="ČR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6195" y="-27384"/>
            <a:ext cx="23463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Nadpis 1"/>
          <p:cNvSpPr txBox="1">
            <a:spLocks/>
          </p:cNvSpPr>
          <p:nvPr/>
        </p:nvSpPr>
        <p:spPr bwMode="auto">
          <a:xfrm>
            <a:off x="611560" y="116632"/>
            <a:ext cx="792088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 b="1" dirty="0" smtClean="0">
                <a:latin typeface="+mj-lt"/>
                <a:ea typeface="+mj-ea"/>
                <a:cs typeface="+mj-cs"/>
              </a:rPr>
              <a:t>ČR</a:t>
            </a:r>
            <a:r>
              <a:rPr lang="cs-CZ" sz="4000" b="1" dirty="0" smtClean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– </a:t>
            </a:r>
            <a:r>
              <a:rPr lang="cs-CZ" sz="2000" b="1" dirty="0" smtClean="0">
                <a:latin typeface="+mj-lt"/>
                <a:ea typeface="+mj-ea"/>
                <a:cs typeface="+mj-cs"/>
              </a:rPr>
              <a:t>meziroční změna podle druhu kriminality</a:t>
            </a:r>
          </a:p>
          <a:p>
            <a:pPr>
              <a:tabLst>
                <a:tab pos="1074738" algn="l"/>
              </a:tabLst>
              <a:defRPr/>
            </a:pPr>
            <a:r>
              <a:rPr lang="cs-CZ" sz="2000" b="1" dirty="0" smtClean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 smtClean="0"/>
              <a:t> 	</a:t>
            </a:r>
            <a:r>
              <a:rPr lang="cs-CZ" sz="2000" b="1" dirty="0" smtClean="0">
                <a:solidFill>
                  <a:prstClr val="black"/>
                </a:solidFill>
                <a:latin typeface="Calibri"/>
              </a:rPr>
              <a:t>leden</a:t>
            </a:r>
            <a:r>
              <a:rPr lang="pt-BR" sz="2000" b="1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2000" b="1" dirty="0">
                <a:solidFill>
                  <a:prstClr val="black"/>
                </a:solidFill>
                <a:latin typeface="Calibri"/>
              </a:rPr>
              <a:t>- </a:t>
            </a:r>
            <a:r>
              <a:rPr lang="cs-CZ" sz="2000" b="1" dirty="0" smtClean="0">
                <a:solidFill>
                  <a:prstClr val="black"/>
                </a:solidFill>
                <a:latin typeface="Calibri"/>
              </a:rPr>
              <a:t>prosinec 2018 </a:t>
            </a:r>
            <a:r>
              <a:rPr lang="cs-CZ" sz="2000" b="1" dirty="0">
                <a:solidFill>
                  <a:prstClr val="black"/>
                </a:solidFill>
                <a:latin typeface="Calibri"/>
              </a:rPr>
              <a:t>a </a:t>
            </a:r>
            <a:r>
              <a:rPr lang="cs-CZ" sz="2000" b="1" dirty="0" smtClean="0">
                <a:solidFill>
                  <a:prstClr val="black"/>
                </a:solidFill>
                <a:latin typeface="Calibri"/>
              </a:rPr>
              <a:t>2019</a:t>
            </a:r>
            <a:endParaRPr lang="cs-CZ" sz="20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611E2-A3B3-4892-B86F-9636E0BC0328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4D3A-A1E7-4DEE-B857-1D6777A8680B}" type="slidenum">
              <a:rPr lang="cs-CZ" altLang="cs-CZ" smtClean="0"/>
              <a:pPr/>
              <a:t>6</a:t>
            </a:fld>
            <a:endParaRPr lang="cs-CZ" altLang="cs-CZ"/>
          </a:p>
        </p:txBody>
      </p:sp>
      <p:graphicFrame>
        <p:nvGraphicFramePr>
          <p:cNvPr id="16" name="Tabulk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714907"/>
              </p:ext>
            </p:extLst>
          </p:nvPr>
        </p:nvGraphicFramePr>
        <p:xfrm>
          <a:off x="602660" y="1884939"/>
          <a:ext cx="7488832" cy="3632292"/>
        </p:xfrm>
        <a:graphic>
          <a:graphicData uri="http://schemas.openxmlformats.org/drawingml/2006/table">
            <a:tbl>
              <a:tblPr/>
              <a:tblGrid>
                <a:gridCol w="24962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481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4813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4813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4813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1704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rozdíl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rozdíl v 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397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násilné činy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13 553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13 606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0,39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7397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</a:t>
                      </a:r>
                      <a:r>
                        <a:rPr lang="cs-CZ" sz="1600" b="1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vraždy</a:t>
                      </a:r>
                      <a:endParaRPr lang="cs-CZ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23,27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397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mravnostní činy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2 655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2 733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2,93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1704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krádeže vloupáním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21 151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22 161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1 010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4,77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7397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krádeže prosté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59 438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59 850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0,69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1704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ostatní majetkové činy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18 081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20 125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2 044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1704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ostatní kriminalita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26 703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27 354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651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2,43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1704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zbývající kriminalita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25 974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28 682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2 708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10,42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1704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hospodářské činy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24 837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24 589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-248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-0,99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1704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vojen. a protiúst. činy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269,23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1704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celková kriminalita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192 405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199 221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6 816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3,54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DC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5620941" y="1196281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b="1" dirty="0">
                <a:solidFill>
                  <a:srgbClr val="C00000"/>
                </a:solidFill>
              </a:rPr>
              <a:t>registrováno </a:t>
            </a:r>
            <a:r>
              <a:rPr lang="pl-PL" b="1" dirty="0" smtClean="0">
                <a:solidFill>
                  <a:srgbClr val="C00000"/>
                </a:solidFill>
              </a:rPr>
              <a:t>199 221 </a:t>
            </a:r>
            <a:r>
              <a:rPr lang="pl-PL" b="1" dirty="0">
                <a:solidFill>
                  <a:srgbClr val="C00000"/>
                </a:solidFill>
              </a:rPr>
              <a:t>skutků </a:t>
            </a:r>
          </a:p>
          <a:p>
            <a:pPr algn="r"/>
            <a:r>
              <a:rPr lang="pl-PL" b="1" dirty="0" smtClean="0">
                <a:solidFill>
                  <a:srgbClr val="C00000"/>
                </a:solidFill>
              </a:rPr>
              <a:t>+6 816 </a:t>
            </a:r>
            <a:r>
              <a:rPr lang="pl-PL" b="1" dirty="0">
                <a:solidFill>
                  <a:srgbClr val="C00000"/>
                </a:solidFill>
              </a:rPr>
              <a:t>skutků </a:t>
            </a:r>
          </a:p>
          <a:p>
            <a:pPr algn="r"/>
            <a:r>
              <a:rPr lang="pl-PL" b="1" dirty="0" smtClean="0">
                <a:solidFill>
                  <a:srgbClr val="C00000"/>
                </a:solidFill>
              </a:rPr>
              <a:t>+3,5 %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0" name="Elipsa 8"/>
          <p:cNvSpPr/>
          <p:nvPr/>
        </p:nvSpPr>
        <p:spPr>
          <a:xfrm>
            <a:off x="7490754" y="4581128"/>
            <a:ext cx="713367" cy="308758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63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5578276" y="363783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solidFill>
                  <a:srgbClr val="C00000"/>
                </a:solidFill>
              </a:rPr>
              <a:t>registrováno 192 221 skutků</a:t>
            </a:r>
          </a:p>
          <a:p>
            <a:pPr algn="r"/>
            <a:r>
              <a:rPr lang="cs-CZ" b="1" dirty="0" smtClean="0">
                <a:solidFill>
                  <a:srgbClr val="C00000"/>
                </a:solidFill>
              </a:rPr>
              <a:t>škoda 24,263 mld. Kč</a:t>
            </a:r>
          </a:p>
          <a:p>
            <a:pPr algn="r"/>
            <a:r>
              <a:rPr lang="cs-CZ" b="1" i="1" dirty="0" smtClean="0">
                <a:solidFill>
                  <a:srgbClr val="C00000"/>
                </a:solidFill>
              </a:rPr>
              <a:t>(2018) škoda 18,029 mld. Kč</a:t>
            </a:r>
          </a:p>
        </p:txBody>
      </p:sp>
      <p:sp>
        <p:nvSpPr>
          <p:cNvPr id="15" name="Nadpis 1"/>
          <p:cNvSpPr txBox="1">
            <a:spLocks/>
          </p:cNvSpPr>
          <p:nvPr/>
        </p:nvSpPr>
        <p:spPr bwMode="auto">
          <a:xfrm>
            <a:off x="107504" y="21989"/>
            <a:ext cx="892899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tabLst>
                <a:tab pos="1079500" algn="l"/>
              </a:tabLst>
              <a:defRPr/>
            </a:pPr>
            <a:r>
              <a:rPr lang="en-US" sz="4000" b="1" dirty="0" smtClean="0">
                <a:latin typeface="+mj-lt"/>
                <a:ea typeface="+mj-ea"/>
                <a:cs typeface="+mj-cs"/>
              </a:rPr>
              <a:t>ČR</a:t>
            </a:r>
            <a:r>
              <a:rPr lang="cs-CZ" sz="4000" b="1" dirty="0" smtClean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 smtClean="0">
                <a:latin typeface="+mj-lt"/>
                <a:ea typeface="+mj-ea"/>
                <a:cs typeface="+mj-cs"/>
              </a:rPr>
              <a:t>– škody způsobené trestnou činností</a:t>
            </a:r>
            <a:br>
              <a:rPr lang="cs-CZ" sz="2000" b="1" dirty="0" smtClean="0">
                <a:latin typeface="+mj-lt"/>
                <a:ea typeface="+mj-ea"/>
                <a:cs typeface="+mj-cs"/>
              </a:rPr>
            </a:br>
            <a:r>
              <a:rPr lang="cs-CZ" sz="2000" b="1" dirty="0" smtClean="0">
                <a:latin typeface="+mj-lt"/>
                <a:ea typeface="+mj-ea"/>
                <a:cs typeface="+mj-cs"/>
              </a:rPr>
              <a:t>	</a:t>
            </a:r>
            <a:r>
              <a:rPr lang="cs-CZ" sz="2000" b="1" dirty="0" smtClean="0">
                <a:solidFill>
                  <a:prstClr val="black"/>
                </a:solidFill>
                <a:latin typeface="+mj-lt"/>
              </a:rPr>
              <a:t>leden</a:t>
            </a:r>
            <a:r>
              <a:rPr lang="pt-BR" sz="2000" b="1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lang="cs-CZ" sz="2000" b="1" dirty="0">
                <a:solidFill>
                  <a:prstClr val="black"/>
                </a:solidFill>
                <a:latin typeface="+mj-lt"/>
              </a:rPr>
              <a:t>- </a:t>
            </a:r>
            <a:r>
              <a:rPr lang="cs-CZ" sz="2000" b="1" dirty="0" smtClean="0">
                <a:solidFill>
                  <a:prstClr val="black"/>
                </a:solidFill>
                <a:latin typeface="+mj-lt"/>
              </a:rPr>
              <a:t>prosinec 2018 a 2019</a:t>
            </a:r>
            <a:endParaRPr lang="cs-CZ" sz="20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36F6-ED10-4F19-9EFF-7582F85FA2F3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4D3A-A1E7-4DEE-B857-1D6777A8680B}" type="slidenum">
              <a:rPr lang="cs-CZ" altLang="cs-CZ" smtClean="0"/>
              <a:pPr/>
              <a:t>7</a:t>
            </a:fld>
            <a:endParaRPr lang="cs-CZ" alt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437035"/>
              </p:ext>
            </p:extLst>
          </p:nvPr>
        </p:nvGraphicFramePr>
        <p:xfrm>
          <a:off x="989602" y="3902941"/>
          <a:ext cx="7164796" cy="1559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8510"/>
                <a:gridCol w="1800200"/>
                <a:gridCol w="178608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2018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2019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bg1"/>
                          </a:solidFill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hospodářská kriminalita</a:t>
                      </a:r>
                      <a:endParaRPr lang="cs-CZ" sz="2000" b="1" dirty="0">
                        <a:solidFill>
                          <a:schemeClr val="bg1"/>
                        </a:solidFill>
                        <a:latin typeface="+mj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Ø</a:t>
                      </a:r>
                      <a:r>
                        <a:rPr lang="cs-CZ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428 383 Kč</a:t>
                      </a:r>
                      <a:endParaRPr lang="cs-CZ" sz="1800" b="1" kern="1200" dirty="0" smtClean="0">
                        <a:solidFill>
                          <a:schemeClr val="dk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91C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Ø</a:t>
                      </a:r>
                      <a:r>
                        <a:rPr lang="cs-CZ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704 478 Kč</a:t>
                      </a:r>
                      <a:endParaRPr lang="cs-CZ" sz="1800" b="1" kern="1200" dirty="0" smtClean="0">
                        <a:solidFill>
                          <a:schemeClr val="dk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91C6F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bg1"/>
                          </a:solidFill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majetková kriminalita</a:t>
                      </a:r>
                      <a:endParaRPr lang="cs-CZ" sz="2000" b="1" dirty="0">
                        <a:solidFill>
                          <a:schemeClr val="bg1"/>
                        </a:solidFill>
                        <a:latin typeface="+mj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Ø</a:t>
                      </a:r>
                      <a:r>
                        <a:rPr lang="cs-CZ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 47 530 Kč</a:t>
                      </a:r>
                      <a:endParaRPr lang="cs-CZ" sz="1800" b="1" kern="1200" dirty="0" smtClean="0">
                        <a:solidFill>
                          <a:schemeClr val="dk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91C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Ø</a:t>
                      </a:r>
                      <a:r>
                        <a:rPr lang="cs-CZ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 48 285 Kč</a:t>
                      </a:r>
                      <a:endParaRPr lang="cs-CZ" sz="1800" b="1" kern="1200" dirty="0" smtClean="0">
                        <a:solidFill>
                          <a:schemeClr val="dk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91C6F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další trestné činy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Ø</a:t>
                      </a:r>
                      <a:r>
                        <a:rPr lang="cs-CZ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 39 192 Kč</a:t>
                      </a:r>
                      <a:endParaRPr lang="cs-CZ" sz="1800" b="1" kern="1200" dirty="0" smtClean="0">
                        <a:solidFill>
                          <a:schemeClr val="dk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91C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Ø</a:t>
                      </a:r>
                      <a:r>
                        <a:rPr lang="cs-CZ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 27 712 Kč</a:t>
                      </a:r>
                      <a:endParaRPr lang="cs-CZ" sz="1800" b="1" kern="1200" dirty="0" smtClean="0">
                        <a:solidFill>
                          <a:schemeClr val="dk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91C6F7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Graf 12">
            <a:hlinkClick r:id="rId3" action="ppaction://hlinkfile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5522645"/>
              </p:ext>
            </p:extLst>
          </p:nvPr>
        </p:nvGraphicFramePr>
        <p:xfrm>
          <a:off x="0" y="957600"/>
          <a:ext cx="4284000" cy="248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Graf 13">
            <a:hlinkClick r:id="rId3" action="ppaction://hlinkfile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523905"/>
              </p:ext>
            </p:extLst>
          </p:nvPr>
        </p:nvGraphicFramePr>
        <p:xfrm>
          <a:off x="4168800" y="1411200"/>
          <a:ext cx="4054992" cy="243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740980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11"/>
          <p:cNvSpPr txBox="1">
            <a:spLocks noChangeArrowheads="1"/>
          </p:cNvSpPr>
          <p:nvPr/>
        </p:nvSpPr>
        <p:spPr bwMode="auto">
          <a:xfrm>
            <a:off x="1691680" y="5229200"/>
            <a:ext cx="6985000" cy="707886"/>
          </a:xfrm>
          <a:prstGeom prst="rect">
            <a:avLst/>
          </a:prstGeom>
          <a:noFill/>
          <a:ln w="38100" cmpd="dbl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000"/>
          </a:p>
          <a:p>
            <a:endParaRPr lang="cs-CZ" sz="2000"/>
          </a:p>
        </p:txBody>
      </p:sp>
      <p:sp>
        <p:nvSpPr>
          <p:cNvPr id="6" name="Nadpis 1"/>
          <p:cNvSpPr txBox="1">
            <a:spLocks/>
          </p:cNvSpPr>
          <p:nvPr/>
        </p:nvSpPr>
        <p:spPr bwMode="auto">
          <a:xfrm>
            <a:off x="503040" y="0"/>
            <a:ext cx="8640960" cy="103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 b="1" dirty="0" smtClean="0">
                <a:latin typeface="+mj-lt"/>
                <a:ea typeface="+mj-ea"/>
                <a:cs typeface="+mj-cs"/>
              </a:rPr>
              <a:t>ČR</a:t>
            </a:r>
            <a:r>
              <a:rPr lang="cs-CZ" sz="4000" b="1" dirty="0" smtClean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– </a:t>
            </a:r>
            <a:r>
              <a:rPr lang="cs-CZ" sz="2000" b="1" dirty="0" smtClean="0">
                <a:latin typeface="+mj-lt"/>
                <a:ea typeface="+mj-ea"/>
                <a:cs typeface="+mj-cs"/>
              </a:rPr>
              <a:t>přehled zajištěného majetku a finančních prostředků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E4369-2B0D-4D8D-B94E-9500D218DDAA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altLang="cs-CZ" smtClean="0"/>
              <a:t>Základní statistické údaje o kriminalitě v meziročním srovnání</a:t>
            </a:r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4D3A-A1E7-4DEE-B857-1D6777A8680B}" type="slidenum">
              <a:rPr lang="cs-CZ" altLang="cs-CZ" smtClean="0"/>
              <a:pPr/>
              <a:t>8</a:t>
            </a:fld>
            <a:endParaRPr lang="cs-CZ" altLang="cs-CZ"/>
          </a:p>
        </p:txBody>
      </p:sp>
      <p:graphicFrame>
        <p:nvGraphicFramePr>
          <p:cNvPr id="9" name="Graf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5195045"/>
              </p:ext>
            </p:extLst>
          </p:nvPr>
        </p:nvGraphicFramePr>
        <p:xfrm>
          <a:off x="108000" y="864000"/>
          <a:ext cx="8964000" cy="5025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0837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7FD45-14F1-404C-87F4-84A24529962A}" type="datetime1">
              <a:rPr lang="cs-CZ" altLang="cs-CZ" smtClean="0"/>
              <a:t>15.1.2020</a:t>
            </a:fld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altLang="cs-CZ" dirty="0"/>
              <a:t>Základní statistické údaje o kriminalitě v meziročním srovnání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9CCDD-46EE-420E-B8D7-2FDB2BC1B83E}" type="slidenum">
              <a:rPr lang="cs-CZ" altLang="cs-CZ"/>
              <a:pPr/>
              <a:t>9</a:t>
            </a:fld>
            <a:endParaRPr lang="cs-CZ" altLang="cs-CZ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Děkuji za pozornost.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cs-CZ" b="1" dirty="0" smtClean="0"/>
          </a:p>
          <a:p>
            <a:pPr marL="0" indent="0">
              <a:buNone/>
              <a:defRPr/>
            </a:pPr>
            <a:r>
              <a:rPr lang="cs-CZ" b="1" dirty="0" smtClean="0"/>
              <a:t>plk</a:t>
            </a:r>
            <a:r>
              <a:rPr lang="cs-CZ" b="1" dirty="0"/>
              <a:t>. Mgr. Michal FOIT</a:t>
            </a:r>
          </a:p>
        </p:txBody>
      </p:sp>
      <p:pic>
        <p:nvPicPr>
          <p:cNvPr id="7" name="Picture 3" descr="SKPV (2015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081" y="2502651"/>
            <a:ext cx="1641695" cy="2078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Modrá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B7B6B7"/>
        </a:lt2>
        <a:accent1>
          <a:srgbClr val="3B7EA9"/>
        </a:accent1>
        <a:accent2>
          <a:srgbClr val="3F94D3"/>
        </a:accent2>
        <a:accent3>
          <a:srgbClr val="FFFFFF"/>
        </a:accent3>
        <a:accent4>
          <a:srgbClr val="000000"/>
        </a:accent4>
        <a:accent5>
          <a:srgbClr val="AFC0D1"/>
        </a:accent5>
        <a:accent6>
          <a:srgbClr val="3886BF"/>
        </a:accent6>
        <a:hlink>
          <a:srgbClr val="A8C8EB"/>
        </a:hlink>
        <a:folHlink>
          <a:srgbClr val="368E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zentace2" id="{68507238-79AA-4D20-96C9-8B3C12D131F6}" vid="{6C6AFE3A-1297-49F3-8438-FF48BAC0CBA6}"/>
    </a:ext>
  </a:extLst>
</a:theme>
</file>

<file path=ppt/theme/theme2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oznamka xmlns="f1ae59ee-3414-4d49-a0bd-a54bb81ae86c" xsi:nil="true"/>
    <pozn_x00e1_mka xmlns="f1ae59ee-3414-4d49-a0bd-a54bb81ae86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DEF8E87D92CF44E9FA75C8D86BCFD62" ma:contentTypeVersion="2" ma:contentTypeDescription="Vytvoří nový dokument" ma:contentTypeScope="" ma:versionID="6dfdd2d259fc85b22f4a055799e37325">
  <xsd:schema xmlns:xsd="http://www.w3.org/2001/XMLSchema" xmlns:xs="http://www.w3.org/2001/XMLSchema" xmlns:p="http://schemas.microsoft.com/office/2006/metadata/properties" xmlns:ns2="f1ae59ee-3414-4d49-a0bd-a54bb81ae86c" targetNamespace="http://schemas.microsoft.com/office/2006/metadata/properties" ma:root="true" ma:fieldsID="74eaf91351eb2b9ea44340715e3c65d7" ns2:_="">
    <xsd:import namespace="f1ae59ee-3414-4d49-a0bd-a54bb81ae86c"/>
    <xsd:element name="properties">
      <xsd:complexType>
        <xsd:sequence>
          <xsd:element name="documentManagement">
            <xsd:complexType>
              <xsd:all>
                <xsd:element ref="ns2:poznamka" minOccurs="0"/>
                <xsd:element ref="ns2:pozn_x00e1_mk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ae59ee-3414-4d49-a0bd-a54bb81ae86c" elementFormDefault="qualified">
    <xsd:import namespace="http://schemas.microsoft.com/office/2006/documentManagement/types"/>
    <xsd:import namespace="http://schemas.microsoft.com/office/infopath/2007/PartnerControls"/>
    <xsd:element name="poznamka" ma:index="8" nillable="true" ma:displayName="poznamka" ma:internalName="poznamka">
      <xsd:simpleType>
        <xsd:restriction base="dms:Text"/>
      </xsd:simpleType>
    </xsd:element>
    <xsd:element name="pozn_x00e1_mka" ma:index="9" nillable="true" ma:displayName="poznámka" ma:internalName="pozn_x00e1_mka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4181A1E-4257-4E52-AD28-A82FD85DED9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F7D68D5-077E-4438-96FE-0C8BE70518F2}">
  <ds:schemaRefs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terms/"/>
    <ds:schemaRef ds:uri="f1ae59ee-3414-4d49-a0bd-a54bb81ae86c"/>
    <ds:schemaRef ds:uri="http://purl.org/dc/elements/1.1/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997A85F4-9C92-4866-8641-3AE6F522ED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1ae59ee-3414-4d49-a0bd-a54bb81ae8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šablona_TK_PP</Template>
  <TotalTime>4453</TotalTime>
  <Words>531</Words>
  <Application>Microsoft Office PowerPoint</Application>
  <PresentationFormat>Předvádění na obrazovce (4:3)</PresentationFormat>
  <Paragraphs>240</Paragraphs>
  <Slides>9</Slides>
  <Notes>7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Calibri</vt:lpstr>
      <vt:lpstr>Verdana</vt:lpstr>
      <vt:lpstr>Výchozí návrh</vt:lpstr>
      <vt:lpstr>Základní statistické údaje o kriminalitě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Děkuji za pozornost.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statistické údaje o kriminalitě  leden – prosinec 2017 v meziročním srovnání</dc:title>
  <dc:creator>PP ÚSKPV - KAZDA Petr</dc:creator>
  <cp:lastModifiedBy>PP ÚSKPV - KAZDA Petr</cp:lastModifiedBy>
  <cp:revision>135</cp:revision>
  <cp:lastPrinted>2020-01-14T06:55:33Z</cp:lastPrinted>
  <dcterms:created xsi:type="dcterms:W3CDTF">2018-01-17T11:00:26Z</dcterms:created>
  <dcterms:modified xsi:type="dcterms:W3CDTF">2020-01-15T11:07:07Z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oznamka">
    <vt:lpwstr/>
  </property>
  <property fmtid="{D5CDD505-2E9C-101B-9397-08002B2CF9AE}" pid="3" name="poznámka">
    <vt:lpwstr/>
  </property>
</Properties>
</file>