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7"/>
  </p:notesMasterIdLst>
  <p:sldIdLst>
    <p:sldId id="591" r:id="rId2"/>
    <p:sldId id="592" r:id="rId3"/>
    <p:sldId id="593" r:id="rId4"/>
    <p:sldId id="594" r:id="rId5"/>
    <p:sldId id="595" r:id="rId6"/>
    <p:sldId id="596" r:id="rId7"/>
    <p:sldId id="597" r:id="rId8"/>
    <p:sldId id="598" r:id="rId9"/>
    <p:sldId id="606" r:id="rId10"/>
    <p:sldId id="599" r:id="rId11"/>
    <p:sldId id="600" r:id="rId12"/>
    <p:sldId id="601" r:id="rId13"/>
    <p:sldId id="602" r:id="rId14"/>
    <p:sldId id="603" r:id="rId15"/>
    <p:sldId id="604" r:id="rId16"/>
    <p:sldId id="607" r:id="rId17"/>
    <p:sldId id="608" r:id="rId18"/>
    <p:sldId id="609" r:id="rId19"/>
    <p:sldId id="611" r:id="rId20"/>
    <p:sldId id="612" r:id="rId21"/>
    <p:sldId id="613" r:id="rId22"/>
    <p:sldId id="616" r:id="rId23"/>
    <p:sldId id="614" r:id="rId24"/>
    <p:sldId id="615" r:id="rId25"/>
    <p:sldId id="605" r:id="rId26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eštinová Zuzana" initials="LZ" lastIdx="1" clrIdx="0"/>
  <p:cmAuthor id="1" name="Rous Zdeněk" initials="RZ" lastIdx="2" clrIdx="1"/>
  <p:cmAuthor id="2" name="Chomynová Pavla" initials="CP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7D00"/>
    <a:srgbClr val="F2BE00"/>
    <a:srgbClr val="93B24C"/>
    <a:srgbClr val="C5003E"/>
    <a:srgbClr val="6E82BE"/>
    <a:srgbClr val="169EB3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47" autoAdjust="0"/>
    <p:restoredTop sz="93109" autoAdjust="0"/>
  </p:normalViewPr>
  <p:slideViewPr>
    <p:cSldViewPr snapToGrid="0">
      <p:cViewPr varScale="1">
        <p:scale>
          <a:sx n="92" d="100"/>
          <a:sy n="92" d="100"/>
        </p:scale>
        <p:origin x="1140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262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4" d="100"/>
          <a:sy n="64" d="100"/>
        </p:scale>
        <p:origin x="-3444" y="-114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chomyno\Documents\+PAVLA+\VZ%202017\podklady%20grafy%20VZ%202017%20do%20prezentace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chomyno\Documents\+PAVLA+\VZ%202019\matka\podklady%20grafy%20VZ%202019%20do%20prezentace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chomyno\Documents\+PAVLA+\VZ%202019\matka\podklady%20grafy%20VZ%202019%20do%20prezentace.xlsx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chomyno\Documents\+PAVLA+\VZ%202020\grafy\podklady%20grafy%20VZ%202020%20do%20prezentace.xlsx" TargetMode="External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chomyno\Documents\+PAVLA+\VZ%202020\grafy\podklady%20grafy%20VZ%202020%20do%20prezentace.xlsx" TargetMode="External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chomyno\Documents\+PAVLA+\VZ%202020\grafy\podklady%20grafy%20VZ%202020%20do%20prezentace.xlsx" TargetMode="External"/><Relationship Id="rId1" Type="http://schemas.openxmlformats.org/officeDocument/2006/relationships/themeOverride" Target="../theme/themeOverrid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2542372881355932"/>
          <c:y val="0.11342592592592593"/>
          <c:w val="0.37740112994350283"/>
          <c:h val="0.77314814814814814"/>
        </c:manualLayout>
      </c:layout>
      <c:pieChart>
        <c:varyColors val="1"/>
        <c:ser>
          <c:idx val="0"/>
          <c:order val="0"/>
          <c:explosion val="25"/>
          <c:dPt>
            <c:idx val="0"/>
            <c:bubble3D val="0"/>
            <c:spPr>
              <a:solidFill>
                <a:srgbClr val="C00000"/>
              </a:solidFill>
            </c:spPr>
            <c:extLst>
              <c:ext xmlns:c16="http://schemas.microsoft.com/office/drawing/2014/chart" uri="{C3380CC4-5D6E-409C-BE32-E72D297353CC}">
                <c16:uniqueId val="{00000001-E6F9-4CB8-98B7-9C350FADDF34}"/>
              </c:ext>
            </c:extLst>
          </c:dPt>
          <c:dPt>
            <c:idx val="1"/>
            <c:bubble3D val="0"/>
            <c:spPr>
              <a:solidFill>
                <a:srgbClr val="92D050"/>
              </a:solidFill>
            </c:spPr>
            <c:extLst>
              <c:ext xmlns:c16="http://schemas.microsoft.com/office/drawing/2014/chart" uri="{C3380CC4-5D6E-409C-BE32-E72D297353CC}">
                <c16:uniqueId val="{00000003-E6F9-4CB8-98B7-9C350FADDF34}"/>
              </c:ext>
            </c:extLst>
          </c:dPt>
          <c:dPt>
            <c:idx val="2"/>
            <c:bubble3D val="0"/>
            <c:spPr>
              <a:solidFill>
                <a:srgbClr val="00B0F0"/>
              </a:solidFill>
            </c:spPr>
            <c:extLst>
              <c:ext xmlns:c16="http://schemas.microsoft.com/office/drawing/2014/chart" uri="{C3380CC4-5D6E-409C-BE32-E72D297353CC}">
                <c16:uniqueId val="{00000005-E6F9-4CB8-98B7-9C350FADDF34}"/>
              </c:ext>
            </c:extLst>
          </c:dPt>
          <c:dPt>
            <c:idx val="4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7-E6F9-4CB8-98B7-9C350FADDF34}"/>
              </c:ext>
            </c:extLst>
          </c:dPt>
          <c:dLbls>
            <c:dLbl>
              <c:idx val="0"/>
              <c:layout>
                <c:manualLayout>
                  <c:x val="-2.6257655293088363E-3"/>
                  <c:y val="-0.39991068824730241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cs-CZ"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E6F9-4CB8-98B7-9C350FADDF34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6F9-4CB8-98B7-9C350FADDF34}"/>
                </c:ext>
              </c:extLst>
            </c:dLbl>
            <c:dLbl>
              <c:idx val="2"/>
              <c:layout>
                <c:manualLayout>
                  <c:x val="8.205293829796699E-2"/>
                  <c:y val="6.283282298046077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6F9-4CB8-98B7-9C350FADDF34}"/>
                </c:ext>
              </c:extLst>
            </c:dLbl>
            <c:dLbl>
              <c:idx val="3"/>
              <c:layout>
                <c:manualLayout>
                  <c:x val="5.3851149962186933E-3"/>
                  <c:y val="0.19835520559930009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6F9-4CB8-98B7-9C350FADDF34}"/>
                </c:ext>
              </c:extLst>
            </c:dLbl>
            <c:dLbl>
              <c:idx val="4"/>
              <c:layout>
                <c:manualLayout>
                  <c:x val="-4.9895635926865071E-2"/>
                  <c:y val="-0.1034722222222222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6F9-4CB8-98B7-9C350FADDF34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List3!$G$91:$G$92</c:f>
              <c:strCache>
                <c:ptCount val="2"/>
                <c:pt idx="0">
                  <c:v>v riziku v souvislosti s užíváním konopí</c:v>
                </c:pt>
                <c:pt idx="1">
                  <c:v>ostatní</c:v>
                </c:pt>
              </c:strCache>
            </c:strRef>
          </c:cat>
          <c:val>
            <c:numRef>
              <c:f>List3!$H$91:$H$92</c:f>
              <c:numCache>
                <c:formatCode>#,##0</c:formatCode>
                <c:ptCount val="2"/>
                <c:pt idx="0">
                  <c:v>450000</c:v>
                </c:pt>
                <c:pt idx="1">
                  <c:v>10139526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E6F9-4CB8-98B7-9C350FADDF3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120"/>
      </c:pieChart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100">
          <a:latin typeface="Segoe UI Semibold" panose="020B0702040204020203" pitchFamily="34" charset="0"/>
        </a:defRPr>
      </a:pPr>
      <a:endParaRPr lang="cs-CZ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2542372881355932"/>
          <c:y val="0.11342592592592593"/>
          <c:w val="0.37740112994350283"/>
          <c:h val="0.77314814814814814"/>
        </c:manualLayout>
      </c:layout>
      <c:pieChart>
        <c:varyColors val="1"/>
        <c:ser>
          <c:idx val="0"/>
          <c:order val="0"/>
          <c:explosion val="25"/>
          <c:dPt>
            <c:idx val="0"/>
            <c:bubble3D val="0"/>
            <c:spPr>
              <a:solidFill>
                <a:srgbClr val="00B050"/>
              </a:solidFill>
            </c:spPr>
            <c:extLst>
              <c:ext xmlns:c16="http://schemas.microsoft.com/office/drawing/2014/chart" uri="{C3380CC4-5D6E-409C-BE32-E72D297353CC}">
                <c16:uniqueId val="{00000001-1C21-497E-B738-B8127AE7A4D3}"/>
              </c:ext>
            </c:extLst>
          </c:dPt>
          <c:dPt>
            <c:idx val="1"/>
            <c:bubble3D val="0"/>
            <c:spPr>
              <a:solidFill>
                <a:srgbClr val="92D050"/>
              </a:solidFill>
            </c:spPr>
            <c:extLst>
              <c:ext xmlns:c16="http://schemas.microsoft.com/office/drawing/2014/chart" uri="{C3380CC4-5D6E-409C-BE32-E72D297353CC}">
                <c16:uniqueId val="{00000003-1C21-497E-B738-B8127AE7A4D3}"/>
              </c:ext>
            </c:extLst>
          </c:dPt>
          <c:dPt>
            <c:idx val="2"/>
            <c:bubble3D val="0"/>
            <c:spPr>
              <a:solidFill>
                <a:srgbClr val="9BBB59"/>
              </a:solidFill>
            </c:spPr>
            <c:extLst>
              <c:ext xmlns:c16="http://schemas.microsoft.com/office/drawing/2014/chart" uri="{C3380CC4-5D6E-409C-BE32-E72D297353CC}">
                <c16:uniqueId val="{00000005-1C21-497E-B738-B8127AE7A4D3}"/>
              </c:ext>
            </c:extLst>
          </c:dPt>
          <c:dPt>
            <c:idx val="3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7-1C21-497E-B738-B8127AE7A4D3}"/>
              </c:ext>
            </c:extLst>
          </c:dPt>
          <c:dPt>
            <c:idx val="4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9-1C21-497E-B738-B8127AE7A4D3}"/>
              </c:ext>
            </c:extLst>
          </c:dPt>
          <c:dLbls>
            <c:dLbl>
              <c:idx val="0"/>
              <c:layout>
                <c:manualLayout>
                  <c:x val="7.8092738407699036E-3"/>
                  <c:y val="2.57946923301254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1C21-497E-B738-B8127AE7A4D3}"/>
                </c:ext>
              </c:extLst>
            </c:dLbl>
            <c:dLbl>
              <c:idx val="1"/>
              <c:layout>
                <c:manualLayout>
                  <c:x val="1.5652668416447944E-2"/>
                  <c:y val="1.86461067366579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1C21-497E-B738-B8127AE7A4D3}"/>
                </c:ext>
              </c:extLst>
            </c:dLbl>
            <c:dLbl>
              <c:idx val="2"/>
              <c:layout>
                <c:manualLayout>
                  <c:x val="1.5914151356080489E-2"/>
                  <c:y val="3.29870224555263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1C21-497E-B738-B8127AE7A4D3}"/>
                </c:ext>
              </c:extLst>
            </c:dLbl>
            <c:dLbl>
              <c:idx val="3"/>
              <c:layout>
                <c:manualLayout>
                  <c:x val="-2.0452755905511809E-3"/>
                  <c:y val="2.09098862642169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1C21-497E-B738-B8127AE7A4D3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'VZ 2019'!$BE$86:$BH$86</c:f>
              <c:strCache>
                <c:ptCount val="4"/>
                <c:pt idx="0">
                  <c:v>Heroin</c:v>
                </c:pt>
                <c:pt idx="1">
                  <c:v>Buprenorfin</c:v>
                </c:pt>
                <c:pt idx="2">
                  <c:v>Jiné opioidy</c:v>
                </c:pt>
                <c:pt idx="3">
                  <c:v>Pervitin</c:v>
                </c:pt>
              </c:strCache>
            </c:strRef>
          </c:cat>
          <c:val>
            <c:numRef>
              <c:f>'VZ 2019'!$BE$87:$BH$87</c:f>
              <c:numCache>
                <c:formatCode>#,##0</c:formatCode>
                <c:ptCount val="4"/>
                <c:pt idx="0">
                  <c:v>3300</c:v>
                </c:pt>
                <c:pt idx="1">
                  <c:v>6400</c:v>
                </c:pt>
                <c:pt idx="2">
                  <c:v>1400</c:v>
                </c:pt>
                <c:pt idx="3">
                  <c:v>33100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1C21-497E-B738-B8127AE7A4D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>
          <a:latin typeface="Segoe UI Semibold" panose="020B0702040204020203" pitchFamily="34" charset="0"/>
        </a:defRPr>
      </a:pPr>
      <a:endParaRPr lang="cs-CZ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1.7210033619747111E-2"/>
          <c:y val="1.0914449957743768E-2"/>
          <c:w val="0.97638954794516231"/>
          <c:h val="0.77557103439908293"/>
        </c:manualLayout>
      </c:layout>
      <c:barChart>
        <c:barDir val="col"/>
        <c:grouping val="clustered"/>
        <c:varyColors val="0"/>
        <c:ser>
          <c:idx val="2"/>
          <c:order val="1"/>
          <c:tx>
            <c:strRef>
              <c:f>'VZ 2019'!$BJ$210</c:f>
              <c:strCache>
                <c:ptCount val="1"/>
                <c:pt idx="0">
                  <c:v>Uživatelé opioidů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'VZ 2019'!$BH$211:$BH$228</c:f>
              <c:numCache>
                <c:formatCode>General</c:formatCode>
                <c:ptCount val="18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  <c:pt idx="13">
                  <c:v>2016</c:v>
                </c:pt>
                <c:pt idx="14">
                  <c:v>2017</c:v>
                </c:pt>
                <c:pt idx="15">
                  <c:v>2018</c:v>
                </c:pt>
                <c:pt idx="16">
                  <c:v>2019</c:v>
                </c:pt>
                <c:pt idx="17">
                  <c:v>2020</c:v>
                </c:pt>
              </c:numCache>
            </c:numRef>
          </c:cat>
          <c:val>
            <c:numRef>
              <c:f>'VZ 2019'!$BJ$211:$BJ$228</c:f>
              <c:numCache>
                <c:formatCode>#,##0.0</c:formatCode>
                <c:ptCount val="18"/>
                <c:pt idx="0">
                  <c:v>10.199999999999999</c:v>
                </c:pt>
                <c:pt idx="1">
                  <c:v>9.6999999999999993</c:v>
                </c:pt>
                <c:pt idx="2">
                  <c:v>11.3</c:v>
                </c:pt>
                <c:pt idx="3">
                  <c:v>10.5</c:v>
                </c:pt>
                <c:pt idx="4">
                  <c:v>10</c:v>
                </c:pt>
                <c:pt idx="5">
                  <c:v>11.3</c:v>
                </c:pt>
                <c:pt idx="6">
                  <c:v>9.6</c:v>
                </c:pt>
                <c:pt idx="7">
                  <c:v>8.4</c:v>
                </c:pt>
                <c:pt idx="8">
                  <c:v>7.3</c:v>
                </c:pt>
                <c:pt idx="9">
                  <c:v>7.9</c:v>
                </c:pt>
                <c:pt idx="10">
                  <c:v>7.9</c:v>
                </c:pt>
                <c:pt idx="11">
                  <c:v>8.3000000000000007</c:v>
                </c:pt>
                <c:pt idx="12">
                  <c:v>9.5</c:v>
                </c:pt>
                <c:pt idx="13">
                  <c:v>9.1999999999999993</c:v>
                </c:pt>
                <c:pt idx="14">
                  <c:v>9.6</c:v>
                </c:pt>
                <c:pt idx="15">
                  <c:v>10.199999999999999</c:v>
                </c:pt>
                <c:pt idx="16">
                  <c:v>10.5</c:v>
                </c:pt>
                <c:pt idx="17">
                  <c:v>11.1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918-43D0-A0D0-F3613ED681CD}"/>
            </c:ext>
          </c:extLst>
        </c:ser>
        <c:ser>
          <c:idx val="3"/>
          <c:order val="2"/>
          <c:tx>
            <c:strRef>
              <c:f>'VZ 2019'!$BK$210</c:f>
              <c:strCache>
                <c:ptCount val="1"/>
                <c:pt idx="0">
                  <c:v>Uživatelé pervitinu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'VZ 2019'!$BH$211:$BH$228</c:f>
              <c:numCache>
                <c:formatCode>General</c:formatCode>
                <c:ptCount val="18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  <c:pt idx="13">
                  <c:v>2016</c:v>
                </c:pt>
                <c:pt idx="14">
                  <c:v>2017</c:v>
                </c:pt>
                <c:pt idx="15">
                  <c:v>2018</c:v>
                </c:pt>
                <c:pt idx="16">
                  <c:v>2019</c:v>
                </c:pt>
                <c:pt idx="17">
                  <c:v>2020</c:v>
                </c:pt>
              </c:numCache>
            </c:numRef>
          </c:cat>
          <c:val>
            <c:numRef>
              <c:f>'VZ 2019'!$BK$211:$BK$228</c:f>
              <c:numCache>
                <c:formatCode>#,##0.0</c:formatCode>
                <c:ptCount val="18"/>
                <c:pt idx="0">
                  <c:v>18.8</c:v>
                </c:pt>
                <c:pt idx="1">
                  <c:v>20.3</c:v>
                </c:pt>
                <c:pt idx="2">
                  <c:v>20.5</c:v>
                </c:pt>
                <c:pt idx="3">
                  <c:v>19.7</c:v>
                </c:pt>
                <c:pt idx="4">
                  <c:v>20.9</c:v>
                </c:pt>
                <c:pt idx="5">
                  <c:v>21.2</c:v>
                </c:pt>
                <c:pt idx="6">
                  <c:v>24.1</c:v>
                </c:pt>
                <c:pt idx="7">
                  <c:v>26.6</c:v>
                </c:pt>
                <c:pt idx="8">
                  <c:v>28.9</c:v>
                </c:pt>
                <c:pt idx="9">
                  <c:v>28.1</c:v>
                </c:pt>
                <c:pt idx="10">
                  <c:v>32</c:v>
                </c:pt>
                <c:pt idx="11">
                  <c:v>33.6</c:v>
                </c:pt>
                <c:pt idx="12">
                  <c:v>32.700000000000003</c:v>
                </c:pt>
                <c:pt idx="13">
                  <c:v>31.6</c:v>
                </c:pt>
                <c:pt idx="14">
                  <c:v>32.1</c:v>
                </c:pt>
                <c:pt idx="15">
                  <c:v>33.5</c:v>
                </c:pt>
                <c:pt idx="16">
                  <c:v>34.6</c:v>
                </c:pt>
                <c:pt idx="17">
                  <c:v>33.1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918-43D0-A0D0-F3613ED681C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50"/>
        <c:axId val="132387968"/>
        <c:axId val="132389504"/>
      </c:barChart>
      <c:lineChart>
        <c:grouping val="standard"/>
        <c:varyColors val="0"/>
        <c:ser>
          <c:idx val="1"/>
          <c:order val="0"/>
          <c:tx>
            <c:strRef>
              <c:f>'VZ 2019'!$BI$210</c:f>
              <c:strCache>
                <c:ptCount val="1"/>
                <c:pt idx="0">
                  <c:v>LDI (lidé užívající drogy injekčně)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none"/>
          </c:marker>
          <c:dPt>
            <c:idx val="0"/>
            <c:bubble3D val="0"/>
            <c:spPr>
              <a:ln>
                <a:solidFill>
                  <a:srgbClr val="00B0F0"/>
                </a:solidFill>
              </a:ln>
            </c:spPr>
            <c:extLst>
              <c:ext xmlns:c16="http://schemas.microsoft.com/office/drawing/2014/chart" uri="{C3380CC4-5D6E-409C-BE32-E72D297353CC}">
                <c16:uniqueId val="{00000003-8918-43D0-A0D0-F3613ED681CD}"/>
              </c:ext>
            </c:extLst>
          </c:dPt>
          <c:cat>
            <c:numRef>
              <c:f>'VZ 2019'!$BH$211:$BH$228</c:f>
              <c:numCache>
                <c:formatCode>General</c:formatCode>
                <c:ptCount val="18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  <c:pt idx="13">
                  <c:v>2016</c:v>
                </c:pt>
                <c:pt idx="14">
                  <c:v>2017</c:v>
                </c:pt>
                <c:pt idx="15">
                  <c:v>2018</c:v>
                </c:pt>
                <c:pt idx="16">
                  <c:v>2019</c:v>
                </c:pt>
                <c:pt idx="17">
                  <c:v>2020</c:v>
                </c:pt>
              </c:numCache>
            </c:numRef>
          </c:cat>
          <c:val>
            <c:numRef>
              <c:f>'VZ 2019'!$BI$211:$BI$228</c:f>
              <c:numCache>
                <c:formatCode>#,##0.0</c:formatCode>
                <c:ptCount val="18"/>
                <c:pt idx="0">
                  <c:v>27.8</c:v>
                </c:pt>
                <c:pt idx="1">
                  <c:v>27</c:v>
                </c:pt>
                <c:pt idx="2">
                  <c:v>29.8</c:v>
                </c:pt>
                <c:pt idx="3">
                  <c:v>29</c:v>
                </c:pt>
                <c:pt idx="4">
                  <c:v>29.5</c:v>
                </c:pt>
                <c:pt idx="5">
                  <c:v>31.2</c:v>
                </c:pt>
                <c:pt idx="6">
                  <c:v>31.5</c:v>
                </c:pt>
                <c:pt idx="7">
                  <c:v>33.1</c:v>
                </c:pt>
                <c:pt idx="8">
                  <c:v>34.6</c:v>
                </c:pt>
                <c:pt idx="9">
                  <c:v>33.299999999999997</c:v>
                </c:pt>
                <c:pt idx="10">
                  <c:v>38.700000000000003</c:v>
                </c:pt>
                <c:pt idx="11">
                  <c:v>36.200000000000003</c:v>
                </c:pt>
                <c:pt idx="12">
                  <c:v>38.5</c:v>
                </c:pt>
                <c:pt idx="13">
                  <c:v>37</c:v>
                </c:pt>
                <c:pt idx="14">
                  <c:v>37.700000000000003</c:v>
                </c:pt>
                <c:pt idx="15">
                  <c:v>39.5</c:v>
                </c:pt>
                <c:pt idx="16">
                  <c:v>40.799999999999997</c:v>
                </c:pt>
                <c:pt idx="17">
                  <c:v>42.2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8918-43D0-A0D0-F3613ED681CD}"/>
            </c:ext>
          </c:extLst>
        </c:ser>
        <c:ser>
          <c:idx val="0"/>
          <c:order val="3"/>
          <c:tx>
            <c:strRef>
              <c:f>'VZ 2019'!$BL$210</c:f>
              <c:strCache>
                <c:ptCount val="1"/>
                <c:pt idx="0">
                  <c:v>LDR (lidé užívající drogy rizikově)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'VZ 2019'!$BH$211:$BH$228</c:f>
              <c:numCache>
                <c:formatCode>General</c:formatCode>
                <c:ptCount val="18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  <c:pt idx="13">
                  <c:v>2016</c:v>
                </c:pt>
                <c:pt idx="14">
                  <c:v>2017</c:v>
                </c:pt>
                <c:pt idx="15">
                  <c:v>2018</c:v>
                </c:pt>
                <c:pt idx="16">
                  <c:v>2019</c:v>
                </c:pt>
                <c:pt idx="17">
                  <c:v>2020</c:v>
                </c:pt>
              </c:numCache>
            </c:numRef>
          </c:cat>
          <c:val>
            <c:numRef>
              <c:f>'VZ 2019'!$BL$211:$BL$228</c:f>
              <c:numCache>
                <c:formatCode>#,##0.0</c:formatCode>
                <c:ptCount val="18"/>
                <c:pt idx="0">
                  <c:v>29</c:v>
                </c:pt>
                <c:pt idx="1">
                  <c:v>30</c:v>
                </c:pt>
                <c:pt idx="2">
                  <c:v>31.8</c:v>
                </c:pt>
                <c:pt idx="3">
                  <c:v>30.2</c:v>
                </c:pt>
                <c:pt idx="4">
                  <c:v>30.9</c:v>
                </c:pt>
                <c:pt idx="5">
                  <c:v>32.5</c:v>
                </c:pt>
                <c:pt idx="6">
                  <c:v>33.6</c:v>
                </c:pt>
                <c:pt idx="7">
                  <c:v>35</c:v>
                </c:pt>
                <c:pt idx="8">
                  <c:v>36.200000000000003</c:v>
                </c:pt>
                <c:pt idx="9">
                  <c:v>36</c:v>
                </c:pt>
                <c:pt idx="10">
                  <c:v>40</c:v>
                </c:pt>
                <c:pt idx="11">
                  <c:v>41.9</c:v>
                </c:pt>
                <c:pt idx="12">
                  <c:v>42.2</c:v>
                </c:pt>
                <c:pt idx="13">
                  <c:v>40.799999999999997</c:v>
                </c:pt>
                <c:pt idx="14">
                  <c:v>41.7</c:v>
                </c:pt>
                <c:pt idx="15">
                  <c:v>43.7</c:v>
                </c:pt>
                <c:pt idx="16">
                  <c:v>45.1</c:v>
                </c:pt>
                <c:pt idx="17">
                  <c:v>44.2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8918-43D0-A0D0-F3613ED681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2387968"/>
        <c:axId val="132389504"/>
      </c:lineChart>
      <c:catAx>
        <c:axId val="1323879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>
            <a:noFill/>
          </a:ln>
        </c:spPr>
        <c:crossAx val="132389504"/>
        <c:crosses val="autoZero"/>
        <c:auto val="1"/>
        <c:lblAlgn val="ctr"/>
        <c:lblOffset val="100"/>
        <c:noMultiLvlLbl val="0"/>
      </c:catAx>
      <c:valAx>
        <c:axId val="132389504"/>
        <c:scaling>
          <c:orientation val="minMax"/>
        </c:scaling>
        <c:delete val="0"/>
        <c:axPos val="l"/>
        <c:numFmt formatCode="#,##0.0" sourceLinked="1"/>
        <c:majorTickMark val="none"/>
        <c:minorTickMark val="none"/>
        <c:tickLblPos val="none"/>
        <c:spPr>
          <a:ln>
            <a:noFill/>
          </a:ln>
        </c:spPr>
        <c:crossAx val="1323879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5.2999977566906664E-2"/>
          <c:y val="0.86283956647616511"/>
          <c:w val="0.89381863591837329"/>
          <c:h val="0.10704790015814708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900">
          <a:latin typeface="Segoe UI Semibold" panose="020B0702040204020203" pitchFamily="34" charset="0"/>
          <a:ea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2.6618269812462191E-2"/>
          <c:y val="3.8045833109787965E-2"/>
          <c:w val="0.70213889009730135"/>
          <c:h val="0.83364100320793233"/>
        </c:manualLayout>
      </c:layout>
      <c:barChart>
        <c:barDir val="col"/>
        <c:grouping val="stacked"/>
        <c:varyColors val="0"/>
        <c:ser>
          <c:idx val="0"/>
          <c:order val="1"/>
          <c:tx>
            <c:strRef>
              <c:f>'VZ 2020'!$CY$1149</c:f>
              <c:strCache>
                <c:ptCount val="1"/>
                <c:pt idx="0">
                  <c:v>Státní rozpočet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'VZ 2020'!$CZ$1148:$DD$1148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'VZ 2020'!$CZ$1149:$DD$1149</c:f>
              <c:numCache>
                <c:formatCode>General</c:formatCode>
                <c:ptCount val="5"/>
                <c:pt idx="0">
                  <c:v>1267.5</c:v>
                </c:pt>
                <c:pt idx="1">
                  <c:v>1453.5</c:v>
                </c:pt>
                <c:pt idx="2" formatCode="0.0">
                  <c:v>1762.7</c:v>
                </c:pt>
                <c:pt idx="3" formatCode="0.0">
                  <c:v>1746.9</c:v>
                </c:pt>
                <c:pt idx="4" formatCode="0.0">
                  <c:v>1866.6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D2A-445E-A141-A8BD3EDF9087}"/>
            </c:ext>
          </c:extLst>
        </c:ser>
        <c:ser>
          <c:idx val="1"/>
          <c:order val="2"/>
          <c:tx>
            <c:strRef>
              <c:f>'VZ 2020'!$CY$1150</c:f>
              <c:strCache>
                <c:ptCount val="1"/>
                <c:pt idx="0">
                  <c:v>Místní rozpočty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'VZ 2020'!$CZ$1148:$DD$1148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'VZ 2020'!$CZ$1150:$DD$1150</c:f>
              <c:numCache>
                <c:formatCode>0.0</c:formatCode>
                <c:ptCount val="5"/>
                <c:pt idx="0" formatCode="General">
                  <c:v>268.8</c:v>
                </c:pt>
                <c:pt idx="1">
                  <c:v>302.2</c:v>
                </c:pt>
                <c:pt idx="2">
                  <c:v>350.6</c:v>
                </c:pt>
                <c:pt idx="3">
                  <c:v>324.7</c:v>
                </c:pt>
                <c:pt idx="4">
                  <c:v>430.90000000000003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D2A-445E-A141-A8BD3EDF9087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0"/>
        <c:overlap val="100"/>
        <c:axId val="143721600"/>
        <c:axId val="144836480"/>
      </c:barChart>
      <c:lineChart>
        <c:grouping val="standard"/>
        <c:varyColors val="0"/>
        <c:ser>
          <c:idx val="2"/>
          <c:order val="0"/>
          <c:tx>
            <c:strRef>
              <c:f>'VZ 2020'!$CY$1151</c:f>
              <c:strCache>
                <c:ptCount val="1"/>
                <c:pt idx="0">
                  <c:v>Celkem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'VZ 2020'!$CZ$1148:$DD$1148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'VZ 2020'!$CZ$1151:$DD$1151</c:f>
              <c:numCache>
                <c:formatCode>General</c:formatCode>
                <c:ptCount val="5"/>
                <c:pt idx="0">
                  <c:v>1536.2</c:v>
                </c:pt>
                <c:pt idx="1">
                  <c:v>1755.6</c:v>
                </c:pt>
                <c:pt idx="2">
                  <c:v>2113.6999999999998</c:v>
                </c:pt>
                <c:pt idx="3" formatCode="0.0">
                  <c:v>2071.6120000000001</c:v>
                </c:pt>
                <c:pt idx="4">
                  <c:v>2297.5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D2A-445E-A141-A8BD3EDF90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3721600"/>
        <c:axId val="144836480"/>
      </c:lineChart>
      <c:catAx>
        <c:axId val="143721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>
            <a:noFill/>
          </a:ln>
        </c:spPr>
        <c:crossAx val="144836480"/>
        <c:crosses val="autoZero"/>
        <c:auto val="1"/>
        <c:lblAlgn val="ctr"/>
        <c:lblOffset val="100"/>
        <c:noMultiLvlLbl val="0"/>
      </c:catAx>
      <c:valAx>
        <c:axId val="14483648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437216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200267372258643"/>
          <c:y val="0.53650015028998344"/>
          <c:w val="0.27724102292478314"/>
          <c:h val="0.3140132596858547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000">
          <a:latin typeface="Segoe UI Semibold" panose="020B0702040204020203" pitchFamily="34" charset="0"/>
          <a:cs typeface="Segoe UI Semibold" panose="020B0702040204020203" pitchFamily="34" charset="0"/>
        </a:defRPr>
      </a:pPr>
      <a:endParaRPr lang="cs-CZ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2542372881355932"/>
          <c:y val="0.11342592592592593"/>
          <c:w val="0.44406780402449691"/>
          <c:h val="0.74011300670749491"/>
        </c:manualLayout>
      </c:layout>
      <c:pieChart>
        <c:varyColors val="1"/>
        <c:ser>
          <c:idx val="0"/>
          <c:order val="0"/>
          <c:explosion val="25"/>
          <c:dPt>
            <c:idx val="0"/>
            <c:bubble3D val="0"/>
            <c:spPr>
              <a:solidFill>
                <a:srgbClr val="92D050"/>
              </a:solidFill>
            </c:spPr>
            <c:extLst>
              <c:ext xmlns:c16="http://schemas.microsoft.com/office/drawing/2014/chart" uri="{C3380CC4-5D6E-409C-BE32-E72D297353CC}">
                <c16:uniqueId val="{00000001-671A-434C-8817-2D81342BA057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3-671A-434C-8817-2D81342BA057}"/>
              </c:ext>
            </c:extLst>
          </c:dPt>
          <c:dPt>
            <c:idx val="2"/>
            <c:bubble3D val="0"/>
            <c:spPr>
              <a:solidFill>
                <a:srgbClr val="00B0F0"/>
              </a:solidFill>
            </c:spPr>
            <c:extLst>
              <c:ext xmlns:c16="http://schemas.microsoft.com/office/drawing/2014/chart" uri="{C3380CC4-5D6E-409C-BE32-E72D297353CC}">
                <c16:uniqueId val="{00000005-671A-434C-8817-2D81342BA057}"/>
              </c:ext>
            </c:extLst>
          </c:dPt>
          <c:dPt>
            <c:idx val="4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7-671A-434C-8817-2D81342BA057}"/>
              </c:ext>
            </c:extLst>
          </c:dPt>
          <c:dLbls>
            <c:dLbl>
              <c:idx val="0"/>
              <c:layout>
                <c:manualLayout>
                  <c:x val="4.5312117235345582E-2"/>
                  <c:y val="3.7688466025080199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671A-434C-8817-2D81342BA057}"/>
                </c:ext>
              </c:extLst>
            </c:dLbl>
            <c:dLbl>
              <c:idx val="1"/>
              <c:layout>
                <c:manualLayout>
                  <c:x val="-3.322069116360455E-2"/>
                  <c:y val="0.2032968795567220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671A-434C-8817-2D81342BA057}"/>
                </c:ext>
              </c:extLst>
            </c:dLbl>
            <c:dLbl>
              <c:idx val="2"/>
              <c:layout>
                <c:manualLayout>
                  <c:x val="-4.8997812773403322E-2"/>
                  <c:y val="-0.35794546515018955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671A-434C-8817-2D81342BA057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'VZ 2020'!$BY$1129:$BY$1131</c:f>
              <c:strCache>
                <c:ptCount val="3"/>
                <c:pt idx="0">
                  <c:v>Rozpočty krajů</c:v>
                </c:pt>
                <c:pt idx="1">
                  <c:v>Rozpočty obcí</c:v>
                </c:pt>
                <c:pt idx="2">
                  <c:v>Státní rozpočet</c:v>
                </c:pt>
              </c:strCache>
            </c:strRef>
          </c:cat>
          <c:val>
            <c:numRef>
              <c:f>'VZ 2020'!$BZ$1129:$BZ$1131</c:f>
              <c:numCache>
                <c:formatCode>0.0</c:formatCode>
                <c:ptCount val="3"/>
                <c:pt idx="0">
                  <c:v>340.6</c:v>
                </c:pt>
                <c:pt idx="1">
                  <c:v>90.3</c:v>
                </c:pt>
                <c:pt idx="2">
                  <c:v>1866.6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671A-434C-8817-2D81342BA05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20"/>
      </c:pieChart>
    </c:plotArea>
    <c:plotVisOnly val="1"/>
    <c:dispBlanksAs val="gap"/>
    <c:showDLblsOverMax val="0"/>
  </c:chart>
  <c:spPr>
    <a:ln>
      <a:noFill/>
    </a:ln>
  </c:spPr>
  <c:txPr>
    <a:bodyPr/>
    <a:lstStyle/>
    <a:p>
      <a:pPr>
        <a:defRPr>
          <a:latin typeface="Segoe UI Semibold" panose="020B0702040204020203" pitchFamily="34" charset="0"/>
          <a:cs typeface="Segoe UI Semibold" panose="020B0702040204020203" pitchFamily="34" charset="0"/>
        </a:defRPr>
      </a:pPr>
      <a:endParaRPr lang="cs-CZ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6352812764942098"/>
          <c:y val="0.14298293236041137"/>
          <c:w val="0.57856176101778378"/>
          <c:h val="0.7468574063447716"/>
        </c:manualLayout>
      </c:layout>
      <c:pieChart>
        <c:varyColors val="1"/>
        <c:ser>
          <c:idx val="0"/>
          <c:order val="0"/>
          <c:tx>
            <c:strRef>
              <c:f>'VZ 2020'!$BZ$1145</c:f>
              <c:strCache>
                <c:ptCount val="1"/>
                <c:pt idx="0">
                  <c:v>2020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C00000"/>
              </a:solidFill>
            </c:spPr>
            <c:extLst>
              <c:ext xmlns:c16="http://schemas.microsoft.com/office/drawing/2014/chart" uri="{C3380CC4-5D6E-409C-BE32-E72D297353CC}">
                <c16:uniqueId val="{00000001-C029-41A8-A57F-AD912755F279}"/>
              </c:ext>
            </c:extLst>
          </c:dPt>
          <c:dPt>
            <c:idx val="1"/>
            <c:bubble3D val="0"/>
            <c:spPr>
              <a:solidFill>
                <a:srgbClr val="92D050"/>
              </a:solidFill>
            </c:spPr>
            <c:extLst>
              <c:ext xmlns:c16="http://schemas.microsoft.com/office/drawing/2014/chart" uri="{C3380CC4-5D6E-409C-BE32-E72D297353CC}">
                <c16:uniqueId val="{00000003-C029-41A8-A57F-AD912755F279}"/>
              </c:ext>
            </c:extLst>
          </c:dPt>
          <c:dPt>
            <c:idx val="2"/>
            <c:bubble3D val="0"/>
            <c:spPr>
              <a:solidFill>
                <a:srgbClr val="00B050"/>
              </a:solidFill>
            </c:spPr>
            <c:extLst>
              <c:ext xmlns:c16="http://schemas.microsoft.com/office/drawing/2014/chart" uri="{C3380CC4-5D6E-409C-BE32-E72D297353CC}">
                <c16:uniqueId val="{00000005-C029-41A8-A57F-AD912755F279}"/>
              </c:ext>
            </c:extLst>
          </c:dPt>
          <c:dPt>
            <c:idx val="3"/>
            <c:bubble3D val="0"/>
            <c:spPr>
              <a:solidFill>
                <a:sysClr val="window" lastClr="FFFFFF">
                  <a:lumMod val="50000"/>
                </a:sysClr>
              </a:solidFill>
            </c:spPr>
            <c:extLst>
              <c:ext xmlns:c16="http://schemas.microsoft.com/office/drawing/2014/chart" uri="{C3380CC4-5D6E-409C-BE32-E72D297353CC}">
                <c16:uniqueId val="{00000007-C029-41A8-A57F-AD912755F279}"/>
              </c:ext>
            </c:extLst>
          </c:dPt>
          <c:dPt>
            <c:idx val="4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9-C029-41A8-A57F-AD912755F279}"/>
              </c:ext>
            </c:extLst>
          </c:dPt>
          <c:dPt>
            <c:idx val="5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B-C029-41A8-A57F-AD912755F279}"/>
              </c:ext>
            </c:extLst>
          </c:dPt>
          <c:dPt>
            <c:idx val="6"/>
            <c:bubble3D val="0"/>
            <c:spPr>
              <a:solidFill>
                <a:srgbClr val="0070C0"/>
              </a:solidFill>
            </c:spPr>
            <c:extLst>
              <c:ext xmlns:c16="http://schemas.microsoft.com/office/drawing/2014/chart" uri="{C3380CC4-5D6E-409C-BE32-E72D297353CC}">
                <c16:uniqueId val="{0000000D-C029-41A8-A57F-AD912755F279}"/>
              </c:ext>
            </c:extLst>
          </c:dPt>
          <c:dPt>
            <c:idx val="7"/>
            <c:bubble3D val="0"/>
            <c:spPr>
              <a:solidFill>
                <a:srgbClr val="00B0F0"/>
              </a:solidFill>
            </c:spPr>
            <c:extLst>
              <c:ext xmlns:c16="http://schemas.microsoft.com/office/drawing/2014/chart" uri="{C3380CC4-5D6E-409C-BE32-E72D297353CC}">
                <c16:uniqueId val="{0000000F-C029-41A8-A57F-AD912755F279}"/>
              </c:ext>
            </c:extLst>
          </c:dPt>
          <c:dLbls>
            <c:dLbl>
              <c:idx val="0"/>
              <c:layout>
                <c:manualLayout>
                  <c:x val="7.0563423406207568E-2"/>
                  <c:y val="3.0242737452244026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C029-41A8-A57F-AD912755F279}"/>
                </c:ext>
              </c:extLst>
            </c:dLbl>
            <c:dLbl>
              <c:idx val="1"/>
              <c:layout>
                <c:manualLayout>
                  <c:x val="3.8504013429044699E-2"/>
                  <c:y val="5.4947646116281626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C029-41A8-A57F-AD912755F279}"/>
                </c:ext>
              </c:extLst>
            </c:dLbl>
            <c:dLbl>
              <c:idx val="2"/>
              <c:layout>
                <c:manualLayout>
                  <c:x val="2.1585232025098815E-2"/>
                  <c:y val="-4.679831801916264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C029-41A8-A57F-AD912755F279}"/>
                </c:ext>
              </c:extLst>
            </c:dLbl>
            <c:dLbl>
              <c:idx val="3"/>
              <c:layout>
                <c:manualLayout>
                  <c:x val="4.1214297223097419E-2"/>
                  <c:y val="-8.0802601913634892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C029-41A8-A57F-AD912755F279}"/>
                </c:ext>
              </c:extLst>
            </c:dLbl>
            <c:dLbl>
              <c:idx val="4"/>
              <c:layout>
                <c:manualLayout>
                  <c:x val="6.8106995850700819E-2"/>
                  <c:y val="-5.974153813651036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C029-41A8-A57F-AD912755F279}"/>
                </c:ext>
              </c:extLst>
            </c:dLbl>
            <c:dLbl>
              <c:idx val="5"/>
              <c:layout>
                <c:manualLayout>
                  <c:x val="2.5524723163396481E-3"/>
                  <c:y val="1.8402978114236718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C029-41A8-A57F-AD912755F279}"/>
                </c:ext>
              </c:extLst>
            </c:dLbl>
            <c:dLbl>
              <c:idx val="6"/>
              <c:layout>
                <c:manualLayout>
                  <c:x val="-0.18499048908476132"/>
                  <c:y val="3.5535366155118944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D-C029-41A8-A57F-AD912755F279}"/>
                </c:ext>
              </c:extLst>
            </c:dLbl>
            <c:dLbl>
              <c:idx val="7"/>
              <c:layout>
                <c:manualLayout>
                  <c:x val="-1.745663206460964E-2"/>
                  <c:y val="-4.368187486352363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F-C029-41A8-A57F-AD912755F27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'VZ 2020'!$BY$1146:$BY$1154</c:f>
              <c:strCache>
                <c:ptCount val="9"/>
                <c:pt idx="0">
                  <c:v>Prevence</c:v>
                </c:pt>
                <c:pt idx="1">
                  <c:v>Harm reduction</c:v>
                </c:pt>
                <c:pt idx="2">
                  <c:v>Léčba</c:v>
                </c:pt>
                <c:pt idx="3">
                  <c:v>Záchytné stanice</c:v>
                </c:pt>
                <c:pt idx="4">
                  <c:v>Následná péče</c:v>
                </c:pt>
                <c:pt idx="5">
                  <c:v>Domovy se zvláštním režimem </c:v>
                </c:pt>
                <c:pt idx="6">
                  <c:v>Koordinace, výzkum, hodnocení</c:v>
                </c:pt>
                <c:pt idx="7">
                  <c:v>Prosazování práva</c:v>
                </c:pt>
                <c:pt idx="8">
                  <c:v>Ostatní, nezařazeno</c:v>
                </c:pt>
              </c:strCache>
            </c:strRef>
          </c:cat>
          <c:val>
            <c:numRef>
              <c:f>'VZ 2020'!$BZ$1146:$BZ$1154</c:f>
              <c:numCache>
                <c:formatCode>#,##0</c:formatCode>
                <c:ptCount val="9"/>
                <c:pt idx="0" formatCode="General">
                  <c:v>81672</c:v>
                </c:pt>
                <c:pt idx="1">
                  <c:v>372521</c:v>
                </c:pt>
                <c:pt idx="2">
                  <c:v>280611</c:v>
                </c:pt>
                <c:pt idx="3">
                  <c:v>147357</c:v>
                </c:pt>
                <c:pt idx="4">
                  <c:v>104389</c:v>
                </c:pt>
                <c:pt idx="5">
                  <c:v>42145</c:v>
                </c:pt>
                <c:pt idx="6">
                  <c:v>34691</c:v>
                </c:pt>
                <c:pt idx="7">
                  <c:v>1188462</c:v>
                </c:pt>
                <c:pt idx="8">
                  <c:v>45682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C029-41A8-A57F-AD912755F27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plotVisOnly val="1"/>
    <c:dispBlanksAs val="gap"/>
    <c:showDLblsOverMax val="0"/>
  </c:chart>
  <c:spPr>
    <a:ln>
      <a:noFill/>
    </a:ln>
  </c:spPr>
  <c:txPr>
    <a:bodyPr/>
    <a:lstStyle/>
    <a:p>
      <a:pPr>
        <a:defRPr>
          <a:latin typeface="Segoe UI Semibold" panose="020B0702040204020203" pitchFamily="34" charset="0"/>
          <a:cs typeface="Segoe UI Semibold" panose="020B0702040204020203" pitchFamily="34" charset="0"/>
        </a:defRPr>
      </a:pPr>
      <a:endParaRPr lang="cs-CZ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96DB31-A0C5-474D-A9AB-4D747724F4F6}" type="doc">
      <dgm:prSet loTypeId="urn:microsoft.com/office/officeart/2008/layout/VerticalCircle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E62D501-FCE0-430E-BEC1-0BBEE9EEA976}">
      <dgm:prSet custT="1"/>
      <dgm:spPr/>
      <dgm:t>
        <a:bodyPr/>
        <a:lstStyle/>
        <a:p>
          <a:pPr rtl="0"/>
          <a:r>
            <a:rPr lang="cs-CZ" sz="1400" b="1" i="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konopí pro samoléčbu 5–10 % populace (400–900 tis.)</a:t>
          </a:r>
          <a:endParaRPr lang="cs-CZ" sz="1400" dirty="0">
            <a:latin typeface="Segoe UI" panose="020B0502040204020203" pitchFamily="34" charset="0"/>
            <a:ea typeface="Segoe UI" panose="020B0502040204020203" pitchFamily="34" charset="0"/>
            <a:cs typeface="Segoe UI" panose="020B0502040204020203" pitchFamily="34" charset="0"/>
          </a:endParaRPr>
        </a:p>
      </dgm:t>
    </dgm:pt>
    <dgm:pt modelId="{E02AD68D-CEB4-46A5-8A7F-0C43491040ED}" type="parTrans" cxnId="{6C887772-4DBA-41C1-8E4E-A59CE71BFA8B}">
      <dgm:prSet/>
      <dgm:spPr/>
      <dgm:t>
        <a:bodyPr/>
        <a:lstStyle/>
        <a:p>
          <a:endParaRPr lang="cs-CZ" sz="1400">
            <a:latin typeface="Segoe UI" panose="020B0502040204020203" pitchFamily="34" charset="0"/>
            <a:ea typeface="Segoe UI" panose="020B0502040204020203" pitchFamily="34" charset="0"/>
            <a:cs typeface="Segoe UI" panose="020B0502040204020203" pitchFamily="34" charset="0"/>
          </a:endParaRPr>
        </a:p>
      </dgm:t>
    </dgm:pt>
    <dgm:pt modelId="{2E79BF81-AE0C-41A7-9495-A2E3FD841AB6}" type="sibTrans" cxnId="{6C887772-4DBA-41C1-8E4E-A59CE71BFA8B}">
      <dgm:prSet/>
      <dgm:spPr/>
      <dgm:t>
        <a:bodyPr/>
        <a:lstStyle/>
        <a:p>
          <a:endParaRPr lang="cs-CZ" sz="1400">
            <a:latin typeface="Segoe UI" panose="020B0502040204020203" pitchFamily="34" charset="0"/>
            <a:ea typeface="Segoe UI" panose="020B0502040204020203" pitchFamily="34" charset="0"/>
            <a:cs typeface="Segoe UI" panose="020B0502040204020203" pitchFamily="34" charset="0"/>
          </a:endParaRPr>
        </a:p>
      </dgm:t>
    </dgm:pt>
    <dgm:pt modelId="{DF90D025-CDE9-49F2-8202-C124FD732A07}">
      <dgm:prSet custT="1"/>
      <dgm:spPr/>
      <dgm:t>
        <a:bodyPr/>
        <a:lstStyle/>
        <a:p>
          <a:pPr rtl="0"/>
          <a:r>
            <a:rPr lang="cs-CZ" sz="1400" b="1" i="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výhradně pro samoléčbu 2–3 % populace (160–240 tis.)</a:t>
          </a:r>
          <a:endParaRPr lang="cs-CZ" sz="1400" dirty="0">
            <a:latin typeface="Segoe UI" panose="020B0502040204020203" pitchFamily="34" charset="0"/>
            <a:ea typeface="Segoe UI" panose="020B0502040204020203" pitchFamily="34" charset="0"/>
            <a:cs typeface="Segoe UI" panose="020B0502040204020203" pitchFamily="34" charset="0"/>
          </a:endParaRPr>
        </a:p>
      </dgm:t>
    </dgm:pt>
    <dgm:pt modelId="{D14C557B-7E88-4ECC-90D0-785273159DDA}" type="parTrans" cxnId="{BD1A440E-8A47-45E9-A521-29B4A4D29670}">
      <dgm:prSet/>
      <dgm:spPr/>
      <dgm:t>
        <a:bodyPr/>
        <a:lstStyle/>
        <a:p>
          <a:endParaRPr lang="cs-CZ" sz="1400">
            <a:latin typeface="Segoe UI" panose="020B0502040204020203" pitchFamily="34" charset="0"/>
            <a:ea typeface="Segoe UI" panose="020B0502040204020203" pitchFamily="34" charset="0"/>
            <a:cs typeface="Segoe UI" panose="020B0502040204020203" pitchFamily="34" charset="0"/>
          </a:endParaRPr>
        </a:p>
      </dgm:t>
    </dgm:pt>
    <dgm:pt modelId="{0CC1904D-A8F5-48A7-BDDE-3DBA209BDC1F}" type="sibTrans" cxnId="{BD1A440E-8A47-45E9-A521-29B4A4D29670}">
      <dgm:prSet/>
      <dgm:spPr/>
      <dgm:t>
        <a:bodyPr/>
        <a:lstStyle/>
        <a:p>
          <a:endParaRPr lang="cs-CZ" sz="1400">
            <a:latin typeface="Segoe UI" panose="020B0502040204020203" pitchFamily="34" charset="0"/>
            <a:ea typeface="Segoe UI" panose="020B0502040204020203" pitchFamily="34" charset="0"/>
            <a:cs typeface="Segoe UI" panose="020B0502040204020203" pitchFamily="34" charset="0"/>
          </a:endParaRPr>
        </a:p>
      </dgm:t>
    </dgm:pt>
    <dgm:pt modelId="{998D7BE4-0EBE-483C-8885-D7AAFC4BE851}">
      <dgm:prSet custT="1"/>
      <dgm:spPr/>
      <dgm:t>
        <a:bodyPr/>
        <a:lstStyle/>
        <a:p>
          <a:pPr rtl="0"/>
          <a:r>
            <a:rPr lang="cs-CZ" sz="14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CBD 1–4 % populace</a:t>
          </a:r>
          <a:endParaRPr lang="cs-CZ" sz="1400" b="1" dirty="0">
            <a:latin typeface="Segoe UI" panose="020B0502040204020203" pitchFamily="34" charset="0"/>
            <a:ea typeface="Segoe UI" panose="020B0502040204020203" pitchFamily="34" charset="0"/>
            <a:cs typeface="Segoe UI" panose="020B0502040204020203" pitchFamily="34" charset="0"/>
          </a:endParaRPr>
        </a:p>
      </dgm:t>
    </dgm:pt>
    <dgm:pt modelId="{0A371EDB-4866-4B4E-95E3-7C934FCCA05B}" type="parTrans" cxnId="{1A6AB532-BC19-4A67-8753-315F14F7C969}">
      <dgm:prSet/>
      <dgm:spPr/>
      <dgm:t>
        <a:bodyPr/>
        <a:lstStyle/>
        <a:p>
          <a:endParaRPr lang="cs-CZ" sz="1400"/>
        </a:p>
      </dgm:t>
    </dgm:pt>
    <dgm:pt modelId="{90AB0341-4351-4F88-BB30-5EA5F15F56AF}" type="sibTrans" cxnId="{1A6AB532-BC19-4A67-8753-315F14F7C969}">
      <dgm:prSet/>
      <dgm:spPr/>
      <dgm:t>
        <a:bodyPr/>
        <a:lstStyle/>
        <a:p>
          <a:endParaRPr lang="cs-CZ" sz="1400"/>
        </a:p>
      </dgm:t>
    </dgm:pt>
    <dgm:pt modelId="{7EEA9486-CDF0-476A-A2F2-4907CA576019}" type="pres">
      <dgm:prSet presAssocID="{6496DB31-A0C5-474D-A9AB-4D747724F4F6}" presName="Name0" presStyleCnt="0">
        <dgm:presLayoutVars>
          <dgm:dir/>
        </dgm:presLayoutVars>
      </dgm:prSet>
      <dgm:spPr/>
      <dgm:t>
        <a:bodyPr/>
        <a:lstStyle/>
        <a:p>
          <a:endParaRPr lang="cs-CZ"/>
        </a:p>
      </dgm:t>
    </dgm:pt>
    <dgm:pt modelId="{97FD9C72-0098-4110-9379-1626A6576490}" type="pres">
      <dgm:prSet presAssocID="{2E62D501-FCE0-430E-BEC1-0BBEE9EEA976}" presName="noChildren" presStyleCnt="0"/>
      <dgm:spPr/>
    </dgm:pt>
    <dgm:pt modelId="{60A90B3D-792B-40D8-976B-3A9E99BF50E3}" type="pres">
      <dgm:prSet presAssocID="{2E62D501-FCE0-430E-BEC1-0BBEE9EEA976}" presName="gap" presStyleCnt="0"/>
      <dgm:spPr/>
    </dgm:pt>
    <dgm:pt modelId="{22D9E516-2493-4EF5-A7F8-772E72934D83}" type="pres">
      <dgm:prSet presAssocID="{2E62D501-FCE0-430E-BEC1-0BBEE9EEA976}" presName="medCircle2" presStyleLbl="vennNode1" presStyleIdx="0" presStyleCnt="3" custLinFactY="-4875" custLinFactNeighborX="-19068" custLinFactNeighborY="-100000"/>
      <dgm:spPr/>
    </dgm:pt>
    <dgm:pt modelId="{5B8C839E-8A92-45D8-9A9D-1C0C4966B6A4}" type="pres">
      <dgm:prSet presAssocID="{2E62D501-FCE0-430E-BEC1-0BBEE9EEA976}" presName="txLvlOnly1" presStyleLbl="revTx" presStyleIdx="0" presStyleCnt="3" custScaleX="108535" custScaleY="118962" custLinFactY="-2492" custLinFactNeighborX="-447" custLinFactNeighborY="-100000"/>
      <dgm:spPr/>
      <dgm:t>
        <a:bodyPr/>
        <a:lstStyle/>
        <a:p>
          <a:endParaRPr lang="cs-CZ"/>
        </a:p>
      </dgm:t>
    </dgm:pt>
    <dgm:pt modelId="{DDC1FD38-267D-46AB-97A7-A31BA51A942B}" type="pres">
      <dgm:prSet presAssocID="{DF90D025-CDE9-49F2-8202-C124FD732A07}" presName="noChildren" presStyleCnt="0"/>
      <dgm:spPr/>
    </dgm:pt>
    <dgm:pt modelId="{F3832F48-54BE-4961-A654-D37DDF6F705B}" type="pres">
      <dgm:prSet presAssocID="{DF90D025-CDE9-49F2-8202-C124FD732A07}" presName="gap" presStyleCnt="0"/>
      <dgm:spPr/>
    </dgm:pt>
    <dgm:pt modelId="{3BA9BEE0-7314-48BB-8D47-1C8C952C6AF5}" type="pres">
      <dgm:prSet presAssocID="{DF90D025-CDE9-49F2-8202-C124FD732A07}" presName="medCircle2" presStyleLbl="vennNode1" presStyleIdx="1" presStyleCnt="3" custLinFactNeighborX="-19089" custLinFactNeighborY="-69123"/>
      <dgm:spPr/>
    </dgm:pt>
    <dgm:pt modelId="{329F3D9B-9859-4F7B-8158-01B78DA4CE61}" type="pres">
      <dgm:prSet presAssocID="{DF90D025-CDE9-49F2-8202-C124FD732A07}" presName="txLvlOnly1" presStyleLbl="revTx" presStyleIdx="1" presStyleCnt="3" custScaleX="110275" custLinFactNeighborX="-1787" custLinFactNeighborY="-81039"/>
      <dgm:spPr/>
      <dgm:t>
        <a:bodyPr/>
        <a:lstStyle/>
        <a:p>
          <a:endParaRPr lang="cs-CZ"/>
        </a:p>
      </dgm:t>
    </dgm:pt>
    <dgm:pt modelId="{77C2F031-C34E-4915-9E3B-9D2CB34CDCD3}" type="pres">
      <dgm:prSet presAssocID="{998D7BE4-0EBE-483C-8885-D7AAFC4BE851}" presName="noChildren" presStyleCnt="0"/>
      <dgm:spPr/>
    </dgm:pt>
    <dgm:pt modelId="{68C391AE-D17B-4BE4-9388-DF927017023B}" type="pres">
      <dgm:prSet presAssocID="{998D7BE4-0EBE-483C-8885-D7AAFC4BE851}" presName="gap" presStyleCnt="0"/>
      <dgm:spPr/>
    </dgm:pt>
    <dgm:pt modelId="{1238B52E-6C5F-438B-9636-B99ABD852459}" type="pres">
      <dgm:prSet presAssocID="{998D7BE4-0EBE-483C-8885-D7AAFC4BE851}" presName="medCircle2" presStyleLbl="vennNode1" presStyleIdx="2" presStyleCnt="3"/>
      <dgm:spPr/>
    </dgm:pt>
    <dgm:pt modelId="{8A173B5A-A598-4D83-A26B-9C91910DD2F3}" type="pres">
      <dgm:prSet presAssocID="{998D7BE4-0EBE-483C-8885-D7AAFC4BE851}" presName="txLvlOnly1" presStyleLbl="revTx" presStyleIdx="2" presStyleCnt="3" custScaleX="118401"/>
      <dgm:spPr/>
      <dgm:t>
        <a:bodyPr/>
        <a:lstStyle/>
        <a:p>
          <a:endParaRPr lang="cs-CZ"/>
        </a:p>
      </dgm:t>
    </dgm:pt>
  </dgm:ptLst>
  <dgm:cxnLst>
    <dgm:cxn modelId="{BFC2F7FE-5869-4462-9E95-E8097D47594B}" type="presOf" srcId="{998D7BE4-0EBE-483C-8885-D7AAFC4BE851}" destId="{8A173B5A-A598-4D83-A26B-9C91910DD2F3}" srcOrd="0" destOrd="0" presId="urn:microsoft.com/office/officeart/2008/layout/VerticalCircleList"/>
    <dgm:cxn modelId="{6C887772-4DBA-41C1-8E4E-A59CE71BFA8B}" srcId="{6496DB31-A0C5-474D-A9AB-4D747724F4F6}" destId="{2E62D501-FCE0-430E-BEC1-0BBEE9EEA976}" srcOrd="0" destOrd="0" parTransId="{E02AD68D-CEB4-46A5-8A7F-0C43491040ED}" sibTransId="{2E79BF81-AE0C-41A7-9495-A2E3FD841AB6}"/>
    <dgm:cxn modelId="{75155EC7-8AD8-4AB2-850E-7CA9DE964607}" type="presOf" srcId="{2E62D501-FCE0-430E-BEC1-0BBEE9EEA976}" destId="{5B8C839E-8A92-45D8-9A9D-1C0C4966B6A4}" srcOrd="0" destOrd="0" presId="urn:microsoft.com/office/officeart/2008/layout/VerticalCircleList"/>
    <dgm:cxn modelId="{BD1A440E-8A47-45E9-A521-29B4A4D29670}" srcId="{6496DB31-A0C5-474D-A9AB-4D747724F4F6}" destId="{DF90D025-CDE9-49F2-8202-C124FD732A07}" srcOrd="1" destOrd="0" parTransId="{D14C557B-7E88-4ECC-90D0-785273159DDA}" sibTransId="{0CC1904D-A8F5-48A7-BDDE-3DBA209BDC1F}"/>
    <dgm:cxn modelId="{3FEA2121-1B5D-439E-97E7-726922C448B4}" type="presOf" srcId="{DF90D025-CDE9-49F2-8202-C124FD732A07}" destId="{329F3D9B-9859-4F7B-8158-01B78DA4CE61}" srcOrd="0" destOrd="0" presId="urn:microsoft.com/office/officeart/2008/layout/VerticalCircleList"/>
    <dgm:cxn modelId="{B8EE72F2-AA6F-42EE-9DB7-2AE35FD48ED3}" type="presOf" srcId="{6496DB31-A0C5-474D-A9AB-4D747724F4F6}" destId="{7EEA9486-CDF0-476A-A2F2-4907CA576019}" srcOrd="0" destOrd="0" presId="urn:microsoft.com/office/officeart/2008/layout/VerticalCircleList"/>
    <dgm:cxn modelId="{1A6AB532-BC19-4A67-8753-315F14F7C969}" srcId="{6496DB31-A0C5-474D-A9AB-4D747724F4F6}" destId="{998D7BE4-0EBE-483C-8885-D7AAFC4BE851}" srcOrd="2" destOrd="0" parTransId="{0A371EDB-4866-4B4E-95E3-7C934FCCA05B}" sibTransId="{90AB0341-4351-4F88-BB30-5EA5F15F56AF}"/>
    <dgm:cxn modelId="{B2EE2829-58E3-4B6B-8CB0-A652B72C64F8}" type="presParOf" srcId="{7EEA9486-CDF0-476A-A2F2-4907CA576019}" destId="{97FD9C72-0098-4110-9379-1626A6576490}" srcOrd="0" destOrd="0" presId="urn:microsoft.com/office/officeart/2008/layout/VerticalCircleList"/>
    <dgm:cxn modelId="{4BBDCEA8-38E3-465A-B297-C371A7B09638}" type="presParOf" srcId="{97FD9C72-0098-4110-9379-1626A6576490}" destId="{60A90B3D-792B-40D8-976B-3A9E99BF50E3}" srcOrd="0" destOrd="0" presId="urn:microsoft.com/office/officeart/2008/layout/VerticalCircleList"/>
    <dgm:cxn modelId="{F875FA5E-0F2B-4ADC-902A-8A9A04FFBFAF}" type="presParOf" srcId="{97FD9C72-0098-4110-9379-1626A6576490}" destId="{22D9E516-2493-4EF5-A7F8-772E72934D83}" srcOrd="1" destOrd="0" presId="urn:microsoft.com/office/officeart/2008/layout/VerticalCircleList"/>
    <dgm:cxn modelId="{6B06AD37-74C1-4256-BE88-16362BF6B80F}" type="presParOf" srcId="{97FD9C72-0098-4110-9379-1626A6576490}" destId="{5B8C839E-8A92-45D8-9A9D-1C0C4966B6A4}" srcOrd="2" destOrd="0" presId="urn:microsoft.com/office/officeart/2008/layout/VerticalCircleList"/>
    <dgm:cxn modelId="{D31F5A62-8274-4F70-A9B8-0C152F403661}" type="presParOf" srcId="{7EEA9486-CDF0-476A-A2F2-4907CA576019}" destId="{DDC1FD38-267D-46AB-97A7-A31BA51A942B}" srcOrd="1" destOrd="0" presId="urn:microsoft.com/office/officeart/2008/layout/VerticalCircleList"/>
    <dgm:cxn modelId="{250F7AD9-2B85-4160-BAB4-34D4B67BF8C4}" type="presParOf" srcId="{DDC1FD38-267D-46AB-97A7-A31BA51A942B}" destId="{F3832F48-54BE-4961-A654-D37DDF6F705B}" srcOrd="0" destOrd="0" presId="urn:microsoft.com/office/officeart/2008/layout/VerticalCircleList"/>
    <dgm:cxn modelId="{35EF7025-8AA6-4382-8449-F30637FFFFCC}" type="presParOf" srcId="{DDC1FD38-267D-46AB-97A7-A31BA51A942B}" destId="{3BA9BEE0-7314-48BB-8D47-1C8C952C6AF5}" srcOrd="1" destOrd="0" presId="urn:microsoft.com/office/officeart/2008/layout/VerticalCircleList"/>
    <dgm:cxn modelId="{2602C4BD-F198-42F4-B770-5778260F33A6}" type="presParOf" srcId="{DDC1FD38-267D-46AB-97A7-A31BA51A942B}" destId="{329F3D9B-9859-4F7B-8158-01B78DA4CE61}" srcOrd="2" destOrd="0" presId="urn:microsoft.com/office/officeart/2008/layout/VerticalCircleList"/>
    <dgm:cxn modelId="{A58A156C-69D7-4A59-A2D0-0A10062808CF}" type="presParOf" srcId="{7EEA9486-CDF0-476A-A2F2-4907CA576019}" destId="{77C2F031-C34E-4915-9E3B-9D2CB34CDCD3}" srcOrd="2" destOrd="0" presId="urn:microsoft.com/office/officeart/2008/layout/VerticalCircleList"/>
    <dgm:cxn modelId="{89080388-776A-4B77-82FA-8D22708061BE}" type="presParOf" srcId="{77C2F031-C34E-4915-9E3B-9D2CB34CDCD3}" destId="{68C391AE-D17B-4BE4-9388-DF927017023B}" srcOrd="0" destOrd="0" presId="urn:microsoft.com/office/officeart/2008/layout/VerticalCircleList"/>
    <dgm:cxn modelId="{A391A361-6868-4DC0-A145-CB6C01DC43A9}" type="presParOf" srcId="{77C2F031-C34E-4915-9E3B-9D2CB34CDCD3}" destId="{1238B52E-6C5F-438B-9636-B99ABD852459}" srcOrd="1" destOrd="0" presId="urn:microsoft.com/office/officeart/2008/layout/VerticalCircleList"/>
    <dgm:cxn modelId="{C4E2CE1A-A5DD-4F8F-A7E0-97FB03B70B94}" type="presParOf" srcId="{77C2F031-C34E-4915-9E3B-9D2CB34CDCD3}" destId="{8A173B5A-A598-4D83-A26B-9C91910DD2F3}" srcOrd="2" destOrd="0" presId="urn:microsoft.com/office/officeart/2008/layout/VerticalCircle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D9E516-2493-4EF5-A7F8-772E72934D83}">
      <dsp:nvSpPr>
        <dsp:cNvPr id="0" name=""/>
        <dsp:cNvSpPr/>
      </dsp:nvSpPr>
      <dsp:spPr>
        <a:xfrm>
          <a:off x="94019" y="509335"/>
          <a:ext cx="457365" cy="45736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5B8C839E-8A92-45D8-9A9D-1C0C4966B6A4}">
      <dsp:nvSpPr>
        <dsp:cNvPr id="0" name=""/>
        <dsp:cNvSpPr/>
      </dsp:nvSpPr>
      <dsp:spPr>
        <a:xfrm>
          <a:off x="294868" y="476872"/>
          <a:ext cx="2648487" cy="5440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7780" rIns="0" bIns="1778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i="0" kern="120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konopí pro samoléčbu 5–10 % populace (400–900 tis.)</a:t>
          </a:r>
          <a:endParaRPr lang="cs-CZ" sz="1400" kern="1200" dirty="0">
            <a:latin typeface="Segoe UI" panose="020B0502040204020203" pitchFamily="34" charset="0"/>
            <a:ea typeface="Segoe UI" panose="020B0502040204020203" pitchFamily="34" charset="0"/>
            <a:cs typeface="Segoe UI" panose="020B0502040204020203" pitchFamily="34" charset="0"/>
          </a:endParaRPr>
        </a:p>
      </dsp:txBody>
      <dsp:txXfrm>
        <a:off x="294868" y="476872"/>
        <a:ext cx="2648487" cy="544091"/>
      </dsp:txXfrm>
    </dsp:sp>
    <dsp:sp modelId="{3BA9BEE0-7314-48BB-8D47-1C8C952C6AF5}">
      <dsp:nvSpPr>
        <dsp:cNvPr id="0" name=""/>
        <dsp:cNvSpPr/>
      </dsp:nvSpPr>
      <dsp:spPr>
        <a:xfrm>
          <a:off x="83308" y="1173582"/>
          <a:ext cx="457365" cy="45736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329F3D9B-9859-4F7B-8158-01B78DA4CE61}">
      <dsp:nvSpPr>
        <dsp:cNvPr id="0" name=""/>
        <dsp:cNvSpPr/>
      </dsp:nvSpPr>
      <dsp:spPr>
        <a:xfrm>
          <a:off x="230324" y="1119082"/>
          <a:ext cx="2690946" cy="4573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7780" rIns="0" bIns="1778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i="0" kern="120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výhradně pro samoléčbu 2–3 % populace (160–240 tis.)</a:t>
          </a:r>
          <a:endParaRPr lang="cs-CZ" sz="1400" kern="1200" dirty="0">
            <a:latin typeface="Segoe UI" panose="020B0502040204020203" pitchFamily="34" charset="0"/>
            <a:ea typeface="Segoe UI" panose="020B0502040204020203" pitchFamily="34" charset="0"/>
            <a:cs typeface="Segoe UI" panose="020B0502040204020203" pitchFamily="34" charset="0"/>
          </a:endParaRPr>
        </a:p>
      </dsp:txBody>
      <dsp:txXfrm>
        <a:off x="230324" y="1119082"/>
        <a:ext cx="2690946" cy="457365"/>
      </dsp:txXfrm>
    </dsp:sp>
    <dsp:sp modelId="{1238B52E-6C5F-438B-9636-B99ABD852459}">
      <dsp:nvSpPr>
        <dsp:cNvPr id="0" name=""/>
        <dsp:cNvSpPr/>
      </dsp:nvSpPr>
      <dsp:spPr>
        <a:xfrm>
          <a:off x="121041" y="1947093"/>
          <a:ext cx="457365" cy="45736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8A173B5A-A598-4D83-A26B-9C91910DD2F3}">
      <dsp:nvSpPr>
        <dsp:cNvPr id="0" name=""/>
        <dsp:cNvSpPr/>
      </dsp:nvSpPr>
      <dsp:spPr>
        <a:xfrm>
          <a:off x="125212" y="1947093"/>
          <a:ext cx="2889238" cy="4573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7780" rIns="0" bIns="1778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CBD 1–4 % populace</a:t>
          </a:r>
          <a:endParaRPr lang="cs-CZ" sz="1400" b="1" kern="1200" dirty="0">
            <a:latin typeface="Segoe UI" panose="020B0502040204020203" pitchFamily="34" charset="0"/>
            <a:ea typeface="Segoe UI" panose="020B0502040204020203" pitchFamily="34" charset="0"/>
            <a:cs typeface="Segoe UI" panose="020B0502040204020203" pitchFamily="34" charset="0"/>
          </a:endParaRPr>
        </a:p>
      </dsp:txBody>
      <dsp:txXfrm>
        <a:off x="125212" y="1947093"/>
        <a:ext cx="2889238" cy="4573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ircleList">
  <dgm:title val=""/>
  <dgm:desc val=""/>
  <dgm:catLst>
    <dgm:cat type="list" pri="23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</dgm:varLst>
    <dgm:alg type="lin">
      <dgm:param type="linDir" val="fromT"/>
      <dgm:param type="fallback" val="2D"/>
    </dgm:alg>
    <dgm:shape xmlns:r="http://schemas.openxmlformats.org/officeDocument/2006/relationships" r:blip="">
      <dgm:adjLst/>
    </dgm:shape>
    <dgm:presOf/>
    <dgm:constrLst>
      <dgm:constr type="w" for="ch" forName="withChildren" refType="w"/>
      <dgm:constr type="h" for="ch" forName="withChildren" refType="w" fact="0.909"/>
      <dgm:constr type="w" for="ch" forName="noChildren" refType="w"/>
      <dgm:constr type="h" for="ch" forName="noChildren" refType="w" fact="0.164"/>
      <dgm:constr type="w" for="ch" forName="overlap" val="1"/>
      <dgm:constr type="h" for="ch" forName="overlap" refType="w" refFor="ch" refForName="withChildren" fact="-0.089"/>
      <dgm:constr type="primFontSz" for="des" forName="txLvl1" op="equ" val="65"/>
      <dgm:constr type="primFontSz" for="des" forName="txLvlOnly1" refType="primFontSz" refFor="des" refForName="txLvl1" op="equ"/>
      <dgm:constr type="primFontSz" for="des" forName="txLvl2" refType="primFontSz" refFor="des" refForName="txLvl1" op="equ" fact="0.78"/>
      <dgm:constr type="primFontSz" for="des" forName="txLvl3" refType="primFontSz" refFor="des" refForName="txLvl1" op="equ" fact="0.78"/>
      <dgm:constr type="userF" for="des" forName="lin" refType="primFontSz" refFor="des" refForName="txLvl2" op="equ"/>
    </dgm:constrLst>
    <dgm:forEach name="Name1" axis="ch" ptType="node">
      <dgm:choose name="Name2">
        <dgm:if name="Name3" axis="ch" ptType="node" func="cnt" op="gte" val="1">
          <dgm:layoutNode name="withChildren">
            <dgm:alg type="composite"/>
            <dgm:choose name="Name4">
              <dgm:if name="Name5" func="var" arg="dir" op="equ" val="norm">
                <dgm:constrLst>
                  <dgm:constr type="l" for="ch" forName="bigCircle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l" for="ch" forName="medCircle" refType="w" fact="0.043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 refType="ctrX" refFor="ch" refForName="medCircle"/>
                  <dgm:constr type="r" for="ch" forName="txLvl1" refType="w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 refType="ctrX" refFor="ch" refForName="medCircle"/>
                  <dgm:constr type="r" for="ch" forName="lin" refType="w"/>
                  <dgm:constr type="t" for="ch" forName="lin" refType="h" fact="0.222"/>
                  <dgm:constr type="h" for="ch" forName="lin" refType="h" fact="0.68"/>
                </dgm:constrLst>
              </dgm:if>
              <dgm:else name="Name6">
                <dgm:constrLst>
                  <dgm:constr type="r" for="ch" forName="bigCircle" refType="w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r" for="ch" forName="medCircle" refType="w" fact="0.957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/>
                  <dgm:constr type="r" for="ch" forName="txLvl1" refType="ctrX" refFor="ch" refForName="medCircle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/>
                  <dgm:constr type="r" for="ch" forName="lin" refType="ctrX" refFor="ch" refForName="medCircle"/>
                  <dgm:constr type="t" for="ch" forName="lin" refType="h" fact="0.222"/>
                  <dgm:constr type="h" for="ch" forName="lin" refType="h" fact="0.68"/>
                </dgm:constrLst>
              </dgm:else>
            </dgm:choose>
            <dgm:layoutNode name="big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med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1" styleLbl="revTx">
              <dgm:choose name="Name7">
                <dgm:if name="Name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lin">
              <dgm:choose name="Name10">
                <dgm:if name="Name11" func="var" arg="dir" op="equ" val="norm">
                  <dgm:alg type="lin">
                    <dgm:param type="linDir" val="fromT"/>
                    <dgm:param type="vertAlign" val="t"/>
                    <dgm:param type="nodeHorzAlign" val="l"/>
                  </dgm:alg>
                </dgm:if>
                <dgm:else name="Name12">
                  <dgm:alg type="lin">
                    <dgm:param type="linDir" val="fromT"/>
                    <dgm:param type="vertAlign" val="t"/>
                    <dgm:param type="nodeHorzAlign" val="r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>
                <dgm:constr type="userF"/>
                <dgm:constr type="primFontSz" for="ch" forName="txLvl2" refType="userF"/>
                <dgm:constr type="w" for="ch" forName="txLvl2" refType="w"/>
                <dgm:constr type="h" for="ch" forName="txLvl2" refType="primFontSz" refFor="ch" refForName="txLvl2" fact="0.39"/>
                <dgm:constr type="w" for="ch" forName="txLvl3" refType="w"/>
                <dgm:constr type="h" for="ch" forName="txLvl3" refType="primFontSz" refFor="ch" refForName="txLvl2" fact="0.39"/>
                <dgm:constr type="h" for="ch" forName="smCircle" refType="primFontSz" refFor="ch" refForName="txLvl2" fact="0.14"/>
                <dgm:constr type="h" for="ch" forName="indentDot1" refType="primFontSz" refFor="ch" refForName="txLvl2" fact="0.14"/>
                <dgm:constr type="h" for="ch" forName="indentDot2" refType="primFontSz" refFor="ch" refForName="txLvl2" fact="0.14"/>
                <dgm:constr type="h" for="ch" forName="indentDot3" refType="primFontSz" refFor="ch" refForName="txLvl2" fact="0.14"/>
                <dgm:constr type="w" for="ch" forName="indentDot1" refType="w"/>
                <dgm:constr type="w" for="ch" forName="indentDot2" refType="w"/>
                <dgm:constr type="w" for="ch" forName="indentDot3" refType="w"/>
                <dgm:constr type="userI" for="ch" forName="txLvl3" refType="primFontSz" refFor="ch" refForName="txLvl2" fact="0.14"/>
                <dgm:constr type="userI" for="ch" forName="indentDot1" refType="primFontSz" refFor="ch" refForName="txLvl2" fact="0.14"/>
                <dgm:constr type="userI" for="ch" forName="indentDot2" refType="primFontSz" refFor="ch" refForName="txLvl2" fact="0.14"/>
                <dgm:constr type="userI" for="ch" forName="indentDot3" refType="primFontSz" refFor="ch" refForName="txLvl2" fact="0.14"/>
              </dgm:constrLst>
              <dgm:ruleLst>
                <dgm:rule type="primFontSz" for="ch" forName="txLvl2" val="5" fact="NaN" max="NaN"/>
              </dgm:ruleLst>
              <dgm:forEach name="Name13" axis="ch" ptType="node">
                <dgm:layoutNode name="txLvl2" styleLbl="revTx">
                  <dgm:choose name="Name14">
                    <dgm:if name="Name15" func="var" arg="dir" op="equ" val="norm">
                      <dgm:alg type="tx">
                        <dgm:param type="parTxLTRAlign" val="l"/>
                        <dgm:param type="parTxRTLAlign" val="l"/>
                      </dgm:alg>
                    </dgm:if>
                    <dgm:else name="Name16">
                      <dgm:alg type="tx">
                        <dgm:param type="parTxLTRAlign" val="r"/>
                        <dgm:param type="parTxRTLAlign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self" ptType="node"/>
                  <dgm:constrLst>
                    <dgm:constr type="lMarg"/>
                    <dgm:constr type="rMarg"/>
                    <dgm:constr type="tMarg" refType="primFontSz" fact="0.1"/>
                    <dgm:constr type="bMarg" refType="primFontSz" fact="0.1"/>
                  </dgm:constrLst>
                  <dgm:ruleLst>
                    <dgm:rule type="h" val="INF" fact="NaN" max="NaN"/>
                  </dgm:ruleLst>
                </dgm:layoutNode>
                <dgm:forEach name="Name17" axis="ch" ptType="node" cnt="1">
                  <dgm:layoutNode name="indentDot1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hoose name="Name18">
                      <dgm:if name="Name19" func="var" arg="dir" op="equ" val="norm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l" for="ch" forName="smCircle1" refType="r" refFor="ch" refForName="gap1"/>
                        </dgm:constrLst>
                      </dgm:if>
                      <dgm:else name="Name20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r" for="ch" forName="smCircle1" refType="l" refFor="ch" refForName="gap1"/>
                        </dgm:constrLst>
                      </dgm:else>
                    </dgm:choose>
                    <dgm:layoutNode name="gap1">
                      <dgm:alg type="sp"/>
                      <dgm:shape xmlns:r="http://schemas.openxmlformats.org/officeDocument/2006/relationships" type="rect" r:blip="" hideGeom="1">
                        <dgm:adjLst/>
                      </dgm:shape>
                      <dgm:presOf/>
                    </dgm:layoutNode>
                    <dgm:layoutNode name="smCircle1" styleLbl="vennNode1">
                      <dgm:alg type="sp"/>
                      <dgm:shape xmlns:r="http://schemas.openxmlformats.org/officeDocument/2006/relationships" type="ellipse" r:blip="">
                        <dgm:adjLst/>
                      </dgm:shape>
                      <dgm:presOf/>
                      <dgm:constrLst>
                        <dgm:constr type="w" refType="h"/>
                      </dgm:constrLst>
                    </dgm:layoutNode>
                  </dgm:layoutNode>
                </dgm:forEach>
                <dgm:forEach name="Name21" axis="ch" ptType="node">
                  <dgm:layoutNode name="txLvl3" styleLbl="revTx">
                    <dgm:varLst>
                      <dgm:bulletEnabled val="1"/>
                    </dgm:varLst>
                    <dgm:choose name="Name22">
                      <dgm:if name="Name23" func="var" arg="dir" op="equ" val="norm">
                        <dgm:alg type="tx">
                          <dgm:param type="parTxLTRAlign" val="l"/>
                          <dgm:param type="parTxRTLAlign" val="l"/>
                          <dgm:param type="shpTxLTRAlignCh" val="l"/>
                          <dgm:param type="shpTxRTLAlignCh" val="l"/>
                        </dgm:alg>
                      </dgm:if>
                      <dgm:else name="Name24">
                        <dgm:alg type="tx">
                          <dgm:param type="parTxLTRAlign" val="r"/>
                          <dgm:param type="parTxRTLAlign" val="r"/>
                          <dgm:param type="shpTxLTRAlignCh" val="r"/>
                          <dgm:param type="shpTxRTLAlignCh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"/>
                    <dgm:choose name="Name25">
                      <dgm:if name="Name26" func="var" arg="dir" op="equ" val="norm">
                        <dgm:constrLst>
                          <dgm:constr type="userI"/>
                          <dgm:constr type="lMarg" refType="userI" fact="8.504"/>
                          <dgm:constr type="rMarg"/>
                          <dgm:constr type="tMarg" refType="primFontSz" fact="0.1"/>
                          <dgm:constr type="bMarg" refType="primFontSz" fact="0.1"/>
                        </dgm:constrLst>
                      </dgm:if>
                      <dgm:else name="Name27">
                        <dgm:constrLst>
                          <dgm:constr type="userI"/>
                          <dgm:constr type="lMarg"/>
                          <dgm:constr type="rMarg" refType="userI" fact="8.504"/>
                          <dgm:constr type="tMarg" refType="primFontSz" fact="0.1"/>
                          <dgm:constr type="bMarg" refType="primFontSz" fact="0.1"/>
                        </dgm:constrLst>
                      </dgm:else>
                    </dgm:choose>
                    <dgm:ruleLst>
                      <dgm:rule type="h" val="INF" fact="NaN" max="NaN"/>
                    </dgm:ruleLst>
                  </dgm:layoutNode>
                  <dgm:forEach name="Name28" axis="followSib" ptType="sibTrans" cnt="1">
                    <dgm:layoutNode name="indentDot2">
                      <dgm:alg type="composite"/>
                      <dgm:shape xmlns:r="http://schemas.openxmlformats.org/officeDocument/2006/relationships" r:blip="">
                        <dgm:adjLst/>
                      </dgm:shape>
                      <dgm:presOf/>
                      <dgm:choose name="Name29">
                        <dgm:if name="Name30" func="var" arg="dir" op="equ" val="norm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l" for="ch" forName="smCircle2" refType="r" refFor="ch" refForName="gap2"/>
                          </dgm:constrLst>
                        </dgm:if>
                        <dgm:else name="Name31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r" for="ch" forName="smCircle2" refType="l" refFor="ch" refForName="gap2"/>
                          </dgm:constrLst>
                        </dgm:else>
                      </dgm:choose>
                      <dgm:layoutNode name="gap2">
                        <dgm:alg type="sp"/>
                        <dgm:shape xmlns:r="http://schemas.openxmlformats.org/officeDocument/2006/relationships" type="rect" r:blip="" hideGeom="1">
                          <dgm:adjLst/>
                        </dgm:shape>
                        <dgm:presOf/>
                      </dgm:layoutNode>
                      <dgm:layoutNode name="smCircle2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layoutNode>
                  </dgm:forEach>
                </dgm:forEach>
                <dgm:choose name="Name32">
                  <dgm:if name="Name33" axis="ch" ptType="node" func="cnt" op="gte" val="1">
                    <dgm:forEach name="Name34" axis="followSib" ptType="sibTrans" cnt="1">
                      <dgm:layoutNode name="indentDot3">
                        <dgm:alg type="composite"/>
                        <dgm:shape xmlns:r="http://schemas.openxmlformats.org/officeDocument/2006/relationships" r:blip="">
                          <dgm:adjLst/>
                        </dgm:shape>
                        <dgm:presOf/>
                        <dgm:choose name="Name35">
                          <dgm:if name="Name36" func="var" arg="dir" op="equ" val="norm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l" for="ch" forName="smCircle3" refType="r" refFor="ch" refForName="gap3"/>
                            </dgm:constrLst>
                          </dgm:if>
                          <dgm:else name="Name37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r" for="ch" forName="smCircle3" refType="l" refFor="ch" refForName="gap3"/>
                            </dgm:constrLst>
                          </dgm:else>
                        </dgm:choose>
                        <dgm:layoutNode name="gap3">
                          <dgm:alg type="sp"/>
                          <dgm:shape xmlns:r="http://schemas.openxmlformats.org/officeDocument/2006/relationships" type="rect" r:blip="" hideGeom="1">
                            <dgm:adjLst/>
                          </dgm:shape>
                          <dgm:presOf/>
                        </dgm:layoutNode>
                        <dgm:layoutNode name="smCircle3" styleLbl="vennNode1">
                          <dgm:alg type="sp"/>
                          <dgm:shape xmlns:r="http://schemas.openxmlformats.org/officeDocument/2006/relationships" type="ellipse" r:blip="">
                            <dgm:adjLst/>
                          </dgm:shape>
                          <dgm:presOf/>
                          <dgm:constrLst>
                            <dgm:constr type="w" refType="h"/>
                          </dgm:constrLst>
                        </dgm:layoutNode>
                      </dgm:layoutNode>
                    </dgm:forEach>
                  </dgm:if>
                  <dgm:else name="Name38">
                    <dgm:forEach name="Name39" axis="followSib" ptType="sibTrans" cnt="1">
                      <dgm:layoutNode name="smCircle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forEach>
                  </dgm:else>
                </dgm:choose>
              </dgm:forEach>
            </dgm:layoutNode>
          </dgm:layoutNode>
          <dgm:choose name="Name40">
            <dgm:if name="Name41" axis="followSib ch" ptType="node node" cnt="1 0" func="cnt" op="gte" val="1">
              <dgm:layoutNode name="overlap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if>
            <dgm:else name="Name42"/>
          </dgm:choose>
        </dgm:if>
        <dgm:else name="Name43">
          <dgm:layoutNode name="noChildren">
            <dgm:alg type="composite"/>
            <dgm:choose name="Name44">
              <dgm:if name="Name45" func="var" arg="dir" op="equ" val="norm">
                <dgm:constrLst>
                  <dgm:constr type="l" for="ch" forName="gap"/>
                  <dgm:constr type="w" for="ch" forName="gap" refType="w" fact="0.043"/>
                  <dgm:constr type="h" for="ch" forName="gap" refType="h"/>
                  <dgm:constr type="t" for="ch" forName="gap"/>
                  <dgm:constr type="l" for="ch" forName="medCircle2" refType="r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 refType="ctrX" refFor="ch" refForName="medCircle2"/>
                  <dgm:constr type="r" for="ch" forName="txLvlOnly1" refType="w"/>
                  <dgm:constr type="h" for="ch" forName="txLvlOnly1" refType="h"/>
                  <dgm:constr type="t" for="ch" forName="txLvlOnly1"/>
                </dgm:constrLst>
              </dgm:if>
              <dgm:else name="Name46">
                <dgm:constrLst>
                  <dgm:constr type="r" for="ch" forName="gap" refType="w"/>
                  <dgm:constr type="w" for="ch" forName="gap" refType="w" fact="0.043"/>
                  <dgm:constr type="h" for="ch" forName="gap" refType="h"/>
                  <dgm:constr type="t" for="ch" forName="gap"/>
                  <dgm:constr type="r" for="ch" forName="medCircle2" refType="l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/>
                  <dgm:constr type="r" for="ch" forName="txLvlOnly1" refType="ctrX" refFor="ch" refForName="medCircle2"/>
                  <dgm:constr type="h" for="ch" forName="txLvlOnly1" refType="h"/>
                  <dgm:constr type="t" for="ch" forName="txLvlOnly1"/>
                </dgm:constrLst>
              </dgm:else>
            </dgm:choose>
            <dgm:layoutNode name="g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medCircle2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Only1" styleLbl="revTx">
              <dgm:choose name="Name47">
                <dgm:if name="Name4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4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36A36-88C2-416C-8FAB-A90DCCFC12BA}" type="datetimeFigureOut">
              <a:rPr lang="cs-CZ" smtClean="0"/>
              <a:t>26.09.2022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9F20D1-31D0-441D-A973-6FB6996CC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0798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515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63989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26809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64316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40579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27023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0803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31000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65487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662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55648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9722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Změna</a:t>
            </a:r>
            <a:r>
              <a:rPr lang="cs-CZ" baseline="0" dirty="0" smtClean="0"/>
              <a:t> terminologie směrem k </a:t>
            </a:r>
            <a:r>
              <a:rPr lang="cs-CZ" baseline="0" dirty="0" err="1" smtClean="0"/>
              <a:t>destigmatizaci</a:t>
            </a:r>
            <a:r>
              <a:rPr lang="cs-CZ" baseline="0" dirty="0" smtClean="0"/>
              <a:t> uživatelů, tj. lidé užívající drogy rizikově (LDR) a lidé užívající drogy injekčně (LDI).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24930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02392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06806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Došlo k nárůstu výdajů na všech úrovních veřejné správy</a:t>
            </a:r>
            <a:r>
              <a:rPr lang="cs-CZ" baseline="0" dirty="0" smtClean="0"/>
              <a:t> – stát, kraje i obce. Nárůst o 87 mil. Kč celkem.</a:t>
            </a:r>
          </a:p>
          <a:p>
            <a:r>
              <a:rPr lang="cs-CZ" baseline="0" dirty="0" smtClean="0"/>
              <a:t>Struktura je dlouhodobě stejná. Mírně se zvýšil podíl výdajů na léčbu, </a:t>
            </a:r>
            <a:r>
              <a:rPr lang="cs-CZ" baseline="0" dirty="0" err="1" smtClean="0"/>
              <a:t>harm</a:t>
            </a:r>
            <a:r>
              <a:rPr lang="cs-CZ" baseline="0" dirty="0" smtClean="0"/>
              <a:t> </a:t>
            </a:r>
            <a:r>
              <a:rPr lang="cs-CZ" baseline="0" dirty="0" err="1" smtClean="0"/>
              <a:t>reducion</a:t>
            </a:r>
            <a:r>
              <a:rPr lang="cs-CZ" baseline="0" dirty="0" smtClean="0"/>
              <a:t> a následnou péči, pokles u prosazování práva (z 56 na 52 %).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9F20D1-31D0-441D-A973-6FB6996CC2D1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12375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2333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38000"/>
            <a:ext cx="9144000" cy="469995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0000" y="2094952"/>
            <a:ext cx="7425033" cy="2387600"/>
          </a:xfrm>
        </p:spPr>
        <p:txBody>
          <a:bodyPr anchor="ctr">
            <a:norm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0000" y="4616191"/>
            <a:ext cx="7425033" cy="16557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 b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10"/>
          </p:nvPr>
        </p:nvSpPr>
        <p:spPr>
          <a:xfrm>
            <a:off x="4990034" y="6337952"/>
            <a:ext cx="3999143" cy="520047"/>
          </a:xfrm>
        </p:spPr>
        <p:txBody>
          <a:bodyPr anchor="ctr">
            <a:normAutofit/>
          </a:bodyPr>
          <a:lstStyle>
            <a:lvl1pPr algn="r">
              <a:defRPr sz="17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1" name="Obrázek 10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78000"/>
            <a:ext cx="9144000" cy="100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025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8000"/>
            <a:ext cx="9144000" cy="415615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0000" y="1971676"/>
            <a:ext cx="7425033" cy="1771650"/>
          </a:xfrm>
        </p:spPr>
        <p:txBody>
          <a:bodyPr anchor="ctr">
            <a:norm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0000" y="4511416"/>
            <a:ext cx="7425033" cy="86068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 b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6630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Stav ve věcech drog v ČR 2007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3pPr marL="266700" indent="-266700">
              <a:defRPr/>
            </a:lvl3pPr>
            <a:lvl4pPr marL="449263" indent="-182563">
              <a:defRPr/>
            </a:lvl4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3231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Stav ve věcech drog v ČR 2007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66700" indent="-266700">
              <a:buSzPct val="120000"/>
              <a:buFontTx/>
              <a:buBlip>
                <a:blip r:embed="rId2"/>
              </a:buBlip>
              <a:defRPr/>
            </a:lvl1pPr>
            <a:lvl2pPr marL="266700" indent="-266700">
              <a:buSzPct val="120000"/>
              <a:buFontTx/>
              <a:buBlip>
                <a:blip r:embed="rId2"/>
              </a:buBlip>
              <a:defRPr/>
            </a:lvl2pPr>
            <a:lvl3pPr marL="266700" indent="-266700">
              <a:buSzPct val="120000"/>
              <a:defRPr/>
            </a:lvl3pPr>
            <a:lvl4pPr marL="449263" indent="-182563">
              <a:buSzPct val="120000"/>
              <a:defRPr/>
            </a:lvl4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59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2484882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Stav ve věcech drog v ČR 2007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5850" y="-1"/>
            <a:ext cx="7429499" cy="2162175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717799"/>
            <a:ext cx="7886700" cy="3459163"/>
          </a:xfrm>
        </p:spPr>
        <p:txBody>
          <a:bodyPr/>
          <a:lstStyle>
            <a:lvl3pPr>
              <a:buSzPct val="120000"/>
              <a:defRPr/>
            </a:lvl3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00" y="6439913"/>
            <a:ext cx="3730138" cy="19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279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Stav ve věcech drog v ČR 2007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708000" cy="4351338"/>
          </a:xfrm>
        </p:spPr>
        <p:txBody>
          <a:bodyPr/>
          <a:lstStyle>
            <a:lvl3pPr marL="266700" indent="-266700">
              <a:defRPr/>
            </a:lvl3pPr>
            <a:lvl4pPr marL="449263" indent="-182563">
              <a:defRPr/>
            </a:lvl4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7349" y="1825625"/>
            <a:ext cx="3708000" cy="4351338"/>
          </a:xfrm>
        </p:spPr>
        <p:txBody>
          <a:bodyPr/>
          <a:lstStyle>
            <a:lvl3pPr marL="266700" indent="-266700">
              <a:defRPr/>
            </a:lvl3pPr>
            <a:lvl4pPr marL="449263" indent="-182563">
              <a:defRPr/>
            </a:lvl4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6893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Stav ve věcech drog v ČR 2007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6908" y="90000"/>
            <a:ext cx="7268441" cy="1350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708000" cy="4351338"/>
          </a:xfrm>
        </p:spPr>
        <p:txBody>
          <a:bodyPr/>
          <a:lstStyle>
            <a:lvl1pPr marL="266700" indent="-266700">
              <a:buSzPct val="120000"/>
              <a:buFontTx/>
              <a:buBlip>
                <a:blip r:embed="rId2"/>
              </a:buBlip>
              <a:defRPr/>
            </a:lvl1pPr>
            <a:lvl2pPr marL="266700" indent="-266700">
              <a:buSzPct val="120000"/>
              <a:buFontTx/>
              <a:buBlip>
                <a:blip r:embed="rId2"/>
              </a:buBlip>
              <a:defRPr/>
            </a:lvl2pPr>
            <a:lvl3pPr marL="266700" indent="-266700">
              <a:buSzPct val="120000"/>
              <a:defRPr/>
            </a:lvl3pPr>
            <a:lvl4pPr marL="449263" indent="-182563">
              <a:defRPr/>
            </a:lvl4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7349" y="1825625"/>
            <a:ext cx="3708000" cy="4351338"/>
          </a:xfrm>
        </p:spPr>
        <p:txBody>
          <a:bodyPr/>
          <a:lstStyle>
            <a:lvl1pPr marL="266700" indent="-266700">
              <a:buSzPct val="120000"/>
              <a:buFontTx/>
              <a:buBlip>
                <a:blip r:embed="rId2"/>
              </a:buBlip>
              <a:defRPr/>
            </a:lvl1pPr>
            <a:lvl2pPr marL="266700" indent="-266700">
              <a:buSzPct val="120000"/>
              <a:buFontTx/>
              <a:buBlip>
                <a:blip r:embed="rId2"/>
              </a:buBlip>
              <a:defRPr/>
            </a:lvl2pPr>
            <a:lvl3pPr marL="266700" indent="-266700">
              <a:buSzPct val="120000"/>
              <a:defRPr/>
            </a:lvl3pPr>
            <a:lvl4pPr marL="449263" indent="-182563">
              <a:defRPr/>
            </a:lvl4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821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_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2484882"/>
          </a:xfrm>
          <a:prstGeom prst="rect">
            <a:avLst/>
          </a:prstGeom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Stav ve věcech drog v ČR 2007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7200" y="0"/>
            <a:ext cx="7426800" cy="21636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2636707"/>
            <a:ext cx="3708000" cy="3540256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0" indent="0">
              <a:buFontTx/>
              <a:buNone/>
              <a:defRPr/>
            </a:lvl2pPr>
            <a:lvl3pPr marL="266700" indent="-266700">
              <a:defRPr/>
            </a:lvl3pPr>
            <a:lvl4pPr marL="449263" indent="-182563">
              <a:defRPr/>
            </a:lvl4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6000" y="2636707"/>
            <a:ext cx="3708000" cy="3540256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0" indent="0">
              <a:buFontTx/>
              <a:buNone/>
              <a:defRPr/>
            </a:lvl2pPr>
            <a:lvl3pPr marL="266700" indent="-266700">
              <a:defRPr/>
            </a:lvl3pPr>
            <a:lvl4pPr marL="449263" indent="-182563">
              <a:defRPr/>
            </a:lvl4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00" y="6439913"/>
            <a:ext cx="3730138" cy="19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597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Stav ve věcech drog v ČR 2007</a:t>
            </a:r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3959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Stav ve věcech drog v ČR 2007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0414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09688" y="233363"/>
            <a:ext cx="7499350" cy="9366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973138" y="1701800"/>
            <a:ext cx="7343775" cy="4319588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184150" y="6165850"/>
            <a:ext cx="931863" cy="3317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AB1DA5D-1F82-442A-9806-15A473332464}" type="datetime1">
              <a:rPr lang="cs-CZ" altLang="cs-CZ" smtClean="0"/>
              <a:t>26.09.2022</a:t>
            </a:fld>
            <a:endParaRPr lang="en-US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43025" y="6165850"/>
            <a:ext cx="5400675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cs-CZ"/>
              <a:t>Stav ve věcech drog v ČR 2007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094663" y="6165850"/>
            <a:ext cx="909637" cy="331788"/>
          </a:xfrm>
        </p:spPr>
        <p:txBody>
          <a:bodyPr/>
          <a:lstStyle>
            <a:lvl1pPr>
              <a:defRPr/>
            </a:lvl1pPr>
          </a:lstStyle>
          <a:p>
            <a:fld id="{BD183BF0-FEB0-41F9-BB90-B45A4281B0AB}" type="slidenum">
              <a:rPr lang="en-US" altLang="cs-CZ"/>
              <a:pPr/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180862590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45161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46908" y="90000"/>
            <a:ext cx="7268441" cy="135000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4000" y="6356351"/>
            <a:ext cx="43560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  <a:latin typeface="Segoe" panose="020B0502040504020203" pitchFamily="34" charset="0"/>
              </a:defRPr>
            </a:lvl1pPr>
          </a:lstStyle>
          <a:p>
            <a:r>
              <a:rPr lang="en-US" smtClean="0"/>
              <a:t>Stav ve věcech drog v ČR 2007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29354" y="6288088"/>
            <a:ext cx="595571" cy="50164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500" b="1">
                <a:solidFill>
                  <a:schemeClr val="tx1"/>
                </a:solidFill>
                <a:latin typeface="Segoe" panose="020B0502040504020203" pitchFamily="34" charset="0"/>
              </a:defRPr>
            </a:lvl1pPr>
          </a:lstStyle>
          <a:p>
            <a:fld id="{40C06235-DA17-4F4A-A296-00DCCB02551C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00" y="6439913"/>
            <a:ext cx="3730138" cy="19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585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5" r:id="rId2"/>
    <p:sldLayoutId id="2147483662" r:id="rId3"/>
    <p:sldLayoutId id="2147483673" r:id="rId4"/>
    <p:sldLayoutId id="2147483672" r:id="rId5"/>
    <p:sldLayoutId id="2147483664" r:id="rId6"/>
    <p:sldLayoutId id="2147483674" r:id="rId7"/>
    <p:sldLayoutId id="2147483676" r:id="rId8"/>
    <p:sldLayoutId id="2147483666" r:id="rId9"/>
    <p:sldLayoutId id="2147483667" r:id="rId10"/>
    <p:sldLayoutId id="2147483678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tx1"/>
          </a:solidFill>
          <a:latin typeface="Segoe" panose="020B0502040504020203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500" b="1" kern="1200">
          <a:solidFill>
            <a:schemeClr val="tx1"/>
          </a:solidFill>
          <a:latin typeface="Segoe" panose="020B0502040504020203" pitchFamily="34" charset="0"/>
          <a:ea typeface="+mn-ea"/>
          <a:cs typeface="+mn-cs"/>
        </a:defRPr>
      </a:lvl1pPr>
      <a:lvl2pPr marL="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Segoe" panose="020B0502040504020203" pitchFamily="34" charset="0"/>
          <a:ea typeface="+mn-ea"/>
          <a:cs typeface="+mn-cs"/>
        </a:defRPr>
      </a:lvl2pPr>
      <a:lvl3pPr marL="228600" indent="-228600" algn="l" defTabSz="914400" rtl="0" eaLnBrk="1" latinLnBrk="0" hangingPunct="1">
        <a:lnSpc>
          <a:spcPct val="90000"/>
        </a:lnSpc>
        <a:spcBef>
          <a:spcPts val="500"/>
        </a:spcBef>
        <a:buSzPct val="120000"/>
        <a:buFontTx/>
        <a:buBlip>
          <a:blip r:embed="rId15"/>
        </a:buBlip>
        <a:defRPr sz="1800" kern="1200">
          <a:solidFill>
            <a:schemeClr val="tx1"/>
          </a:solidFill>
          <a:latin typeface="Segoe" panose="020B0502040504020203" pitchFamily="34" charset="0"/>
          <a:ea typeface="+mn-ea"/>
          <a:cs typeface="+mn-cs"/>
        </a:defRPr>
      </a:lvl3pPr>
      <a:lvl4pPr marL="449263" indent="-228600" algn="l" defTabSz="914400" rtl="0" eaLnBrk="1" latinLnBrk="0" hangingPunct="1">
        <a:lnSpc>
          <a:spcPct val="90000"/>
        </a:lnSpc>
        <a:spcBef>
          <a:spcPts val="500"/>
        </a:spcBef>
        <a:buSzPct val="120000"/>
        <a:buFontTx/>
        <a:buBlip>
          <a:blip r:embed="rId15"/>
        </a:buBlip>
        <a:tabLst/>
        <a:defRPr sz="1600" kern="1200">
          <a:solidFill>
            <a:schemeClr val="tx1"/>
          </a:solidFill>
          <a:latin typeface="Segoe" panose="020B0502040504020203" pitchFamily="34" charset="0"/>
          <a:ea typeface="+mn-ea"/>
          <a:cs typeface="+mn-cs"/>
        </a:defRPr>
      </a:lvl4pPr>
      <a:lvl5pPr marL="714375" indent="-228600" algn="l" defTabSz="914400" rtl="0" eaLnBrk="1" latinLnBrk="0" hangingPunct="1">
        <a:lnSpc>
          <a:spcPct val="90000"/>
        </a:lnSpc>
        <a:spcBef>
          <a:spcPts val="500"/>
        </a:spcBef>
        <a:buSzPct val="120000"/>
        <a:buFontTx/>
        <a:buBlip>
          <a:blip r:embed="rId15"/>
        </a:buBlip>
        <a:defRPr sz="1400" kern="1200">
          <a:solidFill>
            <a:schemeClr val="tx1"/>
          </a:solidFill>
          <a:latin typeface="Segoe" panose="020B0502040504020203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microsoft.com/office/2007/relationships/hdphoto" Target="../media/hdphoto2.wdp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2.jpeg"/><Relationship Id="rId11" Type="http://schemas.microsoft.com/office/2007/relationships/hdphoto" Target="../media/hdphoto1.wdp"/><Relationship Id="rId5" Type="http://schemas.openxmlformats.org/officeDocument/2006/relationships/image" Target="../media/image21.jpe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7.emf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38.jpeg"/><Relationship Id="rId4" Type="http://schemas.openxmlformats.org/officeDocument/2006/relationships/chart" Target="../charts/chart1.xml"/><Relationship Id="rId9" Type="http://schemas.microsoft.com/office/2007/relationships/diagramDrawing" Target="../diagrams/drawing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Chomynova.pavla@vlada.cz" TargetMode="External"/><Relationship Id="rId7" Type="http://schemas.openxmlformats.org/officeDocument/2006/relationships/hyperlink" Target="http://www.koureni-zabiji.cz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hazardni-hrani.cz/" TargetMode="External"/><Relationship Id="rId5" Type="http://schemas.openxmlformats.org/officeDocument/2006/relationships/hyperlink" Target="http://www.vlada.cz/" TargetMode="External"/><Relationship Id="rId4" Type="http://schemas.openxmlformats.org/officeDocument/2006/relationships/hyperlink" Target="http://www.drogy-info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62514" y="2326064"/>
            <a:ext cx="6925671" cy="2387600"/>
          </a:xfrm>
        </p:spPr>
        <p:txBody>
          <a:bodyPr>
            <a:normAutofit/>
          </a:bodyPr>
          <a:lstStyle/>
          <a:p>
            <a:r>
              <a:rPr lang="cs-CZ" sz="38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Zprávy </a:t>
            </a:r>
            <a:r>
              <a:rPr lang="cs-CZ" sz="38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 oblasti </a:t>
            </a:r>
            <a:r>
              <a:rPr lang="cs-CZ" sz="38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závislostí a aktuální situace v užívání návykových látek v ČR</a:t>
            </a:r>
            <a:endParaRPr lang="cs-CZ" sz="38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0"/>
          </p:nvPr>
        </p:nvSpPr>
        <p:spPr>
          <a:xfrm>
            <a:off x="3282583" y="6337953"/>
            <a:ext cx="5681955" cy="520047"/>
          </a:xfrm>
        </p:spPr>
        <p:txBody>
          <a:bodyPr/>
          <a:lstStyle/>
          <a:p>
            <a:r>
              <a:rPr lang="cs-CZ" dirty="0" smtClean="0"/>
              <a:t>RVPPK, 27. září </a:t>
            </a:r>
            <a:r>
              <a:rPr lang="cs-CZ" dirty="0" smtClean="0"/>
              <a:t>2022 </a:t>
            </a:r>
            <a:r>
              <a:rPr lang="cs-CZ" dirty="0"/>
              <a:t>| Praha</a:t>
            </a:r>
          </a:p>
        </p:txBody>
      </p:sp>
    </p:spTree>
    <p:extLst>
      <p:ext uri="{BB962C8B-B14F-4D97-AF65-F5344CB8AC3E}">
        <p14:creationId xmlns:p14="http://schemas.microsoft.com/office/powerpoint/2010/main" val="236949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Šipka dolů 6"/>
          <p:cNvSpPr/>
          <p:nvPr/>
        </p:nvSpPr>
        <p:spPr>
          <a:xfrm>
            <a:off x="6181010" y="1768615"/>
            <a:ext cx="2664941" cy="4976199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2909110" y="2301476"/>
            <a:ext cx="942585" cy="911627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Nový koncept schválený vládou ČR dne 19. 7. 2021</a:t>
            </a:r>
            <a:endParaRPr lang="cs-CZ" sz="36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707782" y="2572624"/>
            <a:ext cx="1443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Dílčí zprávy</a:t>
            </a:r>
            <a:endParaRPr lang="cs-CZ" b="1" dirty="0"/>
          </a:p>
        </p:txBody>
      </p:sp>
      <p:sp>
        <p:nvSpPr>
          <p:cNvPr id="11" name="Obdélník 10"/>
          <p:cNvSpPr/>
          <p:nvPr/>
        </p:nvSpPr>
        <p:spPr>
          <a:xfrm>
            <a:off x="3215185" y="6067567"/>
            <a:ext cx="56717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Souhrnná zpráva o závislostech v ČR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2909110" y="3112630"/>
            <a:ext cx="6204875" cy="3097503"/>
          </a:xfrm>
        </p:spPr>
        <p:txBody>
          <a:bodyPr>
            <a:normAutofit/>
          </a:bodyPr>
          <a:lstStyle/>
          <a:p>
            <a:pPr lvl="0" rtl="0"/>
            <a:r>
              <a:rPr lang="cs-CZ" sz="2000" dirty="0" smtClean="0">
                <a:solidFill>
                  <a:srgbClr val="169EB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Zpráva o tabákových, nikotinových a souvisejících výrobcích</a:t>
            </a:r>
            <a:endParaRPr lang="cs-CZ" sz="2000" dirty="0">
              <a:solidFill>
                <a:srgbClr val="169EB3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 rtl="0"/>
            <a:r>
              <a:rPr lang="cs-CZ" sz="2000" dirty="0" smtClean="0">
                <a:solidFill>
                  <a:srgbClr val="F2BE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Zpráva o alkoholu </a:t>
            </a:r>
            <a:endParaRPr lang="cs-CZ" sz="2000" dirty="0">
              <a:solidFill>
                <a:srgbClr val="F2BE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 rtl="0"/>
            <a:r>
              <a:rPr lang="cs-CZ" sz="2000" dirty="0" smtClean="0">
                <a:solidFill>
                  <a:srgbClr val="6E82B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Zpráva o problematickém užívání psychoaktivních léků</a:t>
            </a:r>
            <a:endParaRPr lang="cs-CZ" sz="2000" dirty="0">
              <a:solidFill>
                <a:srgbClr val="6E82B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 rtl="0"/>
            <a:r>
              <a:rPr lang="cs-CZ" sz="2000" dirty="0" smtClean="0">
                <a:solidFill>
                  <a:srgbClr val="93B24C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Zpráva </a:t>
            </a:r>
            <a:r>
              <a:rPr lang="pt-BR" sz="2000" dirty="0" smtClean="0">
                <a:solidFill>
                  <a:srgbClr val="93B24C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 nelegálních drogách</a:t>
            </a:r>
            <a:endParaRPr lang="cs-CZ" sz="2000" dirty="0">
              <a:solidFill>
                <a:srgbClr val="93B24C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 rtl="0"/>
            <a:r>
              <a:rPr lang="cs-CZ" sz="2000" dirty="0" smtClean="0">
                <a:solidFill>
                  <a:srgbClr val="C5003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Zpráva o hazardním hraní</a:t>
            </a:r>
            <a:endParaRPr lang="cs-CZ" sz="2000" dirty="0">
              <a:solidFill>
                <a:srgbClr val="C5003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 rtl="0"/>
            <a:r>
              <a:rPr lang="cs-CZ" sz="2000" dirty="0" smtClean="0">
                <a:solidFill>
                  <a:srgbClr val="EF7D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Zpráva o digitálních závislostech (2022)</a:t>
            </a:r>
            <a:endParaRPr lang="cs-CZ" sz="2000" dirty="0">
              <a:solidFill>
                <a:srgbClr val="EF7D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03" y="2459573"/>
            <a:ext cx="1560093" cy="2121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03" y="4581024"/>
            <a:ext cx="1560093" cy="2206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Přímá spojnice se šipkou 11"/>
          <p:cNvCxnSpPr/>
          <p:nvPr/>
        </p:nvCxnSpPr>
        <p:spPr>
          <a:xfrm flipV="1">
            <a:off x="1863477" y="3391277"/>
            <a:ext cx="926817" cy="6547"/>
          </a:xfrm>
          <a:prstGeom prst="straightConnector1">
            <a:avLst/>
          </a:prstGeom>
          <a:ln w="34925">
            <a:solidFill>
              <a:srgbClr val="92D05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1886873" y="3640015"/>
            <a:ext cx="892689" cy="316254"/>
          </a:xfrm>
          <a:prstGeom prst="straightConnector1">
            <a:avLst/>
          </a:prstGeom>
          <a:ln w="34925">
            <a:solidFill>
              <a:srgbClr val="92D05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1863477" y="3847145"/>
            <a:ext cx="926817" cy="534472"/>
          </a:xfrm>
          <a:prstGeom prst="straightConnector1">
            <a:avLst/>
          </a:prstGeom>
          <a:ln w="34925">
            <a:solidFill>
              <a:srgbClr val="92D05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1886873" y="4113075"/>
            <a:ext cx="903421" cy="852044"/>
          </a:xfrm>
          <a:prstGeom prst="straightConnector1">
            <a:avLst/>
          </a:prstGeom>
          <a:ln w="34925">
            <a:solidFill>
              <a:srgbClr val="92D05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V="1">
            <a:off x="1901359" y="5403748"/>
            <a:ext cx="878203" cy="273585"/>
          </a:xfrm>
          <a:prstGeom prst="straightConnector1">
            <a:avLst/>
          </a:prstGeom>
          <a:ln w="34925">
            <a:solidFill>
              <a:srgbClr val="92D05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V="1">
            <a:off x="1886873" y="5833101"/>
            <a:ext cx="903421" cy="22576"/>
          </a:xfrm>
          <a:prstGeom prst="straightConnector1">
            <a:avLst/>
          </a:prstGeom>
          <a:ln w="34925">
            <a:solidFill>
              <a:srgbClr val="92D05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16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/>
          <a:srcRect b="1221"/>
          <a:stretch/>
        </p:blipFill>
        <p:spPr>
          <a:xfrm>
            <a:off x="0" y="0"/>
            <a:ext cx="48792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04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/>
          <a:srcRect b="1221"/>
          <a:stretch/>
        </p:blipFill>
        <p:spPr>
          <a:xfrm>
            <a:off x="0" y="0"/>
            <a:ext cx="4879258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/>
          <a:srcRect t="802"/>
          <a:stretch/>
        </p:blipFill>
        <p:spPr>
          <a:xfrm>
            <a:off x="1081287" y="0"/>
            <a:ext cx="48554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404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/>
          <a:srcRect b="1221"/>
          <a:stretch/>
        </p:blipFill>
        <p:spPr>
          <a:xfrm>
            <a:off x="0" y="0"/>
            <a:ext cx="4879258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/>
          <a:srcRect t="802"/>
          <a:stretch/>
        </p:blipFill>
        <p:spPr>
          <a:xfrm>
            <a:off x="1081287" y="0"/>
            <a:ext cx="4855443" cy="6858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8961" y="0"/>
            <a:ext cx="48390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14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/>
          <a:srcRect b="1221"/>
          <a:stretch/>
        </p:blipFill>
        <p:spPr>
          <a:xfrm>
            <a:off x="0" y="0"/>
            <a:ext cx="4879258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/>
          <a:srcRect t="802"/>
          <a:stretch/>
        </p:blipFill>
        <p:spPr>
          <a:xfrm>
            <a:off x="1081287" y="0"/>
            <a:ext cx="4855443" cy="6858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8961" y="0"/>
            <a:ext cx="4839056" cy="6858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/>
          <a:srcRect t="476"/>
          <a:stretch/>
        </p:blipFill>
        <p:spPr>
          <a:xfrm>
            <a:off x="3264258" y="0"/>
            <a:ext cx="48514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56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/>
          <a:srcRect b="1221"/>
          <a:stretch/>
        </p:blipFill>
        <p:spPr>
          <a:xfrm>
            <a:off x="0" y="0"/>
            <a:ext cx="4879258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/>
          <a:srcRect t="802"/>
          <a:stretch/>
        </p:blipFill>
        <p:spPr>
          <a:xfrm>
            <a:off x="1081287" y="0"/>
            <a:ext cx="4855443" cy="6858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8961" y="0"/>
            <a:ext cx="4839056" cy="6858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/>
          <a:srcRect t="476"/>
          <a:stretch/>
        </p:blipFill>
        <p:spPr>
          <a:xfrm>
            <a:off x="3264258" y="0"/>
            <a:ext cx="4851433" cy="6858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6"/>
          <a:srcRect r="1868"/>
          <a:stretch/>
        </p:blipFill>
        <p:spPr>
          <a:xfrm>
            <a:off x="4335436" y="0"/>
            <a:ext cx="48085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799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842933" cy="687418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/>
          <a:srcRect t="442"/>
          <a:stretch/>
        </p:blipFill>
        <p:spPr>
          <a:xfrm>
            <a:off x="4802203" y="0"/>
            <a:ext cx="43417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281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2"/>
          <a:srcRect l="2593" r="5718"/>
          <a:stretch/>
        </p:blipFill>
        <p:spPr>
          <a:xfrm>
            <a:off x="4697731" y="0"/>
            <a:ext cx="4446270" cy="686361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842933" cy="687418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/>
          <a:srcRect l="770"/>
          <a:stretch/>
        </p:blipFill>
        <p:spPr>
          <a:xfrm>
            <a:off x="5823187" y="2141393"/>
            <a:ext cx="3320814" cy="4716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4782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09688" y="304483"/>
            <a:ext cx="7499350" cy="9366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Vyhodnocení realizace </a:t>
            </a:r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konceptu zpráv schváleného v r. 2021</a:t>
            </a:r>
            <a:endParaRPr lang="cs-CZ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921631" y="4877362"/>
            <a:ext cx="588740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příprava zpráv 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za běžného provozu NMS </a:t>
            </a:r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(realizace studií, hlášení dat EMCDDA, UNODC) </a:t>
            </a:r>
          </a:p>
          <a:p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bez personálního posílení</a:t>
            </a:r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: 5 úvazků NMS</a:t>
            </a:r>
          </a:p>
          <a:p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chybí experti </a:t>
            </a:r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 vybrané oblasti</a:t>
            </a:r>
          </a:p>
          <a:p>
            <a:endParaRPr lang="cs-CZ" sz="1600" dirty="0"/>
          </a:p>
        </p:txBody>
      </p:sp>
      <p:sp>
        <p:nvSpPr>
          <p:cNvPr id="11" name="Obdélník 10"/>
          <p:cNvSpPr/>
          <p:nvPr/>
        </p:nvSpPr>
        <p:spPr>
          <a:xfrm>
            <a:off x="2921632" y="1629889"/>
            <a:ext cx="5887403" cy="255454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monitoringem situace </a:t>
            </a:r>
            <a:r>
              <a:rPr lang="cs-CZ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 dosud nikdo nezabýval</a:t>
            </a:r>
          </a:p>
          <a:p>
            <a:pPr lvl="0"/>
            <a:endParaRPr lang="cs-CZ" sz="160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první </a:t>
            </a:r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komplexní zprávy </a:t>
            </a:r>
            <a:r>
              <a:rPr lang="cs-CZ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k jednotlivým tématům – tabák, alkohol, psychoaktivní léky</a:t>
            </a:r>
          </a:p>
          <a:p>
            <a:r>
              <a:rPr lang="cs-CZ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+</a:t>
            </a:r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identifikace </a:t>
            </a:r>
            <a:r>
              <a:rPr lang="cs-CZ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zdrojů dat, včetně trendů</a:t>
            </a:r>
          </a:p>
          <a:p>
            <a:pPr lvl="0"/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dlouhodobý </a:t>
            </a:r>
            <a:r>
              <a:rPr lang="cs-CZ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monitoring – nelegální drogy, hazard</a:t>
            </a:r>
          </a:p>
          <a:p>
            <a:pPr lvl="0"/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identifikace </a:t>
            </a:r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slabých míst </a:t>
            </a:r>
            <a:r>
              <a:rPr lang="cs-CZ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situace</a:t>
            </a:r>
          </a:p>
          <a:p>
            <a:pPr lvl="0"/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připravena </a:t>
            </a:r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doporučení pro realizaci politiky </a:t>
            </a:r>
            <a:r>
              <a:rPr lang="cs-CZ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 oblasti závislostí (Souhrnná zpráva)</a:t>
            </a:r>
          </a:p>
        </p:txBody>
      </p:sp>
      <p:pic>
        <p:nvPicPr>
          <p:cNvPr id="7" name="Picture 13" descr="Cigareta, Zlomený, Nezdravý, Kouření, Závislost, Tabák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667" y="1934036"/>
            <a:ext cx="1211928" cy="664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1" descr="Pivo, Půllitr, Pěna, Žízeň, Flám, Nápoje, Alkohol, Skl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557" y="1923241"/>
            <a:ext cx="620469" cy="674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ilulka, Kapsle, Lékařství, Lékařské, Zdraví, Drog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738" y="1950324"/>
            <a:ext cx="1046565" cy="627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Marihuana, Konopí, Algoritmus Hash, List, Flora, Hrnec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073" y="1943790"/>
            <a:ext cx="950597" cy="633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azardních Her, Hazard, Krychle, Štěstí, Casino, Riziko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85" r="16558"/>
          <a:stretch/>
        </p:blipFill>
        <p:spPr bwMode="auto">
          <a:xfrm>
            <a:off x="6520116" y="1950324"/>
            <a:ext cx="1147285" cy="635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Fotky zdarma z Notebook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9847" y="1943790"/>
            <a:ext cx="1154338" cy="64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95099" y="4209358"/>
            <a:ext cx="1451242" cy="295511"/>
          </a:xfrm>
          <a:prstGeom prst="rect">
            <a:avLst/>
          </a:prstGeom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03" y="4664033"/>
            <a:ext cx="2049738" cy="204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03" y="2477905"/>
            <a:ext cx="2049738" cy="2026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54369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09688" y="304483"/>
            <a:ext cx="7499350" cy="9366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Varianta 1 = minimální</a:t>
            </a:r>
            <a:endParaRPr lang="cs-CZ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437" y="1502979"/>
            <a:ext cx="8712648" cy="4216885"/>
          </a:xfrm>
          <a:prstGeom prst="rect">
            <a:avLst/>
          </a:prstGeom>
        </p:spPr>
        <p:txBody>
          <a:bodyPr/>
          <a:lstStyle/>
          <a:p>
            <a:pPr lvl="0">
              <a:lnSpc>
                <a:spcPct val="150000"/>
              </a:lnSpc>
            </a:pP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Varianta 1 = minimální: každoročně 2 tematické zprávy + souhrnná</a:t>
            </a:r>
          </a:p>
          <a:p>
            <a:pPr lvl="0">
              <a:lnSpc>
                <a:spcPct val="150000"/>
              </a:lnSpc>
            </a:pP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červen: jedno z témat (1 x za 5 let)</a:t>
            </a: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říjen: nelegální drogy	prosinec: Souhrnná zpráva</a:t>
            </a: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			nevyžaduje personální posílení</a:t>
            </a:r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/>
          <a:srcRect b="1221"/>
          <a:stretch/>
        </p:blipFill>
        <p:spPr>
          <a:xfrm>
            <a:off x="250771" y="2246453"/>
            <a:ext cx="1377719" cy="193644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4"/>
          <a:srcRect t="802"/>
          <a:stretch/>
        </p:blipFill>
        <p:spPr>
          <a:xfrm>
            <a:off x="1768117" y="2256893"/>
            <a:ext cx="1363603" cy="192600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1347" y="2256893"/>
            <a:ext cx="1359019" cy="192602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6"/>
          <a:srcRect t="476"/>
          <a:stretch/>
        </p:blipFill>
        <p:spPr>
          <a:xfrm>
            <a:off x="285437" y="4713412"/>
            <a:ext cx="1482680" cy="209592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7"/>
          <a:srcRect r="1868"/>
          <a:stretch/>
        </p:blipFill>
        <p:spPr>
          <a:xfrm>
            <a:off x="4769272" y="2246453"/>
            <a:ext cx="1357758" cy="1936442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8"/>
          <a:srcRect l="770"/>
          <a:stretch/>
        </p:blipFill>
        <p:spPr>
          <a:xfrm>
            <a:off x="6261099" y="2256894"/>
            <a:ext cx="1355178" cy="1924782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71347" y="4674604"/>
            <a:ext cx="1536464" cy="2183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5061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09688" y="304483"/>
            <a:ext cx="7499350" cy="9366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Varianta 2 = střední</a:t>
            </a:r>
            <a:endParaRPr lang="cs-CZ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437" y="1659011"/>
            <a:ext cx="8640354" cy="4060853"/>
          </a:xfrm>
          <a:prstGeom prst="rect">
            <a:avLst/>
          </a:prstGeom>
        </p:spPr>
        <p:txBody>
          <a:bodyPr/>
          <a:lstStyle/>
          <a:p>
            <a:pPr lvl="0">
              <a:spcAft>
                <a:spcPts val="600"/>
              </a:spcAft>
            </a:pP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Varianta 2 = střední: každoročně 4 tematické zprávy + souhrnná</a:t>
            </a:r>
          </a:p>
          <a:p>
            <a:pPr lvl="0"/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červen: jedno z témat (1 x za 2 roky)	     říjen: nelegální + </a:t>
            </a:r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1–2 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z témat </a:t>
            </a:r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(1 x za 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2–3 roky</a:t>
            </a:r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)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prosinec: Souhrnná zpráva</a:t>
            </a:r>
          </a:p>
          <a:p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vyžaduje </a:t>
            </a:r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personální 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posílení</a:t>
            </a:r>
          </a:p>
          <a:p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+2 úvazky v rámci NMS</a:t>
            </a:r>
          </a:p>
          <a:p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	(při rozšíření agendy NMS o hazard v r. 2013 					došlo k personálnímu navýšení o +2 úvazky)</a:t>
            </a:r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/>
          <a:srcRect b="1221"/>
          <a:stretch/>
        </p:blipFill>
        <p:spPr>
          <a:xfrm>
            <a:off x="4655702" y="2512535"/>
            <a:ext cx="1425658" cy="200382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4"/>
          <a:srcRect t="802"/>
          <a:stretch/>
        </p:blipFill>
        <p:spPr>
          <a:xfrm>
            <a:off x="6048714" y="2533416"/>
            <a:ext cx="1411307" cy="199338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5127" y="2533416"/>
            <a:ext cx="1413911" cy="2003822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6"/>
          <a:srcRect t="476"/>
          <a:stretch/>
        </p:blipFill>
        <p:spPr>
          <a:xfrm>
            <a:off x="3357449" y="2522975"/>
            <a:ext cx="1410144" cy="199338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7"/>
          <a:srcRect r="1868"/>
          <a:stretch/>
        </p:blipFill>
        <p:spPr>
          <a:xfrm>
            <a:off x="285437" y="2495678"/>
            <a:ext cx="1431463" cy="204156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8"/>
          <a:srcRect l="770"/>
          <a:stretch/>
        </p:blipFill>
        <p:spPr>
          <a:xfrm>
            <a:off x="1640242" y="2485237"/>
            <a:ext cx="1444749" cy="2052001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5437" y="4982035"/>
            <a:ext cx="1203066" cy="1709620"/>
          </a:xfrm>
          <a:prstGeom prst="rect">
            <a:avLst/>
          </a:prstGeom>
        </p:spPr>
      </p:pic>
      <p:sp>
        <p:nvSpPr>
          <p:cNvPr id="15" name="Plus 14"/>
          <p:cNvSpPr/>
          <p:nvPr/>
        </p:nvSpPr>
        <p:spPr>
          <a:xfrm>
            <a:off x="2996711" y="3490815"/>
            <a:ext cx="418289" cy="397244"/>
          </a:xfrm>
          <a:prstGeom prst="mathPlu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18078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09688" y="304483"/>
            <a:ext cx="7499350" cy="9366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Varianta 3 = kompletní</a:t>
            </a:r>
            <a:endParaRPr lang="cs-CZ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437" y="1659011"/>
            <a:ext cx="8420818" cy="4060853"/>
          </a:xfrm>
          <a:prstGeom prst="rect">
            <a:avLst/>
          </a:prstGeom>
        </p:spPr>
        <p:txBody>
          <a:bodyPr/>
          <a:lstStyle/>
          <a:p>
            <a:pPr lvl="0">
              <a:spcAft>
                <a:spcPts val="600"/>
              </a:spcAft>
            </a:pP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Varianta 3 = kompletní: každoročně 6 tematických zpráv + souhrnná</a:t>
            </a:r>
          </a:p>
          <a:p>
            <a:pPr lvl="0"/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červen: dvě z témat (každoročně)	říjen: čtyři z témat (každoročně) </a:t>
            </a: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prosinec: Souhrnná zpráva</a:t>
            </a:r>
          </a:p>
          <a:p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	vyžaduje personální posílení</a:t>
            </a:r>
          </a:p>
          <a:p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+4 úvazky v rámci NMS</a:t>
            </a:r>
          </a:p>
          <a:p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</a:t>
            </a:r>
          </a:p>
          <a:p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systematický a pravidelní monitoring pro 					tabák + alkohol + léky + digitální závislosti</a:t>
            </a:r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/>
          <a:srcRect b="1221"/>
          <a:stretch/>
        </p:blipFill>
        <p:spPr>
          <a:xfrm>
            <a:off x="6053444" y="2453770"/>
            <a:ext cx="1425658" cy="200382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4"/>
          <a:srcRect t="802"/>
          <a:stretch/>
        </p:blipFill>
        <p:spPr>
          <a:xfrm>
            <a:off x="7463589" y="2464211"/>
            <a:ext cx="1411307" cy="199338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5553" y="2453770"/>
            <a:ext cx="1413911" cy="2003822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6"/>
          <a:srcRect t="476"/>
          <a:stretch/>
        </p:blipFill>
        <p:spPr>
          <a:xfrm>
            <a:off x="4643300" y="2464211"/>
            <a:ext cx="1410144" cy="199338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7"/>
          <a:srcRect r="1868"/>
          <a:stretch/>
        </p:blipFill>
        <p:spPr>
          <a:xfrm>
            <a:off x="285437" y="2464211"/>
            <a:ext cx="1431463" cy="204156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8"/>
          <a:srcRect l="770"/>
          <a:stretch/>
        </p:blipFill>
        <p:spPr>
          <a:xfrm>
            <a:off x="1649898" y="2453770"/>
            <a:ext cx="1444749" cy="2052001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5437" y="4965142"/>
            <a:ext cx="1203066" cy="1709620"/>
          </a:xfrm>
          <a:prstGeom prst="rect">
            <a:avLst/>
          </a:prstGeom>
        </p:spPr>
      </p:pic>
      <p:sp>
        <p:nvSpPr>
          <p:cNvPr id="15" name="Plus 14"/>
          <p:cNvSpPr/>
          <p:nvPr/>
        </p:nvSpPr>
        <p:spPr>
          <a:xfrm>
            <a:off x="2996711" y="3490815"/>
            <a:ext cx="418289" cy="397244"/>
          </a:xfrm>
          <a:prstGeom prst="mathPlu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20382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09688" y="304483"/>
            <a:ext cx="7499350" cy="9366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Poradní výbor pro sběr dat o závislostech</a:t>
            </a:r>
            <a:endParaRPr lang="cs-CZ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437" y="1659011"/>
            <a:ext cx="8420818" cy="4060853"/>
          </a:xfrm>
          <a:prstGeom prst="rect">
            <a:avLst/>
          </a:prstGeom>
        </p:spPr>
        <p:txBody>
          <a:bodyPr/>
          <a:lstStyle/>
          <a:p>
            <a:pPr lvl="0">
              <a:spcAft>
                <a:spcPts val="600"/>
              </a:spcAft>
            </a:pP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Varianta 4 = kompletní, ale minimalistická (6 tematických zpráv ročně + souhrnná)</a:t>
            </a:r>
          </a:p>
          <a:p>
            <a:pPr lvl="0"/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červen: dvě z témat (každoročně)	říjen: čtyři z témat (každoročně) </a:t>
            </a: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prosinec: Souhrnná zpráva</a:t>
            </a:r>
          </a:p>
          <a:p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jen vybrané epidemiologické indikátory</a:t>
            </a:r>
          </a:p>
          <a:p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ne komplexní přehled (politika, legislativa, 					ekonomika)</a:t>
            </a:r>
          </a:p>
          <a:p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</a:t>
            </a:r>
          </a:p>
          <a:p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vyžaduje </a:t>
            </a:r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personální 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posílení</a:t>
            </a:r>
          </a:p>
          <a:p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+2 úvazky v rámci NMS</a:t>
            </a:r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/>
          <a:srcRect b="1221"/>
          <a:stretch/>
        </p:blipFill>
        <p:spPr>
          <a:xfrm>
            <a:off x="6063001" y="2422722"/>
            <a:ext cx="1425658" cy="200382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4"/>
          <a:srcRect t="802"/>
          <a:stretch/>
        </p:blipFill>
        <p:spPr>
          <a:xfrm>
            <a:off x="7473146" y="2433163"/>
            <a:ext cx="1411307" cy="199338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5110" y="2422722"/>
            <a:ext cx="1413911" cy="2003822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6"/>
          <a:srcRect t="476"/>
          <a:stretch/>
        </p:blipFill>
        <p:spPr>
          <a:xfrm>
            <a:off x="4652857" y="2433163"/>
            <a:ext cx="1410144" cy="199338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7"/>
          <a:srcRect r="1868"/>
          <a:stretch/>
        </p:blipFill>
        <p:spPr>
          <a:xfrm>
            <a:off x="294994" y="2433163"/>
            <a:ext cx="1431463" cy="204156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8"/>
          <a:srcRect l="770"/>
          <a:stretch/>
        </p:blipFill>
        <p:spPr>
          <a:xfrm>
            <a:off x="1659455" y="2422722"/>
            <a:ext cx="1444749" cy="2052001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5437" y="4939457"/>
            <a:ext cx="1203066" cy="1709620"/>
          </a:xfrm>
          <a:prstGeom prst="rect">
            <a:avLst/>
          </a:prstGeom>
        </p:spPr>
      </p:pic>
      <p:sp>
        <p:nvSpPr>
          <p:cNvPr id="15" name="Plus 14"/>
          <p:cNvSpPr/>
          <p:nvPr/>
        </p:nvSpPr>
        <p:spPr>
          <a:xfrm>
            <a:off x="2996711" y="3490815"/>
            <a:ext cx="418289" cy="397244"/>
          </a:xfrm>
          <a:prstGeom prst="mathPlu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lů 15"/>
          <p:cNvSpPr/>
          <p:nvPr/>
        </p:nvSpPr>
        <p:spPr>
          <a:xfrm>
            <a:off x="3182178" y="4939457"/>
            <a:ext cx="752538" cy="1544118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86481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09688" y="304483"/>
            <a:ext cx="7499350" cy="9366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Rok 2022</a:t>
            </a:r>
            <a:endParaRPr lang="cs-CZ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437" y="1659011"/>
            <a:ext cx="8420818" cy="406085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Varianta 1: minimální (2 tematické zprávy ročně + souhrnná)</a:t>
            </a: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červen: digitální závislosti	        říjen: nelegální drogy	    prosinec</a:t>
            </a:r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: Souhrnná zpráva</a:t>
            </a:r>
          </a:p>
          <a:p>
            <a:pPr lvl="0"/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</a:t>
            </a:r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3"/>
          <a:srcRect l="770"/>
          <a:stretch/>
        </p:blipFill>
        <p:spPr>
          <a:xfrm>
            <a:off x="612844" y="2569096"/>
            <a:ext cx="1914222" cy="2718801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3167" y="2569096"/>
            <a:ext cx="1947729" cy="2767825"/>
          </a:xfrm>
          <a:prstGeom prst="rect">
            <a:avLst/>
          </a:prstGeom>
        </p:spPr>
      </p:pic>
      <p:sp>
        <p:nvSpPr>
          <p:cNvPr id="15" name="Plus 14"/>
          <p:cNvSpPr/>
          <p:nvPr/>
        </p:nvSpPr>
        <p:spPr>
          <a:xfrm>
            <a:off x="2996711" y="3490815"/>
            <a:ext cx="418289" cy="397244"/>
          </a:xfrm>
          <a:prstGeom prst="mathPlu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Plus 16"/>
          <p:cNvSpPr/>
          <p:nvPr/>
        </p:nvSpPr>
        <p:spPr>
          <a:xfrm>
            <a:off x="5795474" y="3490815"/>
            <a:ext cx="418289" cy="397244"/>
          </a:xfrm>
          <a:prstGeom prst="mathPlu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87362" y="5531182"/>
            <a:ext cx="78006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bez personálního navýšení nelze realizovat jinou variantu</a:t>
            </a:r>
          </a:p>
          <a:p>
            <a:r>
              <a:rPr lang="cs-CZ" sz="16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oproti r. 2020 („starý koncept“) +1 zpráva navíc</a:t>
            </a:r>
            <a:endParaRPr lang="cs-CZ" sz="16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5"/>
          <a:srcRect t="1076"/>
          <a:stretch/>
        </p:blipFill>
        <p:spPr>
          <a:xfrm>
            <a:off x="3835269" y="2569096"/>
            <a:ext cx="1960205" cy="2748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642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1015415" y="2063484"/>
            <a:ext cx="5894540" cy="1771650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Situace v oblasti závislostí v ČR 2021</a:t>
            </a:r>
            <a:endParaRPr lang="cs-CZ" sz="36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018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09688" y="304483"/>
            <a:ext cx="7499350" cy="9366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Odhad osob v riziku závislosti</a:t>
            </a:r>
            <a:endParaRPr lang="cs-CZ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911927" y="6490882"/>
            <a:ext cx="219334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cs-CZ" sz="1000" i="1" dirty="0">
                <a:solidFill>
                  <a:srgbClr val="808080"/>
                </a:solidFill>
                <a:latin typeface="Segoe UI"/>
                <a:ea typeface="Calibri"/>
                <a:cs typeface="Arial"/>
              </a:rPr>
              <a:t>Zdroj: </a:t>
            </a:r>
            <a:r>
              <a:rPr lang="cs-CZ" sz="1000" i="1" dirty="0" smtClean="0">
                <a:solidFill>
                  <a:srgbClr val="808080"/>
                </a:solidFill>
                <a:latin typeface="Segoe UI"/>
                <a:ea typeface="Calibri"/>
                <a:cs typeface="Arial"/>
              </a:rPr>
              <a:t>Chomynová et al. (2022)</a:t>
            </a:r>
            <a:endParaRPr lang="cs-CZ" sz="1000" i="1" dirty="0">
              <a:solidFill>
                <a:srgbClr val="808080"/>
              </a:solidFill>
              <a:effectLst/>
              <a:latin typeface="Segoe UI"/>
              <a:ea typeface="Calibri"/>
              <a:cs typeface="Arial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/>
          </p:nvPr>
        </p:nvGraphicFramePr>
        <p:xfrm>
          <a:off x="1911927" y="1607575"/>
          <a:ext cx="6754091" cy="488330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4961412">
                  <a:extLst>
                    <a:ext uri="{9D8B030D-6E8A-4147-A177-3AD203B41FA5}">
                      <a16:colId xmlns:a16="http://schemas.microsoft.com/office/drawing/2014/main" val="2432430154"/>
                    </a:ext>
                  </a:extLst>
                </a:gridCol>
                <a:gridCol w="1792679">
                  <a:extLst>
                    <a:ext uri="{9D8B030D-6E8A-4147-A177-3AD203B41FA5}">
                      <a16:colId xmlns:a16="http://schemas.microsoft.com/office/drawing/2014/main" val="1474567688"/>
                    </a:ext>
                  </a:extLst>
                </a:gridCol>
              </a:tblGrid>
              <a:tr h="368427">
                <a:tc>
                  <a:txBody>
                    <a:bodyPr/>
                    <a:lstStyle/>
                    <a:p>
                      <a:pPr>
                        <a:spcAft>
                          <a:spcPts val="300"/>
                        </a:spcAft>
                      </a:pPr>
                      <a:r>
                        <a:rPr lang="cs-CZ" sz="2000" b="1" kern="1200" dirty="0">
                          <a:solidFill>
                            <a:srgbClr val="169EB3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Denní kuřáci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300"/>
                        </a:spcAft>
                      </a:pPr>
                      <a:r>
                        <a:rPr lang="cs-CZ" sz="2000" b="1" kern="1200" dirty="0">
                          <a:solidFill>
                            <a:srgbClr val="169EB3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1,5–2,1 mil.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41308304"/>
                  </a:ext>
                </a:extLst>
              </a:tr>
              <a:tr h="368427">
                <a:tc>
                  <a:txBody>
                    <a:bodyPr/>
                    <a:lstStyle/>
                    <a:p>
                      <a:pPr>
                        <a:spcAft>
                          <a:spcPts val="300"/>
                        </a:spcAft>
                      </a:pPr>
                      <a:r>
                        <a:rPr lang="cs-CZ" sz="2000" b="1" kern="1200" dirty="0">
                          <a:solidFill>
                            <a:srgbClr val="F2BE00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Denní konzumenti alkoholu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300"/>
                        </a:spcAft>
                      </a:pPr>
                      <a:r>
                        <a:rPr lang="cs-CZ" sz="2000" b="1" kern="1200">
                          <a:solidFill>
                            <a:srgbClr val="F2BE00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800–980 tis.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126038"/>
                  </a:ext>
                </a:extLst>
              </a:tr>
              <a:tr h="385351">
                <a:tc>
                  <a:txBody>
                    <a:bodyPr/>
                    <a:lstStyle/>
                    <a:p>
                      <a:pPr>
                        <a:spcAft>
                          <a:spcPts val="300"/>
                        </a:spcAft>
                      </a:pPr>
                      <a:r>
                        <a:rPr lang="cs-CZ" sz="2000" b="1" kern="1200" dirty="0">
                          <a:solidFill>
                            <a:srgbClr val="F2BE00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Rizikové pití alkoholu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300"/>
                        </a:spcAft>
                      </a:pPr>
                      <a:r>
                        <a:rPr lang="cs-CZ" sz="2000" b="1" kern="1200">
                          <a:solidFill>
                            <a:srgbClr val="F2BE00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1,5–1,7 mil.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71211654"/>
                  </a:ext>
                </a:extLst>
              </a:tr>
              <a:tr h="368427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300"/>
                        </a:spcAft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cs-CZ" sz="2000" b="1" kern="1200" dirty="0">
                          <a:solidFill>
                            <a:srgbClr val="F2BE00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v tom škodlivé pití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300"/>
                        </a:spcAft>
                      </a:pPr>
                      <a:r>
                        <a:rPr lang="cs-CZ" sz="2000" b="1" kern="1200" dirty="0">
                          <a:solidFill>
                            <a:srgbClr val="F2BE00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800–980 tis.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73677978"/>
                  </a:ext>
                </a:extLst>
              </a:tr>
              <a:tr h="385351">
                <a:tc>
                  <a:txBody>
                    <a:bodyPr/>
                    <a:lstStyle/>
                    <a:p>
                      <a:r>
                        <a:rPr lang="cs-CZ" sz="2000" b="1" kern="1200" dirty="0" smtClean="0">
                          <a:solidFill>
                            <a:srgbClr val="6E82BE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Problematické užívání </a:t>
                      </a:r>
                      <a:r>
                        <a:rPr lang="cs-CZ" sz="2000" b="1" kern="1200" dirty="0" err="1" smtClean="0">
                          <a:solidFill>
                            <a:srgbClr val="6E82BE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psychoakt</a:t>
                      </a:r>
                      <a:r>
                        <a:rPr lang="cs-CZ" sz="2000" b="1" kern="1200" dirty="0" smtClean="0">
                          <a:solidFill>
                            <a:srgbClr val="6E82BE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. léků</a:t>
                      </a:r>
                      <a:endParaRPr lang="cs-CZ" sz="2000" b="1" kern="1200" dirty="0">
                        <a:solidFill>
                          <a:srgbClr val="6E82BE"/>
                        </a:solidFill>
                        <a:latin typeface="Segoe UI" panose="020B0502040204020203" pitchFamily="34" charset="0"/>
                        <a:ea typeface="+mj-ea"/>
                        <a:cs typeface="Segoe UI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b="1" kern="1200" dirty="0" smtClean="0">
                          <a:solidFill>
                            <a:srgbClr val="6E82BE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1,3–1,5 mil.</a:t>
                      </a:r>
                      <a:endParaRPr lang="cs-CZ" sz="2000" b="1" kern="1200" dirty="0">
                        <a:solidFill>
                          <a:srgbClr val="6E82BE"/>
                        </a:solidFill>
                        <a:latin typeface="Segoe UI" panose="020B0502040204020203" pitchFamily="34" charset="0"/>
                        <a:ea typeface="+mj-ea"/>
                        <a:cs typeface="Segoe UI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96989048"/>
                  </a:ext>
                </a:extLst>
              </a:tr>
              <a:tr h="347609">
                <a:tc>
                  <a:txBody>
                    <a:bodyPr/>
                    <a:lstStyle/>
                    <a:p>
                      <a:pPr>
                        <a:spcAft>
                          <a:spcPts val="300"/>
                        </a:spcAft>
                      </a:pPr>
                      <a:r>
                        <a:rPr lang="cs-CZ" sz="2000" b="1" kern="1200" dirty="0">
                          <a:solidFill>
                            <a:srgbClr val="93B24C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Intenzivní uživatelé konopných látek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300"/>
                        </a:spcAft>
                      </a:pPr>
                      <a:r>
                        <a:rPr lang="cs-CZ" sz="2000" b="1" kern="1200" dirty="0">
                          <a:solidFill>
                            <a:srgbClr val="93B24C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350–465 tis.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4847370"/>
                  </a:ext>
                </a:extLst>
              </a:tr>
              <a:tr h="347609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300"/>
                        </a:spcAft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cs-CZ" sz="2000" b="1" kern="1200" dirty="0">
                          <a:solidFill>
                            <a:srgbClr val="93B24C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v tom ve vysokém riziku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300"/>
                        </a:spcAft>
                      </a:pPr>
                      <a:r>
                        <a:rPr lang="cs-CZ" sz="2000" b="1" kern="1200" dirty="0">
                          <a:solidFill>
                            <a:srgbClr val="93B24C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160–250 tis.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681344"/>
                  </a:ext>
                </a:extLst>
              </a:tr>
              <a:tr h="385351">
                <a:tc>
                  <a:txBody>
                    <a:bodyPr/>
                    <a:lstStyle/>
                    <a:p>
                      <a:pPr>
                        <a:spcAft>
                          <a:spcPts val="300"/>
                        </a:spcAft>
                      </a:pPr>
                      <a:r>
                        <a:rPr lang="cs-CZ" sz="2000" b="1" kern="1200" dirty="0">
                          <a:solidFill>
                            <a:srgbClr val="93B24C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Lidé užívající drogy rizikově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300"/>
                        </a:spcAft>
                      </a:pPr>
                      <a:r>
                        <a:rPr lang="cs-CZ" sz="2000" b="1" kern="1200" dirty="0" smtClean="0">
                          <a:solidFill>
                            <a:srgbClr val="93B24C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43–46 </a:t>
                      </a:r>
                      <a:r>
                        <a:rPr lang="cs-CZ" sz="2000" b="1" kern="1200" dirty="0">
                          <a:solidFill>
                            <a:srgbClr val="93B24C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tis.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9457029"/>
                  </a:ext>
                </a:extLst>
              </a:tr>
              <a:tr h="385351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300"/>
                        </a:spcAft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cs-CZ" sz="2000" b="1" kern="1200" dirty="0">
                          <a:solidFill>
                            <a:srgbClr val="93B24C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uživatelé pervitinu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300"/>
                        </a:spcAft>
                      </a:pPr>
                      <a:r>
                        <a:rPr lang="cs-CZ" sz="2000" b="1" kern="1200" dirty="0" smtClean="0">
                          <a:solidFill>
                            <a:srgbClr val="93B24C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33–34 </a:t>
                      </a:r>
                      <a:r>
                        <a:rPr lang="cs-CZ" sz="2000" b="1" kern="1200" dirty="0">
                          <a:solidFill>
                            <a:srgbClr val="93B24C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tis.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3356389"/>
                  </a:ext>
                </a:extLst>
              </a:tr>
              <a:tr h="385351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300"/>
                        </a:spcAft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cs-CZ" sz="2000" b="1" kern="1200" dirty="0">
                          <a:solidFill>
                            <a:srgbClr val="93B24C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uživatelé </a:t>
                      </a:r>
                      <a:r>
                        <a:rPr lang="cs-CZ" sz="2000" b="1" kern="1200" dirty="0" err="1">
                          <a:solidFill>
                            <a:srgbClr val="93B24C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opioidů</a:t>
                      </a:r>
                      <a:endParaRPr lang="cs-CZ" sz="2000" b="1" kern="1200" dirty="0">
                        <a:solidFill>
                          <a:srgbClr val="93B24C"/>
                        </a:solidFill>
                        <a:latin typeface="Segoe UI" panose="020B0502040204020203" pitchFamily="34" charset="0"/>
                        <a:ea typeface="+mj-ea"/>
                        <a:cs typeface="Segoe UI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300"/>
                        </a:spcAft>
                      </a:pPr>
                      <a:r>
                        <a:rPr lang="cs-CZ" sz="2000" b="1" kern="1200" dirty="0" smtClean="0">
                          <a:solidFill>
                            <a:srgbClr val="93B24C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11–12 </a:t>
                      </a:r>
                      <a:r>
                        <a:rPr lang="cs-CZ" sz="2000" b="1" kern="1200" dirty="0">
                          <a:solidFill>
                            <a:srgbClr val="93B24C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tis.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545226"/>
                  </a:ext>
                </a:extLst>
              </a:tr>
              <a:tr h="385351">
                <a:tc>
                  <a:txBody>
                    <a:bodyPr/>
                    <a:lstStyle/>
                    <a:p>
                      <a:pPr>
                        <a:spcAft>
                          <a:spcPts val="300"/>
                        </a:spcAft>
                      </a:pPr>
                      <a:r>
                        <a:rPr lang="cs-CZ" sz="2000" b="1" kern="1200" dirty="0">
                          <a:solidFill>
                            <a:srgbClr val="C5003E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Osoby v riziku problémového </a:t>
                      </a:r>
                      <a:r>
                        <a:rPr lang="cs-CZ" sz="2000" b="1" kern="1200" dirty="0" smtClean="0">
                          <a:solidFill>
                            <a:srgbClr val="C5003E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hraní</a:t>
                      </a:r>
                      <a:endParaRPr lang="cs-CZ" sz="2000" b="1" kern="1200" dirty="0">
                        <a:solidFill>
                          <a:srgbClr val="C5003E"/>
                        </a:solidFill>
                        <a:latin typeface="Segoe UI" panose="020B0502040204020203" pitchFamily="34" charset="0"/>
                        <a:ea typeface="+mj-ea"/>
                        <a:cs typeface="Segoe UI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300"/>
                        </a:spcAft>
                      </a:pPr>
                      <a:r>
                        <a:rPr lang="cs-CZ" sz="2000" b="1" kern="1200" dirty="0">
                          <a:solidFill>
                            <a:srgbClr val="C5003E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170–220 tis.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3174103"/>
                  </a:ext>
                </a:extLst>
              </a:tr>
              <a:tr h="385351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300"/>
                        </a:spcAft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cs-CZ" sz="2000" b="1" kern="1200" dirty="0">
                          <a:solidFill>
                            <a:srgbClr val="C5003E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v tom ve vysokém riziku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300"/>
                        </a:spcAft>
                      </a:pPr>
                      <a:r>
                        <a:rPr lang="cs-CZ" sz="2000" b="1" kern="1200" dirty="0">
                          <a:solidFill>
                            <a:srgbClr val="C5003E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91–120 tis</a:t>
                      </a:r>
                      <a:r>
                        <a:rPr lang="cs-CZ" sz="2000" b="1" kern="1200" dirty="0" smtClean="0">
                          <a:solidFill>
                            <a:srgbClr val="C5003E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. </a:t>
                      </a:r>
                      <a:endParaRPr lang="cs-CZ" sz="2000" b="1" kern="1200" dirty="0">
                        <a:solidFill>
                          <a:srgbClr val="C5003E"/>
                        </a:solidFill>
                        <a:latin typeface="Segoe UI" panose="020B0502040204020203" pitchFamily="34" charset="0"/>
                        <a:ea typeface="+mj-ea"/>
                        <a:cs typeface="Segoe UI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00143447"/>
                  </a:ext>
                </a:extLst>
              </a:tr>
              <a:tr h="385351">
                <a:tc>
                  <a:txBody>
                    <a:bodyPr/>
                    <a:lstStyle/>
                    <a:p>
                      <a:r>
                        <a:rPr lang="cs-CZ" sz="2000" b="1" kern="1200" dirty="0" smtClean="0">
                          <a:solidFill>
                            <a:srgbClr val="EF7D00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Osoby v riziku digitální závislosti</a:t>
                      </a:r>
                      <a:endParaRPr lang="cs-CZ" sz="2000" b="1" kern="1200" dirty="0">
                        <a:solidFill>
                          <a:srgbClr val="EF7D00"/>
                        </a:solidFill>
                        <a:latin typeface="Segoe UI" panose="020B0502040204020203" pitchFamily="34" charset="0"/>
                        <a:ea typeface="+mj-ea"/>
                        <a:cs typeface="Segoe UI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b="1" kern="1200" dirty="0" smtClean="0">
                          <a:solidFill>
                            <a:srgbClr val="EF7D00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380–510 tis.</a:t>
                      </a:r>
                      <a:endParaRPr lang="cs-CZ" sz="2000" b="1" kern="1200" dirty="0">
                        <a:solidFill>
                          <a:srgbClr val="EF7D00"/>
                        </a:solidFill>
                        <a:latin typeface="Segoe UI" panose="020B0502040204020203" pitchFamily="34" charset="0"/>
                        <a:ea typeface="+mj-ea"/>
                        <a:cs typeface="Segoe UI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73760088"/>
                  </a:ext>
                </a:extLst>
              </a:tr>
            </a:tbl>
          </a:graphicData>
        </a:graphic>
      </p:graphicFrame>
      <p:pic>
        <p:nvPicPr>
          <p:cNvPr id="5" name="Picture 13" descr="Cigareta, Zlomený, Nezdravý, Kouření, Závislost, Tabáku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849" y="1501792"/>
            <a:ext cx="1501207" cy="822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Pilulka, Kapsle, Lékařství, Lékařské, Zdraví, Drog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60" y="2827275"/>
            <a:ext cx="1454851" cy="872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Marihuana, Konopí, Algoritmus Hash, List, Flora, Hrnec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04" y="3826384"/>
            <a:ext cx="1447970" cy="96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azardních Her, Hazard, Krychle, Štěstí, Casino, Riziko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85" r="16558"/>
          <a:stretch/>
        </p:blipFill>
        <p:spPr bwMode="auto">
          <a:xfrm>
            <a:off x="243906" y="4931609"/>
            <a:ext cx="1441649" cy="798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ree vector graphics of Red win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849" y="2174873"/>
            <a:ext cx="1385762" cy="692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Fotky zdarma z Notebook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12" y="5856444"/>
            <a:ext cx="1522443" cy="846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39144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09688" y="304483"/>
            <a:ext cx="7499350" cy="9366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Dopady užívání, léčba/kontakt se službami, společenské náklady</a:t>
            </a:r>
            <a:endParaRPr lang="cs-CZ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66688" y="6554943"/>
            <a:ext cx="22860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cs-CZ" sz="1000" i="1" dirty="0">
                <a:solidFill>
                  <a:srgbClr val="808080"/>
                </a:solidFill>
                <a:latin typeface="Segoe UI"/>
                <a:ea typeface="Calibri"/>
                <a:cs typeface="Arial"/>
              </a:rPr>
              <a:t>Zdroj: </a:t>
            </a:r>
            <a:r>
              <a:rPr lang="cs-CZ" sz="1000" i="1" dirty="0" smtClean="0">
                <a:solidFill>
                  <a:srgbClr val="808080"/>
                </a:solidFill>
                <a:latin typeface="Segoe UI"/>
                <a:ea typeface="Calibri"/>
                <a:cs typeface="Arial"/>
              </a:rPr>
              <a:t>Chomynová et al. (2022)</a:t>
            </a:r>
            <a:endParaRPr lang="cs-CZ" sz="1000" i="1" dirty="0">
              <a:solidFill>
                <a:srgbClr val="808080"/>
              </a:solidFill>
              <a:effectLst/>
              <a:latin typeface="Segoe UI"/>
              <a:ea typeface="Calibri"/>
              <a:cs typeface="Arial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/>
          </p:nvPr>
        </p:nvGraphicFramePr>
        <p:xfrm>
          <a:off x="511172" y="1573053"/>
          <a:ext cx="7571671" cy="2133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4063672">
                  <a:extLst>
                    <a:ext uri="{9D8B030D-6E8A-4147-A177-3AD203B41FA5}">
                      <a16:colId xmlns:a16="http://schemas.microsoft.com/office/drawing/2014/main" val="1873438851"/>
                    </a:ext>
                  </a:extLst>
                </a:gridCol>
                <a:gridCol w="1499796">
                  <a:extLst>
                    <a:ext uri="{9D8B030D-6E8A-4147-A177-3AD203B41FA5}">
                      <a16:colId xmlns:a16="http://schemas.microsoft.com/office/drawing/2014/main" val="76851384"/>
                    </a:ext>
                  </a:extLst>
                </a:gridCol>
                <a:gridCol w="2008203">
                  <a:extLst>
                    <a:ext uri="{9D8B030D-6E8A-4147-A177-3AD203B41FA5}">
                      <a16:colId xmlns:a16="http://schemas.microsoft.com/office/drawing/2014/main" val="1592482596"/>
                    </a:ext>
                  </a:extLst>
                </a:gridCol>
              </a:tblGrid>
              <a:tr h="277634"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Závislostní chování</a:t>
                      </a: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Úmrtí spojená s užíváním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7626225"/>
                  </a:ext>
                </a:extLst>
              </a:tr>
              <a:tr h="55526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Celkem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Přímá (předávkování)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51409015"/>
                  </a:ext>
                </a:extLst>
              </a:tr>
              <a:tr h="2776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169EB3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Kouření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169EB3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16–18 tis.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solidFill>
                            <a:srgbClr val="169EB3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-</a:t>
                      </a:r>
                      <a:r>
                        <a:rPr lang="cs-CZ" sz="2000" b="1" kern="1200" dirty="0">
                          <a:solidFill>
                            <a:srgbClr val="169EB3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13082978"/>
                  </a:ext>
                </a:extLst>
              </a:tr>
              <a:tr h="2776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F2BE00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Konzumace alkoholu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F2BE00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6–7 tis.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F2BE00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200–250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15656619"/>
                  </a:ext>
                </a:extLst>
              </a:tr>
              <a:tr h="2776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6E82BE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Užívání psychoaktivních léků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6E82BE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110–120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6E82BE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40–50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22324390"/>
                  </a:ext>
                </a:extLst>
              </a:tr>
              <a:tr h="2776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93B24C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Užívání nelegálních drog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93B24C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100–150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93B24C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40–60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7062999"/>
                  </a:ext>
                </a:extLst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/>
          </p:nvPr>
        </p:nvGraphicFramePr>
        <p:xfrm>
          <a:off x="511172" y="4038598"/>
          <a:ext cx="8407049" cy="24384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891403">
                  <a:extLst>
                    <a:ext uri="{9D8B030D-6E8A-4147-A177-3AD203B41FA5}">
                      <a16:colId xmlns:a16="http://schemas.microsoft.com/office/drawing/2014/main" val="681798967"/>
                    </a:ext>
                  </a:extLst>
                </a:gridCol>
                <a:gridCol w="2370758">
                  <a:extLst>
                    <a:ext uri="{9D8B030D-6E8A-4147-A177-3AD203B41FA5}">
                      <a16:colId xmlns:a16="http://schemas.microsoft.com/office/drawing/2014/main" val="4242307146"/>
                    </a:ext>
                  </a:extLst>
                </a:gridCol>
                <a:gridCol w="2144888">
                  <a:extLst>
                    <a:ext uri="{9D8B030D-6E8A-4147-A177-3AD203B41FA5}">
                      <a16:colId xmlns:a16="http://schemas.microsoft.com/office/drawing/2014/main" val="17512019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Závislostní chování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Odhad počtu </a:t>
                      </a: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osob v kontaktu se službami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Společenské</a:t>
                      </a:r>
                      <a:r>
                        <a:rPr lang="cs-CZ" sz="2000" b="1" kern="1200" baseline="0" dirty="0" smtClean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en-GB" sz="2000" b="1" kern="1200" dirty="0" err="1" smtClean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náklady</a:t>
                      </a:r>
                      <a:r>
                        <a:rPr lang="cs-CZ" sz="2000" b="1" kern="1200" dirty="0" smtClean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(v Kč)</a:t>
                      </a:r>
                      <a:endParaRPr lang="cs-CZ" sz="2000" b="1" kern="120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2529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169EB3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Kouření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169EB3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1–2 tis.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169EB3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80–100 mld.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552409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F2BE00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Konzumace alkoholu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F2BE00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30–35 tis.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F2BE00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50–60 mld.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6712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6E82BE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Užívání psychoaktivních léků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6E82BE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3–4 tis.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000" b="1" kern="1200" dirty="0" err="1">
                          <a:solidFill>
                            <a:srgbClr val="6E82BE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n.a</a:t>
                      </a:r>
                      <a:r>
                        <a:rPr lang="en-GB" sz="2000" b="1" kern="1200" dirty="0">
                          <a:solidFill>
                            <a:srgbClr val="6E82BE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.</a:t>
                      </a:r>
                      <a:endParaRPr lang="cs-CZ" sz="2000" b="1" kern="1200" dirty="0">
                        <a:solidFill>
                          <a:srgbClr val="6E82BE"/>
                        </a:solidFill>
                        <a:latin typeface="Segoe UI" panose="020B0502040204020203" pitchFamily="34" charset="0"/>
                        <a:ea typeface="+mj-ea"/>
                        <a:cs typeface="Segoe UI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683465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93B24C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Užívání nelegálních drog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93B24C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40–45 tis.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93B24C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7 mld.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90338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C5003E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Hazardní hraní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C5003E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2–3 tis.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rgbClr val="C5003E"/>
                          </a:solidFill>
                          <a:latin typeface="Segoe UI" panose="020B0502040204020203" pitchFamily="34" charset="0"/>
                          <a:ea typeface="+mj-ea"/>
                          <a:cs typeface="Segoe UI" panose="020B0502040204020203" pitchFamily="34" charset="0"/>
                        </a:rPr>
                        <a:t>14–16 mld.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497276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56904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002"/>
          <a:stretch/>
        </p:blipFill>
        <p:spPr bwMode="auto">
          <a:xfrm>
            <a:off x="52368" y="1698452"/>
            <a:ext cx="6171787" cy="288889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Užívání konopných látek v obecné populaci (15–64 let)</a:t>
            </a:r>
            <a:endParaRPr lang="cs-CZ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74071" y="6459007"/>
            <a:ext cx="4474129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i="1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Zdroj: </a:t>
            </a:r>
            <a:r>
              <a:rPr lang="cs-CZ" sz="1000" i="1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Národní výzkum 2020 (Chomynová and </a:t>
            </a:r>
            <a:r>
              <a:rPr lang="cs-CZ" sz="1000" i="1" dirty="0" err="1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Mravčík</a:t>
            </a:r>
            <a:r>
              <a:rPr lang="cs-CZ" sz="1000" i="1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2021) </a:t>
            </a:r>
          </a:p>
        </p:txBody>
      </p:sp>
      <p:sp>
        <p:nvSpPr>
          <p:cNvPr id="4" name="Obdélník 3"/>
          <p:cNvSpPr/>
          <p:nvPr/>
        </p:nvSpPr>
        <p:spPr>
          <a:xfrm>
            <a:off x="2595902" y="4958206"/>
            <a:ext cx="3747575" cy="11777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z="14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407 </a:t>
            </a:r>
            <a:r>
              <a:rPr lang="cs-CZ" sz="14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tis. v riziku v souvislosti s užíváním konopí </a:t>
            </a:r>
            <a:r>
              <a:rPr lang="cs-CZ" sz="14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(škála CAST)</a:t>
            </a:r>
            <a:endParaRPr lang="cs-CZ" sz="14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207 </a:t>
            </a:r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tis. ve vysokém riziku</a:t>
            </a:r>
          </a:p>
          <a:p>
            <a:pPr lvl="0"/>
            <a:r>
              <a:rPr lang="cs-CZ" sz="14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27 </a:t>
            </a:r>
            <a:r>
              <a:rPr lang="cs-CZ" sz="14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tis. </a:t>
            </a:r>
            <a:r>
              <a:rPr lang="cs-CZ" sz="14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(téměř) denních </a:t>
            </a:r>
            <a:r>
              <a:rPr lang="cs-CZ" sz="14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uživatelů konopí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211411" y="1474824"/>
            <a:ext cx="861826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i="1" dirty="0">
                <a:solidFill>
                  <a:srgbClr val="0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Užívání </a:t>
            </a:r>
            <a:r>
              <a:rPr lang="cs-CZ" sz="1400" b="1" i="1" dirty="0">
                <a:solidFill>
                  <a:srgbClr val="0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konopných látek </a:t>
            </a:r>
            <a:r>
              <a:rPr lang="cs-CZ" sz="1400" i="1" dirty="0">
                <a:solidFill>
                  <a:srgbClr val="0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 posledních 12 měsících (15–64 </a:t>
            </a:r>
            <a:r>
              <a:rPr lang="cs-CZ" sz="1400" i="1" dirty="0" smtClean="0">
                <a:solidFill>
                  <a:srgbClr val="0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let) </a:t>
            </a:r>
            <a:r>
              <a:rPr lang="cs-CZ" sz="1400" i="1" dirty="0">
                <a:solidFill>
                  <a:srgbClr val="0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– srovnání </a:t>
            </a:r>
            <a:r>
              <a:rPr lang="cs-CZ" sz="1400" i="1" dirty="0" smtClean="0">
                <a:solidFill>
                  <a:srgbClr val="0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studií v l. </a:t>
            </a:r>
            <a:r>
              <a:rPr lang="cs-CZ" sz="1400" i="1" dirty="0" smtClean="0">
                <a:solidFill>
                  <a:srgbClr val="0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2008–2021, </a:t>
            </a:r>
            <a:r>
              <a:rPr lang="cs-CZ" sz="1400" i="1" dirty="0" smtClean="0">
                <a:solidFill>
                  <a:srgbClr val="0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 %</a:t>
            </a:r>
            <a:endParaRPr lang="cs-CZ" sz="1400" i="1" dirty="0">
              <a:solidFill>
                <a:srgbClr val="00000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18" name="Graf 17"/>
          <p:cNvGraphicFramePr>
            <a:graphicFrameLocks/>
          </p:cNvGraphicFramePr>
          <p:nvPr>
            <p:extLst/>
          </p:nvPr>
        </p:nvGraphicFramePr>
        <p:xfrm>
          <a:off x="5135802" y="427956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6" name="Obdélník 25"/>
          <p:cNvSpPr/>
          <p:nvPr/>
        </p:nvSpPr>
        <p:spPr>
          <a:xfrm>
            <a:off x="52368" y="4479026"/>
            <a:ext cx="813593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i="1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Zdroj: Chomynová and </a:t>
            </a:r>
            <a:r>
              <a:rPr lang="cs-CZ" sz="1000" i="1" dirty="0" err="1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Mravčík</a:t>
            </a:r>
            <a:r>
              <a:rPr lang="cs-CZ" sz="1000" i="1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(</a:t>
            </a:r>
            <a:r>
              <a:rPr lang="cs-CZ" sz="1000" i="1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2021), NMS a </a:t>
            </a:r>
            <a:r>
              <a:rPr lang="cs-CZ" sz="1000" i="1" dirty="0" err="1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ppm</a:t>
            </a:r>
            <a:r>
              <a:rPr lang="cs-CZ" sz="1000" i="1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cs-CZ" sz="1000" i="1" dirty="0" err="1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factum</a:t>
            </a:r>
            <a:r>
              <a:rPr lang="cs-CZ" sz="1000" i="1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(</a:t>
            </a:r>
            <a:r>
              <a:rPr lang="cs-CZ" sz="1000" i="1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2022), </a:t>
            </a:r>
            <a:r>
              <a:rPr lang="cs-CZ" sz="1000" i="1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NMS a INRES-SONES (</a:t>
            </a:r>
            <a:r>
              <a:rPr lang="cs-CZ" sz="1000" i="1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2022) </a:t>
            </a:r>
            <a:endParaRPr lang="cs-CZ" sz="1000" i="1" dirty="0" smtClean="0">
              <a:solidFill>
                <a:schemeClr val="bg1">
                  <a:lumMod val="6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27" name="Diagram 26"/>
          <p:cNvGraphicFramePr/>
          <p:nvPr>
            <p:extLst/>
          </p:nvPr>
        </p:nvGraphicFramePr>
        <p:xfrm>
          <a:off x="6128426" y="1474823"/>
          <a:ext cx="3015574" cy="33500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3074" name="Picture 2" descr="Marihuana, Konopí, Algoritmus Hash, List, Flora, Hrnec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21" y="4958206"/>
            <a:ext cx="2206831" cy="1471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7739704" y="6135944"/>
            <a:ext cx="128272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4,5 % populace</a:t>
            </a:r>
            <a:endParaRPr lang="cs-CZ" sz="1200" b="1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673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Šipka dolů 13"/>
          <p:cNvSpPr/>
          <p:nvPr/>
        </p:nvSpPr>
        <p:spPr>
          <a:xfrm rot="16200000">
            <a:off x="1216232" y="4399058"/>
            <a:ext cx="1294410" cy="3060589"/>
          </a:xfrm>
          <a:prstGeom prst="downArrow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Lidé užívající drogy rizikov</a:t>
            </a:r>
            <a:r>
              <a:rPr lang="cs-CZ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ě</a:t>
            </a:r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(2020)</a:t>
            </a:r>
            <a:endParaRPr lang="cs-CZ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5964" y="1556635"/>
            <a:ext cx="871615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 r. 2020 odhad celkem 44 200 lidí užívajících drogy rizikově (LDR) = 6,47 na 1000 obyv.</a:t>
            </a:r>
          </a:p>
          <a:p>
            <a:r>
              <a:rPr lang="cs-CZ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sz="1600" b="1" dirty="0" smtClean="0">
                <a:solidFill>
                  <a:schemeClr val="tx2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= </a:t>
            </a:r>
            <a:r>
              <a:rPr lang="cs-CZ" sz="1600" b="1" dirty="0">
                <a:solidFill>
                  <a:schemeClr val="tx2"/>
                </a:solidFill>
              </a:rPr>
              <a:t>dlouhodobé </a:t>
            </a:r>
            <a:r>
              <a:rPr lang="cs-CZ" sz="1600" b="1" dirty="0" smtClean="0">
                <a:solidFill>
                  <a:schemeClr val="tx2"/>
                </a:solidFill>
              </a:rPr>
              <a:t>a/nebo pravidelné a/nebo injekční </a:t>
            </a:r>
            <a:r>
              <a:rPr lang="cs-CZ" sz="1600" b="1" dirty="0">
                <a:solidFill>
                  <a:schemeClr val="tx2"/>
                </a:solidFill>
              </a:rPr>
              <a:t>užívání drog </a:t>
            </a:r>
            <a:r>
              <a:rPr lang="cs-CZ" sz="1600" b="1" dirty="0" smtClean="0">
                <a:solidFill>
                  <a:schemeClr val="tx2"/>
                </a:solidFill>
              </a:rPr>
              <a:t>			</a:t>
            </a:r>
            <a:r>
              <a:rPr lang="cs-CZ" sz="1600" b="1" dirty="0" smtClean="0">
                <a:solidFill>
                  <a:schemeClr val="tx2"/>
                </a:solidFill>
              </a:rPr>
              <a:t>	opiátového </a:t>
            </a:r>
            <a:r>
              <a:rPr lang="cs-CZ" sz="1600" b="1" dirty="0">
                <a:solidFill>
                  <a:schemeClr val="tx2"/>
                </a:solidFill>
              </a:rPr>
              <a:t>a/nebo amfetaminového </a:t>
            </a:r>
            <a:r>
              <a:rPr lang="cs-CZ" sz="1600" b="1" dirty="0" smtClean="0">
                <a:solidFill>
                  <a:schemeClr val="tx2"/>
                </a:solidFill>
              </a:rPr>
              <a:t>typu </a:t>
            </a:r>
          </a:p>
          <a:p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42 200 lidí užívajících drogy injekčně (LDI) – &gt;90 %</a:t>
            </a:r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Zástupný symbol pro obsah 3"/>
          <p:cNvSpPr>
            <a:spLocks noGrp="1"/>
          </p:cNvSpPr>
          <p:nvPr>
            <p:ph idx="1"/>
          </p:nvPr>
        </p:nvSpPr>
        <p:spPr>
          <a:xfrm>
            <a:off x="225964" y="5085698"/>
            <a:ext cx="3408741" cy="1490145"/>
          </a:xfrm>
        </p:spPr>
        <p:txBody>
          <a:bodyPr>
            <a:normAutofit fontScale="70000" lnSpcReduction="20000"/>
          </a:bodyPr>
          <a:lstStyle/>
          <a:p>
            <a:pPr lvl="2">
              <a:lnSpc>
                <a:spcPct val="100000"/>
              </a:lnSpc>
            </a:pPr>
            <a:r>
              <a:rPr lang="cs-CZ" sz="24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zneužívání </a:t>
            </a:r>
            <a:r>
              <a:rPr lang="cs-CZ" sz="2400" dirty="0" err="1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opioidních</a:t>
            </a:r>
            <a:r>
              <a:rPr lang="cs-CZ" sz="24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cs-CZ" sz="24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analgetik: </a:t>
            </a:r>
          </a:p>
          <a:p>
            <a:pPr lvl="3">
              <a:lnSpc>
                <a:spcPct val="100000"/>
              </a:lnSpc>
            </a:pPr>
            <a:r>
              <a:rPr lang="cs-CZ" sz="2000" dirty="0" err="1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fentanylové</a:t>
            </a:r>
            <a:r>
              <a:rPr lang="cs-CZ" sz="20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náplasti</a:t>
            </a:r>
          </a:p>
          <a:p>
            <a:pPr lvl="3">
              <a:lnSpc>
                <a:spcPct val="100000"/>
              </a:lnSpc>
            </a:pPr>
            <a:r>
              <a:rPr lang="cs-CZ" sz="2000" dirty="0" err="1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Vendal</a:t>
            </a:r>
            <a:r>
              <a:rPr lang="cs-CZ" sz="2000" baseline="300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®</a:t>
            </a:r>
            <a:r>
              <a:rPr lang="cs-CZ" sz="20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cs-CZ" sz="2000" dirty="0" err="1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Retard</a:t>
            </a:r>
            <a:r>
              <a:rPr lang="cs-CZ" sz="20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cs-CZ" sz="20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(morfin)</a:t>
            </a:r>
          </a:p>
          <a:p>
            <a:pPr lvl="3">
              <a:lnSpc>
                <a:spcPct val="100000"/>
              </a:lnSpc>
            </a:pPr>
            <a:r>
              <a:rPr lang="cs-CZ" sz="2000" dirty="0" err="1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Palladone</a:t>
            </a:r>
            <a:r>
              <a:rPr lang="cs-CZ" sz="2000" baseline="300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®</a:t>
            </a:r>
            <a:r>
              <a:rPr lang="cs-CZ" sz="20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cs-CZ" sz="20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(</a:t>
            </a:r>
            <a:r>
              <a:rPr lang="cs-CZ" sz="2000" dirty="0" err="1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hydromorfon</a:t>
            </a:r>
            <a:r>
              <a:rPr lang="cs-CZ" sz="20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)</a:t>
            </a:r>
          </a:p>
          <a:p>
            <a:pPr lvl="3">
              <a:lnSpc>
                <a:spcPct val="100000"/>
              </a:lnSpc>
            </a:pPr>
            <a:r>
              <a:rPr lang="cs-CZ" sz="2000" dirty="0" err="1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oxykodon</a:t>
            </a:r>
            <a:endParaRPr lang="cs-CZ" sz="200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2">
              <a:lnSpc>
                <a:spcPct val="100000"/>
              </a:lnSpc>
            </a:pPr>
            <a:endParaRPr lang="cs-CZ" sz="240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52975" y="4678834"/>
            <a:ext cx="53590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cs-CZ" sz="1000" i="1" dirty="0">
                <a:solidFill>
                  <a:srgbClr val="808080"/>
                </a:solidFill>
                <a:latin typeface="Segoe UI"/>
                <a:ea typeface="Calibri"/>
                <a:cs typeface="Arial"/>
              </a:rPr>
              <a:t>Zdroj: Národní monitorovací středisko pro drogy a závislosti </a:t>
            </a:r>
            <a:r>
              <a:rPr lang="cs-CZ" sz="1000" i="1" dirty="0" smtClean="0">
                <a:solidFill>
                  <a:srgbClr val="808080"/>
                </a:solidFill>
                <a:latin typeface="Segoe UI"/>
                <a:ea typeface="Calibri"/>
                <a:cs typeface="Arial"/>
              </a:rPr>
              <a:t>(2021)</a:t>
            </a:r>
            <a:endParaRPr lang="cs-CZ" sz="1000" i="1" dirty="0">
              <a:solidFill>
                <a:srgbClr val="808080"/>
              </a:solidFill>
              <a:effectLst/>
              <a:latin typeface="Segoe UI"/>
              <a:ea typeface="Calibri"/>
              <a:cs typeface="Arial"/>
            </a:endParaRPr>
          </a:p>
        </p:txBody>
      </p:sp>
      <p:graphicFrame>
        <p:nvGraphicFramePr>
          <p:cNvPr id="13" name="Graf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0479202"/>
              </p:ext>
            </p:extLst>
          </p:nvPr>
        </p:nvGraphicFramePr>
        <p:xfrm>
          <a:off x="-676996" y="234249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6" name="Graf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44065152"/>
              </p:ext>
            </p:extLst>
          </p:nvPr>
        </p:nvGraphicFramePr>
        <p:xfrm>
          <a:off x="3895005" y="2766690"/>
          <a:ext cx="5071866" cy="3824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49646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09688" y="304483"/>
            <a:ext cx="7499350" cy="9366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Dopady užívání nelegálních drog</a:t>
            </a:r>
            <a:endParaRPr lang="cs-CZ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956300" y="6611779"/>
            <a:ext cx="22860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cs-CZ" sz="1000" i="1" dirty="0">
                <a:solidFill>
                  <a:srgbClr val="808080"/>
                </a:solidFill>
                <a:latin typeface="Segoe UI"/>
                <a:ea typeface="Calibri"/>
                <a:cs typeface="Arial"/>
              </a:rPr>
              <a:t>Zdroj: </a:t>
            </a:r>
            <a:r>
              <a:rPr lang="cs-CZ" sz="1000" i="1" dirty="0" smtClean="0">
                <a:solidFill>
                  <a:srgbClr val="808080"/>
                </a:solidFill>
                <a:latin typeface="Segoe UI"/>
                <a:ea typeface="Calibri"/>
                <a:cs typeface="Arial"/>
              </a:rPr>
              <a:t>ÚZIS (2021)</a:t>
            </a:r>
            <a:endParaRPr lang="cs-CZ" sz="1000" i="1" dirty="0">
              <a:solidFill>
                <a:srgbClr val="808080"/>
              </a:solidFill>
              <a:effectLst/>
              <a:latin typeface="Segoe UI"/>
              <a:ea typeface="Calibri"/>
              <a:cs typeface="Arial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36555" y="1848235"/>
            <a:ext cx="86963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výskyt HIV/AIDS u LDI je dlouhodobě nízký (5–6 případů ročně), v r. </a:t>
            </a:r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2021 celkem 7 případů</a:t>
            </a:r>
            <a:endParaRPr lang="cs-CZ" sz="160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cs-CZ" sz="1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výskyt VHB u LDI dlouhodobě klesá</a:t>
            </a:r>
          </a:p>
          <a:p>
            <a:pPr lvl="0"/>
            <a:r>
              <a:rPr lang="cs-CZ" sz="1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výskyt VHC u LDI dlouhodobě stabilní (400–500 případů ročně), LDI tvoří 50 % případů, v r. 2020 hlášeno výrazně méně případů VHC </a:t>
            </a:r>
            <a:r>
              <a:rPr lang="cs-CZ" sz="1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celkem, další pokles v r. 2021</a:t>
            </a:r>
            <a:endParaRPr lang="cs-CZ" sz="16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36556" y="1540459"/>
            <a:ext cx="19025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infekční nemoci</a:t>
            </a:r>
            <a:endParaRPr lang="cs-CZ" b="1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80343" y="3409469"/>
            <a:ext cx="295253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nárůst výskytu duálních diagnóz u klientů služeb</a:t>
            </a:r>
          </a:p>
          <a:p>
            <a:endParaRPr lang="cs-CZ" sz="1600" b="1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cs-CZ" sz="16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úrazy pod vlivem drog (200–250 případů ročně)</a:t>
            </a:r>
          </a:p>
          <a:p>
            <a:endParaRPr lang="cs-CZ" sz="1600" b="1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cs-CZ" sz="16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dopravní nehody pod vlivem drog (260 případů ročně)</a:t>
            </a:r>
          </a:p>
          <a:p>
            <a:endParaRPr lang="cs-CZ" sz="1600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cs-CZ" sz="16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+90 nepřímých úmrtí (pod vlivem nelegálních drog)</a:t>
            </a:r>
            <a:endParaRPr lang="cs-CZ" sz="1600" dirty="0"/>
          </a:p>
        </p:txBody>
      </p:sp>
      <p:pic>
        <p:nvPicPr>
          <p:cNvPr id="12" name="Obrázek 1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3479450"/>
            <a:ext cx="5759450" cy="337439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Obdélník 9"/>
          <p:cNvSpPr/>
          <p:nvPr/>
        </p:nvSpPr>
        <p:spPr>
          <a:xfrm>
            <a:off x="301625" y="3147859"/>
            <a:ext cx="49561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i="1" dirty="0" smtClean="0">
                <a:solidFill>
                  <a:srgbClr val="0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Smrtelná </a:t>
            </a:r>
            <a:r>
              <a:rPr lang="cs-CZ" sz="1400" b="1" i="1" dirty="0" smtClean="0">
                <a:solidFill>
                  <a:srgbClr val="0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předávkování</a:t>
            </a:r>
            <a:r>
              <a:rPr lang="cs-CZ" sz="1400" i="1" dirty="0" smtClean="0">
                <a:solidFill>
                  <a:srgbClr val="0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benzodiazepiny, nelegálními drogami a těkavými látkami v r. 2020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696082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8" t="8618" r="29188" b="20447"/>
          <a:stretch/>
        </p:blipFill>
        <p:spPr>
          <a:xfrm>
            <a:off x="224501" y="4394328"/>
            <a:ext cx="4255911" cy="2415822"/>
          </a:xfrm>
          <a:prstGeom prst="rect">
            <a:avLst/>
          </a:prstGeom>
        </p:spPr>
      </p:pic>
      <p:pic>
        <p:nvPicPr>
          <p:cNvPr id="16" name="Obrázek 15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45"/>
          <a:stretch/>
        </p:blipFill>
        <p:spPr bwMode="auto">
          <a:xfrm>
            <a:off x="4719949" y="4394328"/>
            <a:ext cx="3883724" cy="241582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Obrázek 10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66"/>
          <a:stretch/>
        </p:blipFill>
        <p:spPr bwMode="auto">
          <a:xfrm>
            <a:off x="4628756" y="1559254"/>
            <a:ext cx="4412778" cy="25458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Obrázek 9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21"/>
          <a:stretch/>
        </p:blipFill>
        <p:spPr bwMode="auto">
          <a:xfrm>
            <a:off x="258721" y="1664991"/>
            <a:ext cx="4244623" cy="244006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Obdélník 5"/>
          <p:cNvSpPr/>
          <p:nvPr/>
        </p:nvSpPr>
        <p:spPr>
          <a:xfrm>
            <a:off x="133309" y="1474197"/>
            <a:ext cx="449544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i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Odhad počtu LDR na 1000 obyvatel ve věku 15–64 let </a:t>
            </a:r>
            <a:endParaRPr lang="cs-CZ" sz="1400" dirty="0"/>
          </a:p>
        </p:txBody>
      </p:sp>
      <p:sp>
        <p:nvSpPr>
          <p:cNvPr id="7" name="Obdélník 6"/>
          <p:cNvSpPr/>
          <p:nvPr/>
        </p:nvSpPr>
        <p:spPr>
          <a:xfrm>
            <a:off x="5050677" y="1474196"/>
            <a:ext cx="449544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i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Absolutní počet LDR </a:t>
            </a:r>
            <a:endParaRPr lang="cs-CZ" sz="1400" dirty="0"/>
          </a:p>
        </p:txBody>
      </p:sp>
      <p:sp>
        <p:nvSpPr>
          <p:cNvPr id="12" name="Nadpis 1"/>
          <p:cNvSpPr>
            <a:spLocks noGrp="1"/>
          </p:cNvSpPr>
          <p:nvPr>
            <p:ph type="title"/>
          </p:nvPr>
        </p:nvSpPr>
        <p:spPr>
          <a:xfrm>
            <a:off x="1309688" y="304483"/>
            <a:ext cx="7499350" cy="9366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Regionální rozdíly</a:t>
            </a:r>
            <a:endParaRPr lang="cs-CZ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24501" y="4200450"/>
            <a:ext cx="449544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i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Distribuce jehel a stříkaček na 1000 obyvatel</a:t>
            </a:r>
            <a:endParaRPr lang="cs-CZ" sz="1400" dirty="0"/>
          </a:p>
        </p:txBody>
      </p:sp>
      <p:sp>
        <p:nvSpPr>
          <p:cNvPr id="15" name="Obdélník 14"/>
          <p:cNvSpPr/>
          <p:nvPr/>
        </p:nvSpPr>
        <p:spPr>
          <a:xfrm>
            <a:off x="4648552" y="4200900"/>
            <a:ext cx="449544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i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Podíl uživatelů </a:t>
            </a:r>
            <a:r>
              <a:rPr lang="cs-CZ" sz="1400" i="1" dirty="0" err="1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opioidů</a:t>
            </a:r>
            <a:r>
              <a:rPr lang="cs-CZ" sz="1400" i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v substituční léčbě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69138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2" r="4573" b="14348"/>
          <a:stretch/>
        </p:blipFill>
        <p:spPr>
          <a:xfrm>
            <a:off x="1" y="4377986"/>
            <a:ext cx="4222044" cy="2480014"/>
          </a:xfrm>
          <a:prstGeom prst="rect">
            <a:avLst/>
          </a:prstGeom>
        </p:spPr>
      </p:pic>
      <p:sp>
        <p:nvSpPr>
          <p:cNvPr id="9" name="Minus 8"/>
          <p:cNvSpPr/>
          <p:nvPr/>
        </p:nvSpPr>
        <p:spPr>
          <a:xfrm>
            <a:off x="3610099" y="3429000"/>
            <a:ext cx="2196935" cy="2232100"/>
          </a:xfrm>
          <a:prstGeom prst="mathMinus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Plus 7"/>
          <p:cNvSpPr/>
          <p:nvPr/>
        </p:nvSpPr>
        <p:spPr>
          <a:xfrm>
            <a:off x="3610099" y="5035138"/>
            <a:ext cx="2196935" cy="2066307"/>
          </a:xfrm>
          <a:prstGeom prst="mathPlus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Síť adiktologických služeb </a:t>
            </a:r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 ČR</a:t>
            </a:r>
            <a:endParaRPr lang="cs-CZ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01881" y="1612821"/>
            <a:ext cx="8627159" cy="25109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500"/>
              </a:spcBef>
              <a:buSzPct val="120000"/>
            </a:pP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 </a:t>
            </a:r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ČR je 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dlouhodobě 250–300 stacionárních </a:t>
            </a:r>
            <a:r>
              <a:rPr lang="cs-CZ" sz="1600" b="1" dirty="0" err="1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adiktologických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zařízení:</a:t>
            </a:r>
          </a:p>
          <a:p>
            <a:pPr marL="266700" lvl="3">
              <a:spcBef>
                <a:spcPts val="500"/>
              </a:spcBef>
              <a:buSzPct val="120000"/>
            </a:pPr>
            <a:r>
              <a:rPr lang="cs-CZ" sz="1600" b="1" dirty="0" smtClean="0">
                <a:solidFill>
                  <a:srgbClr val="93B24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90–100 </a:t>
            </a:r>
            <a:r>
              <a:rPr lang="cs-CZ" sz="1600" b="1" dirty="0">
                <a:solidFill>
                  <a:srgbClr val="93B24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programů ambulantní léčby</a:t>
            </a:r>
          </a:p>
          <a:p>
            <a:pPr marL="266700" lvl="3">
              <a:spcBef>
                <a:spcPts val="500"/>
              </a:spcBef>
              <a:buSzPct val="120000"/>
            </a:pPr>
            <a:r>
              <a:rPr lang="cs-CZ" sz="1600" b="1" dirty="0" smtClean="0">
                <a:solidFill>
                  <a:srgbClr val="93B24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55–60 </a:t>
            </a:r>
            <a:r>
              <a:rPr lang="cs-CZ" sz="1600" b="1" dirty="0">
                <a:solidFill>
                  <a:srgbClr val="93B24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kontaktních </a:t>
            </a:r>
            <a:r>
              <a:rPr lang="cs-CZ" sz="1600" b="1" dirty="0" smtClean="0">
                <a:solidFill>
                  <a:srgbClr val="93B24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center (+ </a:t>
            </a:r>
            <a:r>
              <a:rPr lang="cs-CZ" sz="1600" b="1" dirty="0">
                <a:solidFill>
                  <a:srgbClr val="93B24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50 terénních </a:t>
            </a:r>
            <a:r>
              <a:rPr lang="cs-CZ" sz="1600" b="1" dirty="0" smtClean="0">
                <a:solidFill>
                  <a:srgbClr val="93B24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programů)</a:t>
            </a:r>
            <a:endParaRPr lang="cs-CZ" sz="1600" b="1" dirty="0">
              <a:solidFill>
                <a:srgbClr val="93B24C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66700" lvl="3">
              <a:spcBef>
                <a:spcPts val="500"/>
              </a:spcBef>
              <a:buSzPct val="120000"/>
            </a:pPr>
            <a:r>
              <a:rPr lang="cs-CZ" sz="1600" b="1" dirty="0" smtClean="0">
                <a:solidFill>
                  <a:srgbClr val="93B24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35–45 </a:t>
            </a:r>
            <a:r>
              <a:rPr lang="cs-CZ" sz="1600" b="1" dirty="0">
                <a:solidFill>
                  <a:srgbClr val="93B24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programů ambulantní následné péče (z nich cca 20 s chráněným bydlením)</a:t>
            </a:r>
          </a:p>
          <a:p>
            <a:pPr marL="266700" lvl="3">
              <a:spcBef>
                <a:spcPts val="500"/>
              </a:spcBef>
              <a:buSzPct val="120000"/>
            </a:pPr>
            <a:r>
              <a:rPr lang="cs-CZ" sz="1600" b="1" dirty="0" smtClean="0">
                <a:solidFill>
                  <a:srgbClr val="93B24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25–35 </a:t>
            </a:r>
            <a:r>
              <a:rPr lang="cs-CZ" sz="1600" b="1" dirty="0">
                <a:solidFill>
                  <a:srgbClr val="93B24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programů lůžkové zdravotní péče</a:t>
            </a:r>
          </a:p>
          <a:p>
            <a:pPr marL="266700" lvl="3">
              <a:spcBef>
                <a:spcPts val="500"/>
              </a:spcBef>
              <a:buSzPct val="120000"/>
            </a:pPr>
            <a:r>
              <a:rPr lang="cs-CZ" sz="1600" b="1" dirty="0">
                <a:solidFill>
                  <a:srgbClr val="93B24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15–20 terapeutických komunit</a:t>
            </a:r>
          </a:p>
          <a:p>
            <a:pPr marL="266700" lvl="3">
              <a:spcBef>
                <a:spcPts val="500"/>
              </a:spcBef>
              <a:buSzPct val="120000"/>
            </a:pPr>
            <a:r>
              <a:rPr lang="cs-CZ" sz="1600" b="1" dirty="0" smtClean="0">
                <a:solidFill>
                  <a:srgbClr val="93B24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5–7 </a:t>
            </a:r>
            <a:r>
              <a:rPr lang="cs-CZ" sz="1600" b="1" dirty="0">
                <a:solidFill>
                  <a:srgbClr val="93B24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domovů se zvláštním režimem</a:t>
            </a:r>
          </a:p>
          <a:p>
            <a:pPr marL="266700" lvl="3">
              <a:spcBef>
                <a:spcPts val="500"/>
              </a:spcBef>
              <a:buSzPct val="120000"/>
            </a:pPr>
            <a:r>
              <a:rPr lang="cs-CZ" sz="1600" b="1" dirty="0">
                <a:solidFill>
                  <a:srgbClr val="93B24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6 zařízení speciálního </a:t>
            </a:r>
            <a:r>
              <a:rPr lang="cs-CZ" sz="1600" b="1" dirty="0" smtClean="0">
                <a:solidFill>
                  <a:srgbClr val="93B24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školství</a:t>
            </a:r>
          </a:p>
        </p:txBody>
      </p:sp>
      <p:sp>
        <p:nvSpPr>
          <p:cNvPr id="6" name="Obdélník 5"/>
          <p:cNvSpPr/>
          <p:nvPr/>
        </p:nvSpPr>
        <p:spPr>
          <a:xfrm>
            <a:off x="4619222" y="3262746"/>
            <a:ext cx="442977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podle zpráv krajů:</a:t>
            </a:r>
          </a:p>
          <a:p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síť služeb je nedostačující</a:t>
            </a:r>
          </a:p>
          <a:p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nízká dostupnost ambulantní péče</a:t>
            </a:r>
          </a:p>
          <a:p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nedostatek substitučních programů</a:t>
            </a:r>
          </a:p>
          <a:p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špatná péče pro klienty s duální diagnózou</a:t>
            </a:r>
          </a:p>
          <a:p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špatné pokrytí v některých krajích</a:t>
            </a:r>
          </a:p>
          <a:p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roste nabídka adiktologických programů pro děti a mládež</a:t>
            </a:r>
          </a:p>
          <a:p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zvyšuje se počet doléčovacích programů</a:t>
            </a:r>
          </a:p>
          <a:p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roste nabídka intervencí prostřednictvím internetu, přibývá webových a mobilních aplikací</a:t>
            </a:r>
          </a:p>
          <a:p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endParaRPr lang="cs-CZ" sz="1600" dirty="0"/>
          </a:p>
        </p:txBody>
      </p:sp>
      <p:cxnSp>
        <p:nvCxnSpPr>
          <p:cNvPr id="14" name="Přímá spojnice se šipkou 13"/>
          <p:cNvCxnSpPr/>
          <p:nvPr/>
        </p:nvCxnSpPr>
        <p:spPr>
          <a:xfrm>
            <a:off x="4619222" y="3588075"/>
            <a:ext cx="3891754" cy="0"/>
          </a:xfrm>
          <a:prstGeom prst="straightConnector1">
            <a:avLst/>
          </a:prstGeom>
          <a:ln w="34925">
            <a:solidFill>
              <a:srgbClr val="92D05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>
            <a:off x="123774" y="4290019"/>
            <a:ext cx="449544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i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Nízkoprahová zařízení v České republice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856012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954" name="Rectangle 2"/>
          <p:cNvSpPr>
            <a:spLocks noGrp="1" noChangeArrowheads="1"/>
          </p:cNvSpPr>
          <p:nvPr>
            <p:ph type="title"/>
          </p:nvPr>
        </p:nvSpPr>
        <p:spPr>
          <a:xfrm>
            <a:off x="1195868" y="0"/>
            <a:ext cx="7128737" cy="1350000"/>
          </a:xfrm>
        </p:spPr>
        <p:txBody>
          <a:bodyPr>
            <a:normAutofit/>
          </a:bodyPr>
          <a:lstStyle/>
          <a:p>
            <a:r>
              <a:rPr lang="pl-PL" alt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Financování politiky v oblasti závislostí v r. 2020</a:t>
            </a:r>
            <a:endParaRPr lang="pl-PL" altLang="cs-CZ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4910" y="1652248"/>
            <a:ext cx="4335260" cy="1141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500"/>
              </a:spcBef>
              <a:buSzPct val="120000"/>
            </a:pPr>
            <a:r>
              <a:rPr lang="cs-CZ" sz="1600" b="1" dirty="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Účelově určené výdaje z rozpočtů státní správy a samosprávy na integrovanou protidrogovou politiku </a:t>
            </a:r>
          </a:p>
          <a:p>
            <a:pPr>
              <a:spcBef>
                <a:spcPts val="500"/>
              </a:spcBef>
              <a:buSzPct val="120000"/>
            </a:pPr>
            <a:r>
              <a:rPr lang="cs-CZ" sz="1600" b="1" dirty="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= celkem 2 </a:t>
            </a:r>
            <a:r>
              <a:rPr lang="cs-CZ" sz="1600" b="1" dirty="0" smtClean="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297,5 </a:t>
            </a:r>
            <a:r>
              <a:rPr lang="cs-CZ" sz="1600" b="1" dirty="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mil. Kč</a:t>
            </a:r>
          </a:p>
        </p:txBody>
      </p:sp>
      <p:sp>
        <p:nvSpPr>
          <p:cNvPr id="10" name="Obdélník 9"/>
          <p:cNvSpPr/>
          <p:nvPr/>
        </p:nvSpPr>
        <p:spPr>
          <a:xfrm>
            <a:off x="4563482" y="1538292"/>
            <a:ext cx="42580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i="1" dirty="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Struktura výdajů z veřejných rozpočtů podle kategorií služeb 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653739" y="6216790"/>
            <a:ext cx="33435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dirty="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struktura výdajů podle kategorií služeb je dlouhodobě stabilní</a:t>
            </a:r>
          </a:p>
        </p:txBody>
      </p:sp>
      <p:graphicFrame>
        <p:nvGraphicFramePr>
          <p:cNvPr id="9" name="Graf 8"/>
          <p:cNvGraphicFramePr>
            <a:graphicFrameLocks/>
          </p:cNvGraphicFramePr>
          <p:nvPr/>
        </p:nvGraphicFramePr>
        <p:xfrm>
          <a:off x="58533" y="4666593"/>
          <a:ext cx="4648201" cy="21658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Graf 13"/>
          <p:cNvGraphicFramePr>
            <a:graphicFrameLocks/>
          </p:cNvGraphicFramePr>
          <p:nvPr/>
        </p:nvGraphicFramePr>
        <p:xfrm>
          <a:off x="242947" y="2663476"/>
          <a:ext cx="4167223" cy="21332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6" name="Graf 15"/>
          <p:cNvGraphicFramePr>
            <a:graphicFrameLocks/>
          </p:cNvGraphicFramePr>
          <p:nvPr/>
        </p:nvGraphicFramePr>
        <p:xfrm>
          <a:off x="3673060" y="2003325"/>
          <a:ext cx="6038851" cy="3862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34315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Děkuji za pozornost</a:t>
            </a:r>
            <a:endParaRPr lang="cs-CZ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3006" y="4575973"/>
            <a:ext cx="3749989" cy="2256854"/>
          </a:xfrm>
        </p:spPr>
        <p:txBody>
          <a:bodyPr>
            <a:normAutofit/>
          </a:bodyPr>
          <a:lstStyle/>
          <a:p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Mgr. Pavla Chomynová</a:t>
            </a:r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Národní monitorovací středisko pro drogy a závislosti</a:t>
            </a:r>
          </a:p>
          <a:p>
            <a:r>
              <a:rPr lang="cs-CZ" sz="1600" u="sng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3"/>
              </a:rPr>
              <a:t>c</a:t>
            </a:r>
            <a:r>
              <a:rPr lang="cs-CZ" sz="1600" u="sng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3"/>
              </a:rPr>
              <a:t>homynova.pavla@vlada.cz</a:t>
            </a:r>
            <a:endParaRPr lang="cs-CZ" sz="1600" u="sng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04157" y="5016945"/>
            <a:ext cx="394699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u="sng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4"/>
              </a:rPr>
              <a:t>www.drogy-info.cz</a:t>
            </a:r>
            <a:r>
              <a:rPr lang="cs-CZ" sz="1400" u="sng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r>
              <a:rPr lang="cs-CZ" sz="1400" u="sng" dirty="0">
                <a:solidFill>
                  <a:srgbClr val="0070C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rvkpp.vlada.cz</a:t>
            </a:r>
          </a:p>
          <a:p>
            <a:r>
              <a:rPr lang="cs-CZ" sz="1400" u="sng" dirty="0">
                <a:solidFill>
                  <a:srgbClr val="0070C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5"/>
              </a:rPr>
              <a:t>www.vlada.cz</a:t>
            </a:r>
            <a:endParaRPr lang="cs-CZ" sz="1400" u="sng" dirty="0">
              <a:solidFill>
                <a:srgbClr val="0070C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endParaRPr lang="cs-CZ" sz="1400" u="sng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hlinkClick r:id=""/>
            </a:endParaRPr>
          </a:p>
          <a:p>
            <a:r>
              <a:rPr lang="cs-CZ" sz="1400" u="sng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"/>
              </a:rPr>
              <a:t>www.hazardni-hrani.cz</a:t>
            </a:r>
          </a:p>
          <a:p>
            <a:r>
              <a:rPr lang="cs-CZ" sz="1400" u="sng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"/>
              </a:rPr>
              <a:t>www.alkohol-skodi.cz</a:t>
            </a:r>
            <a:endParaRPr lang="cs-CZ" sz="1400" u="sng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hlinkClick r:id="rId6"/>
            </a:endParaRPr>
          </a:p>
          <a:p>
            <a:r>
              <a:rPr lang="cs-CZ" sz="1400" u="sng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7"/>
              </a:rPr>
              <a:t>www.koureni-zabiji.cz </a:t>
            </a:r>
            <a:endParaRPr lang="cs-CZ" sz="1400" u="sng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hlinkClick r:id="rId7"/>
            </a:endParaRPr>
          </a:p>
          <a:p>
            <a:r>
              <a:rPr lang="cs-CZ" sz="1400" b="1" u="sng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Národní linka pro </a:t>
            </a:r>
            <a:r>
              <a:rPr lang="cs-CZ" sz="1400" b="1" u="sng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odvykání: </a:t>
            </a:r>
            <a:r>
              <a:rPr lang="cs-CZ" sz="1400" b="1" u="sng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800 35 00 00</a:t>
            </a:r>
            <a:r>
              <a:rPr lang="cs-CZ" sz="1400" u="sng" dirty="0">
                <a:solidFill>
                  <a:srgbClr val="0070C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12785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MS_prezentace">
  <a:themeElements>
    <a:clrScheme name="NMS">
      <a:dk1>
        <a:sysClr val="windowText" lastClr="000000"/>
      </a:dk1>
      <a:lt1>
        <a:sysClr val="window" lastClr="FFFFFF"/>
      </a:lt1>
      <a:dk2>
        <a:srgbClr val="A1BE63"/>
      </a:dk2>
      <a:lt2>
        <a:srgbClr val="E7E6E6"/>
      </a:lt2>
      <a:accent1>
        <a:srgbClr val="93B24C"/>
      </a:accent1>
      <a:accent2>
        <a:srgbClr val="808080"/>
      </a:accent2>
      <a:accent3>
        <a:srgbClr val="32411E"/>
      </a:accent3>
      <a:accent4>
        <a:srgbClr val="D8E18A"/>
      </a:accent4>
      <a:accent5>
        <a:srgbClr val="64823C"/>
      </a:accent5>
      <a:accent6>
        <a:srgbClr val="F0F0B4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MS_prezentace.potx" id="{AB9B6B0E-F059-4B6F-8D2A-A454B6C8E76E}" vid="{80A4616C-1C6F-4237-964B-AF02D2974426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NMS_prezentace</Template>
  <TotalTime>12072</TotalTime>
  <Words>1094</Words>
  <Application>Microsoft Office PowerPoint</Application>
  <PresentationFormat>Předvádění na obrazovce (4:3)</PresentationFormat>
  <Paragraphs>293</Paragraphs>
  <Slides>25</Slides>
  <Notes>17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32" baseType="lpstr">
      <vt:lpstr>Arial</vt:lpstr>
      <vt:lpstr>Calibri</vt:lpstr>
      <vt:lpstr>Segoe</vt:lpstr>
      <vt:lpstr>Segoe UI</vt:lpstr>
      <vt:lpstr>Segoe UI Semibold</vt:lpstr>
      <vt:lpstr>Symbol</vt:lpstr>
      <vt:lpstr>NMS_prezentace</vt:lpstr>
      <vt:lpstr>Zprávy v oblasti závislostí a aktuální situace v užívání návykových látek v ČR</vt:lpstr>
      <vt:lpstr>Nový koncept schválený vládou ČR dne 19. 7. 2021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Vyhodnocení realizace konceptu zpráv schváleného v r. 2021</vt:lpstr>
      <vt:lpstr>Varianta 1 = minimální</vt:lpstr>
      <vt:lpstr>Varianta 2 = střední</vt:lpstr>
      <vt:lpstr>Varianta 3 = kompletní</vt:lpstr>
      <vt:lpstr>Poradní výbor pro sběr dat o závislostech</vt:lpstr>
      <vt:lpstr>Rok 2022</vt:lpstr>
      <vt:lpstr>Situace v oblasti závislostí v ČR 2021</vt:lpstr>
      <vt:lpstr>Odhad osob v riziku závislosti</vt:lpstr>
      <vt:lpstr>Dopady užívání, léčba/kontakt se službami, společenské náklady</vt:lpstr>
      <vt:lpstr>Užívání konopných látek v obecné populaci (15–64 let)</vt:lpstr>
      <vt:lpstr>Lidé užívající drogy rizikově (2020)</vt:lpstr>
      <vt:lpstr>Dopady užívání nelegálních drog</vt:lpstr>
      <vt:lpstr>Regionální rozdíly</vt:lpstr>
      <vt:lpstr>Síť adiktologických služeb v ČR</vt:lpstr>
      <vt:lpstr>Financování politiky v oblasti závislostí v r. 2020</vt:lpstr>
      <vt:lpstr>Děkuji za pozornost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Koncept zpráv o závislostech v České republice 2021</dc:title>
  <dc:creator>NMS</dc:creator>
  <cp:lastModifiedBy>Chomynová Pavla</cp:lastModifiedBy>
  <cp:revision>796</cp:revision>
  <cp:lastPrinted>2014-09-11T12:42:18Z</cp:lastPrinted>
  <dcterms:created xsi:type="dcterms:W3CDTF">2014-09-11T12:39:04Z</dcterms:created>
  <dcterms:modified xsi:type="dcterms:W3CDTF">2022-09-26T21:42:25Z</dcterms:modified>
</cp:coreProperties>
</file>