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9" r:id="rId12"/>
    <p:sldId id="268" r:id="rId13"/>
    <p:sldId id="27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9E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3493320-FB58-4A35-ADFC-395992C2BD5B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E838817-E3B9-4927-A7CF-1CBB52CF2C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CA2E748-E084-4938-8BC4-979A0403E549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9459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169A2EC-1E01-41D0-91D7-F23CEFB4F323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0483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62AE17F-EF00-4868-92FB-38BB2501B055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20484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99D7DF-2C4F-431E-A5D6-FCEAA851669F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1507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680046-FDFD-4EAD-A321-4A1FB4E843DF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253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FBF090D-1A28-46CC-A659-EB4035FD989F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22532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FEBF62-DE7C-45EA-A59E-E682C53B751F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235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1EFD6B7-5717-414A-9C25-9EEC5FFA85C1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23556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078579C-A2B6-4ABB-8463-3DA0326A33E9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z="24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1428736"/>
            <a:ext cx="7772400" cy="1470025"/>
          </a:xfrm>
        </p:spPr>
        <p:txBody>
          <a:bodyPr/>
          <a:lstStyle>
            <a:lvl1pPr algn="l">
              <a:defRPr>
                <a:solidFill>
                  <a:srgbClr val="00A9E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44" y="3857628"/>
            <a:ext cx="6400800" cy="1752600"/>
          </a:xfrm>
        </p:spPr>
        <p:txBody>
          <a:bodyPr>
            <a:normAutofit/>
          </a:bodyPr>
          <a:lstStyle>
            <a:lvl1pPr marL="0" indent="0" algn="l"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42875" y="635793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98F9E3-A024-43F2-8CBE-3580C6CE8F68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83173-F660-4284-BDF8-87E4463845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36E44-3546-491A-AA7E-4E110997316A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27F46-61A9-4EDC-BFFC-AC91EDED16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4357694"/>
            <a:ext cx="7772400" cy="1362075"/>
          </a:xfrm>
        </p:spPr>
        <p:txBody>
          <a:bodyPr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28574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A471A-2814-4B54-BF0B-3CD8B962B508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9E4E6-98D6-45A4-A699-9A81A9C88E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57161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4672-8FE4-4CA7-8F39-3F0D3B3ACA1C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5F37F-A86D-45D1-AFE5-C98F3382D2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150335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14282" y="214311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214313" y="63246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669DF-D1C4-4699-9CB2-D191708E12F7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6CB76-F635-4842-82D9-104F953252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388E8-B4AC-48FA-BA9D-63D28A9D86BF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987EB-FDE4-4963-89B3-7DD313B927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8BBF4-7E66-4CD6-AA63-97C293334786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24366-ECD3-4839-BE38-9D4F71FC75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142984"/>
            <a:ext cx="3294065" cy="1285884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28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4282" y="2500306"/>
            <a:ext cx="3251231" cy="36258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B5C7C-9258-483F-9B98-A747F409A265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B81C5-13CD-470B-8E09-031447D8B8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48000-3338-4C84-AFF0-D98E12BF523C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801F1-15BD-428A-8489-8FE2E8D0FC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600200"/>
            <a:ext cx="8401080" cy="45259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A464E-A847-4D20-B044-5A608734CC74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B55FB-F422-4E7A-AF3D-FF386FE6CF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285860"/>
            <a:ext cx="6191280" cy="484030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8151D-404F-4EDB-A28D-C80EFA403CF7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7B176-3C62-4443-91CD-5580BC4D31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14363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4213" y="1989138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989138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8" descr="velkybubli_CJ_1502_1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2857500" y="274638"/>
            <a:ext cx="58293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214313" y="15716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214313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AA76845-3AFD-43F2-8CE6-21477C7964A9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B90A72-B9C2-4C30-9F2E-F6461BC2A1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2" r:id="rId2"/>
    <p:sldLayoutId id="2147483693" r:id="rId3"/>
    <p:sldLayoutId id="2147483694" r:id="rId4"/>
    <p:sldLayoutId id="2147483702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cs-CZ" sz="3600" kern="1200" dirty="0">
          <a:solidFill>
            <a:srgbClr val="00A9E2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vcr.cz/psychologie" TargetMode="External"/><Relationship Id="rId2" Type="http://schemas.openxmlformats.org/officeDocument/2006/relationships/hyperlink" Target="mailto:stepan.vymetal@mvcr.cz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ctrTitle"/>
          </p:nvPr>
        </p:nvSpPr>
        <p:spPr>
          <a:xfrm>
            <a:off x="142875" y="1428750"/>
            <a:ext cx="7772400" cy="1470025"/>
          </a:xfrm>
        </p:spPr>
        <p:txBody>
          <a:bodyPr/>
          <a:lstStyle/>
          <a:p>
            <a:pPr eaLnBrk="1" hangingPunct="1"/>
            <a:r>
              <a:rPr smtClean="0">
                <a:latin typeface="Arial" charset="0"/>
                <a:cs typeface="Arial" charset="0"/>
              </a:rPr>
              <a:t>Vodítka – psychosociální podpora pro pracovníky uniformovaných složek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0188" y="3286125"/>
            <a:ext cx="6400800" cy="35718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/>
              <a:t>Informace o materiálu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sz="280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sz="280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sz="280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sz="2800">
                <a:solidFill>
                  <a:schemeClr val="tx1"/>
                </a:solidFill>
              </a:rPr>
              <a:t>PhDr. Štěpán </a:t>
            </a:r>
            <a:r>
              <a:rPr sz="2800" err="1">
                <a:solidFill>
                  <a:schemeClr val="tx1"/>
                </a:solidFill>
              </a:rPr>
              <a:t>Vymětal</a:t>
            </a:r>
            <a:r>
              <a:rPr sz="2800">
                <a:solidFill>
                  <a:schemeClr val="tx1"/>
                </a:solidFill>
              </a:rPr>
              <a:t>, 17.5.2012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1357313" y="428625"/>
            <a:ext cx="7329487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Iniciátor vodítek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9001125" cy="452596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>
                <a:latin typeface="Arial" charset="0"/>
                <a:cs typeface="Arial" charset="0"/>
              </a:rPr>
              <a:t>Nizozemská nadace</a:t>
            </a:r>
          </a:p>
          <a:p>
            <a:pPr eaLnBrk="1" hangingPunct="1"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2400" i="1" smtClean="0">
                <a:latin typeface="Arial" charset="0"/>
                <a:cs typeface="Arial" charset="0"/>
              </a:rPr>
              <a:t>Expertní centrum pro psychosociální pomoc po katastrofách (know-how, poradenství, spolupráce, projekty…)</a:t>
            </a:r>
          </a:p>
          <a:p>
            <a:pPr eaLnBrk="1" hangingPunct="1">
              <a:buFont typeface="Arial" charset="0"/>
              <a:buNone/>
            </a:pPr>
            <a:r>
              <a:rPr lang="cs-CZ" sz="2400" i="1" smtClean="0">
                <a:latin typeface="Arial" charset="0"/>
                <a:cs typeface="Arial" charset="0"/>
              </a:rPr>
              <a:t>Evropský lídr v oboru</a:t>
            </a:r>
          </a:p>
          <a:p>
            <a:pPr eaLnBrk="1" hangingPunct="1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Dlouhodobá spolupráce s psychology MV ČR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Výměna zkušeností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Společné projekty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Arial" charset="0"/>
                <a:cs typeface="Arial" charset="0"/>
              </a:rPr>
              <a:t> </a:t>
            </a:r>
          </a:p>
        </p:txBody>
      </p:sp>
      <p:pic>
        <p:nvPicPr>
          <p:cNvPr id="6148" name="Picture 6" descr="Picture 12"/>
          <p:cNvPicPr>
            <a:picLocks noChangeAspect="1" noChangeArrowheads="1"/>
          </p:cNvPicPr>
          <p:nvPr/>
        </p:nvPicPr>
        <p:blipFill>
          <a:blip r:embed="rId2" cstate="print"/>
          <a:srcRect b="3578"/>
          <a:stretch>
            <a:fillRect/>
          </a:stretch>
        </p:blipFill>
        <p:spPr bwMode="auto">
          <a:xfrm>
            <a:off x="4500563" y="357188"/>
            <a:ext cx="3429000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Důvod vzniku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51435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2400" smtClean="0">
                <a:latin typeface="Arial" charset="0"/>
                <a:cs typeface="Arial" charset="0"/>
              </a:rPr>
              <a:t>Potřeba standardů pro podporu členů uniformovaných složek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400" smtClean="0">
                <a:latin typeface="Arial" charset="0"/>
                <a:cs typeface="Arial" charset="0"/>
              </a:rPr>
              <a:t>Návaznost na výsledky projektu EUTOPA IP</a:t>
            </a:r>
          </a:p>
          <a:p>
            <a:pPr eaLnBrk="1" hangingPunct="1"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 cstate="print"/>
          <a:srcRect l="51016" t="8195" r="1801" b="8195"/>
          <a:stretch>
            <a:fillRect/>
          </a:stretch>
        </p:blipFill>
        <p:spPr bwMode="auto">
          <a:xfrm>
            <a:off x="5305425" y="1268413"/>
            <a:ext cx="3556000" cy="5041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Zapojení organizací do tvorby (NL)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8472487" cy="4525963"/>
          </a:xfrm>
        </p:spPr>
        <p:txBody>
          <a:bodyPr/>
          <a:lstStyle/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dirty="0" smtClean="0"/>
              <a:t>Ambulance</a:t>
            </a:r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cs-CZ" sz="2000" dirty="0" smtClean="0"/>
              <a:t>Hasiči</a:t>
            </a:r>
            <a:endParaRPr lang="en-GB" sz="2000" dirty="0" smtClean="0"/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cs-CZ" sz="2000" dirty="0" smtClean="0"/>
              <a:t>Policie</a:t>
            </a:r>
            <a:endParaRPr lang="en-GB" sz="2000" dirty="0" smtClean="0"/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cs-CZ" sz="2000" dirty="0" smtClean="0"/>
              <a:t>Ministerstvo obrany</a:t>
            </a:r>
            <a:endParaRPr lang="en-GB" sz="2000" dirty="0" smtClean="0"/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dirty="0" smtClean="0"/>
              <a:t>Royal Dutch Water Life Saving Association</a:t>
            </a:r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cs-CZ" sz="2000" dirty="0" smtClean="0"/>
              <a:t>Praktičtí lékaři</a:t>
            </a:r>
            <a:endParaRPr lang="en-GB" sz="2000" dirty="0" smtClean="0"/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cs-CZ" sz="2000" dirty="0" smtClean="0"/>
              <a:t>Psychologové</a:t>
            </a:r>
            <a:endParaRPr lang="en-GB" sz="2000" dirty="0" smtClean="0"/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cs-CZ" sz="2000" dirty="0" smtClean="0"/>
              <a:t>Psychiatři</a:t>
            </a:r>
            <a:endParaRPr lang="en-GB" sz="2000" dirty="0" smtClean="0"/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cs-CZ" sz="2000" dirty="0" smtClean="0"/>
              <a:t>Nizozemská společnost pro pracovní medicínu</a:t>
            </a:r>
            <a:endParaRPr lang="en-GB" sz="2000" dirty="0" smtClean="0"/>
          </a:p>
          <a:p>
            <a:pPr marL="800100" lvl="1" indent="-342900" eaLnBrk="1" hangingPunct="1">
              <a:lnSpc>
                <a:spcPct val="90000"/>
              </a:lnSpc>
              <a:buFontTx/>
              <a:buAutoNum type="arabicPeriod"/>
              <a:defRPr/>
            </a:pPr>
            <a:endParaRPr lang="en-GB" dirty="0" smtClean="0"/>
          </a:p>
          <a:p>
            <a:pPr marL="381000" indent="-381000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cs-CZ" sz="2000" dirty="0" smtClean="0"/>
              <a:t>Dále</a:t>
            </a:r>
            <a:r>
              <a:rPr lang="en-GB" sz="2000" dirty="0" smtClean="0"/>
              <a:t>:</a:t>
            </a:r>
            <a:r>
              <a:rPr lang="cs-CZ" sz="2000" dirty="0" smtClean="0"/>
              <a:t> </a:t>
            </a:r>
            <a:r>
              <a:rPr lang="en-US" sz="2000" dirty="0" smtClean="0"/>
              <a:t>Dutch Red Cross, </a:t>
            </a:r>
            <a:r>
              <a:rPr lang="cs-CZ" sz="2000" dirty="0" smtClean="0"/>
              <a:t>sociální pracovníci</a:t>
            </a:r>
            <a:r>
              <a:rPr lang="en-US" sz="2000" dirty="0" smtClean="0"/>
              <a:t>, Dutch Victim Care, Veteran care, Netherlands Press Council, Association of Netherlands Municipalities</a:t>
            </a:r>
            <a:endParaRPr lang="en-GB" sz="2000" dirty="0" smtClean="0"/>
          </a:p>
          <a:p>
            <a:pPr eaLnBrk="1" hangingPunct="1">
              <a:buFont typeface="Arial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Mezinárodní odborný konsensus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285750" y="2071688"/>
            <a:ext cx="8472488" cy="3786187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Materiál a doporučení byly prověřeny skupinou mezinárodních expertů a oponenty a dále adaptován ve směru evropského odborného konsensu.</a:t>
            </a:r>
          </a:p>
          <a:p>
            <a:pPr algn="just" eaLnBrk="1" hangingPunct="1">
              <a:buFont typeface="Wingdings" pitchFamily="2" charset="2"/>
              <a:buChar char="Ø"/>
            </a:pPr>
            <a:endParaRPr lang="cs-CZ" sz="1400" smtClean="0">
              <a:latin typeface="Arial" charset="0"/>
              <a:cs typeface="Arial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Země: Austrálie, Belgie, Česká republika, Dánsko, Finsko, Itálie, Kanada, Německo, Nizozemí, Portugalsko, Španělsko, Velká Británie. </a:t>
            </a:r>
          </a:p>
          <a:p>
            <a:pPr algn="just" eaLnBrk="1" hangingPunct="1">
              <a:buFont typeface="Wingdings" pitchFamily="2" charset="2"/>
              <a:buChar char="Ø"/>
            </a:pPr>
            <a:endParaRPr lang="cs-CZ" sz="1400" smtClean="0">
              <a:latin typeface="Arial" charset="0"/>
              <a:cs typeface="Arial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ČR – zástupci: Š.Vymětal, M.Krtičková (MV), Z.Vrbová (GŘ HZS)</a:t>
            </a:r>
          </a:p>
          <a:p>
            <a:pPr algn="just" eaLnBrk="1" hangingPunct="1"/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 sz="2800">
                <a:latin typeface="Arial" charset="0"/>
                <a:cs typeface="Arial" charset="0"/>
              </a:rPr>
              <a:t>Tvorba vodítek: </a:t>
            </a:r>
            <a:br>
              <a:rPr sz="2800">
                <a:latin typeface="Arial" charset="0"/>
                <a:cs typeface="Arial" charset="0"/>
              </a:rPr>
            </a:br>
            <a:r>
              <a:rPr sz="2800">
                <a:latin typeface="Arial" charset="0"/>
                <a:cs typeface="Arial" charset="0"/>
              </a:rPr>
              <a:t>fakta, zkušenosti, konsensus</a:t>
            </a:r>
            <a:endParaRPr lang="nl-NL" sz="2800">
              <a:latin typeface="Arial" charset="0"/>
              <a:cs typeface="Arial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600200"/>
            <a:ext cx="8472487" cy="452596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600" smtClean="0">
                <a:latin typeface="Arial" charset="0"/>
                <a:cs typeface="Arial" charset="0"/>
              </a:rPr>
              <a:t>Specifická metodologie</a:t>
            </a: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600" smtClean="0">
                <a:latin typeface="Arial" charset="0"/>
                <a:cs typeface="Arial" charset="0"/>
              </a:rPr>
              <a:t>Systematický vědecký výzkum literatury</a:t>
            </a: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600" smtClean="0">
                <a:latin typeface="Arial" charset="0"/>
                <a:cs typeface="Arial" charset="0"/>
              </a:rPr>
              <a:t>Průzkum </a:t>
            </a:r>
            <a:r>
              <a:rPr lang="en-GB" sz="1600" smtClean="0">
                <a:latin typeface="Arial" charset="0"/>
                <a:cs typeface="Arial" charset="0"/>
              </a:rPr>
              <a:t>Best-practices</a:t>
            </a:r>
            <a:r>
              <a:rPr lang="cs-CZ" sz="1600" smtClean="0">
                <a:latin typeface="Arial" charset="0"/>
                <a:cs typeface="Arial" charset="0"/>
              </a:rPr>
              <a:t> (nejlepší praxe)</a:t>
            </a: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600" smtClean="0">
                <a:latin typeface="Arial" charset="0"/>
                <a:cs typeface="Arial" charset="0"/>
              </a:rPr>
              <a:t>Konsensus mezi experty</a:t>
            </a: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cs-CZ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600" smtClean="0">
                <a:latin typeface="Arial" charset="0"/>
                <a:cs typeface="Arial" charset="0"/>
              </a:rPr>
              <a:t>Autorizace výstupů od zúčastněných organizací</a:t>
            </a:r>
          </a:p>
          <a:p>
            <a:pPr eaLnBrk="1" hangingPunct="1">
              <a:buFont typeface="Wingdings" pitchFamily="2" charset="2"/>
              <a:buChar char="Ø"/>
            </a:pPr>
            <a:endParaRPr lang="en-US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cs-CZ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600" smtClean="0">
                <a:latin typeface="Arial" charset="0"/>
                <a:cs typeface="Arial" charset="0"/>
              </a:rPr>
              <a:t>Projektové a výběrové skupiny, 33 mezinárodních poradců</a:t>
            </a:r>
            <a:endParaRPr lang="en-US" sz="16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en-US" sz="1600" smtClean="0">
                <a:latin typeface="Arial" charset="0"/>
                <a:cs typeface="Arial" charset="0"/>
              </a:rPr>
              <a:t>Focus groups (</a:t>
            </a:r>
            <a:r>
              <a:rPr lang="cs-CZ" sz="1600" smtClean="0">
                <a:latin typeface="Arial" charset="0"/>
                <a:cs typeface="Arial" charset="0"/>
              </a:rPr>
              <a:t>mezioborové</a:t>
            </a:r>
            <a:r>
              <a:rPr lang="en-US" sz="1600" smtClean="0">
                <a:latin typeface="Arial" charset="0"/>
                <a:cs typeface="Arial" charset="0"/>
              </a:rPr>
              <a:t>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600" smtClean="0">
                <a:latin typeface="Arial" charset="0"/>
                <a:cs typeface="Arial" charset="0"/>
              </a:rPr>
              <a:t>Ověření praktičnosti </a:t>
            </a:r>
            <a:r>
              <a:rPr lang="en-US" sz="1600" smtClean="0">
                <a:latin typeface="Arial" charset="0"/>
                <a:cs typeface="Arial" charset="0"/>
              </a:rPr>
              <a:t>(</a:t>
            </a:r>
            <a:r>
              <a:rPr lang="cs-CZ" sz="1600" smtClean="0">
                <a:latin typeface="Arial" charset="0"/>
                <a:cs typeface="Arial" charset="0"/>
              </a:rPr>
              <a:t>jednooborové</a:t>
            </a:r>
            <a:r>
              <a:rPr lang="en-US" sz="1600" smtClean="0">
                <a:latin typeface="Arial" charset="0"/>
                <a:cs typeface="Arial" charset="0"/>
              </a:rPr>
              <a:t>)</a:t>
            </a:r>
            <a:endParaRPr lang="en-GB" sz="1600" smtClean="0">
              <a:latin typeface="Arial" charset="0"/>
              <a:cs typeface="Arial" charset="0"/>
            </a:endParaRP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 rot="5400000">
            <a:off x="4391025" y="2673351"/>
            <a:ext cx="1728787" cy="1223962"/>
          </a:xfrm>
          <a:custGeom>
            <a:avLst/>
            <a:gdLst>
              <a:gd name="T0" fmla="*/ 96894595 w 21600"/>
              <a:gd name="T1" fmla="*/ 0 h 21600"/>
              <a:gd name="T2" fmla="*/ 96894595 w 21600"/>
              <a:gd name="T3" fmla="*/ 39038268 h 21600"/>
              <a:gd name="T4" fmla="*/ 20735677 w 21600"/>
              <a:gd name="T5" fmla="*/ 69355697 h 21600"/>
              <a:gd name="T6" fmla="*/ 138365939 w 21600"/>
              <a:gd name="T7" fmla="*/ 19519134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C4003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067175" y="4221163"/>
            <a:ext cx="32194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>
                <a:latin typeface="Verdana" pitchFamily="34" charset="0"/>
              </a:rPr>
              <a:t>evidence based</a:t>
            </a:r>
            <a:endParaRPr lang="cs-CZ" sz="2000">
              <a:latin typeface="Verdana" pitchFamily="34" charset="0"/>
            </a:endParaRPr>
          </a:p>
          <a:p>
            <a:pPr algn="ctr"/>
            <a:r>
              <a:rPr lang="cs-CZ" sz="2000">
                <a:latin typeface="Verdana" pitchFamily="34" charset="0"/>
              </a:rPr>
              <a:t>=</a:t>
            </a:r>
          </a:p>
          <a:p>
            <a:pPr algn="ctr"/>
            <a:r>
              <a:rPr lang="cs-CZ" sz="2000">
                <a:latin typeface="Verdana" pitchFamily="34" charset="0"/>
              </a:rPr>
              <a:t>zaloloženo na důkazech</a:t>
            </a:r>
            <a:endParaRPr lang="en-GB" sz="20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630238"/>
            <a:ext cx="7772400" cy="1143000"/>
          </a:xfrm>
        </p:spPr>
        <p:txBody>
          <a:bodyPr/>
          <a:lstStyle/>
          <a:p>
            <a:pPr eaLnBrk="1" hangingPunct="1"/>
            <a:r>
              <a:rPr sz="2800" smtClean="0">
                <a:latin typeface="Arial" charset="0"/>
                <a:cs typeface="Arial" charset="0"/>
              </a:rPr>
              <a:t>Odolnost jako hlavní východisko</a:t>
            </a:r>
            <a:endParaRPr lang="en-GB" sz="2800" smtClean="0">
              <a:latin typeface="Arial" charset="0"/>
              <a:cs typeface="Arial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4213" y="1989138"/>
            <a:ext cx="8031162" cy="4114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Většina lidí se dokáže zotavit </a:t>
            </a:r>
            <a:r>
              <a:rPr lang="cs-CZ" sz="2000" smtClean="0">
                <a:latin typeface="Arial" charset="0"/>
                <a:cs typeface="Arial" charset="0"/>
              </a:rPr>
              <a:t>po šokujícím incidentu, </a:t>
            </a:r>
            <a:br>
              <a:rPr lang="cs-CZ" sz="2000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lidé jsou odolní</a:t>
            </a:r>
            <a:r>
              <a:rPr lang="cs-CZ" sz="2000" smtClean="0">
                <a:latin typeface="Arial" charset="0"/>
                <a:cs typeface="Arial" charset="0"/>
              </a:rPr>
              <a:t>. </a:t>
            </a:r>
            <a:endParaRPr lang="en-GB" sz="20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GB" sz="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Centrální důraz je na </a:t>
            </a:r>
            <a:r>
              <a:rPr lang="cs-CZ" sz="2000" b="1" smtClean="0">
                <a:latin typeface="Arial" charset="0"/>
                <a:cs typeface="Arial" charset="0"/>
              </a:rPr>
              <a:t>pracovníky uniformovaných složek a jejich dobrou schopnost „otřepat se“</a:t>
            </a:r>
            <a:r>
              <a:rPr lang="cs-CZ" sz="2000" smtClean="0">
                <a:latin typeface="Arial" charset="0"/>
                <a:cs typeface="Arial" charset="0"/>
              </a:rPr>
              <a:t> po náročném zásahu.</a:t>
            </a:r>
            <a:endParaRPr lang="en-GB" sz="20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GB" sz="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Nicméně, aby k tomu došlo je třeba </a:t>
            </a:r>
            <a:r>
              <a:rPr lang="cs-CZ" sz="2000" b="1" smtClean="0">
                <a:latin typeface="Arial" charset="0"/>
                <a:cs typeface="Arial" charset="0"/>
              </a:rPr>
              <a:t>„podpůrný kontext“</a:t>
            </a:r>
            <a:r>
              <a:rPr lang="cs-CZ" sz="2000" smtClean="0">
                <a:latin typeface="Arial" charset="0"/>
                <a:cs typeface="Arial" charset="0"/>
              </a:rPr>
              <a:t>, který podporuje odolnost jedinců tím, že:</a:t>
            </a:r>
            <a:endParaRPr lang="en-GB" sz="2000" smtClean="0">
              <a:latin typeface="Arial" charset="0"/>
              <a:cs typeface="Arial" charset="0"/>
            </a:endParaRPr>
          </a:p>
          <a:p>
            <a:pPr lvl="1" eaLnBrk="1" hangingPunct="1">
              <a:buFont typeface="Arial" charset="0"/>
              <a:buNone/>
            </a:pPr>
            <a:r>
              <a:rPr lang="cs-CZ" sz="2000" b="1" smtClean="0">
                <a:latin typeface="Arial" charset="0"/>
                <a:cs typeface="Arial" charset="0"/>
              </a:rPr>
              <a:t>- Poskytuje praktickou pomoc a informace</a:t>
            </a:r>
            <a:endParaRPr lang="en-GB" sz="2000" b="1" smtClean="0">
              <a:latin typeface="Arial" charset="0"/>
              <a:cs typeface="Arial" charset="0"/>
            </a:endParaRPr>
          </a:p>
          <a:p>
            <a:pPr lvl="1" eaLnBrk="1" hangingPunct="1">
              <a:buFont typeface="Arial" charset="0"/>
              <a:buNone/>
            </a:pPr>
            <a:r>
              <a:rPr lang="cs-CZ" sz="2000" b="1" smtClean="0">
                <a:latin typeface="Arial" charset="0"/>
                <a:cs typeface="Arial" charset="0"/>
              </a:rPr>
              <a:t>- Projevuje empatii</a:t>
            </a:r>
          </a:p>
          <a:p>
            <a:pPr lvl="1" eaLnBrk="1" hangingPunct="1">
              <a:buFont typeface="Wingdings" pitchFamily="2" charset="2"/>
              <a:buChar char="Ø"/>
            </a:pPr>
            <a:endParaRPr lang="en-GB" sz="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Včasná zachycení psychopatologie </a:t>
            </a:r>
            <a:r>
              <a:rPr lang="cs-CZ" sz="2000" smtClean="0">
                <a:latin typeface="Arial" charset="0"/>
                <a:cs typeface="Arial" charset="0"/>
              </a:rPr>
              <a:t>a vhodné </a:t>
            </a:r>
            <a:r>
              <a:rPr lang="cs-CZ" sz="2000" b="1" smtClean="0">
                <a:latin typeface="Arial" charset="0"/>
                <a:cs typeface="Arial" charset="0"/>
              </a:rPr>
              <a:t>zprostředkování odborné pomoci</a:t>
            </a:r>
            <a:r>
              <a:rPr lang="cs-CZ" sz="2000" smtClean="0">
                <a:latin typeface="Arial" charset="0"/>
                <a:cs typeface="Arial" charset="0"/>
              </a:rPr>
              <a:t> je klíčové.</a:t>
            </a:r>
            <a:endParaRPr lang="en-GB" sz="20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-242888"/>
            <a:ext cx="6527800" cy="655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714375"/>
            <a:ext cx="7772400" cy="1500188"/>
          </a:xfrm>
        </p:spPr>
        <p:txBody>
          <a:bodyPr/>
          <a:lstStyle/>
          <a:p>
            <a:pPr eaLnBrk="1" hangingPunct="1"/>
            <a:r>
              <a:rPr sz="2800" smtClean="0">
                <a:latin typeface="Arial" charset="0"/>
                <a:cs typeface="Arial" charset="0"/>
              </a:rPr>
              <a:t>Odstupňovaný </a:t>
            </a:r>
            <a:br>
              <a:rPr sz="2800" smtClean="0">
                <a:latin typeface="Arial" charset="0"/>
                <a:cs typeface="Arial" charset="0"/>
              </a:rPr>
            </a:br>
            <a:r>
              <a:rPr sz="2800" smtClean="0">
                <a:latin typeface="Arial" charset="0"/>
                <a:cs typeface="Arial" charset="0"/>
              </a:rPr>
              <a:t>model podpory</a:t>
            </a:r>
            <a:endParaRPr lang="en-GB" sz="2800" smtClean="0">
              <a:latin typeface="Arial" charset="0"/>
              <a:cs typeface="Arial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00188"/>
            <a:ext cx="4498975" cy="32146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1400" smtClean="0">
                <a:latin typeface="Arial" charset="0"/>
                <a:cs typeface="Arial" charset="0"/>
              </a:rPr>
              <a:t>        </a:t>
            </a:r>
          </a:p>
          <a:p>
            <a:pPr eaLnBrk="1" hangingPunct="1">
              <a:buFontTx/>
              <a:buNone/>
            </a:pPr>
            <a:endParaRPr lang="cs-CZ" sz="1400" smtClean="0"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cs-CZ" sz="1400" smtClean="0">
                <a:latin typeface="Arial" charset="0"/>
                <a:cs typeface="Arial" charset="0"/>
              </a:rPr>
              <a:t>         </a:t>
            </a:r>
            <a:r>
              <a:rPr lang="en-GB" sz="1400" smtClean="0">
                <a:latin typeface="Arial" charset="0"/>
                <a:cs typeface="Arial" charset="0"/>
              </a:rPr>
              <a:t>(</a:t>
            </a:r>
            <a:r>
              <a:rPr lang="cs-CZ" sz="1400" smtClean="0">
                <a:latin typeface="Arial" charset="0"/>
                <a:cs typeface="Arial" charset="0"/>
              </a:rPr>
              <a:t>podle </a:t>
            </a:r>
            <a:r>
              <a:rPr lang="en-GB" sz="1400" smtClean="0">
                <a:latin typeface="Arial" charset="0"/>
                <a:cs typeface="Arial" charset="0"/>
              </a:rPr>
              <a:t>Gersons</a:t>
            </a:r>
            <a:r>
              <a:rPr lang="cs-CZ" sz="1400" smtClean="0">
                <a:latin typeface="Arial" charset="0"/>
                <a:cs typeface="Arial" charset="0"/>
              </a:rPr>
              <a:t>e</a:t>
            </a:r>
            <a:r>
              <a:rPr lang="en-GB" sz="1400" smtClean="0">
                <a:latin typeface="Arial" charset="0"/>
                <a:cs typeface="Arial" charset="0"/>
              </a:rPr>
              <a:t> 2005)</a:t>
            </a:r>
          </a:p>
          <a:p>
            <a:pPr eaLnBrk="1" hangingPunct="1">
              <a:buFont typeface="Arial" charset="0"/>
              <a:buNone/>
            </a:pPr>
            <a:endParaRPr lang="en-GB" sz="2000" smtClean="0">
              <a:latin typeface="Arial" charset="0"/>
              <a:cs typeface="Arial" charset="0"/>
            </a:endParaRPr>
          </a:p>
          <a:p>
            <a:pPr eaLnBrk="1" hangingPunct="1"/>
            <a:endParaRPr lang="en-GB" sz="2000" smtClean="0">
              <a:latin typeface="Arial" charset="0"/>
              <a:cs typeface="Arial" charset="0"/>
            </a:endParaRPr>
          </a:p>
          <a:p>
            <a:pPr eaLnBrk="1" hangingPunct="1"/>
            <a:endParaRPr lang="en-GB" sz="2000" smtClean="0">
              <a:latin typeface="Arial" charset="0"/>
              <a:cs typeface="Arial" charset="0"/>
            </a:endParaRPr>
          </a:p>
          <a:p>
            <a:pPr eaLnBrk="1" hangingPunct="1"/>
            <a:endParaRPr lang="en-GB" sz="2000" smtClean="0">
              <a:latin typeface="Arial" charset="0"/>
              <a:cs typeface="Arial" charset="0"/>
            </a:endParaRPr>
          </a:p>
          <a:p>
            <a:pPr eaLnBrk="1" hangingPunct="1"/>
            <a:endParaRPr lang="en-GB" sz="2000" smtClean="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en-GB" sz="200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600" smtClean="0">
                <a:latin typeface="Arial" charset="0"/>
                <a:cs typeface="Arial" charset="0"/>
              </a:rPr>
              <a:t>Lidé jsou schopni postarat se </a:t>
            </a:r>
            <a:br>
              <a:rPr lang="cs-CZ" sz="1600" smtClean="0">
                <a:latin typeface="Arial" charset="0"/>
                <a:cs typeface="Arial" charset="0"/>
              </a:rPr>
            </a:br>
            <a:r>
              <a:rPr lang="cs-CZ" sz="1600" smtClean="0">
                <a:latin typeface="Arial" charset="0"/>
                <a:cs typeface="Arial" charset="0"/>
              </a:rPr>
              <a:t>o své uzdravení, využití odborné </a:t>
            </a:r>
            <a:br>
              <a:rPr lang="cs-CZ" sz="1600" smtClean="0">
                <a:latin typeface="Arial" charset="0"/>
                <a:cs typeface="Arial" charset="0"/>
              </a:rPr>
            </a:br>
            <a:r>
              <a:rPr lang="cs-CZ" sz="1600" smtClean="0">
                <a:latin typeface="Arial" charset="0"/>
                <a:cs typeface="Arial" charset="0"/>
              </a:rPr>
              <a:t>pomoci má být postupné.</a:t>
            </a:r>
          </a:p>
          <a:p>
            <a:pPr eaLnBrk="1" hangingPunct="1"/>
            <a:r>
              <a:rPr lang="cs-CZ" sz="1600" smtClean="0">
                <a:latin typeface="Arial" charset="0"/>
                <a:cs typeface="Arial" charset="0"/>
              </a:rPr>
              <a:t>Uniformovaných složek se týká 0,1,2.</a:t>
            </a:r>
          </a:p>
          <a:p>
            <a:pPr eaLnBrk="1" hangingPunct="1"/>
            <a:r>
              <a:rPr lang="cs-CZ" sz="1600" smtClean="0">
                <a:latin typeface="Arial" charset="0"/>
                <a:cs typeface="Arial" charset="0"/>
              </a:rPr>
              <a:t>Použitelné u všech uniformovaných organizací</a:t>
            </a:r>
            <a:r>
              <a:rPr lang="en-GB" sz="1600" smtClean="0">
                <a:latin typeface="Arial" charset="0"/>
                <a:cs typeface="Arial" charset="0"/>
              </a:rPr>
              <a:t> </a:t>
            </a:r>
          </a:p>
          <a:p>
            <a:pPr eaLnBrk="1" hangingPunct="1"/>
            <a:r>
              <a:rPr lang="cs-CZ" sz="1600" smtClean="0">
                <a:latin typeface="Arial" charset="0"/>
                <a:cs typeface="Arial" charset="0"/>
              </a:rPr>
              <a:t>Nechává prostor interpretaci a specifickou implementaci podle kontextu.</a:t>
            </a:r>
            <a:endParaRPr lang="en-GB" sz="16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714625" y="285750"/>
            <a:ext cx="5829300" cy="1143000"/>
          </a:xfrm>
        </p:spPr>
        <p:txBody>
          <a:bodyPr/>
          <a:lstStyle/>
          <a:p>
            <a:pPr eaLnBrk="1" hangingPunct="1"/>
            <a:r>
              <a:rPr lang="en-GB" sz="2800" smtClean="0">
                <a:latin typeface="Arial" charset="0"/>
                <a:cs typeface="Arial" charset="0"/>
              </a:rPr>
              <a:t>Peer support</a:t>
            </a:r>
            <a:r>
              <a:rPr sz="2800" smtClean="0">
                <a:latin typeface="Arial" charset="0"/>
                <a:cs typeface="Arial" charset="0"/>
              </a:rPr>
              <a:t> = kolegiální podpora</a:t>
            </a:r>
            <a:endParaRPr lang="en-GB" sz="2800" smtClean="0">
              <a:latin typeface="Arial" charset="0"/>
              <a:cs typeface="Arial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57188" y="1357313"/>
            <a:ext cx="8429625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Synonymum „podpůrného kontextu“ v prostředí uniformovaných složek.</a:t>
            </a:r>
            <a:endParaRPr lang="en-GB" sz="20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GB" sz="8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Lidé pracující v uniformovaných složkách  </a:t>
            </a:r>
            <a:r>
              <a:rPr lang="cs-CZ" sz="2000" b="1" smtClean="0">
                <a:latin typeface="Arial" charset="0"/>
                <a:cs typeface="Arial" charset="0"/>
              </a:rPr>
              <a:t>preferují své kolegy </a:t>
            </a:r>
            <a:r>
              <a:rPr lang="cs-CZ" sz="2000" smtClean="0">
                <a:latin typeface="Arial" charset="0"/>
                <a:cs typeface="Arial" charset="0"/>
              </a:rPr>
              <a:t>při rozhovoru  o (šokujících) incidentech, které souvisí s prací: kolegové jsou dostupní, a mohou poskytnout </a:t>
            </a:r>
            <a:r>
              <a:rPr lang="cs-CZ" sz="2000" b="1" smtClean="0">
                <a:latin typeface="Arial" charset="0"/>
                <a:cs typeface="Arial" charset="0"/>
              </a:rPr>
              <a:t>nízkoprahový přístup </a:t>
            </a:r>
            <a:r>
              <a:rPr lang="cs-CZ" sz="2000" smtClean="0">
                <a:latin typeface="Arial" charset="0"/>
                <a:cs typeface="Arial" charset="0"/>
              </a:rPr>
              <a:t>k podpoře. 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</a:pPr>
            <a:endParaRPr lang="en-GB" sz="8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Kolegiální podpora je </a:t>
            </a:r>
            <a:r>
              <a:rPr lang="cs-CZ" sz="2000" b="1" smtClean="0">
                <a:latin typeface="Arial" charset="0"/>
                <a:cs typeface="Arial" charset="0"/>
              </a:rPr>
              <a:t>běžnou praxí </a:t>
            </a:r>
            <a:r>
              <a:rPr lang="cs-CZ" sz="2000" smtClean="0">
                <a:latin typeface="Arial" charset="0"/>
                <a:cs typeface="Arial" charset="0"/>
              </a:rPr>
              <a:t>(i když mnoha různými způsoby)</a:t>
            </a:r>
            <a:endParaRPr lang="en-GB" sz="20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</a:pPr>
            <a:endParaRPr lang="en-GB" sz="8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Kolegové (a nadřízení) hrají důležitou úlohu v </a:t>
            </a:r>
            <a:r>
              <a:rPr lang="cs-CZ" sz="2000" b="1" smtClean="0">
                <a:latin typeface="Arial" charset="0"/>
                <a:cs typeface="Arial" charset="0"/>
              </a:rPr>
              <a:t>časné identifikaci </a:t>
            </a:r>
            <a:r>
              <a:rPr lang="cs-CZ" sz="2000" smtClean="0">
                <a:latin typeface="Arial" charset="0"/>
                <a:cs typeface="Arial" charset="0"/>
              </a:rPr>
              <a:t>těch, kdo potřebují odbornou psychosociální péči. 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</a:pPr>
            <a:endParaRPr lang="cs-CZ" sz="8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Organizovaná kolegiální podpora!.</a:t>
            </a:r>
            <a:endParaRPr lang="en-GB" sz="2000" b="1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nl-NL" sz="2800" smtClean="0">
                <a:latin typeface="Arial" charset="0"/>
                <a:cs typeface="Arial" charset="0"/>
              </a:rPr>
              <a:t>Peer support: 4 </a:t>
            </a:r>
            <a:r>
              <a:rPr sz="2800" smtClean="0">
                <a:latin typeface="Arial" charset="0"/>
                <a:cs typeface="Arial" charset="0"/>
              </a:rPr>
              <a:t>fáze</a:t>
            </a:r>
            <a:endParaRPr lang="nl-NL" sz="2800" smtClean="0">
              <a:latin typeface="Arial" charset="0"/>
              <a:cs typeface="Arial" charset="0"/>
            </a:endParaRPr>
          </a:p>
        </p:txBody>
      </p:sp>
      <p:grpSp>
        <p:nvGrpSpPr>
          <p:cNvPr id="14339" name="Group 22"/>
          <p:cNvGrpSpPr>
            <a:grpSpLocks/>
          </p:cNvGrpSpPr>
          <p:nvPr/>
        </p:nvGrpSpPr>
        <p:grpSpPr bwMode="auto">
          <a:xfrm>
            <a:off x="452438" y="1268413"/>
            <a:ext cx="8332787" cy="3294062"/>
            <a:chOff x="285" y="1446"/>
            <a:chExt cx="5249" cy="2075"/>
          </a:xfrm>
        </p:grpSpPr>
        <p:pic>
          <p:nvPicPr>
            <p:cNvPr id="14341" name="Picture 3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5" y="1446"/>
              <a:ext cx="5239" cy="2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42" name="Rectangle 4"/>
            <p:cNvSpPr>
              <a:spLocks noChangeArrowheads="1"/>
            </p:cNvSpPr>
            <p:nvPr/>
          </p:nvSpPr>
          <p:spPr bwMode="auto">
            <a:xfrm>
              <a:off x="385" y="1661"/>
              <a:ext cx="1044" cy="54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343" name="Text Box 10"/>
            <p:cNvSpPr txBox="1">
              <a:spLocks noChangeArrowheads="1"/>
            </p:cNvSpPr>
            <p:nvPr/>
          </p:nvSpPr>
          <p:spPr bwMode="auto">
            <a:xfrm>
              <a:off x="285" y="1842"/>
              <a:ext cx="1178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228600" indent="-228600" algn="ctr">
                <a:buFontTx/>
                <a:buAutoNum type="arabicPeriod"/>
              </a:pPr>
              <a:r>
                <a:rPr lang="cs-CZ" sz="1200" b="1">
                  <a:latin typeface="Verdana" pitchFamily="34" charset="0"/>
                </a:rPr>
                <a:t>d</a:t>
              </a:r>
              <a:r>
                <a:rPr lang="en-GB" sz="1200" b="1">
                  <a:latin typeface="Verdana" pitchFamily="34" charset="0"/>
                </a:rPr>
                <a:t>ete</a:t>
              </a:r>
              <a:r>
                <a:rPr lang="cs-CZ" sz="1200" b="1">
                  <a:latin typeface="Verdana" pitchFamily="34" charset="0"/>
                </a:rPr>
                <a:t>kce potřeby</a:t>
              </a:r>
            </a:p>
          </p:txBody>
        </p:sp>
        <p:grpSp>
          <p:nvGrpSpPr>
            <p:cNvPr id="14344" name="Group 12"/>
            <p:cNvGrpSpPr>
              <a:grpSpLocks/>
            </p:cNvGrpSpPr>
            <p:nvPr/>
          </p:nvGrpSpPr>
          <p:grpSpPr bwMode="auto">
            <a:xfrm>
              <a:off x="1656" y="1660"/>
              <a:ext cx="1044" cy="544"/>
              <a:chOff x="1656" y="1660"/>
              <a:chExt cx="1044" cy="544"/>
            </a:xfrm>
          </p:grpSpPr>
          <p:sp>
            <p:nvSpPr>
              <p:cNvPr id="14354" name="Rectangle 5"/>
              <p:cNvSpPr>
                <a:spLocks noChangeArrowheads="1"/>
              </p:cNvSpPr>
              <p:nvPr/>
            </p:nvSpPr>
            <p:spPr bwMode="auto">
              <a:xfrm>
                <a:off x="1656" y="1660"/>
                <a:ext cx="1044" cy="54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4355" name="Text Box 11"/>
              <p:cNvSpPr txBox="1">
                <a:spLocks noChangeArrowheads="1"/>
              </p:cNvSpPr>
              <p:nvPr/>
            </p:nvSpPr>
            <p:spPr bwMode="auto">
              <a:xfrm>
                <a:off x="1701" y="1797"/>
                <a:ext cx="953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GB" sz="1200" b="1">
                    <a:latin typeface="Verdana" pitchFamily="34" charset="0"/>
                  </a:rPr>
                  <a:t>2. </a:t>
                </a:r>
                <a:r>
                  <a:rPr lang="cs-CZ" sz="1200" b="1">
                    <a:latin typeface="Verdana" pitchFamily="34" charset="0"/>
                  </a:rPr>
                  <a:t>zahájení koegiální podpory</a:t>
                </a:r>
                <a:endParaRPr lang="en-GB" sz="1200" b="1">
                  <a:latin typeface="Verdana" pitchFamily="34" charset="0"/>
                </a:endParaRPr>
              </a:p>
            </p:txBody>
          </p:sp>
        </p:grpSp>
        <p:grpSp>
          <p:nvGrpSpPr>
            <p:cNvPr id="14345" name="Group 13"/>
            <p:cNvGrpSpPr>
              <a:grpSpLocks/>
            </p:cNvGrpSpPr>
            <p:nvPr/>
          </p:nvGrpSpPr>
          <p:grpSpPr bwMode="auto">
            <a:xfrm>
              <a:off x="2925" y="1661"/>
              <a:ext cx="1044" cy="544"/>
              <a:chOff x="1656" y="1660"/>
              <a:chExt cx="1044" cy="544"/>
            </a:xfrm>
          </p:grpSpPr>
          <p:sp>
            <p:nvSpPr>
              <p:cNvPr id="14352" name="Rectangle 14"/>
              <p:cNvSpPr>
                <a:spLocks noChangeArrowheads="1"/>
              </p:cNvSpPr>
              <p:nvPr/>
            </p:nvSpPr>
            <p:spPr bwMode="auto">
              <a:xfrm>
                <a:off x="1656" y="1660"/>
                <a:ext cx="1044" cy="54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4353" name="Text Box 15"/>
              <p:cNvSpPr txBox="1">
                <a:spLocks noChangeArrowheads="1"/>
              </p:cNvSpPr>
              <p:nvPr/>
            </p:nvSpPr>
            <p:spPr bwMode="auto">
              <a:xfrm>
                <a:off x="1701" y="1681"/>
                <a:ext cx="953" cy="5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GB" sz="1200" b="1">
                    <a:latin typeface="Verdana" pitchFamily="34" charset="0"/>
                  </a:rPr>
                  <a:t>3. </a:t>
                </a:r>
                <a:r>
                  <a:rPr lang="cs-CZ" sz="1200" b="1">
                    <a:latin typeface="Verdana" pitchFamily="34" charset="0"/>
                  </a:rPr>
                  <a:t>nabídka </a:t>
                </a:r>
                <a:br>
                  <a:rPr lang="cs-CZ" sz="1200" b="1">
                    <a:latin typeface="Verdana" pitchFamily="34" charset="0"/>
                  </a:rPr>
                </a:br>
                <a:r>
                  <a:rPr lang="cs-CZ" sz="1200" b="1">
                    <a:latin typeface="Verdana" pitchFamily="34" charset="0"/>
                  </a:rPr>
                  <a:t>a poskytování kolegiální podpory</a:t>
                </a:r>
                <a:endParaRPr lang="en-GB" sz="1200" b="1">
                  <a:latin typeface="Verdana" pitchFamily="34" charset="0"/>
                </a:endParaRPr>
              </a:p>
            </p:txBody>
          </p:sp>
        </p:grpSp>
        <p:grpSp>
          <p:nvGrpSpPr>
            <p:cNvPr id="14346" name="Group 16"/>
            <p:cNvGrpSpPr>
              <a:grpSpLocks/>
            </p:cNvGrpSpPr>
            <p:nvPr/>
          </p:nvGrpSpPr>
          <p:grpSpPr bwMode="auto">
            <a:xfrm>
              <a:off x="4422" y="1661"/>
              <a:ext cx="1044" cy="544"/>
              <a:chOff x="1656" y="1660"/>
              <a:chExt cx="1044" cy="544"/>
            </a:xfrm>
          </p:grpSpPr>
          <p:sp>
            <p:nvSpPr>
              <p:cNvPr id="14350" name="Rectangle 17"/>
              <p:cNvSpPr>
                <a:spLocks noChangeArrowheads="1"/>
              </p:cNvSpPr>
              <p:nvPr/>
            </p:nvSpPr>
            <p:spPr bwMode="auto">
              <a:xfrm>
                <a:off x="1656" y="1660"/>
                <a:ext cx="1044" cy="54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nl-NL" b="1"/>
              </a:p>
            </p:txBody>
          </p:sp>
          <p:sp>
            <p:nvSpPr>
              <p:cNvPr id="14351" name="Text Box 18"/>
              <p:cNvSpPr txBox="1">
                <a:spLocks noChangeArrowheads="1"/>
              </p:cNvSpPr>
              <p:nvPr/>
            </p:nvSpPr>
            <p:spPr bwMode="auto">
              <a:xfrm>
                <a:off x="1701" y="1797"/>
                <a:ext cx="953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GB" sz="1200" b="1">
                    <a:latin typeface="Verdana" pitchFamily="34" charset="0"/>
                  </a:rPr>
                  <a:t>4. </a:t>
                </a:r>
                <a:r>
                  <a:rPr lang="cs-CZ" sz="1200" b="1">
                    <a:latin typeface="Verdana" pitchFamily="34" charset="0"/>
                  </a:rPr>
                  <a:t>doporučení k předání dál do odborné péče</a:t>
                </a:r>
                <a:endParaRPr lang="en-GB" sz="1200" b="1">
                  <a:latin typeface="Verdana" pitchFamily="34" charset="0"/>
                </a:endParaRPr>
              </a:p>
            </p:txBody>
          </p:sp>
        </p:grpSp>
        <p:grpSp>
          <p:nvGrpSpPr>
            <p:cNvPr id="14347" name="Group 19"/>
            <p:cNvGrpSpPr>
              <a:grpSpLocks/>
            </p:cNvGrpSpPr>
            <p:nvPr/>
          </p:nvGrpSpPr>
          <p:grpSpPr bwMode="auto">
            <a:xfrm>
              <a:off x="1565" y="2886"/>
              <a:ext cx="2631" cy="544"/>
              <a:chOff x="1656" y="1660"/>
              <a:chExt cx="1044" cy="544"/>
            </a:xfrm>
          </p:grpSpPr>
          <p:sp>
            <p:nvSpPr>
              <p:cNvPr id="14348" name="Rectangle 20"/>
              <p:cNvSpPr>
                <a:spLocks noChangeArrowheads="1"/>
              </p:cNvSpPr>
              <p:nvPr/>
            </p:nvSpPr>
            <p:spPr bwMode="auto">
              <a:xfrm>
                <a:off x="1656" y="1660"/>
                <a:ext cx="1044" cy="54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nl-NL" b="1"/>
              </a:p>
            </p:txBody>
          </p:sp>
          <p:sp>
            <p:nvSpPr>
              <p:cNvPr id="14349" name="Text Box 21"/>
              <p:cNvSpPr txBox="1">
                <a:spLocks noChangeArrowheads="1"/>
              </p:cNvSpPr>
              <p:nvPr/>
            </p:nvSpPr>
            <p:spPr bwMode="auto">
              <a:xfrm>
                <a:off x="1701" y="1797"/>
                <a:ext cx="953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cs-CZ" sz="1200" b="1">
                    <a:latin typeface="Verdana" pitchFamily="34" charset="0"/>
                  </a:rPr>
                  <a:t>Monitorování koordinátorem/lídrem týmu (informování s nadřízeným)</a:t>
                </a:r>
                <a:endParaRPr lang="en-GB" sz="1200" b="1">
                  <a:latin typeface="Verdana" pitchFamily="34" charset="0"/>
                </a:endParaRPr>
              </a:p>
            </p:txBody>
          </p:sp>
        </p:grpSp>
      </p:grp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684213" y="5013325"/>
            <a:ext cx="7270750" cy="10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C40D40"/>
              </a:buClr>
              <a:buFont typeface="Wingdings" pitchFamily="2" charset="2"/>
              <a:buChar char="Ø"/>
            </a:pPr>
            <a:r>
              <a:rPr lang="en-GB" sz="1600">
                <a:latin typeface="Verdana" pitchFamily="34" charset="0"/>
              </a:rPr>
              <a:t>55 </a:t>
            </a:r>
            <a:r>
              <a:rPr lang="cs-CZ" sz="1600">
                <a:latin typeface="Verdana" pitchFamily="34" charset="0"/>
              </a:rPr>
              <a:t>doporučení</a:t>
            </a:r>
            <a:endParaRPr lang="en-GB" sz="1600">
              <a:latin typeface="Verdana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C40D40"/>
              </a:buClr>
              <a:buFont typeface="Wingdings" pitchFamily="2" charset="2"/>
              <a:buChar char="Ø"/>
            </a:pPr>
            <a:endParaRPr lang="en-GB" sz="1600">
              <a:latin typeface="Verdana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C40D40"/>
              </a:buClr>
              <a:buFont typeface="Wingdings" pitchFamily="2" charset="2"/>
              <a:buChar char="Ø"/>
            </a:pPr>
            <a:r>
              <a:rPr lang="cs-CZ" sz="1600">
                <a:latin typeface="Verdana" pitchFamily="34" charset="0"/>
              </a:rPr>
              <a:t>Zahrnuje: uniformované jednotlivce, podporující kolegy, vedoucí týmů, management.</a:t>
            </a:r>
            <a:endParaRPr lang="en-GB" sz="160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Oblasti doporučení 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8715375" cy="452596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Vize a kontext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smtClean="0">
                <a:latin typeface="Arial" charset="0"/>
                <a:cs typeface="Arial" charset="0"/>
              </a:rPr>
              <a:t>(definice dopadu, rizikové a podpůrné faktory, podpora odolnosti, proaktivita…)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Odpovědnost zaměstnavatele za péči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smtClean="0">
                <a:latin typeface="Arial" charset="0"/>
                <a:cs typeface="Arial" charset="0"/>
              </a:rPr>
              <a:t>(pozornost rizikovým faktorům, pracovní podmínky…)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Příprava personálu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smtClean="0">
                <a:latin typeface="Arial" charset="0"/>
                <a:cs typeface="Arial" charset="0"/>
              </a:rPr>
              <a:t>(prevence=výběr, vzdělávání, informace o podpoře, dokumentace, role, preventivní průzkum)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Organizovaná kolegiální podpora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smtClean="0">
                <a:latin typeface="Arial" charset="0"/>
                <a:cs typeface="Arial" charset="0"/>
              </a:rPr>
              <a:t>(základní principy, související intervence, organizace podpory, zahájení </a:t>
            </a:r>
            <a:br>
              <a:rPr lang="cs-CZ" sz="2000" smtClean="0">
                <a:latin typeface="Arial" charset="0"/>
                <a:cs typeface="Arial" charset="0"/>
              </a:rPr>
            </a:br>
            <a:r>
              <a:rPr lang="cs-CZ" sz="2000" smtClean="0">
                <a:latin typeface="Arial" charset="0"/>
                <a:cs typeface="Arial" charset="0"/>
              </a:rPr>
              <a:t>a realizace, požadavky na kolegiální poradce-kompetence, monitoring-proces sledování, úkoly a hodnocení systému peer support…)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Indikace potřeby odborné péče</a:t>
            </a:r>
          </a:p>
          <a:p>
            <a:pPr eaLnBrk="1" hangingPunct="1"/>
            <a:endParaRPr lang="cs-CZ" sz="2000" smtClean="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sz="20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 sz="2800">
                <a:latin typeface="Arial" charset="0"/>
                <a:cs typeface="Arial" charset="0"/>
              </a:rPr>
              <a:t>Hlavní přínosy vodítek</a:t>
            </a:r>
            <a:endParaRPr lang="en-GB" sz="2800">
              <a:latin typeface="Arial" charset="0"/>
              <a:cs typeface="Arial" charset="0"/>
            </a:endParaRPr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81200"/>
            <a:ext cx="7696200" cy="4184650"/>
          </a:xfrm>
          <a:noFill/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GB" sz="200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Zaměřují se na uniformované složky</a:t>
            </a:r>
            <a:endParaRPr lang="en-GB" sz="200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Vědecký podklad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Expertní shoda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Mezioborová shoda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Zahrnují celou organizaci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Týkají se nejlepší možné psychosociální podpory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Dávají specifická a konkrétní doporučení</a:t>
            </a:r>
          </a:p>
          <a:p>
            <a:pPr lvl="1" eaLnBrk="1" hangingPunct="1">
              <a:buFont typeface="Wingdings" pitchFamily="2" charset="2"/>
              <a:buChar char="Ø"/>
            </a:pPr>
            <a:endParaRPr lang="en-GB" sz="160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" pitchFamily="2" charset="2"/>
              <a:buChar char="Ø"/>
            </a:pPr>
            <a:endParaRPr lang="en-GB" sz="16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1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1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1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1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1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1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1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1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1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1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1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1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1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1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14500" y="2071688"/>
            <a:ext cx="58293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/>
              <a:t>Děkuji za Vaši pozornost </a:t>
            </a:r>
            <a:r>
              <a:rPr>
                <a:sym typeface="Wingdings" pitchFamily="2" charset="2"/>
              </a:rPr>
              <a:t></a:t>
            </a:r>
            <a:br>
              <a:rPr>
                <a:sym typeface="Wingdings" pitchFamily="2" charset="2"/>
              </a:rPr>
            </a:br>
            <a:r>
              <a:rPr>
                <a:sym typeface="Wingdings" pitchFamily="2" charset="2"/>
              </a:rPr>
              <a:t/>
            </a:r>
            <a:br>
              <a:rPr>
                <a:sym typeface="Wingdings" pitchFamily="2" charset="2"/>
              </a:rPr>
            </a:br>
            <a:r>
              <a:rPr sz="2700" err="1">
                <a:sym typeface="Wingdings" pitchFamily="2" charset="2"/>
                <a:hlinkClick r:id="rId2"/>
              </a:rPr>
              <a:t>stepan.vymetal</a:t>
            </a:r>
            <a:r>
              <a:rPr sz="2700">
                <a:sym typeface="Wingdings" pitchFamily="2" charset="2"/>
                <a:hlinkClick r:id="rId2"/>
              </a:rPr>
              <a:t>@</a:t>
            </a:r>
            <a:r>
              <a:rPr sz="2700" err="1">
                <a:sym typeface="Wingdings" pitchFamily="2" charset="2"/>
                <a:hlinkClick r:id="rId2"/>
              </a:rPr>
              <a:t>mvcr.cz</a:t>
            </a:r>
            <a:r>
              <a:rPr sz="2700">
                <a:sym typeface="Wingdings" pitchFamily="2" charset="2"/>
              </a:rPr>
              <a:t/>
            </a:r>
            <a:br>
              <a:rPr sz="2700">
                <a:sym typeface="Wingdings" pitchFamily="2" charset="2"/>
              </a:rPr>
            </a:br>
            <a:r>
              <a:rPr sz="2700">
                <a:sym typeface="Wingdings" pitchFamily="2" charset="2"/>
                <a:hlinkClick r:id="rId3"/>
              </a:rPr>
              <a:t>www.</a:t>
            </a:r>
            <a:r>
              <a:rPr sz="2700" err="1">
                <a:sym typeface="Wingdings" pitchFamily="2" charset="2"/>
                <a:hlinkClick r:id="rId3"/>
              </a:rPr>
              <a:t>mvcr.cz</a:t>
            </a:r>
            <a:r>
              <a:rPr sz="2700">
                <a:sym typeface="Wingdings" pitchFamily="2" charset="2"/>
                <a:hlinkClick r:id="rId3"/>
              </a:rPr>
              <a:t>/psychologie</a:t>
            </a:r>
            <a:r>
              <a:rPr sz="2700">
                <a:sym typeface="Wingdings" pitchFamily="2" charset="2"/>
              </a:rPr>
              <a:t/>
            </a:r>
            <a:br>
              <a:rPr sz="2700">
                <a:sym typeface="Wingdings" pitchFamily="2" charset="2"/>
              </a:rPr>
            </a:br>
            <a:endParaRPr sz="27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V_sablona1_2007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436</Words>
  <Application>Microsoft Office PowerPoint</Application>
  <PresentationFormat>Předvádění na obrazovce (4:3)</PresentationFormat>
  <Paragraphs>125</Paragraphs>
  <Slides>13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Wingdings</vt:lpstr>
      <vt:lpstr>Verdana</vt:lpstr>
      <vt:lpstr>MV_sablona1_2007</vt:lpstr>
      <vt:lpstr>Vodítka – psychosociální podpora pro pracovníky uniformovaných složek</vt:lpstr>
      <vt:lpstr>Iniciátor vodítek</vt:lpstr>
      <vt:lpstr>Důvod vzniku</vt:lpstr>
      <vt:lpstr>Zapojení organizací do tvorby (NL)</vt:lpstr>
      <vt:lpstr>Mezinárodní odborný konsensus</vt:lpstr>
      <vt:lpstr>Tvorba vodítek:  fakta, zkušenosti, konsensus</vt:lpstr>
      <vt:lpstr>Odolnost jako hlavní východisko</vt:lpstr>
      <vt:lpstr>Odstupňovaný  model podpory</vt:lpstr>
      <vt:lpstr>Peer support = kolegiální podpora</vt:lpstr>
      <vt:lpstr>Peer support: 4 fáze</vt:lpstr>
      <vt:lpstr>Oblasti doporučení </vt:lpstr>
      <vt:lpstr>Hlavní přínosy vodítek</vt:lpstr>
      <vt:lpstr>Děkuji za Vaši pozornost   stepan.vymetal@mvcr.cz www.mvcr.cz/psychologie </vt:lpstr>
    </vt:vector>
  </TitlesOfParts>
  <Company>MV ČR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Štěpán Vymětal</dc:creator>
  <cp:lastModifiedBy>LunackovaM</cp:lastModifiedBy>
  <cp:revision>31</cp:revision>
  <dcterms:created xsi:type="dcterms:W3CDTF">2012-05-16T10:51:44Z</dcterms:created>
  <dcterms:modified xsi:type="dcterms:W3CDTF">2012-05-17T14:07:23Z</dcterms:modified>
</cp:coreProperties>
</file>