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257" r:id="rId5"/>
    <p:sldId id="318" r:id="rId6"/>
    <p:sldId id="259" r:id="rId7"/>
    <p:sldId id="309" r:id="rId8"/>
    <p:sldId id="315" r:id="rId9"/>
    <p:sldId id="311" r:id="rId10"/>
    <p:sldId id="324" r:id="rId11"/>
    <p:sldId id="317" r:id="rId12"/>
    <p:sldId id="319" r:id="rId13"/>
    <p:sldId id="312" r:id="rId14"/>
    <p:sldId id="326" r:id="rId15"/>
    <p:sldId id="328" r:id="rId16"/>
    <p:sldId id="327" r:id="rId17"/>
    <p:sldId id="321" r:id="rId18"/>
    <p:sldId id="322" r:id="rId1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orousová Veronika" initials="KV" lastIdx="61" clrIdx="0">
    <p:extLst>
      <p:ext uri="{19B8F6BF-5375-455C-9EA6-DF929625EA0E}">
        <p15:presenceInfo xmlns:p15="http://schemas.microsoft.com/office/powerpoint/2012/main" userId="S::vkorousova@justicecz.onmicrosoft.com::97570565-26e9-435e-a7e9-859951928ff8" providerId="AD"/>
      </p:ext>
    </p:extLst>
  </p:cmAuthor>
  <p:cmAuthor id="2" name="Špejrová Kamila" initials="ŠK" lastIdx="1" clrIdx="1">
    <p:extLst>
      <p:ext uri="{19B8F6BF-5375-455C-9EA6-DF929625EA0E}">
        <p15:presenceInfo xmlns:p15="http://schemas.microsoft.com/office/powerpoint/2012/main" userId="S-1-5-21-2962255280-943070510-2079031097-1323" providerId="AD"/>
      </p:ext>
    </p:extLst>
  </p:cmAuthor>
  <p:cmAuthor id="3" name="Orságová Zuzana" initials="OZ" lastIdx="1" clrIdx="2">
    <p:extLst>
      <p:ext uri="{19B8F6BF-5375-455C-9EA6-DF929625EA0E}">
        <p15:presenceInfo xmlns:p15="http://schemas.microsoft.com/office/powerpoint/2012/main" userId="S::zorsagova@justicecz.onmicrosoft.com::80824cd7-bb26-46d7-8425-5b83c6099b3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4ABF7-D9EE-45C0-B631-ECB3AFDFCC68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770E6E-D32E-42BF-B92C-90F1699014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5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 b="1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8087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variant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4800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924944"/>
            <a:ext cx="8229600" cy="3201219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0"/>
          </p:nvPr>
        </p:nvSpPr>
        <p:spPr>
          <a:xfrm>
            <a:off x="6948264" y="6165304"/>
            <a:ext cx="1800200" cy="360040"/>
          </a:xfrm>
        </p:spPr>
        <p:txBody>
          <a:bodyPr>
            <a:normAutofit/>
          </a:bodyPr>
          <a:lstStyle>
            <a:lvl1pPr marL="0" indent="0" algn="r">
              <a:buNone/>
              <a:defRPr sz="12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/>
            </a:lvl2pPr>
            <a:lvl5pPr marL="1828800" indent="0">
              <a:buNone/>
              <a:defRPr/>
            </a:lvl5pPr>
          </a:lstStyle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6569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variant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1083239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bsah variant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983F-E8B0-440E-85B9-4C3A06A570CB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B887-0EA1-4E9A-AEFA-B6C883CDAE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395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Obsah variant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1144800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708919"/>
            <a:ext cx="40392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2708919"/>
            <a:ext cx="40392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983F-E8B0-440E-85B9-4C3A06A570CB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B887-0EA1-4E9A-AEFA-B6C883CDAE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2729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Obsah variant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936104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2420888"/>
            <a:ext cx="4039200" cy="86409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7544" y="3284982"/>
            <a:ext cx="4039200" cy="2880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8" y="2420888"/>
            <a:ext cx="4039200" cy="8640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9" y="3284982"/>
            <a:ext cx="4039200" cy="2880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983F-E8B0-440E-85B9-4C3A06A570CB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B887-0EA1-4E9A-AEFA-B6C883CDAE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569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Obsah variant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983F-E8B0-440E-85B9-4C3A06A570CB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B887-0EA1-4E9A-AEFA-B6C883CDAE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8793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varianta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3" y="1484784"/>
            <a:ext cx="3009600" cy="100811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63888" y="1484784"/>
            <a:ext cx="5133600" cy="464137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7544" y="2636912"/>
            <a:ext cx="3009600" cy="34892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983F-E8B0-440E-85B9-4C3A06A570CB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B887-0EA1-4E9A-AEFA-B6C883CDAE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584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sah varianta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63688" y="1340767"/>
            <a:ext cx="5486400" cy="338680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983F-E8B0-440E-85B9-4C3A06A570CB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B887-0EA1-4E9A-AEFA-B6C883CDAE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926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Závěrečný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 b="1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cs-CZ" dirty="0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983F-E8B0-440E-85B9-4C3A06A570CB}" type="datetimeFigureOut">
              <a:rPr lang="cs-CZ" smtClean="0"/>
              <a:t>27.06.2022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B887-0EA1-4E9A-AEFA-B6C883CDAECA}" type="slidenum">
              <a:rPr lang="cs-CZ" smtClean="0"/>
              <a:t>‹#›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481" y="5876578"/>
            <a:ext cx="2257115" cy="432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857" y="6315169"/>
            <a:ext cx="252000" cy="252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688" y="6309272"/>
            <a:ext cx="252000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244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E983F-E8B0-440E-85B9-4C3A06A570CB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CB887-0EA1-4E9A-AEFA-B6C883CDAE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1293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5" r:id="rId7"/>
    <p:sldLayoutId id="2147483656" r:id="rId8"/>
    <p:sldLayoutId id="2147483657" r:id="rId9"/>
    <p:sldLayoutId id="2147483661" r:id="rId10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4">
            <a:extLst>
              <a:ext uri="{FF2B5EF4-FFF2-40B4-BE49-F238E27FC236}">
                <a16:creationId xmlns:a16="http://schemas.microsoft.com/office/drawing/2014/main" id="{AA4F66D1-9BB0-471B-9A0A-B79CCBCD8A2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1767075"/>
            <a:ext cx="7772400" cy="254888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5400" b="0" dirty="0" err="1"/>
              <a:t>Restorativní</a:t>
            </a:r>
            <a:r>
              <a:rPr lang="cs-CZ" sz="5400" b="0" dirty="0"/>
              <a:t> justice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463D4CE0-8C47-4147-8669-E65D454A57C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4509120"/>
            <a:ext cx="6400800" cy="1008112"/>
          </a:xfrm>
        </p:spPr>
        <p:txBody>
          <a:bodyPr/>
          <a:lstStyle/>
          <a:p>
            <a:pPr eaLnBrk="1" hangingPunct="1">
              <a:defRPr/>
            </a:pPr>
            <a:r>
              <a:rPr lang="cs-CZ" b="0" dirty="0"/>
              <a:t>Celostátní porada Pec pod Sněžkou</a:t>
            </a:r>
          </a:p>
          <a:p>
            <a:pPr eaLnBrk="1" hangingPunct="1">
              <a:defRPr/>
            </a:pPr>
            <a:r>
              <a:rPr lang="cs-CZ" b="0" dirty="0"/>
              <a:t>6. června 2022</a:t>
            </a:r>
          </a:p>
        </p:txBody>
      </p:sp>
    </p:spTree>
    <p:extLst>
      <p:ext uri="{BB962C8B-B14F-4D97-AF65-F5344CB8AC3E}">
        <p14:creationId xmlns:p14="http://schemas.microsoft.com/office/powerpoint/2010/main" val="434386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4">
            <a:extLst>
              <a:ext uri="{FF2B5EF4-FFF2-40B4-BE49-F238E27FC236}">
                <a16:creationId xmlns:a16="http://schemas.microsoft.com/office/drawing/2014/main" id="{AA4F66D1-9BB0-471B-9A0A-B79CCBCD8A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5400" b="0" dirty="0"/>
              <a:t>Východiska a principy </a:t>
            </a:r>
            <a:r>
              <a:rPr lang="cs-CZ" sz="5400" b="0" dirty="0" err="1"/>
              <a:t>restorativní</a:t>
            </a:r>
            <a:r>
              <a:rPr lang="cs-CZ" sz="5400" b="0" dirty="0"/>
              <a:t> justice</a:t>
            </a:r>
            <a:endParaRPr lang="cs-CZ" sz="5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86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C3EAC321-7F8C-4D62-BF25-08E4D41D1D0B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908720"/>
            <a:ext cx="8229600" cy="14998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400" b="1" dirty="0"/>
              <a:t>Doporučení Rady Evropy CM </a:t>
            </a:r>
            <a:r>
              <a:rPr lang="cs-CZ" sz="3400" b="1" dirty="0" err="1"/>
              <a:t>Rec</a:t>
            </a:r>
            <a:r>
              <a:rPr lang="cs-CZ" sz="3400" b="1" dirty="0"/>
              <a:t>(2018)8</a:t>
            </a:r>
          </a:p>
          <a:p>
            <a:pPr>
              <a:defRPr/>
            </a:pPr>
            <a:r>
              <a:rPr lang="cs-CZ" sz="3400" b="1" dirty="0"/>
              <a:t> o </a:t>
            </a:r>
            <a:r>
              <a:rPr lang="cs-CZ" sz="3400" b="1" dirty="0" err="1"/>
              <a:t>restorativní</a:t>
            </a:r>
            <a:r>
              <a:rPr lang="cs-CZ" sz="3400" b="1" dirty="0"/>
              <a:t> justici v trestních věcech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DBAD3D0-A05E-4755-B9CA-BAF9BE8CD40B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2408585"/>
            <a:ext cx="8435280" cy="411675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4000" dirty="0"/>
              <a:t>Čl. 3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cs-CZ" sz="4000" dirty="0"/>
              <a:t>„</a:t>
            </a:r>
            <a:r>
              <a:rPr lang="cs-CZ" sz="4000" dirty="0" err="1"/>
              <a:t>Restorativní</a:t>
            </a:r>
            <a:r>
              <a:rPr lang="cs-CZ" sz="4000" dirty="0"/>
              <a:t> justice“ označuje </a:t>
            </a:r>
            <a:r>
              <a:rPr lang="cs-CZ" sz="4000" b="1" dirty="0"/>
              <a:t>jakýkoli proces</a:t>
            </a:r>
            <a:r>
              <a:rPr lang="cs-CZ" sz="4000" dirty="0"/>
              <a:t>, který umožňuje těm, kteří </a:t>
            </a:r>
            <a:r>
              <a:rPr lang="cs-CZ" sz="4000" b="1" dirty="0"/>
              <a:t>byli poškozeni </a:t>
            </a:r>
            <a:r>
              <a:rPr lang="cs-CZ" sz="4000" dirty="0"/>
              <a:t>trestným činem, a </a:t>
            </a:r>
            <a:r>
              <a:rPr lang="cs-CZ" sz="4000" b="1" dirty="0"/>
              <a:t>těm, kteří za tuto újmu zodpovídají</a:t>
            </a:r>
            <a:r>
              <a:rPr lang="cs-CZ" sz="4000" dirty="0"/>
              <a:t>, aby se v případě </a:t>
            </a:r>
            <a:r>
              <a:rPr lang="cs-CZ" sz="4000" b="1" dirty="0"/>
              <a:t>dobrovolného</a:t>
            </a:r>
            <a:r>
              <a:rPr lang="cs-CZ" sz="4000" dirty="0"/>
              <a:t> souhlasu </a:t>
            </a:r>
            <a:r>
              <a:rPr lang="cs-CZ" sz="4000" b="1" dirty="0"/>
              <a:t>aktivně zúčastnili vyřešení </a:t>
            </a:r>
            <a:r>
              <a:rPr lang="cs-CZ" sz="4000" dirty="0"/>
              <a:t>záležitostí vzniklých v důsledku trestného činu, </a:t>
            </a:r>
            <a:r>
              <a:rPr lang="cs-CZ" sz="4000" b="1" dirty="0"/>
              <a:t>za pomoci školené a nestranné třetí strany…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52153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C3EAC321-7F8C-4D62-BF25-08E4D41D1D0B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908720"/>
            <a:ext cx="8229600" cy="14998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100" b="1" dirty="0"/>
              <a:t>Doporučení Rady Evropy CM </a:t>
            </a:r>
            <a:r>
              <a:rPr lang="cs-CZ" sz="3100" b="1" dirty="0" err="1"/>
              <a:t>Rec</a:t>
            </a:r>
            <a:r>
              <a:rPr lang="cs-CZ" sz="3100" b="1" dirty="0"/>
              <a:t>(2018)8</a:t>
            </a:r>
          </a:p>
          <a:p>
            <a:pPr>
              <a:defRPr/>
            </a:pPr>
            <a:r>
              <a:rPr lang="cs-CZ" sz="3100" b="1" dirty="0"/>
              <a:t> o </a:t>
            </a:r>
            <a:r>
              <a:rPr lang="cs-CZ" sz="3100" b="1" dirty="0" err="1"/>
              <a:t>restorativní</a:t>
            </a:r>
            <a:r>
              <a:rPr lang="cs-CZ" sz="3100" b="1" dirty="0"/>
              <a:t> justici v trestních věcech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DBAD3D0-A05E-4755-B9CA-BAF9BE8CD40B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204864"/>
            <a:ext cx="7924800" cy="3963888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4000" dirty="0"/>
              <a:t>Čl. 4</a:t>
            </a:r>
          </a:p>
          <a:p>
            <a:pPr marL="0" indent="0" algn="just">
              <a:buNone/>
            </a:pPr>
            <a:r>
              <a:rPr lang="cs-CZ" sz="4000" dirty="0" err="1"/>
              <a:t>Restorativní</a:t>
            </a:r>
            <a:r>
              <a:rPr lang="cs-CZ" sz="4000" dirty="0"/>
              <a:t> přístup má často formu dialogu (přímého či nepřímého) mezi obětí a pachatelem a ve vhodných případech zahrnuje i další osoby přímo či nepřímo zasažené trestným činem. To mohou být blízcí obětí a pachatelů, relevantní odborníci a členové nebo zástupci zasažených skupin. …</a:t>
            </a:r>
          </a:p>
          <a:p>
            <a:pPr marL="0" indent="0" algn="just">
              <a:buNone/>
            </a:pPr>
            <a:endParaRPr lang="cs-CZ" sz="4000" dirty="0"/>
          </a:p>
          <a:p>
            <a:pPr marL="0" indent="0" algn="just">
              <a:buNone/>
            </a:pPr>
            <a:r>
              <a:rPr lang="cs-CZ" sz="4000" dirty="0"/>
              <a:t>Čl. 5</a:t>
            </a:r>
          </a:p>
          <a:p>
            <a:pPr marL="0" indent="0" algn="just">
              <a:buNone/>
            </a:pPr>
            <a:r>
              <a:rPr lang="cs-CZ" sz="4000" dirty="0"/>
              <a:t>V závislosti na zemi, kde se používá, a způsobu, jakým se provádí, může být </a:t>
            </a:r>
            <a:r>
              <a:rPr lang="cs-CZ" sz="4000" dirty="0" err="1"/>
              <a:t>restorativní</a:t>
            </a:r>
            <a:r>
              <a:rPr lang="cs-CZ" sz="4000" dirty="0"/>
              <a:t> justice označována jako mediace oběť – pachatel, trestní mediace, </a:t>
            </a:r>
            <a:r>
              <a:rPr lang="cs-CZ" sz="4000" dirty="0" err="1"/>
              <a:t>restorativní</a:t>
            </a:r>
            <a:r>
              <a:rPr lang="cs-CZ" sz="4000" dirty="0"/>
              <a:t> konference, rodinná skupinové konference, kruhy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32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C3EAC321-7F8C-4D62-BF25-08E4D41D1D0B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908721"/>
            <a:ext cx="8229600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100" b="1" dirty="0"/>
              <a:t>Základní principy </a:t>
            </a:r>
            <a:r>
              <a:rPr lang="cs-CZ" sz="3100" b="1" dirty="0" err="1"/>
              <a:t>restorativní</a:t>
            </a:r>
            <a:r>
              <a:rPr lang="cs-CZ" sz="3100" b="1" dirty="0"/>
              <a:t> justice  dle čl. 13 až 17 CM </a:t>
            </a:r>
            <a:r>
              <a:rPr lang="cs-CZ" sz="3100" b="1" dirty="0" err="1"/>
              <a:t>Rec</a:t>
            </a:r>
            <a:r>
              <a:rPr lang="cs-CZ" sz="3100" b="1" dirty="0"/>
              <a:t>(2018)8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DBAD3D0-A05E-4755-B9CA-BAF9BE8CD40B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204864"/>
            <a:ext cx="7924800" cy="3963888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</a:pPr>
            <a:r>
              <a:rPr lang="cs-CZ" sz="3800" dirty="0"/>
              <a:t>Princip participace účastníků</a:t>
            </a:r>
          </a:p>
          <a:p>
            <a:pPr algn="just">
              <a:lnSpc>
                <a:spcPct val="130000"/>
              </a:lnSpc>
            </a:pPr>
            <a:r>
              <a:rPr lang="cs-CZ" sz="3800" dirty="0"/>
              <a:t>Princip nápravy újmy</a:t>
            </a:r>
          </a:p>
          <a:p>
            <a:pPr algn="just">
              <a:lnSpc>
                <a:spcPct val="130000"/>
              </a:lnSpc>
            </a:pPr>
            <a:r>
              <a:rPr lang="cs-CZ" sz="3800" dirty="0"/>
              <a:t>Dobrovolnost </a:t>
            </a:r>
          </a:p>
          <a:p>
            <a:pPr algn="just">
              <a:lnSpc>
                <a:spcPct val="130000"/>
              </a:lnSpc>
            </a:pPr>
            <a:r>
              <a:rPr lang="cs-CZ" sz="3800" dirty="0"/>
              <a:t>Rovné postavení stran a spravedlivá péče o jejich potřeby a zájmy</a:t>
            </a:r>
          </a:p>
          <a:p>
            <a:pPr algn="just">
              <a:lnSpc>
                <a:spcPct val="130000"/>
              </a:lnSpc>
            </a:pPr>
            <a:r>
              <a:rPr lang="cs-CZ" sz="3800" dirty="0"/>
              <a:t>Na konsenzu založená dohoda</a:t>
            </a:r>
          </a:p>
          <a:p>
            <a:pPr algn="just">
              <a:lnSpc>
                <a:spcPct val="130000"/>
              </a:lnSpc>
            </a:pPr>
            <a:r>
              <a:rPr lang="cs-CZ" sz="3800" dirty="0"/>
              <a:t>Odškodnění</a:t>
            </a:r>
          </a:p>
          <a:p>
            <a:pPr algn="just">
              <a:lnSpc>
                <a:spcPct val="130000"/>
              </a:lnSpc>
            </a:pPr>
            <a:r>
              <a:rPr lang="cs-CZ" sz="3800" dirty="0"/>
              <a:t>Reintegrace</a:t>
            </a:r>
          </a:p>
          <a:p>
            <a:pPr algn="just">
              <a:lnSpc>
                <a:spcPct val="130000"/>
              </a:lnSpc>
            </a:pPr>
            <a:r>
              <a:rPr lang="cs-CZ" sz="3800" dirty="0"/>
              <a:t>Důvěrnost procesu</a:t>
            </a:r>
          </a:p>
          <a:p>
            <a:pPr marL="0" indent="0" algn="just">
              <a:buNone/>
            </a:pP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769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C3EAC321-7F8C-4D62-BF25-08E4D41D1D0B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908721"/>
            <a:ext cx="8229600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100" b="1" dirty="0"/>
              <a:t>Další principy </a:t>
            </a:r>
            <a:r>
              <a:rPr lang="cs-CZ" sz="3100" b="1" dirty="0" err="1"/>
              <a:t>restorativní</a:t>
            </a:r>
            <a:r>
              <a:rPr lang="cs-CZ" sz="3100" b="1" dirty="0"/>
              <a:t> justice </a:t>
            </a:r>
          </a:p>
          <a:p>
            <a:pPr>
              <a:defRPr/>
            </a:pPr>
            <a:r>
              <a:rPr lang="cs-CZ" sz="3100" b="1" dirty="0"/>
              <a:t>dle čl. 18 a 19 CM </a:t>
            </a:r>
            <a:r>
              <a:rPr lang="cs-CZ" sz="3100" b="1" dirty="0" err="1"/>
              <a:t>Rec</a:t>
            </a:r>
            <a:r>
              <a:rPr lang="cs-CZ" sz="3100" b="1" dirty="0"/>
              <a:t>(2018)8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DBAD3D0-A05E-4755-B9CA-BAF9BE8CD40B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204864"/>
            <a:ext cx="7924800" cy="396388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</a:pPr>
            <a:r>
              <a:rPr lang="cs-CZ" sz="3500" b="1" dirty="0"/>
              <a:t>Dostupnost</a:t>
            </a:r>
            <a:r>
              <a:rPr lang="cs-CZ" sz="3500" dirty="0"/>
              <a:t> </a:t>
            </a:r>
            <a:r>
              <a:rPr lang="cs-CZ" sz="3500" dirty="0" err="1"/>
              <a:t>restorativní</a:t>
            </a:r>
            <a:r>
              <a:rPr lang="cs-CZ" sz="3500" dirty="0"/>
              <a:t> justice – místní i časová, bez ohledu na </a:t>
            </a:r>
            <a:r>
              <a:rPr lang="cs-CZ" sz="3500" b="1" dirty="0"/>
              <a:t>závažnost </a:t>
            </a:r>
            <a:r>
              <a:rPr lang="cs-CZ" sz="3500" dirty="0"/>
              <a:t>trestného činu a ve </a:t>
            </a:r>
            <a:r>
              <a:rPr lang="cs-CZ" sz="3500" b="1" dirty="0"/>
              <a:t>všech fázích</a:t>
            </a:r>
            <a:r>
              <a:rPr lang="cs-CZ" sz="3500" dirty="0"/>
              <a:t> trestního řízení</a:t>
            </a:r>
          </a:p>
          <a:p>
            <a:pPr algn="just">
              <a:lnSpc>
                <a:spcPct val="130000"/>
              </a:lnSpc>
            </a:pPr>
            <a:r>
              <a:rPr lang="cs-CZ" sz="3500" b="1" dirty="0"/>
              <a:t>Informované rozhodnutí </a:t>
            </a:r>
            <a:r>
              <a:rPr lang="cs-CZ" sz="3500" dirty="0"/>
              <a:t>stran o účasti na </a:t>
            </a:r>
            <a:r>
              <a:rPr lang="cs-CZ" sz="3500" dirty="0" err="1"/>
              <a:t>restorativní</a:t>
            </a:r>
            <a:r>
              <a:rPr lang="cs-CZ" sz="3500" dirty="0"/>
              <a:t> justici</a:t>
            </a:r>
          </a:p>
          <a:p>
            <a:pPr algn="just">
              <a:lnSpc>
                <a:spcPct val="130000"/>
              </a:lnSpc>
            </a:pPr>
            <a:endParaRPr lang="cs-CZ" sz="3800" dirty="0"/>
          </a:p>
          <a:p>
            <a:pPr marL="0" indent="0" algn="just">
              <a:buNone/>
            </a:pP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223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C3EAC321-7F8C-4D62-BF25-08E4D41D1D0B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908721"/>
            <a:ext cx="8229600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100" b="1" dirty="0"/>
              <a:t>Programové prohlášení vlády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DBAD3D0-A05E-4755-B9CA-BAF9BE8CD40B}"/>
              </a:ext>
            </a:extLst>
          </p:cNvPr>
          <p:cNvSpPr txBox="1">
            <a:spLocks noChangeArrowheads="1"/>
          </p:cNvSpPr>
          <p:nvPr/>
        </p:nvSpPr>
        <p:spPr>
          <a:xfrm>
            <a:off x="323528" y="2204864"/>
            <a:ext cx="8640960" cy="39638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30000"/>
              </a:lnSpc>
              <a:buNone/>
            </a:pPr>
            <a:r>
              <a:rPr lang="cs-CZ" dirty="0"/>
              <a:t>Budeme prosazovat rozšíření konceptu </a:t>
            </a:r>
            <a:r>
              <a:rPr lang="cs-CZ" dirty="0" err="1"/>
              <a:t>restorativní</a:t>
            </a:r>
            <a:r>
              <a:rPr lang="cs-CZ" dirty="0"/>
              <a:t> justice v návaznosti na Strategii </a:t>
            </a:r>
            <a:r>
              <a:rPr lang="cs-CZ" dirty="0" err="1"/>
              <a:t>restorativní</a:t>
            </a:r>
            <a:r>
              <a:rPr lang="cs-CZ" dirty="0"/>
              <a:t> justice pro ČR a podpoříme rozšíření konceptu probačních domů.</a:t>
            </a:r>
            <a:endParaRPr lang="cs-CZ" sz="3800" dirty="0"/>
          </a:p>
          <a:p>
            <a:pPr marL="0" indent="0" algn="just">
              <a:buNone/>
            </a:pP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787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C3EAC321-7F8C-4D62-BF25-08E4D41D1D0B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908721"/>
            <a:ext cx="8229600" cy="864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2600" b="1" dirty="0"/>
              <a:t>Pravidla a standardy probační a mediační činnosti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DBAD3D0-A05E-4755-B9CA-BAF9BE8CD40B}"/>
              </a:ext>
            </a:extLst>
          </p:cNvPr>
          <p:cNvSpPr txBox="1">
            <a:spLocks noChangeArrowheads="1"/>
          </p:cNvSpPr>
          <p:nvPr/>
        </p:nvSpPr>
        <p:spPr>
          <a:xfrm>
            <a:off x="539552" y="1916832"/>
            <a:ext cx="8280920" cy="4680519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30000"/>
              </a:lnSpc>
              <a:spcBef>
                <a:spcPts val="1200"/>
              </a:spcBef>
              <a:buNone/>
            </a:pPr>
            <a:r>
              <a:rPr lang="cs-CZ" sz="7100" b="1" dirty="0">
                <a:solidFill>
                  <a:schemeClr val="tx2"/>
                </a:solidFill>
              </a:rPr>
              <a:t>Služba se řídí </a:t>
            </a:r>
            <a:r>
              <a:rPr lang="cs-CZ" sz="7100" b="1" dirty="0" err="1">
                <a:solidFill>
                  <a:schemeClr val="tx2"/>
                </a:solidFill>
              </a:rPr>
              <a:t>restorativním</a:t>
            </a:r>
            <a:r>
              <a:rPr lang="cs-CZ" sz="7100" b="1" dirty="0">
                <a:solidFill>
                  <a:schemeClr val="tx2"/>
                </a:solidFill>
              </a:rPr>
              <a:t> přístupem  </a:t>
            </a:r>
          </a:p>
          <a:p>
            <a:pPr marL="0" indent="0" algn="just">
              <a:lnSpc>
                <a:spcPct val="130000"/>
              </a:lnSpc>
              <a:spcBef>
                <a:spcPts val="1200"/>
              </a:spcBef>
              <a:buNone/>
            </a:pPr>
            <a:r>
              <a:rPr lang="cs-CZ" sz="7100" dirty="0"/>
              <a:t>Služba usiluje o </a:t>
            </a:r>
            <a:r>
              <a:rPr lang="cs-CZ" sz="7100" b="1" dirty="0"/>
              <a:t>obnovu právních i společenských vztahů</a:t>
            </a:r>
            <a:r>
              <a:rPr lang="cs-CZ" sz="7100" dirty="0"/>
              <a:t> narušených trestným činem. </a:t>
            </a:r>
          </a:p>
          <a:p>
            <a:pPr marL="0" indent="0" algn="just">
              <a:lnSpc>
                <a:spcPct val="130000"/>
              </a:lnSpc>
              <a:spcBef>
                <a:spcPts val="1200"/>
              </a:spcBef>
              <a:buNone/>
            </a:pPr>
            <a:r>
              <a:rPr lang="cs-CZ" sz="7100" dirty="0"/>
              <a:t>Služba se orientuje na </a:t>
            </a:r>
            <a:r>
              <a:rPr lang="cs-CZ" sz="7100" b="1" dirty="0"/>
              <a:t>nápravu způsobené újmy</a:t>
            </a:r>
            <a:r>
              <a:rPr lang="cs-CZ" sz="7100" dirty="0"/>
              <a:t>, </a:t>
            </a:r>
            <a:r>
              <a:rPr lang="cs-CZ" sz="7100" b="1" dirty="0"/>
              <a:t>přijetí odpovědnosti pachatele</a:t>
            </a:r>
            <a:r>
              <a:rPr lang="cs-CZ" sz="7100" dirty="0"/>
              <a:t> za její způsobení, </a:t>
            </a:r>
            <a:r>
              <a:rPr lang="cs-CZ" sz="7100" b="1" dirty="0"/>
              <a:t>pomoc oběti </a:t>
            </a:r>
            <a:r>
              <a:rPr lang="cs-CZ" sz="7100" dirty="0"/>
              <a:t>a </a:t>
            </a:r>
            <a:r>
              <a:rPr lang="cs-CZ" sz="7100" b="1" dirty="0"/>
              <a:t>zapojení komunity </a:t>
            </a:r>
            <a:r>
              <a:rPr lang="cs-CZ" sz="7100" dirty="0"/>
              <a:t>do procesu řešení trestné činnosti. </a:t>
            </a:r>
          </a:p>
          <a:p>
            <a:pPr marL="0" indent="0" algn="just">
              <a:lnSpc>
                <a:spcPct val="130000"/>
              </a:lnSpc>
              <a:spcBef>
                <a:spcPts val="1200"/>
              </a:spcBef>
              <a:buNone/>
            </a:pPr>
            <a:r>
              <a:rPr lang="cs-CZ" sz="7100" dirty="0"/>
              <a:t>Služba upřednostňuje proces založený na </a:t>
            </a:r>
            <a:r>
              <a:rPr lang="cs-CZ" sz="7100" b="1" dirty="0"/>
              <a:t>spolupráci a účasti </a:t>
            </a:r>
            <a:r>
              <a:rPr lang="cs-CZ" sz="7100" dirty="0"/>
              <a:t>všech osob dotčených trestným činem a preferuje výsledky a řešení vycházející ze </a:t>
            </a:r>
            <a:r>
              <a:rPr lang="cs-CZ" sz="7100" b="1" dirty="0"/>
              <a:t>vzájemné dohody zúčastněných.</a:t>
            </a:r>
          </a:p>
          <a:p>
            <a:pPr marL="0" indent="0" algn="just">
              <a:buNone/>
            </a:pP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55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4">
            <a:extLst>
              <a:ext uri="{FF2B5EF4-FFF2-40B4-BE49-F238E27FC236}">
                <a16:creationId xmlns:a16="http://schemas.microsoft.com/office/drawing/2014/main" id="{AA4F66D1-9BB0-471B-9A0A-B79CCBCD8A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600" y="2852936"/>
            <a:ext cx="7211144" cy="1143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b="0" dirty="0"/>
              <a:t>Údaje o vybraných restorativních činnostech Probační a mediační služby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71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C3EAC321-7F8C-4D62-BF25-08E4D41D1D0B}"/>
              </a:ext>
            </a:extLst>
          </p:cNvPr>
          <p:cNvSpPr txBox="1">
            <a:spLocks noChangeArrowheads="1"/>
          </p:cNvSpPr>
          <p:nvPr/>
        </p:nvSpPr>
        <p:spPr>
          <a:xfrm>
            <a:off x="304800" y="908721"/>
            <a:ext cx="8229600" cy="10801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100" b="1" dirty="0"/>
              <a:t>Vývoj počtu mediací</a:t>
            </a:r>
          </a:p>
          <a:p>
            <a:pPr>
              <a:defRPr/>
            </a:pPr>
            <a:r>
              <a:rPr lang="cs-CZ" sz="1200" b="1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Zdroj dat:</a:t>
            </a:r>
            <a:r>
              <a:rPr lang="cs-CZ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Export dat Probační rejstřík AIS PMS 2017–2021</a:t>
            </a:r>
          </a:p>
          <a:p>
            <a:pPr>
              <a:defRPr/>
            </a:pPr>
            <a:endParaRPr lang="cs-CZ" sz="3100" b="1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DBAD3D0-A05E-4755-B9CA-BAF9BE8CD40B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204864"/>
            <a:ext cx="7924800" cy="39638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</a:pPr>
            <a:endParaRPr lang="cs-CZ" sz="3800" dirty="0"/>
          </a:p>
          <a:p>
            <a:pPr marL="0" indent="0" algn="just">
              <a:buNone/>
            </a:pP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F26B0F8E-F8B9-4D7A-8189-0981E883FD7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7560840" cy="45365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5485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C3EAC321-7F8C-4D62-BF25-08E4D41D1D0B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229744"/>
            <a:ext cx="8229600" cy="5040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100" b="1" dirty="0"/>
              <a:t>Struktura případů s mediací v roce 2021</a:t>
            </a:r>
          </a:p>
          <a:p>
            <a:pPr>
              <a:defRPr/>
            </a:pPr>
            <a:endParaRPr lang="cs-CZ" sz="800" b="1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sz="12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Zdroj dat:</a:t>
            </a:r>
            <a:r>
              <a:rPr lang="cs-CZ" sz="12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Export dat Probační rejstřík AIS PMS 12/2021</a:t>
            </a:r>
          </a:p>
          <a:p>
            <a:pPr>
              <a:defRPr/>
            </a:pPr>
            <a:endParaRPr lang="cs-CZ" sz="3100" b="1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DBAD3D0-A05E-4755-B9CA-BAF9BE8CD40B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204864"/>
            <a:ext cx="7924800" cy="39638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</a:pPr>
            <a:endParaRPr lang="cs-CZ" sz="3800" dirty="0"/>
          </a:p>
          <a:p>
            <a:pPr marL="0" indent="0" algn="just">
              <a:buNone/>
            </a:pP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164A8B7-C50A-45DA-84D4-1FF5A1DF808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40" y="1683186"/>
            <a:ext cx="8207898" cy="52595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33412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C3EAC321-7F8C-4D62-BF25-08E4D41D1D0B}"/>
              </a:ext>
            </a:extLst>
          </p:cNvPr>
          <p:cNvSpPr txBox="1">
            <a:spLocks noChangeArrowheads="1"/>
          </p:cNvSpPr>
          <p:nvPr/>
        </p:nvSpPr>
        <p:spPr>
          <a:xfrm>
            <a:off x="310718" y="1124744"/>
            <a:ext cx="8229600" cy="5040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100" b="1" dirty="0"/>
              <a:t>Restorativní konference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DBAD3D0-A05E-4755-B9CA-BAF9BE8CD40B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204864"/>
            <a:ext cx="7924800" cy="39638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</a:pPr>
            <a:endParaRPr lang="cs-CZ" sz="3800" dirty="0"/>
          </a:p>
          <a:p>
            <a:pPr marL="0" indent="0" algn="just">
              <a:buNone/>
            </a:pP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E84EB58-31E2-4D2D-88EB-9FF84C187620}"/>
              </a:ext>
            </a:extLst>
          </p:cNvPr>
          <p:cNvSpPr txBox="1"/>
          <p:nvPr/>
        </p:nvSpPr>
        <p:spPr>
          <a:xfrm>
            <a:off x="914400" y="1881698"/>
            <a:ext cx="8229600" cy="73404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/>
            <a:r>
              <a:rPr lang="cs-CZ" sz="1800" b="1" i="0" u="none" strike="noStrike" baseline="0" dirty="0">
                <a:solidFill>
                  <a:srgbClr val="000000"/>
                </a:solidFill>
                <a:latin typeface="+mj-lt"/>
              </a:rPr>
              <a:t>	</a:t>
            </a:r>
            <a:endParaRPr lang="cs-CZ" dirty="0">
              <a:solidFill>
                <a:srgbClr val="000000"/>
              </a:solidFill>
              <a:latin typeface="+mj-lt"/>
            </a:endParaRPr>
          </a:p>
          <a:p>
            <a:pPr marL="285750" indent="-285750" rtl="0">
              <a:spcBef>
                <a:spcPts val="600"/>
              </a:spcBef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cs-CZ" sz="2000" b="0" i="0" u="none" strike="noStrike" baseline="0" dirty="0">
                <a:solidFill>
                  <a:srgbClr val="000000"/>
                </a:solidFill>
                <a:latin typeface="+mj-lt"/>
              </a:rPr>
              <a:t>mimo pachatele a oběti se účastní další osoby: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000" b="0" i="0" u="none" strike="noStrike" baseline="0" dirty="0">
                <a:solidFill>
                  <a:srgbClr val="000000"/>
                </a:solidFill>
                <a:latin typeface="+mj-lt"/>
              </a:rPr>
              <a:t>osoby blízké oběti i pachateli (rodinní příslušníci, zákonní zástupci, další osoby blízké...)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rgbClr val="000000"/>
                </a:solidFill>
                <a:latin typeface="+mj-lt"/>
              </a:rPr>
              <a:t>zástupci komunity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sz="2000" b="0" i="0" u="none" strike="noStrike" baseline="0" dirty="0">
                <a:solidFill>
                  <a:srgbClr val="000000"/>
                </a:solidFill>
                <a:latin typeface="+mj-lt"/>
              </a:rPr>
              <a:t>kuráto</a:t>
            </a:r>
            <a:r>
              <a:rPr lang="cs-CZ" sz="2000" dirty="0">
                <a:solidFill>
                  <a:srgbClr val="000000"/>
                </a:solidFill>
                <a:latin typeface="+mj-lt"/>
              </a:rPr>
              <a:t>r pro mládež</a:t>
            </a:r>
          </a:p>
          <a:p>
            <a:pPr marL="285750" indent="-285750">
              <a:spcBef>
                <a:spcPts val="600"/>
              </a:spcBef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cs-CZ" sz="2000" b="0" i="0" u="none" strike="noStrike" baseline="0" dirty="0">
                <a:solidFill>
                  <a:srgbClr val="000000"/>
                </a:solidFill>
                <a:latin typeface="+mj-lt"/>
              </a:rPr>
              <a:t>řídí facilitátor, cílem je dosažení dialogu me</a:t>
            </a:r>
            <a:r>
              <a:rPr lang="cs-CZ" sz="2000" dirty="0">
                <a:solidFill>
                  <a:srgbClr val="000000"/>
                </a:solidFill>
                <a:latin typeface="+mj-lt"/>
              </a:rPr>
              <a:t>zi zúčastněnými, diskuze nad spáchaným trestným činem a snaha o nápravu způsobené újmy</a:t>
            </a:r>
          </a:p>
          <a:p>
            <a:pPr marL="285750" indent="-285750">
              <a:spcBef>
                <a:spcPts val="600"/>
              </a:spcBef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cs-CZ" sz="2000" b="0" i="0" u="none" strike="noStrike" baseline="0" dirty="0">
                <a:solidFill>
                  <a:srgbClr val="000000"/>
                </a:solidFill>
                <a:latin typeface="+mj-lt"/>
              </a:rPr>
              <a:t>nejčastěji v případech dětí a mladistvých</a:t>
            </a:r>
          </a:p>
          <a:p>
            <a:pPr marL="285750" indent="-285750">
              <a:spcBef>
                <a:spcPts val="600"/>
              </a:spcBef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cs-CZ" sz="2000" dirty="0">
                <a:solidFill>
                  <a:srgbClr val="000000"/>
                </a:solidFill>
                <a:latin typeface="+mj-lt"/>
              </a:rPr>
              <a:t>řádově jednotky případů ročně</a:t>
            </a:r>
            <a:endParaRPr lang="cs-CZ" sz="2000" b="0" i="0" u="none" strike="noStrike" baseline="0" dirty="0">
              <a:solidFill>
                <a:srgbClr val="000000"/>
              </a:solidFill>
              <a:latin typeface="+mj-lt"/>
            </a:endParaRPr>
          </a:p>
          <a:p>
            <a:pPr rtl="0"/>
            <a:endParaRPr lang="cs-CZ" dirty="0">
              <a:solidFill>
                <a:srgbClr val="000000"/>
              </a:solidFill>
              <a:latin typeface="+mj-lt"/>
            </a:endParaRPr>
          </a:p>
          <a:p>
            <a:pPr rtl="0"/>
            <a:endParaRPr lang="cs-CZ" sz="1800" b="0" i="0" u="none" strike="noStrike" baseline="0" dirty="0">
              <a:solidFill>
                <a:srgbClr val="000000"/>
              </a:solidFill>
              <a:latin typeface="+mj-lt"/>
            </a:endParaRPr>
          </a:p>
          <a:p>
            <a:pPr rtl="0"/>
            <a:endParaRPr lang="cs-CZ" dirty="0">
              <a:solidFill>
                <a:srgbClr val="000000"/>
              </a:solidFill>
              <a:latin typeface="+mj-lt"/>
            </a:endParaRPr>
          </a:p>
          <a:p>
            <a:pPr rtl="0"/>
            <a:endParaRPr lang="cs-CZ" sz="1800" b="0" i="0" u="none" strike="noStrike" baseline="0" dirty="0">
              <a:solidFill>
                <a:srgbClr val="000000"/>
              </a:solidFill>
              <a:latin typeface="+mj-lt"/>
            </a:endParaRPr>
          </a:p>
          <a:p>
            <a:pPr rtl="0"/>
            <a:endParaRPr lang="cs-CZ" dirty="0">
              <a:solidFill>
                <a:srgbClr val="000000"/>
              </a:solidFill>
              <a:latin typeface="+mj-lt"/>
            </a:endParaRPr>
          </a:p>
          <a:p>
            <a:pPr rtl="0"/>
            <a:endParaRPr lang="cs-CZ" sz="1200" b="0" i="1" u="none" strike="noStrike" baseline="0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i="1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b="0" i="1" u="none" strike="noStrike" baseline="0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i="1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b="0" i="1" u="none" strike="noStrike" baseline="0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i="1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b="0" i="1" u="none" strike="noStrike" baseline="0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i="1" dirty="0">
              <a:solidFill>
                <a:srgbClr val="000000"/>
              </a:solidFill>
              <a:latin typeface="Tms Rmn"/>
            </a:endParaRPr>
          </a:p>
          <a:p>
            <a:pPr rtl="0"/>
            <a:r>
              <a:rPr lang="cs-CZ" sz="1200" b="0" i="1" u="none" strike="noStrike" baseline="0" dirty="0">
                <a:solidFill>
                  <a:srgbClr val="000000"/>
                </a:solidFill>
                <a:latin typeface="Tms Rmn"/>
              </a:rPr>
              <a:t>Zdroj dat: Monitoring spolupráce s oběťmi trestných činů 2021</a:t>
            </a:r>
            <a:endParaRPr lang="cs-CZ" sz="1200" b="0" i="1" u="none" strike="noStrike" baseline="0" dirty="0">
              <a:solidFill>
                <a:srgbClr val="0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677941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C3EAC321-7F8C-4D62-BF25-08E4D41D1D0B}"/>
              </a:ext>
            </a:extLst>
          </p:cNvPr>
          <p:cNvSpPr txBox="1">
            <a:spLocks noChangeArrowheads="1"/>
          </p:cNvSpPr>
          <p:nvPr/>
        </p:nvSpPr>
        <p:spPr>
          <a:xfrm>
            <a:off x="283098" y="1088741"/>
            <a:ext cx="8229600" cy="5040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100" b="1" dirty="0"/>
              <a:t>Uzavřené dohody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DBAD3D0-A05E-4755-B9CA-BAF9BE8CD40B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204864"/>
            <a:ext cx="7924800" cy="39638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</a:pPr>
            <a:endParaRPr lang="cs-CZ" sz="3800" dirty="0"/>
          </a:p>
          <a:p>
            <a:pPr marL="0" indent="0" algn="just">
              <a:buNone/>
            </a:pP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E84EB58-31E2-4D2D-88EB-9FF84C187620}"/>
              </a:ext>
            </a:extLst>
          </p:cNvPr>
          <p:cNvSpPr txBox="1"/>
          <p:nvPr/>
        </p:nvSpPr>
        <p:spPr>
          <a:xfrm>
            <a:off x="914400" y="1881698"/>
            <a:ext cx="82296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/>
            <a:r>
              <a:rPr lang="cs-CZ" sz="1800" b="1" i="0" u="none" strike="noStrike" baseline="0" dirty="0">
                <a:solidFill>
                  <a:srgbClr val="000000"/>
                </a:solidFill>
                <a:latin typeface="+mj-lt"/>
              </a:rPr>
              <a:t>	</a:t>
            </a:r>
            <a:endParaRPr lang="cs-CZ" dirty="0">
              <a:solidFill>
                <a:srgbClr val="000000"/>
              </a:solidFill>
              <a:latin typeface="+mj-lt"/>
            </a:endParaRPr>
          </a:p>
          <a:p>
            <a:pPr rtl="0"/>
            <a:r>
              <a:rPr lang="cs-CZ" sz="1800" b="0" i="0" u="none" strike="noStrike" baseline="0" dirty="0">
                <a:solidFill>
                  <a:srgbClr val="000000"/>
                </a:solidFill>
                <a:latin typeface="+mj-lt"/>
              </a:rPr>
              <a:t>Počty uzavřený dohod z pohledu obětí (vypořádání vzájemných vztahů, dohoda o náhradě škody...)</a:t>
            </a:r>
          </a:p>
          <a:p>
            <a:pPr rtl="0"/>
            <a:endParaRPr lang="cs-CZ" dirty="0">
              <a:solidFill>
                <a:srgbClr val="000000"/>
              </a:solidFill>
              <a:latin typeface="+mj-lt"/>
            </a:endParaRPr>
          </a:p>
          <a:p>
            <a:pPr rtl="0"/>
            <a:endParaRPr lang="cs-CZ" sz="1800" b="0" i="0" u="none" strike="noStrike" baseline="0" dirty="0">
              <a:solidFill>
                <a:srgbClr val="000000"/>
              </a:solidFill>
              <a:latin typeface="+mj-lt"/>
            </a:endParaRPr>
          </a:p>
          <a:p>
            <a:pPr rtl="0"/>
            <a:endParaRPr lang="cs-CZ" dirty="0">
              <a:solidFill>
                <a:srgbClr val="000000"/>
              </a:solidFill>
              <a:latin typeface="+mj-lt"/>
            </a:endParaRPr>
          </a:p>
          <a:p>
            <a:pPr rtl="0"/>
            <a:endParaRPr lang="cs-CZ" sz="1800" b="0" i="0" u="none" strike="noStrike" baseline="0" dirty="0">
              <a:solidFill>
                <a:srgbClr val="000000"/>
              </a:solidFill>
              <a:latin typeface="+mj-lt"/>
            </a:endParaRPr>
          </a:p>
          <a:p>
            <a:pPr rtl="0"/>
            <a:endParaRPr lang="cs-CZ" dirty="0">
              <a:solidFill>
                <a:srgbClr val="000000"/>
              </a:solidFill>
              <a:latin typeface="+mj-lt"/>
            </a:endParaRPr>
          </a:p>
          <a:p>
            <a:pPr rtl="0"/>
            <a:endParaRPr lang="cs-CZ" sz="1200" b="0" i="1" u="none" strike="noStrike" baseline="0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i="1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b="0" i="1" u="none" strike="noStrike" baseline="0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i="1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b="0" i="1" u="none" strike="noStrike" baseline="0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i="1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b="0" i="1" u="none" strike="noStrike" baseline="0" dirty="0">
              <a:solidFill>
                <a:srgbClr val="000000"/>
              </a:solidFill>
              <a:latin typeface="Tms Rmn"/>
            </a:endParaRPr>
          </a:p>
          <a:p>
            <a:pPr rtl="0"/>
            <a:endParaRPr lang="cs-CZ" sz="1200" i="1" dirty="0">
              <a:solidFill>
                <a:srgbClr val="000000"/>
              </a:solidFill>
              <a:latin typeface="Tms Rmn"/>
            </a:endParaRPr>
          </a:p>
          <a:p>
            <a:pPr rtl="0"/>
            <a:r>
              <a:rPr lang="cs-CZ" sz="1200" b="0" i="1" u="none" strike="noStrike" baseline="0" dirty="0">
                <a:solidFill>
                  <a:srgbClr val="000000"/>
                </a:solidFill>
                <a:latin typeface="Tms Rmn"/>
              </a:rPr>
              <a:t>Zdroj dat: Monitoring spolupráce s oběťmi trestných činů 2021</a:t>
            </a:r>
            <a:endParaRPr lang="cs-CZ" sz="1200" b="0" i="1" u="none" strike="noStrike" baseline="0" dirty="0">
              <a:solidFill>
                <a:srgbClr val="000000"/>
              </a:solidFill>
              <a:latin typeface="+mj-lt"/>
            </a:endParaRPr>
          </a:p>
        </p:txBody>
      </p:sp>
      <p:graphicFrame>
        <p:nvGraphicFramePr>
          <p:cNvPr id="3" name="Tabulka 3">
            <a:extLst>
              <a:ext uri="{FF2B5EF4-FFF2-40B4-BE49-F238E27FC236}">
                <a16:creationId xmlns:a16="http://schemas.microsoft.com/office/drawing/2014/main" id="{FE8C549A-4F40-4455-9B0B-8B90EFF22E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99652"/>
              </p:ext>
            </p:extLst>
          </p:nvPr>
        </p:nvGraphicFramePr>
        <p:xfrm>
          <a:off x="1524000" y="3429000"/>
          <a:ext cx="6095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34779828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04388493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70411512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53559147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39795030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30476735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5935124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6557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ČR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1136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1164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883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751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33847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02681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4">
            <a:extLst>
              <a:ext uri="{FF2B5EF4-FFF2-40B4-BE49-F238E27FC236}">
                <a16:creationId xmlns:a16="http://schemas.microsoft.com/office/drawing/2014/main" id="{AA4F66D1-9BB0-471B-9A0A-B79CCBCD8A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600" y="2852936"/>
            <a:ext cx="7211144" cy="1143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b="0" dirty="0"/>
              <a:t>Aktivity Služby v oblasti </a:t>
            </a:r>
            <a:r>
              <a:rPr lang="cs-CZ" b="0" dirty="0" err="1"/>
              <a:t>restorativní</a:t>
            </a:r>
            <a:r>
              <a:rPr lang="cs-CZ" b="0" dirty="0"/>
              <a:t> justice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020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93610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3100" dirty="0"/>
              <a:t>Další aktivity Služby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137323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dirty="0"/>
              <a:t>Vzdělávací aktivity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dirty="0"/>
              <a:t>Účast v </a:t>
            </a:r>
            <a:r>
              <a:rPr lang="cs-CZ" dirty="0" err="1"/>
              <a:t>Restorativní</a:t>
            </a:r>
            <a:r>
              <a:rPr lang="cs-CZ" dirty="0"/>
              <a:t> platformě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dirty="0"/>
              <a:t>Projekt </a:t>
            </a:r>
            <a:r>
              <a:rPr lang="cs-CZ" dirty="0" err="1"/>
              <a:t>Strategies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Changes</a:t>
            </a:r>
            <a:endParaRPr lang="cs-CZ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dirty="0"/>
              <a:t>Účast na roadshow #zOčídoOčí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dirty="0"/>
              <a:t>Týden </a:t>
            </a:r>
            <a:r>
              <a:rPr lang="cs-CZ" dirty="0" err="1"/>
              <a:t>restorativní</a:t>
            </a:r>
            <a:r>
              <a:rPr lang="cs-CZ" dirty="0"/>
              <a:t> justice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38396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Helvetica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EC8A4CC5361C6A4DACBECDE035180FAA" ma:contentTypeVersion="0" ma:contentTypeDescription="Vytvoří nový dokument" ma:contentTypeScope="" ma:versionID="b180986a6a4ee269ecf353cf64f1b91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2ecb93c72f33e94aa0d8973920a8bbe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1EFC0C5-563E-44D9-8052-1F355380D1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D1726A8-F6BD-4190-A6AA-931F5F49D05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391AA9-7E0F-4015-8C3A-3FDAE682E9C5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5323</TotalTime>
  <Words>552</Words>
  <Application>Microsoft Office PowerPoint</Application>
  <PresentationFormat>Předvádění na obrazovce (4:3)</PresentationFormat>
  <Paragraphs>101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Arial</vt:lpstr>
      <vt:lpstr>Calibri</vt:lpstr>
      <vt:lpstr>Courier New</vt:lpstr>
      <vt:lpstr>Helvetica</vt:lpstr>
      <vt:lpstr>Tms Rmn</vt:lpstr>
      <vt:lpstr>Motiv systému Office</vt:lpstr>
      <vt:lpstr>Restorativní justice</vt:lpstr>
      <vt:lpstr>Východiska a principy restorativní justice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Údaje o vybraných restorativních činnostech Probační a mediační služby</vt:lpstr>
      <vt:lpstr>Prezentace aplikace PowerPoint</vt:lpstr>
      <vt:lpstr>Prezentace aplikace PowerPoint</vt:lpstr>
      <vt:lpstr>Prezentace aplikace PowerPoint</vt:lpstr>
      <vt:lpstr>Prezentace aplikace PowerPoint</vt:lpstr>
      <vt:lpstr>Aktivity Služby v oblasti restorativní justice</vt:lpstr>
      <vt:lpstr>Další aktivity Služby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HLAVNÍ NADPIS</dc:title>
  <dc:creator>Jakešová Miroslava</dc:creator>
  <cp:lastModifiedBy>Šlesingerová Kateřina</cp:lastModifiedBy>
  <cp:revision>187</cp:revision>
  <cp:lastPrinted>2021-10-04T06:22:11Z</cp:lastPrinted>
  <dcterms:created xsi:type="dcterms:W3CDTF">2020-09-03T11:00:26Z</dcterms:created>
  <dcterms:modified xsi:type="dcterms:W3CDTF">2022-06-27T14:43:28Z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0x010100EC8A4CC5361C6A4DACBECDE035180FAA</vt:lpwstr>
  </property>
</Properties>
</file>