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11"/>
  </p:notesMasterIdLst>
  <p:sldIdLst>
    <p:sldId id="256" r:id="rId2"/>
    <p:sldId id="257" r:id="rId3"/>
    <p:sldId id="259" r:id="rId4"/>
    <p:sldId id="258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18E9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4" d="100"/>
          <a:sy n="114" d="100"/>
        </p:scale>
        <p:origin x="1368" y="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0683C53-209C-40A5-8BC7-2A222E9E8B5F}" type="datetimeFigureOut">
              <a:rPr lang="cs-CZ" smtClean="0"/>
              <a:t>21.03.2022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20AC157-68E0-4F13-9BFD-18D668B6640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0472038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1"/>
          <p:cNvSpPr>
            <a:spLocks noGrp="1"/>
          </p:cNvSpPr>
          <p:nvPr>
            <p:ph type="ctrTitle"/>
          </p:nvPr>
        </p:nvSpPr>
        <p:spPr>
          <a:xfrm>
            <a:off x="2987824" y="3356992"/>
            <a:ext cx="5470376" cy="1944216"/>
          </a:xfrm>
          <a:prstGeom prst="rect">
            <a:avLst/>
          </a:prstGeom>
        </p:spPr>
        <p:txBody>
          <a:bodyPr>
            <a:noAutofit/>
          </a:bodyPr>
          <a:lstStyle/>
          <a:p>
            <a:pPr algn="l"/>
            <a:r>
              <a:rPr lang="pl-PL" b="1" dirty="0">
                <a:latin typeface="+mn-lt"/>
              </a:rPr>
              <a:t>Státní podpora sportu </a:t>
            </a:r>
            <a:br>
              <a:rPr lang="pl-PL" b="1" dirty="0">
                <a:latin typeface="+mn-lt"/>
              </a:rPr>
            </a:br>
            <a:r>
              <a:rPr lang="pl-PL" b="1" dirty="0">
                <a:latin typeface="+mn-lt"/>
              </a:rPr>
              <a:t>pro rok 2013</a:t>
            </a:r>
            <a:endParaRPr lang="cs-CZ" b="1" dirty="0">
              <a:latin typeface="+mn-lt"/>
            </a:endParaRPr>
          </a:p>
        </p:txBody>
      </p:sp>
      <p:sp>
        <p:nvSpPr>
          <p:cNvPr id="8" name="Podnadpis 2"/>
          <p:cNvSpPr>
            <a:spLocks noGrp="1"/>
          </p:cNvSpPr>
          <p:nvPr>
            <p:ph type="subTitle" idx="1"/>
          </p:nvPr>
        </p:nvSpPr>
        <p:spPr>
          <a:xfrm>
            <a:off x="2987824" y="5949280"/>
            <a:ext cx="4784576" cy="432048"/>
          </a:xfrm>
        </p:spPr>
        <p:txBody>
          <a:bodyPr>
            <a:normAutofit fontScale="77500" lnSpcReduction="20000"/>
          </a:bodyPr>
          <a:lstStyle>
            <a:lvl1pPr marL="0" indent="0">
              <a:buNone/>
              <a:defRPr/>
            </a:lvl1pPr>
          </a:lstStyle>
          <a:p>
            <a:pPr algn="l"/>
            <a:r>
              <a:rPr lang="cs-CZ" sz="900" dirty="0"/>
              <a:t>Ministerstvo školství, mládeže a tělovýchovy</a:t>
            </a:r>
          </a:p>
          <a:p>
            <a:pPr algn="l"/>
            <a:r>
              <a:rPr lang="cs-CZ" sz="900" dirty="0"/>
              <a:t>Karmelitská 7, 118 12 Praha 1 • tel.:: +420 234 811 111</a:t>
            </a:r>
          </a:p>
          <a:p>
            <a:pPr algn="l"/>
            <a:r>
              <a:rPr lang="cs-CZ" sz="900" dirty="0"/>
              <a:t>msmt@msmt.cz • www.msmt.cz</a:t>
            </a:r>
          </a:p>
        </p:txBody>
      </p:sp>
      <p:sp>
        <p:nvSpPr>
          <p:cNvPr id="9" name="TextovéPole 8"/>
          <p:cNvSpPr txBox="1"/>
          <p:nvPr userDrawn="1"/>
        </p:nvSpPr>
        <p:spPr>
          <a:xfrm>
            <a:off x="323528" y="6093296"/>
            <a:ext cx="1872208" cy="64807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510745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sah sablony MSM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ástupný symbol pro obsah 2"/>
          <p:cNvSpPr>
            <a:spLocks noGrp="1"/>
          </p:cNvSpPr>
          <p:nvPr>
            <p:ph idx="1"/>
          </p:nvPr>
        </p:nvSpPr>
        <p:spPr>
          <a:xfrm>
            <a:off x="1115616" y="1556792"/>
            <a:ext cx="7571184" cy="504056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500" b="1" dirty="0">
                <a:solidFill>
                  <a:srgbClr val="418E96"/>
                </a:solidFill>
              </a:rPr>
              <a:t>Státní podpora sportu pro rok 2013</a:t>
            </a:r>
          </a:p>
          <a:p>
            <a:pPr marL="0" indent="0">
              <a:buNone/>
            </a:pPr>
            <a:r>
              <a:rPr lang="cs-CZ" sz="2000" b="1" dirty="0"/>
              <a:t>Státní podpora sportu pro rok 2013 byla projednána poradou vedení MŠMT dne 19. června 2012. </a:t>
            </a:r>
            <a:r>
              <a:rPr lang="cs-CZ" sz="2000" dirty="0"/>
              <a:t>Jedná se o veřejné vyhlášení programů neinvestičního charakteru a charakteru programového financování reprodukce majetku v oblasti sportu. </a:t>
            </a:r>
          </a:p>
          <a:p>
            <a:pPr marL="0" indent="0">
              <a:buNone/>
            </a:pPr>
            <a:r>
              <a:rPr lang="cs-CZ" sz="2000" dirty="0"/>
              <a:t>Státní finanční prostředky pro oblast sportu jsou z pozice státního rozpočtu vedeny ve dvou závazných ukazatelích, které pro rok 2013 jsou navrhovány s označením: </a:t>
            </a:r>
          </a:p>
          <a:p>
            <a:endParaRPr lang="cs-CZ" sz="2000" dirty="0"/>
          </a:p>
          <a:p>
            <a:r>
              <a:rPr lang="cs-CZ" sz="2000" dirty="0"/>
              <a:t>a) výdajový okruh: „Sportovní reprezentace“ </a:t>
            </a:r>
          </a:p>
          <a:p>
            <a:r>
              <a:rPr lang="cs-CZ" sz="2000" dirty="0"/>
              <a:t>b) výdajový okruh: „Všeobecná sportovní činnost“ </a:t>
            </a:r>
          </a:p>
        </p:txBody>
      </p:sp>
    </p:spTree>
    <p:extLst>
      <p:ext uri="{BB962C8B-B14F-4D97-AF65-F5344CB8AC3E}">
        <p14:creationId xmlns:p14="http://schemas.microsoft.com/office/powerpoint/2010/main" val="36930817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9B32F09-55A8-4CD1-800E-DE1F37E16F05}" type="datetime1">
              <a:rPr lang="cs-CZ" smtClean="0"/>
              <a:t>21.03.2022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D07FF043-C0B2-4D5E-9D2E-6F925F59FAF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4127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C4738B8-AF64-4FE4-B405-ED8BCA522024}" type="datetime1">
              <a:rPr lang="cs-CZ" smtClean="0"/>
              <a:t>21.03.2022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D07FF043-C0B2-4D5E-9D2E-6F925F59FAF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29242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9CD8058-F576-4074-B136-4DCC072DDC84}" type="datetime1">
              <a:rPr lang="cs-CZ" smtClean="0"/>
              <a:t>21.03.2022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D07FF043-C0B2-4D5E-9D2E-6F925F59FAF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4350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4C822AEC-62FD-44ED-A00D-A24AEE9FD083}" type="datetime1">
              <a:rPr lang="cs-CZ" smtClean="0"/>
              <a:t>21.03.2022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D07FF043-C0B2-4D5E-9D2E-6F925F59FAF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27763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D8011B5A-1E28-4D66-A5E1-E485A822FC52}" type="datetime1">
              <a:rPr lang="cs-CZ" smtClean="0"/>
              <a:t>21.03.2022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D07FF043-C0B2-4D5E-9D2E-6F925F59FAF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560413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9BBC10FC-2AAA-47B9-B9B2-B0B97568D014}" type="datetime1">
              <a:rPr lang="cs-CZ" smtClean="0"/>
              <a:t>21.03.2022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D07FF043-C0B2-4D5E-9D2E-6F925F59FAF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42929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6BDB8E4B-2AB7-4C74-93BC-179C3E3648DF}" type="datetime1">
              <a:rPr lang="cs-CZ" smtClean="0"/>
              <a:t>21.03.2022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D07FF043-C0B2-4D5E-9D2E-6F925F59FAF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97184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342B30BC-CCD8-4378-88BC-430872E484EC}" type="datetime1">
              <a:rPr lang="cs-CZ" smtClean="0"/>
              <a:t>21.03.2022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D07FF043-C0B2-4D5E-9D2E-6F925F59FAF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155949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360CB82B-603D-4E52-A075-E2D552D01AC5}" type="datetime1">
              <a:rPr lang="cs-CZ" smtClean="0"/>
              <a:t>21.03.2022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D07FF043-C0B2-4D5E-9D2E-6F925F59FAF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66005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115616" y="1628800"/>
            <a:ext cx="7571184" cy="44973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/>
              <a:t>Kliknutím lze upravit styly předlohy textu.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</a:p>
        </p:txBody>
      </p:sp>
      <p:sp>
        <p:nvSpPr>
          <p:cNvPr id="7" name="Zástupný symbol pro číslo snímku 5"/>
          <p:cNvSpPr txBox="1">
            <a:spLocks/>
          </p:cNvSpPr>
          <p:nvPr userDrawn="1"/>
        </p:nvSpPr>
        <p:spPr>
          <a:xfrm>
            <a:off x="251520" y="6356350"/>
            <a:ext cx="648072" cy="365125"/>
          </a:xfrm>
          <a:prstGeom prst="rect">
            <a:avLst/>
          </a:prstGeom>
        </p:spPr>
        <p:txBody>
          <a:bodyPr/>
          <a:lstStyle>
            <a:defPPr>
              <a:defRPr lang="cs-CZ"/>
            </a:defPPr>
            <a:lvl1pPr marL="0" algn="l" defTabSz="914400" rtl="0" eaLnBrk="1" latinLnBrk="0" hangingPunct="1">
              <a:defRPr sz="1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D07FF043-C0B2-4D5E-9D2E-6F925F59FAFC}" type="slidenum">
              <a:rPr lang="cs-CZ" smtClean="0"/>
              <a:pPr algn="r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91227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b="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500" b="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1url.cz/NKxip" TargetMode="Externa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mailto:jana.havlikova@msmt.cz" TargetMode="External"/><Relationship Id="rId2" Type="http://schemas.openxmlformats.org/officeDocument/2006/relationships/hyperlink" Target="mailto:jana.kubecova@msmt.cz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987824" y="3429000"/>
            <a:ext cx="5470376" cy="1800200"/>
          </a:xfrm>
          <a:prstGeom prst="rect">
            <a:avLst/>
          </a:prstGeom>
        </p:spPr>
        <p:txBody>
          <a:bodyPr>
            <a:noAutofit/>
          </a:bodyPr>
          <a:lstStyle/>
          <a:p>
            <a:pPr algn="l"/>
            <a:r>
              <a:rPr lang="pl-PL" sz="2800" b="1" dirty="0">
                <a:solidFill>
                  <a:srgbClr val="418E96"/>
                </a:solidFill>
                <a:latin typeface="+mn-lt"/>
              </a:rPr>
              <a:t>Výzva – podpora primární prevence rizikového chování a podpora duševního zdraví 2022</a:t>
            </a:r>
            <a:endParaRPr lang="cs-CZ" sz="2800" b="1" dirty="0">
              <a:solidFill>
                <a:srgbClr val="418E96"/>
              </a:solidFill>
              <a:latin typeface="+mn-lt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4294967295"/>
          </p:nvPr>
        </p:nvSpPr>
        <p:spPr>
          <a:xfrm>
            <a:off x="2987824" y="5949280"/>
            <a:ext cx="4784576" cy="432048"/>
          </a:xfrm>
        </p:spPr>
        <p:txBody>
          <a:bodyPr>
            <a:noAutofit/>
          </a:bodyPr>
          <a:lstStyle/>
          <a:p>
            <a:pPr marL="0" indent="0" algn="l">
              <a:buNone/>
            </a:pPr>
            <a:r>
              <a:rPr lang="cs-CZ" sz="700" dirty="0"/>
              <a:t>Ministerstvo školství, mládeže a tělovýchovy</a:t>
            </a:r>
          </a:p>
          <a:p>
            <a:pPr marL="0" indent="0">
              <a:buNone/>
            </a:pPr>
            <a:r>
              <a:rPr lang="cs-CZ" sz="700" dirty="0"/>
              <a:t>Karmelitská </a:t>
            </a:r>
            <a:r>
              <a:rPr lang="cs-CZ" sz="700"/>
              <a:t>529/5, Malá Strana, </a:t>
            </a:r>
            <a:r>
              <a:rPr lang="cs-CZ" sz="700" dirty="0"/>
              <a:t>118 12 Praha 1 • tel.: +420 234 811 111</a:t>
            </a:r>
          </a:p>
          <a:p>
            <a:pPr marL="0" indent="0" algn="l">
              <a:buNone/>
            </a:pPr>
            <a:r>
              <a:rPr lang="cs-CZ" sz="700" dirty="0"/>
              <a:t>msmt@msmt.cz • www.msmt.cz</a:t>
            </a:r>
          </a:p>
        </p:txBody>
      </p:sp>
    </p:spTree>
    <p:extLst>
      <p:ext uri="{BB962C8B-B14F-4D97-AF65-F5344CB8AC3E}">
        <p14:creationId xmlns:p14="http://schemas.microsoft.com/office/powerpoint/2010/main" val="9403589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971600" y="1556792"/>
            <a:ext cx="7571184" cy="5040560"/>
          </a:xfrm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cs-CZ" sz="3200" b="1" dirty="0">
                <a:solidFill>
                  <a:srgbClr val="418E96"/>
                </a:solidFill>
              </a:rPr>
              <a:t> Jaké jsou oblasti podpory?</a:t>
            </a:r>
            <a:endParaRPr lang="cs-CZ" sz="3200" dirty="0"/>
          </a:p>
          <a:p>
            <a:r>
              <a:rPr lang="cs-CZ" sz="2800" dirty="0"/>
              <a:t>Podpora prevence rizikového chování</a:t>
            </a:r>
          </a:p>
          <a:p>
            <a:r>
              <a:rPr lang="cs-CZ" sz="2800" dirty="0"/>
              <a:t>Podpora duševního zdraví</a:t>
            </a:r>
          </a:p>
          <a:p>
            <a:pPr marL="0" indent="0">
              <a:buNone/>
            </a:pPr>
            <a:r>
              <a:rPr lang="cs-CZ" sz="3200" b="1" dirty="0">
                <a:solidFill>
                  <a:srgbClr val="418E96"/>
                </a:solidFill>
              </a:rPr>
              <a:t> Pro koho je výzva určena? </a:t>
            </a:r>
            <a:r>
              <a:rPr lang="cs-CZ" sz="2400" b="1" dirty="0">
                <a:solidFill>
                  <a:srgbClr val="418E96"/>
                </a:solidFill>
              </a:rPr>
              <a:t>(oprávnění žadatelé)</a:t>
            </a:r>
            <a:endParaRPr lang="cs-CZ" dirty="0"/>
          </a:p>
          <a:p>
            <a:r>
              <a:rPr lang="cs-CZ" sz="2800" dirty="0"/>
              <a:t>NNO </a:t>
            </a:r>
            <a:r>
              <a:rPr lang="cs-CZ" sz="1900" dirty="0"/>
              <a:t>(spolky, ústavy, nadace, nadační fondy, o.p.s., účelová zařízení registrované církví a </a:t>
            </a:r>
            <a:r>
              <a:rPr lang="cs-CZ" sz="1900" dirty="0" err="1"/>
              <a:t>náb</a:t>
            </a:r>
            <a:r>
              <a:rPr lang="cs-CZ" sz="1900" dirty="0"/>
              <a:t>. společnostmi)</a:t>
            </a:r>
          </a:p>
          <a:p>
            <a:r>
              <a:rPr lang="cs-CZ" sz="2800" dirty="0"/>
              <a:t>Právnické osoby vykonávající činnost školského poradenského pracoviště zařazená ve </a:t>
            </a:r>
            <a:r>
              <a:rPr lang="cs-CZ" sz="2800" dirty="0" err="1"/>
              <a:t>šk</a:t>
            </a:r>
            <a:r>
              <a:rPr lang="cs-CZ" sz="2800" dirty="0"/>
              <a:t>. rejstříku</a:t>
            </a:r>
          </a:p>
          <a:p>
            <a:r>
              <a:rPr lang="cs-CZ" sz="2800" dirty="0"/>
              <a:t>Vysoké školy</a:t>
            </a:r>
          </a:p>
          <a:p>
            <a:r>
              <a:rPr lang="cs-CZ" sz="2800" dirty="0"/>
              <a:t>Příspěvkové organizace krajů </a:t>
            </a:r>
            <a:r>
              <a:rPr lang="cs-CZ" sz="1900" dirty="0"/>
              <a:t>(poskytující komplexní programy primární prevence rizikového chování; poskytující vzdělávání pedagogickým pracovníkům)</a:t>
            </a:r>
          </a:p>
          <a:p>
            <a:r>
              <a:rPr lang="cs-CZ" sz="2800" dirty="0"/>
              <a:t>Kraje či příspěvkové organizace kraje se souhlasem kraje </a:t>
            </a:r>
            <a:r>
              <a:rPr lang="cs-CZ" sz="1900" dirty="0"/>
              <a:t>(vyjádřený dopisem, podepsáno radním, který má v gesci oblast prevence)</a:t>
            </a:r>
          </a:p>
          <a:p>
            <a:pPr lvl="1"/>
            <a:endParaRPr lang="cs-CZ" dirty="0"/>
          </a:p>
          <a:p>
            <a:pPr lvl="1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58755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obsah 1">
            <a:extLst>
              <a:ext uri="{FF2B5EF4-FFF2-40B4-BE49-F238E27FC236}">
                <a16:creationId xmlns:a16="http://schemas.microsoft.com/office/drawing/2014/main" id="{DD43C9C8-ACBA-46B0-90B6-C22C94C5B95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3200" b="1" dirty="0">
                <a:solidFill>
                  <a:srgbClr val="418E96"/>
                </a:solidFill>
              </a:rPr>
              <a:t>Na koho podpora cílí?</a:t>
            </a:r>
          </a:p>
          <a:p>
            <a:r>
              <a:rPr lang="cs-CZ" sz="2800" dirty="0"/>
              <a:t>Děti, žáky a studenty (MŠ, ZŠ, SŠ, VOŠ)</a:t>
            </a:r>
          </a:p>
          <a:p>
            <a:r>
              <a:rPr lang="cs-CZ" sz="2800" dirty="0"/>
              <a:t>Pedagogické pracovníky</a:t>
            </a:r>
          </a:p>
          <a:p>
            <a:r>
              <a:rPr lang="cs-CZ" sz="2800" dirty="0"/>
              <a:t>Rodiče</a:t>
            </a:r>
          </a:p>
          <a:p>
            <a:r>
              <a:rPr lang="cs-CZ" sz="2800" dirty="0"/>
              <a:t>Studenty pedagogiky</a:t>
            </a:r>
          </a:p>
          <a:p>
            <a:pPr marL="0" indent="0">
              <a:buNone/>
            </a:pPr>
            <a:endParaRPr lang="cs-CZ" sz="2800" b="1" dirty="0">
              <a:solidFill>
                <a:srgbClr val="418E96"/>
              </a:solidFill>
            </a:endParaRPr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F2E6A126-9C14-485E-996A-03717C95E90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5920" y="4106044"/>
            <a:ext cx="5852160" cy="25999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40569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Zobrazit zdrojový obrázek">
            <a:extLst>
              <a:ext uri="{FF2B5EF4-FFF2-40B4-BE49-F238E27FC236}">
                <a16:creationId xmlns:a16="http://schemas.microsoft.com/office/drawing/2014/main" id="{C3F0A5E6-1795-49F4-84ED-CC9BEC10FF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16472" y="4662189"/>
            <a:ext cx="5511056" cy="21958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Zástupný obsah 1">
            <a:extLst>
              <a:ext uri="{FF2B5EF4-FFF2-40B4-BE49-F238E27FC236}">
                <a16:creationId xmlns:a16="http://schemas.microsoft.com/office/drawing/2014/main" id="{63BC8842-F82F-49ED-9F18-301D0B651E0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cs-CZ" sz="3200" b="1" dirty="0">
              <a:solidFill>
                <a:srgbClr val="418E96"/>
              </a:solidFill>
            </a:endParaRPr>
          </a:p>
          <a:p>
            <a:pPr marL="0" indent="0">
              <a:buNone/>
            </a:pPr>
            <a:r>
              <a:rPr lang="cs-CZ" sz="3200" b="1" dirty="0">
                <a:solidFill>
                  <a:srgbClr val="418E96"/>
                </a:solidFill>
              </a:rPr>
              <a:t>Co je konkrétním cílem podpory?</a:t>
            </a:r>
          </a:p>
          <a:p>
            <a:pPr marL="0" indent="0">
              <a:buNone/>
            </a:pPr>
            <a:endParaRPr lang="cs-CZ" sz="3200" b="1" dirty="0">
              <a:solidFill>
                <a:srgbClr val="418E96"/>
              </a:solidFill>
            </a:endParaRPr>
          </a:p>
          <a:p>
            <a:pPr marL="0" indent="0">
              <a:buNone/>
            </a:pPr>
            <a:r>
              <a:rPr lang="cs-CZ" sz="3200" b="1" dirty="0">
                <a:solidFill>
                  <a:srgbClr val="418E96"/>
                </a:solidFill>
              </a:rPr>
              <a:t>Podpora prevence rizikového chování a podpora duševního zdraví prostřednictvím tří modulů – A, B, C.</a:t>
            </a:r>
          </a:p>
          <a:p>
            <a:pPr marL="0" indent="0">
              <a:buNone/>
            </a:pPr>
            <a:endParaRPr lang="cs-CZ" sz="3200" b="1" dirty="0">
              <a:solidFill>
                <a:srgbClr val="418E96"/>
              </a:solidFill>
            </a:endParaRPr>
          </a:p>
          <a:p>
            <a:pPr marL="0" indent="0">
              <a:buNone/>
            </a:pPr>
            <a:endParaRPr lang="cs-CZ" sz="3200" b="1" dirty="0"/>
          </a:p>
          <a:p>
            <a:endParaRPr lang="cs-CZ" dirty="0"/>
          </a:p>
        </p:txBody>
      </p:sp>
      <p:sp>
        <p:nvSpPr>
          <p:cNvPr id="3" name="TextovéPole 2">
            <a:extLst>
              <a:ext uri="{FF2B5EF4-FFF2-40B4-BE49-F238E27FC236}">
                <a16:creationId xmlns:a16="http://schemas.microsoft.com/office/drawing/2014/main" id="{6A8E3919-8D1D-477F-BB5A-4B1180CA1928}"/>
              </a:ext>
            </a:extLst>
          </p:cNvPr>
          <p:cNvSpPr txBox="1"/>
          <p:nvPr/>
        </p:nvSpPr>
        <p:spPr>
          <a:xfrm>
            <a:off x="3779912" y="6657945"/>
            <a:ext cx="548848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00" b="0" i="0" dirty="0">
                <a:solidFill>
                  <a:srgbClr val="000000"/>
                </a:solidFill>
                <a:effectLst/>
                <a:latin typeface="Roboto Slab"/>
              </a:rPr>
              <a:t>Obrázek Děti ve škole</a:t>
            </a:r>
            <a:r>
              <a:rPr lang="cs-CZ" sz="1000" b="0" i="1" dirty="0">
                <a:solidFill>
                  <a:srgbClr val="000000"/>
                </a:solidFill>
                <a:effectLst/>
                <a:latin typeface="Roboto Slab"/>
              </a:rPr>
              <a:t>. Skupinová výuka Kačky.eu </a:t>
            </a:r>
            <a:r>
              <a:rPr lang="cs-CZ" sz="1000" b="0" i="0" dirty="0">
                <a:solidFill>
                  <a:srgbClr val="000000"/>
                </a:solidFill>
                <a:effectLst/>
                <a:latin typeface="Roboto Slab"/>
              </a:rPr>
              <a:t>[online]. Dostupné z: </a:t>
            </a:r>
            <a:r>
              <a:rPr lang="cs-CZ" sz="1000" b="0" i="0" u="none" strike="noStrike" dirty="0">
                <a:solidFill>
                  <a:srgbClr val="000000"/>
                </a:solidFill>
                <a:effectLst/>
                <a:latin typeface="Roboto Slab"/>
                <a:hlinkClick r:id="rId3"/>
              </a:rPr>
              <a:t>https://1url.cz/NKxip</a:t>
            </a:r>
            <a:endParaRPr lang="cs-CZ" sz="1000" dirty="0"/>
          </a:p>
          <a:p>
            <a:endParaRPr lang="cs-CZ" sz="1000" dirty="0"/>
          </a:p>
        </p:txBody>
      </p:sp>
    </p:spTree>
    <p:extLst>
      <p:ext uri="{BB962C8B-B14F-4D97-AF65-F5344CB8AC3E}">
        <p14:creationId xmlns:p14="http://schemas.microsoft.com/office/powerpoint/2010/main" val="1825902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obsah 1">
            <a:extLst>
              <a:ext uri="{FF2B5EF4-FFF2-40B4-BE49-F238E27FC236}">
                <a16:creationId xmlns:a16="http://schemas.microsoft.com/office/drawing/2014/main" id="{988E4320-CBF9-4A6A-A1EC-C6B205F0169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sz="3200" b="1" dirty="0">
                <a:solidFill>
                  <a:srgbClr val="418E96"/>
                </a:solidFill>
              </a:rPr>
              <a:t>Modul A (programy pro žáky a studenty)</a:t>
            </a:r>
          </a:p>
          <a:p>
            <a:pPr marL="0" indent="0">
              <a:buNone/>
            </a:pPr>
            <a:endParaRPr lang="cs-CZ" sz="2000" b="1" dirty="0">
              <a:solidFill>
                <a:srgbClr val="418E96"/>
              </a:solidFill>
            </a:endParaRPr>
          </a:p>
          <a:p>
            <a:r>
              <a:rPr lang="cs-CZ" sz="2800" dirty="0"/>
              <a:t>Programy specifické primární prevence</a:t>
            </a:r>
          </a:p>
          <a:p>
            <a:r>
              <a:rPr lang="cs-CZ" sz="2800" dirty="0"/>
              <a:t>Adaptační programy</a:t>
            </a:r>
          </a:p>
          <a:p>
            <a:r>
              <a:rPr lang="cs-CZ" sz="2800" dirty="0" err="1"/>
              <a:t>Wellbeing</a:t>
            </a:r>
            <a:r>
              <a:rPr lang="cs-CZ" sz="2800" dirty="0"/>
              <a:t> </a:t>
            </a:r>
          </a:p>
          <a:p>
            <a:r>
              <a:rPr lang="cs-CZ" sz="2800" dirty="0"/>
              <a:t>Duševní hygiena</a:t>
            </a:r>
          </a:p>
          <a:p>
            <a:r>
              <a:rPr lang="cs-CZ" sz="2800" dirty="0"/>
              <a:t>Prevence sebepoškozování a sebevražd</a:t>
            </a:r>
          </a:p>
          <a:p>
            <a:r>
              <a:rPr lang="cs-CZ" sz="2800" dirty="0"/>
              <a:t>Programy zaměřené na rozvoj socio-emočních dovedností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921972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obsah 1">
            <a:extLst>
              <a:ext uri="{FF2B5EF4-FFF2-40B4-BE49-F238E27FC236}">
                <a16:creationId xmlns:a16="http://schemas.microsoft.com/office/drawing/2014/main" id="{988E4320-CBF9-4A6A-A1EC-C6B205F0169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3200" b="1" dirty="0">
                <a:solidFill>
                  <a:srgbClr val="418E96"/>
                </a:solidFill>
              </a:rPr>
              <a:t>Modul B (vzdělávání pedagogů)</a:t>
            </a:r>
          </a:p>
          <a:p>
            <a:pPr marL="0" indent="0">
              <a:buNone/>
            </a:pPr>
            <a:endParaRPr lang="cs-CZ" sz="2000" b="1" dirty="0">
              <a:solidFill>
                <a:srgbClr val="418E96"/>
              </a:solidFill>
            </a:endParaRPr>
          </a:p>
          <a:p>
            <a:r>
              <a:rPr lang="cs-CZ" sz="2800" dirty="0"/>
              <a:t>Sběr dat</a:t>
            </a:r>
          </a:p>
          <a:p>
            <a:r>
              <a:rPr lang="cs-CZ" sz="2800" dirty="0"/>
              <a:t>Akreditované kurzy pro školní metodiky prevence</a:t>
            </a:r>
          </a:p>
          <a:p>
            <a:r>
              <a:rPr lang="cs-CZ" sz="2800" dirty="0"/>
              <a:t>Vzdělávání pracovníků školního poradenského pracoviště a jejich supervize</a:t>
            </a:r>
          </a:p>
          <a:p>
            <a:r>
              <a:rPr lang="cs-CZ" sz="2800" dirty="0"/>
              <a:t>Akreditované vzdělávání pedagogických pracovníků</a:t>
            </a:r>
          </a:p>
          <a:p>
            <a:r>
              <a:rPr lang="cs-CZ" sz="2800" dirty="0"/>
              <a:t>Skupinové kurzy pro studenty pedagogiky 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40307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obsah 1">
            <a:extLst>
              <a:ext uri="{FF2B5EF4-FFF2-40B4-BE49-F238E27FC236}">
                <a16:creationId xmlns:a16="http://schemas.microsoft.com/office/drawing/2014/main" id="{988E4320-CBF9-4A6A-A1EC-C6B205F0169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3200" b="1" dirty="0">
                <a:solidFill>
                  <a:srgbClr val="418E96"/>
                </a:solidFill>
              </a:rPr>
              <a:t>Modul C (krajské projekty)</a:t>
            </a:r>
          </a:p>
          <a:p>
            <a:pPr marL="0" indent="0">
              <a:buNone/>
            </a:pPr>
            <a:endParaRPr lang="cs-CZ" sz="2000" b="1" dirty="0">
              <a:solidFill>
                <a:srgbClr val="418E96"/>
              </a:solidFill>
            </a:endParaRPr>
          </a:p>
          <a:p>
            <a:r>
              <a:rPr lang="cs-CZ" sz="2800" dirty="0"/>
              <a:t>Vše uvedené v modulu A na úrovni kraje</a:t>
            </a:r>
          </a:p>
          <a:p>
            <a:r>
              <a:rPr lang="cs-CZ" sz="2800" dirty="0"/>
              <a:t>Vše uvedené v modulu B na úrovni kraje</a:t>
            </a:r>
          </a:p>
          <a:p>
            <a:r>
              <a:rPr lang="cs-CZ" sz="2800" dirty="0"/>
              <a:t>Vytvoření a podpora činnosti krizových intervenčních týmů s působností na úrovni krajů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78730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obsah 1">
            <a:extLst>
              <a:ext uri="{FF2B5EF4-FFF2-40B4-BE49-F238E27FC236}">
                <a16:creationId xmlns:a16="http://schemas.microsoft.com/office/drawing/2014/main" id="{37D8CAE7-3995-4C44-8739-24F994CFCA0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sz="2800" b="1" dirty="0">
                <a:solidFill>
                  <a:srgbClr val="418E96"/>
                </a:solidFill>
              </a:rPr>
              <a:t>Všeobecné informace k Výzvě – PPRCH 2022</a:t>
            </a:r>
          </a:p>
          <a:p>
            <a:r>
              <a:rPr lang="cs-CZ" sz="2800" dirty="0"/>
              <a:t>Celková alokace: 39.829.000 Kč </a:t>
            </a:r>
            <a:r>
              <a:rPr lang="cs-CZ" dirty="0"/>
              <a:t>(nerozdělené prostředky z jednoho z modulů lze použít na jiný modul)</a:t>
            </a:r>
          </a:p>
          <a:p>
            <a:r>
              <a:rPr lang="cs-CZ" sz="2800" dirty="0"/>
              <a:t>Podpora v rozmezí 100 tis. Kč – 3 mil. Kč</a:t>
            </a:r>
          </a:p>
          <a:p>
            <a:r>
              <a:rPr lang="cs-CZ" sz="2800" dirty="0"/>
              <a:t>Možnost žádat až o 100% finančních prostředků</a:t>
            </a:r>
          </a:p>
          <a:p>
            <a:r>
              <a:rPr lang="cs-CZ" sz="2800" dirty="0"/>
              <a:t>Každý žadatel může podat pouze jednu žádost</a:t>
            </a:r>
          </a:p>
          <a:p>
            <a:r>
              <a:rPr lang="cs-CZ" sz="2800" dirty="0"/>
              <a:t>Neoprávnění žadatelé: </a:t>
            </a:r>
          </a:p>
          <a:p>
            <a:pPr lvl="1"/>
            <a:r>
              <a:rPr lang="cs-CZ" sz="2300" dirty="0"/>
              <a:t>školy </a:t>
            </a:r>
          </a:p>
          <a:p>
            <a:pPr lvl="1"/>
            <a:r>
              <a:rPr lang="cs-CZ" sz="2300" dirty="0" err="1"/>
              <a:t>p.o</a:t>
            </a:r>
            <a:r>
              <a:rPr lang="cs-CZ" sz="2300" dirty="0"/>
              <a:t>. ministerstev, obcí, svazků obcí</a:t>
            </a:r>
          </a:p>
          <a:p>
            <a:pPr lvl="1"/>
            <a:r>
              <a:rPr lang="cs-CZ" sz="2300" dirty="0"/>
              <a:t>organizace, které žádají o podporu primární prevence na ÚV</a:t>
            </a:r>
          </a:p>
          <a:p>
            <a:endParaRPr lang="cs-CZ" sz="2800" dirty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95719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obsah 1">
            <a:extLst>
              <a:ext uri="{FF2B5EF4-FFF2-40B4-BE49-F238E27FC236}">
                <a16:creationId xmlns:a16="http://schemas.microsoft.com/office/drawing/2014/main" id="{73115A16-8086-468B-A7FE-F8B6C7FB4FE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endParaRPr lang="cs-CZ" dirty="0"/>
          </a:p>
          <a:p>
            <a:pPr marL="0" indent="0" algn="ctr">
              <a:buNone/>
            </a:pPr>
            <a:endParaRPr lang="cs-CZ" dirty="0"/>
          </a:p>
          <a:p>
            <a:pPr marL="0" indent="0" algn="ctr">
              <a:buNone/>
            </a:pPr>
            <a:endParaRPr lang="cs-CZ" dirty="0"/>
          </a:p>
          <a:p>
            <a:pPr marL="0" indent="0" algn="ctr">
              <a:buNone/>
            </a:pPr>
            <a:r>
              <a:rPr lang="cs-CZ" sz="2400" dirty="0">
                <a:solidFill>
                  <a:srgbClr val="418E96"/>
                </a:solidFill>
              </a:rPr>
              <a:t>Děkujeme za pozornost.</a:t>
            </a:r>
          </a:p>
          <a:p>
            <a:pPr marL="0" indent="0" algn="ctr">
              <a:buNone/>
            </a:pPr>
            <a:endParaRPr lang="cs-CZ" sz="2400" dirty="0">
              <a:solidFill>
                <a:srgbClr val="418E96"/>
              </a:solidFill>
            </a:endParaRPr>
          </a:p>
          <a:p>
            <a:pPr marL="0" indent="0" algn="ctr">
              <a:buNone/>
            </a:pPr>
            <a:r>
              <a:rPr lang="cs-CZ" sz="2400" dirty="0">
                <a:solidFill>
                  <a:srgbClr val="418E96"/>
                </a:solidFill>
              </a:rPr>
              <a:t>Jana Kubecová, </a:t>
            </a:r>
            <a:r>
              <a:rPr lang="cs-CZ" sz="2400" dirty="0">
                <a:solidFill>
                  <a:srgbClr val="418E96"/>
                </a:solidFill>
                <a:hlinkClick r:id="rId2"/>
              </a:rPr>
              <a:t>jana.kubecova@msmt.cz</a:t>
            </a:r>
            <a:r>
              <a:rPr lang="cs-CZ" sz="2400" dirty="0">
                <a:solidFill>
                  <a:srgbClr val="418E96"/>
                </a:solidFill>
              </a:rPr>
              <a:t>; 234 812 104</a:t>
            </a:r>
          </a:p>
          <a:p>
            <a:pPr marL="0" indent="0" algn="ctr">
              <a:buNone/>
            </a:pPr>
            <a:r>
              <a:rPr lang="cs-CZ" sz="2400" dirty="0">
                <a:solidFill>
                  <a:srgbClr val="418E96"/>
                </a:solidFill>
              </a:rPr>
              <a:t>Jana Havlíková, </a:t>
            </a:r>
            <a:r>
              <a:rPr lang="cs-CZ" sz="2400" dirty="0">
                <a:solidFill>
                  <a:srgbClr val="418E96"/>
                </a:solidFill>
                <a:hlinkClick r:id="rId3"/>
              </a:rPr>
              <a:t>jana.havlikova@msmt.cz</a:t>
            </a:r>
            <a:r>
              <a:rPr lang="cs-CZ" sz="2400" dirty="0">
                <a:solidFill>
                  <a:srgbClr val="418E96"/>
                </a:solidFill>
              </a:rPr>
              <a:t>; 234 812 193</a:t>
            </a:r>
          </a:p>
        </p:txBody>
      </p:sp>
    </p:spTree>
    <p:extLst>
      <p:ext uri="{BB962C8B-B14F-4D97-AF65-F5344CB8AC3E}">
        <p14:creationId xmlns:p14="http://schemas.microsoft.com/office/powerpoint/2010/main" val="2625617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Motiv systému Office">
  <a:themeElements>
    <a:clrScheme name="MSMT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18E96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Nadpis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612</TotalTime>
  <Words>391</Words>
  <Application>Microsoft Office PowerPoint</Application>
  <PresentationFormat>Předvádění na obrazovce (4:3)</PresentationFormat>
  <Paragraphs>60</Paragraphs>
  <Slides>9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3" baseType="lpstr">
      <vt:lpstr>Arial</vt:lpstr>
      <vt:lpstr>Calibri</vt:lpstr>
      <vt:lpstr>Roboto Slab</vt:lpstr>
      <vt:lpstr>Motiv systému Office</vt:lpstr>
      <vt:lpstr>Výzva – podpora primární prevence rizikového chování a podpora duševního zdraví 2022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Státní podpora sportu  pro rok 2013</dc:title>
  <dc:creator>User</dc:creator>
  <cp:lastModifiedBy>LINHARTOVÁ Helena, Ing.</cp:lastModifiedBy>
  <cp:revision>45</cp:revision>
  <dcterms:created xsi:type="dcterms:W3CDTF">2013-10-09T10:41:53Z</dcterms:created>
  <dcterms:modified xsi:type="dcterms:W3CDTF">2022-03-21T13:49:47Z</dcterms:modified>
</cp:coreProperties>
</file>