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7"/>
  </p:notesMasterIdLst>
  <p:sldIdLst>
    <p:sldId id="256" r:id="rId2"/>
    <p:sldId id="305" r:id="rId3"/>
    <p:sldId id="306" r:id="rId4"/>
    <p:sldId id="307" r:id="rId5"/>
    <p:sldId id="299" r:id="rId6"/>
    <p:sldId id="297" r:id="rId7"/>
    <p:sldId id="308" r:id="rId8"/>
    <p:sldId id="317" r:id="rId9"/>
    <p:sldId id="309" r:id="rId10"/>
    <p:sldId id="311" r:id="rId11"/>
    <p:sldId id="319" r:id="rId12"/>
    <p:sldId id="320" r:id="rId13"/>
    <p:sldId id="312" r:id="rId14"/>
    <p:sldId id="314" r:id="rId15"/>
    <p:sldId id="296" r:id="rId16"/>
    <p:sldId id="258" r:id="rId17"/>
    <p:sldId id="295" r:id="rId18"/>
    <p:sldId id="294" r:id="rId19"/>
    <p:sldId id="272" r:id="rId20"/>
    <p:sldId id="268" r:id="rId21"/>
    <p:sldId id="313" r:id="rId22"/>
    <p:sldId id="318" r:id="rId23"/>
    <p:sldId id="300" r:id="rId24"/>
    <p:sldId id="301" r:id="rId25"/>
    <p:sldId id="263" r:id="rId26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oráčková Kateřina" initials="HK" lastIdx="3" clrIdx="0"/>
  <p:cmAuthor id="1" name="Trojan Stanislav" initials="TS" lastIdx="5" clrIdx="1">
    <p:extLst/>
  </p:cmAuthor>
  <p:cmAuthor id="2" name="Černíková Tereza" initials="ČT" lastIdx="4" clrIdx="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8F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Světlý styl 1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Světlý styl 1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4" autoAdjust="0"/>
    <p:restoredTop sz="87390" autoAdjust="0"/>
  </p:normalViewPr>
  <p:slideViewPr>
    <p:cSldViewPr snapToGrid="0">
      <p:cViewPr varScale="1">
        <p:scale>
          <a:sx n="100" d="100"/>
          <a:sy n="100" d="100"/>
        </p:scale>
        <p:origin x="191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erniko\Documents\ze%20zetka\VZRI\220124\VZRI%20a%20VZRe\Vyhodnoceni%20AP_grafy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455706615260544"/>
          <c:y val="7.1697150458927369E-2"/>
          <c:w val="0.61757108028928909"/>
          <c:h val="0.76951248429595598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Kč</c:v>
                </c:pt>
              </c:strCache>
            </c:strRef>
          </c:tx>
          <c:explosion val="12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8F3B-46D0-A9D5-2D5E1246D86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8F3B-46D0-A9D5-2D5E1246D86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8F3B-46D0-A9D5-2D5E1246D866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List1!$A$2:$A$4</c:f>
              <c:strCache>
                <c:ptCount val="2"/>
                <c:pt idx="0">
                  <c:v>přímo se podílí na implementaci AP (odpovědný nebo spolupracující subjekt)</c:v>
                </c:pt>
                <c:pt idx="1">
                  <c:v>není gestorem ani spolupracujícím subjektem AP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91.7</c:v>
                </c:pt>
                <c:pt idx="1">
                  <c:v>8.3000000000000007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F3B-46D0-A9D5-2D5E1246D866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layout>
        <c:manualLayout>
          <c:xMode val="edge"/>
          <c:yMode val="edge"/>
          <c:x val="0"/>
          <c:y val="0.81491739179999445"/>
          <c:w val="1"/>
          <c:h val="0.1850827014768130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Segoe UI" panose="020B0502040204020203" pitchFamily="34" charset="0"/>
              <a:ea typeface="+mn-ea"/>
              <a:cs typeface="Segoe UI" panose="020B0502040204020203" pitchFamily="34" charset="0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6187970253718286"/>
          <c:y val="2.9742280192281374E-2"/>
          <c:w val="0.5381202974628172"/>
          <c:h val="0.82085503448898478"/>
        </c:manualLayout>
      </c:layout>
      <c:barChart>
        <c:barDir val="bar"/>
        <c:grouping val="clustered"/>
        <c:varyColors val="0"/>
        <c:ser>
          <c:idx val="4"/>
          <c:order val="0"/>
          <c:tx>
            <c:strRef>
              <c:f>'hodnoceni AP2019-21'!$F$3</c:f>
              <c:strCache>
                <c:ptCount val="1"/>
                <c:pt idx="0">
                  <c:v>Akční plán 2019–2021 </c:v>
                </c:pt>
              </c:strCache>
            </c:strRef>
          </c:tx>
          <c:spPr>
            <a:solidFill>
              <a:srgbClr val="2A8FCE"/>
            </a:solidFill>
            <a:ln>
              <a:noFill/>
            </a:ln>
            <a:effectLst/>
          </c:spPr>
          <c:invertIfNegative val="0"/>
          <c:dLbls>
            <c:dLbl>
              <c:idx val="13"/>
              <c:layout>
                <c:manualLayout>
                  <c:x val="1.1991434689507368E-2"/>
                  <c:y val="-8.8325807275794884E-1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918-4846-A1B3-FC40010413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'hodnoceni AP2019-21'!$A$4:$A$17</c:f>
              <c:strCache>
                <c:ptCount val="14"/>
                <c:pt idx="0">
                  <c:v>Návaznost na národní strategii</c:v>
                </c:pt>
                <c:pt idx="1">
                  <c:v>Srozumitelnost</c:v>
                </c:pt>
                <c:pt idx="2">
                  <c:v>Strategické zaměření</c:v>
                </c:pt>
                <c:pt idx="3">
                  <c:v>Přehlednost dokumentu</c:v>
                </c:pt>
                <c:pt idx="4">
                  <c:v>Formální struktura</c:v>
                </c:pt>
                <c:pt idx="5">
                  <c:v>Jasnost formulace úkolů/aktivit</c:v>
                </c:pt>
                <c:pt idx="6">
                  <c:v>Způsob sledování průběžné realizace úkolů/aktivit</c:v>
                </c:pt>
                <c:pt idx="7">
                  <c:v>Způsob závěrečného vyhodnocení akčního plánu</c:v>
                </c:pt>
                <c:pt idx="8">
                  <c:v>Rozsah (počet úkol/aktivit)</c:v>
                </c:pt>
                <c:pt idx="9">
                  <c:v>Jednoznačnost ve vymezení odpovědnosti za realizaci jednotlivých úkolů/aktivit</c:v>
                </c:pt>
                <c:pt idx="10">
                  <c:v>Realističnost realizace úkolů/aktivit</c:v>
                </c:pt>
                <c:pt idx="11">
                  <c:v>Úroveň vzájemné spolupráce na řešení úkolů/aktivit</c:v>
                </c:pt>
                <c:pt idx="12">
                  <c:v>Definování objemu předpokládaných finančních prostředků</c:v>
                </c:pt>
                <c:pt idx="13">
                  <c:v>Definování způsobu, jak stanoveného úkolu/aktivity dosáhnout</c:v>
                </c:pt>
              </c:strCache>
            </c:strRef>
          </c:cat>
          <c:val>
            <c:numRef>
              <c:f>'hodnoceni AP2019-21'!$F$4:$F$17</c:f>
              <c:numCache>
                <c:formatCode>0.0</c:formatCode>
                <c:ptCount val="14"/>
                <c:pt idx="0">
                  <c:v>82.1</c:v>
                </c:pt>
                <c:pt idx="1">
                  <c:v>77.5</c:v>
                </c:pt>
                <c:pt idx="2">
                  <c:v>75</c:v>
                </c:pt>
                <c:pt idx="3">
                  <c:v>75</c:v>
                </c:pt>
                <c:pt idx="4">
                  <c:v>70</c:v>
                </c:pt>
                <c:pt idx="5">
                  <c:v>66.7</c:v>
                </c:pt>
                <c:pt idx="6">
                  <c:v>65.8</c:v>
                </c:pt>
                <c:pt idx="7">
                  <c:v>63.2</c:v>
                </c:pt>
                <c:pt idx="8">
                  <c:v>59</c:v>
                </c:pt>
                <c:pt idx="9">
                  <c:v>53.8</c:v>
                </c:pt>
                <c:pt idx="10">
                  <c:v>47.4</c:v>
                </c:pt>
                <c:pt idx="11">
                  <c:v>47.4</c:v>
                </c:pt>
                <c:pt idx="12">
                  <c:v>42.9</c:v>
                </c:pt>
                <c:pt idx="13">
                  <c:v>38.5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918-4846-A1B3-FC400104132D}"/>
            </c:ext>
          </c:extLst>
        </c:ser>
        <c:ser>
          <c:idx val="1"/>
          <c:order val="1"/>
          <c:tx>
            <c:strRef>
              <c:f>'hodnoceni AP2019-21'!$C$3</c:f>
              <c:strCache>
                <c:ptCount val="1"/>
                <c:pt idx="0">
                  <c:v>Akční plán 2015−2018 pro oblast hazardního hraní </c:v>
                </c:pt>
              </c:strCache>
            </c:strRef>
          </c:tx>
          <c:spPr>
            <a:solidFill>
              <a:srgbClr val="80808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5.139186295503211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918-4846-A1B3-FC40010413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'hodnoceni AP2019-21'!$A$4:$A$17</c:f>
              <c:strCache>
                <c:ptCount val="14"/>
                <c:pt idx="0">
                  <c:v>Návaznost na národní strategii</c:v>
                </c:pt>
                <c:pt idx="1">
                  <c:v>Srozumitelnost</c:v>
                </c:pt>
                <c:pt idx="2">
                  <c:v>Strategické zaměření</c:v>
                </c:pt>
                <c:pt idx="3">
                  <c:v>Přehlednost dokumentu</c:v>
                </c:pt>
                <c:pt idx="4">
                  <c:v>Formální struktura</c:v>
                </c:pt>
                <c:pt idx="5">
                  <c:v>Jasnost formulace úkolů/aktivit</c:v>
                </c:pt>
                <c:pt idx="6">
                  <c:v>Způsob sledování průběžné realizace úkolů/aktivit</c:v>
                </c:pt>
                <c:pt idx="7">
                  <c:v>Způsob závěrečného vyhodnocení akčního plánu</c:v>
                </c:pt>
                <c:pt idx="8">
                  <c:v>Rozsah (počet úkol/aktivit)</c:v>
                </c:pt>
                <c:pt idx="9">
                  <c:v>Jednoznačnost ve vymezení odpovědnosti za realizaci jednotlivých úkolů/aktivit</c:v>
                </c:pt>
                <c:pt idx="10">
                  <c:v>Realističnost realizace úkolů/aktivit</c:v>
                </c:pt>
                <c:pt idx="11">
                  <c:v>Úroveň vzájemné spolupráce na řešení úkolů/aktivit</c:v>
                </c:pt>
                <c:pt idx="12">
                  <c:v>Definování objemu předpokládaných finančních prostředků</c:v>
                </c:pt>
                <c:pt idx="13">
                  <c:v>Definování způsobu, jak stanoveného úkolu/aktivity dosáhnout</c:v>
                </c:pt>
              </c:strCache>
            </c:strRef>
          </c:cat>
          <c:val>
            <c:numRef>
              <c:f>'hodnoceni AP2019-21'!$C$4:$C$17</c:f>
              <c:numCache>
                <c:formatCode>General</c:formatCode>
                <c:ptCount val="14"/>
                <c:pt idx="0">
                  <c:v>73.3</c:v>
                </c:pt>
                <c:pt idx="1">
                  <c:v>69</c:v>
                </c:pt>
                <c:pt idx="2">
                  <c:v>67.7</c:v>
                </c:pt>
                <c:pt idx="3">
                  <c:v>66.7</c:v>
                </c:pt>
                <c:pt idx="4">
                  <c:v>66.7</c:v>
                </c:pt>
                <c:pt idx="5">
                  <c:v>62.1</c:v>
                </c:pt>
                <c:pt idx="6">
                  <c:v>41.4</c:v>
                </c:pt>
                <c:pt idx="7">
                  <c:v>44.8</c:v>
                </c:pt>
                <c:pt idx="8">
                  <c:v>65.5</c:v>
                </c:pt>
                <c:pt idx="9">
                  <c:v>44.8</c:v>
                </c:pt>
                <c:pt idx="10">
                  <c:v>39.299999999999997</c:v>
                </c:pt>
                <c:pt idx="11">
                  <c:v>31</c:v>
                </c:pt>
                <c:pt idx="12">
                  <c:v>34.6</c:v>
                </c:pt>
                <c:pt idx="13">
                  <c:v>37.9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918-4846-A1B3-FC400104132D}"/>
            </c:ext>
          </c:extLst>
        </c:ser>
        <c:ser>
          <c:idx val="0"/>
          <c:order val="2"/>
          <c:tx>
            <c:strRef>
              <c:f>'hodnoceni AP2019-21'!$B$3</c:f>
              <c:strCache>
                <c:ptCount val="1"/>
                <c:pt idx="0">
                  <c:v>Akční plán 2016 až 2018 v oblasti nelegálních návykových látek</c:v>
                </c:pt>
              </c:strCache>
            </c:strRef>
          </c:tx>
          <c:spPr>
            <a:solidFill>
              <a:srgbClr val="808080">
                <a:alpha val="69804"/>
              </a:srgb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1.7130620985010706E-3"/>
                  <c:y val="-7.70852313801230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6918-4846-A1B3-FC400104132D}"/>
                </c:ext>
              </c:extLst>
            </c:dLbl>
            <c:dLbl>
              <c:idx val="8"/>
              <c:layout>
                <c:manualLayout>
                  <c:x val="3.4261241970021412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6918-4846-A1B3-FC400104132D}"/>
                </c:ext>
              </c:extLst>
            </c:dLbl>
            <c:dLbl>
              <c:idx val="9"/>
              <c:layout>
                <c:manualLayout>
                  <c:x val="0"/>
                  <c:y val="-5.78139235350926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6918-4846-A1B3-FC400104132D}"/>
                </c:ext>
              </c:extLst>
            </c:dLbl>
            <c:dLbl>
              <c:idx val="12"/>
              <c:layout>
                <c:manualLayout>
                  <c:x val="0"/>
                  <c:y val="-3.854261569006152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918-4846-A1B3-FC400104132D}"/>
                </c:ext>
              </c:extLst>
            </c:dLbl>
            <c:dLbl>
              <c:idx val="13"/>
              <c:layout>
                <c:manualLayout>
                  <c:x val="0"/>
                  <c:y val="-1.927130784503085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6918-4846-A1B3-FC40010413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'hodnoceni AP2019-21'!$A$4:$A$17</c:f>
              <c:strCache>
                <c:ptCount val="14"/>
                <c:pt idx="0">
                  <c:v>Návaznost na národní strategii</c:v>
                </c:pt>
                <c:pt idx="1">
                  <c:v>Srozumitelnost</c:v>
                </c:pt>
                <c:pt idx="2">
                  <c:v>Strategické zaměření</c:v>
                </c:pt>
                <c:pt idx="3">
                  <c:v>Přehlednost dokumentu</c:v>
                </c:pt>
                <c:pt idx="4">
                  <c:v>Formální struktura</c:v>
                </c:pt>
                <c:pt idx="5">
                  <c:v>Jasnost formulace úkolů/aktivit</c:v>
                </c:pt>
                <c:pt idx="6">
                  <c:v>Způsob sledování průběžné realizace úkolů/aktivit</c:v>
                </c:pt>
                <c:pt idx="7">
                  <c:v>Způsob závěrečného vyhodnocení akčního plánu</c:v>
                </c:pt>
                <c:pt idx="8">
                  <c:v>Rozsah (počet úkol/aktivit)</c:v>
                </c:pt>
                <c:pt idx="9">
                  <c:v>Jednoznačnost ve vymezení odpovědnosti za realizaci jednotlivých úkolů/aktivit</c:v>
                </c:pt>
                <c:pt idx="10">
                  <c:v>Realističnost realizace úkolů/aktivit</c:v>
                </c:pt>
                <c:pt idx="11">
                  <c:v>Úroveň vzájemné spolupráce na řešení úkolů/aktivit</c:v>
                </c:pt>
                <c:pt idx="12">
                  <c:v>Definování objemu předpokládaných finančních prostředků</c:v>
                </c:pt>
                <c:pt idx="13">
                  <c:v>Definování způsobu, jak stanoveného úkolu/aktivity dosáhnout</c:v>
                </c:pt>
              </c:strCache>
            </c:strRef>
          </c:cat>
          <c:val>
            <c:numRef>
              <c:f>'hodnoceni AP2019-21'!$B$4:$B$17</c:f>
              <c:numCache>
                <c:formatCode>General</c:formatCode>
                <c:ptCount val="14"/>
                <c:pt idx="0">
                  <c:v>71.099999999999994</c:v>
                </c:pt>
                <c:pt idx="1">
                  <c:v>64.099999999999994</c:v>
                </c:pt>
                <c:pt idx="2">
                  <c:v>71.400000000000006</c:v>
                </c:pt>
                <c:pt idx="3">
                  <c:v>60.5</c:v>
                </c:pt>
                <c:pt idx="4">
                  <c:v>63.2</c:v>
                </c:pt>
                <c:pt idx="5">
                  <c:v>53.8</c:v>
                </c:pt>
                <c:pt idx="6">
                  <c:v>47.4</c:v>
                </c:pt>
                <c:pt idx="7">
                  <c:v>51.4</c:v>
                </c:pt>
                <c:pt idx="8">
                  <c:v>52.9</c:v>
                </c:pt>
                <c:pt idx="9">
                  <c:v>43.6</c:v>
                </c:pt>
                <c:pt idx="10">
                  <c:v>29.7</c:v>
                </c:pt>
                <c:pt idx="11">
                  <c:v>36.799999999999997</c:v>
                </c:pt>
                <c:pt idx="12">
                  <c:v>34.299999999999997</c:v>
                </c:pt>
                <c:pt idx="13">
                  <c:v>35.9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6918-4846-A1B3-FC400104132D}"/>
            </c:ext>
          </c:extLst>
        </c:ser>
        <c:ser>
          <c:idx val="2"/>
          <c:order val="3"/>
          <c:tx>
            <c:strRef>
              <c:f>'hodnoceni AP2019-21'!$D$3</c:f>
              <c:strCache>
                <c:ptCount val="1"/>
                <c:pt idx="0">
                  <c:v>Akční plán k omezení škod působených alkoholem 2015 až 2018 </c:v>
                </c:pt>
              </c:strCache>
            </c:strRef>
          </c:tx>
          <c:spPr>
            <a:solidFill>
              <a:srgbClr val="808080">
                <a:alpha val="40000"/>
              </a:srgb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1.927130784503217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6918-4846-A1B3-FC400104132D}"/>
                </c:ext>
              </c:extLst>
            </c:dLbl>
            <c:dLbl>
              <c:idx val="8"/>
              <c:layout>
                <c:manualLayout>
                  <c:x val="2.0556745182012847E-2"/>
                  <c:y val="-7.70852313801230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6918-4846-A1B3-FC40010413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'hodnoceni AP2019-21'!$A$4:$A$17</c:f>
              <c:strCache>
                <c:ptCount val="14"/>
                <c:pt idx="0">
                  <c:v>Návaznost na národní strategii</c:v>
                </c:pt>
                <c:pt idx="1">
                  <c:v>Srozumitelnost</c:v>
                </c:pt>
                <c:pt idx="2">
                  <c:v>Strategické zaměření</c:v>
                </c:pt>
                <c:pt idx="3">
                  <c:v>Přehlednost dokumentu</c:v>
                </c:pt>
                <c:pt idx="4">
                  <c:v>Formální struktura</c:v>
                </c:pt>
                <c:pt idx="5">
                  <c:v>Jasnost formulace úkolů/aktivit</c:v>
                </c:pt>
                <c:pt idx="6">
                  <c:v>Způsob sledování průběžné realizace úkolů/aktivit</c:v>
                </c:pt>
                <c:pt idx="7">
                  <c:v>Způsob závěrečného vyhodnocení akčního plánu</c:v>
                </c:pt>
                <c:pt idx="8">
                  <c:v>Rozsah (počet úkol/aktivit)</c:v>
                </c:pt>
                <c:pt idx="9">
                  <c:v>Jednoznačnost ve vymezení odpovědnosti za realizaci jednotlivých úkolů/aktivit</c:v>
                </c:pt>
                <c:pt idx="10">
                  <c:v>Realističnost realizace úkolů/aktivit</c:v>
                </c:pt>
                <c:pt idx="11">
                  <c:v>Úroveň vzájemné spolupráce na řešení úkolů/aktivit</c:v>
                </c:pt>
                <c:pt idx="12">
                  <c:v>Definování objemu předpokládaných finančních prostředků</c:v>
                </c:pt>
                <c:pt idx="13">
                  <c:v>Definování způsobu, jak stanoveného úkolu/aktivity dosáhnout</c:v>
                </c:pt>
              </c:strCache>
            </c:strRef>
          </c:cat>
          <c:val>
            <c:numRef>
              <c:f>'hodnoceni AP2019-21'!$D$4:$D$17</c:f>
              <c:numCache>
                <c:formatCode>General</c:formatCode>
                <c:ptCount val="14"/>
                <c:pt idx="0">
                  <c:v>63.6</c:v>
                </c:pt>
                <c:pt idx="1">
                  <c:v>52.9</c:v>
                </c:pt>
                <c:pt idx="2">
                  <c:v>63.9</c:v>
                </c:pt>
                <c:pt idx="3">
                  <c:v>54.3</c:v>
                </c:pt>
                <c:pt idx="4">
                  <c:v>51.4</c:v>
                </c:pt>
                <c:pt idx="5">
                  <c:v>50</c:v>
                </c:pt>
                <c:pt idx="6">
                  <c:v>36.4</c:v>
                </c:pt>
                <c:pt idx="7">
                  <c:v>42.4</c:v>
                </c:pt>
                <c:pt idx="8">
                  <c:v>52.9</c:v>
                </c:pt>
                <c:pt idx="9">
                  <c:v>38.200000000000003</c:v>
                </c:pt>
                <c:pt idx="10">
                  <c:v>27.3</c:v>
                </c:pt>
                <c:pt idx="11">
                  <c:v>31.3</c:v>
                </c:pt>
                <c:pt idx="12">
                  <c:v>25.8</c:v>
                </c:pt>
                <c:pt idx="13">
                  <c:v>30.3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6918-4846-A1B3-FC400104132D}"/>
            </c:ext>
          </c:extLst>
        </c:ser>
        <c:ser>
          <c:idx val="3"/>
          <c:order val="4"/>
          <c:tx>
            <c:strRef>
              <c:f>'hodnoceni AP2019-21'!$E$3</c:f>
              <c:strCache>
                <c:ptCount val="1"/>
                <c:pt idx="0">
                  <c:v>Akční plán pro oblast kontroly tabáku 2015 až 2018 </c:v>
                </c:pt>
              </c:strCache>
            </c:strRef>
          </c:tx>
          <c:spPr>
            <a:solidFill>
              <a:srgbClr val="808080">
                <a:alpha val="25098"/>
              </a:srgbClr>
            </a:solidFill>
            <a:ln>
              <a:noFill/>
            </a:ln>
            <a:effectLst/>
          </c:spPr>
          <c:invertIfNegative val="0"/>
          <c:dLbls>
            <c:dLbl>
              <c:idx val="5"/>
              <c:layout>
                <c:manualLayout>
                  <c:x val="-1.2562310268127651E-16"/>
                  <c:y val="-3.854261569006152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6918-4846-A1B3-FC400104132D}"/>
                </c:ext>
              </c:extLst>
            </c:dLbl>
            <c:dLbl>
              <c:idx val="8"/>
              <c:layout>
                <c:manualLayout>
                  <c:x val="0"/>
                  <c:y val="-5.781392353509193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6918-4846-A1B3-FC400104132D}"/>
                </c:ext>
              </c:extLst>
            </c:dLbl>
            <c:dLbl>
              <c:idx val="13"/>
              <c:layout>
                <c:manualLayout>
                  <c:x val="1.1991434689507495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6918-4846-A1B3-FC40010413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Segoe UI" panose="020B0502040204020203" pitchFamily="34" charset="0"/>
                    <a:ea typeface="+mn-ea"/>
                    <a:cs typeface="Segoe UI" panose="020B0502040204020203" pitchFamily="34" charset="0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'hodnoceni AP2019-21'!$A$4:$A$17</c:f>
              <c:strCache>
                <c:ptCount val="14"/>
                <c:pt idx="0">
                  <c:v>Návaznost na národní strategii</c:v>
                </c:pt>
                <c:pt idx="1">
                  <c:v>Srozumitelnost</c:v>
                </c:pt>
                <c:pt idx="2">
                  <c:v>Strategické zaměření</c:v>
                </c:pt>
                <c:pt idx="3">
                  <c:v>Přehlednost dokumentu</c:v>
                </c:pt>
                <c:pt idx="4">
                  <c:v>Formální struktura</c:v>
                </c:pt>
                <c:pt idx="5">
                  <c:v>Jasnost formulace úkolů/aktivit</c:v>
                </c:pt>
                <c:pt idx="6">
                  <c:v>Způsob sledování průběžné realizace úkolů/aktivit</c:v>
                </c:pt>
                <c:pt idx="7">
                  <c:v>Způsob závěrečného vyhodnocení akčního plánu</c:v>
                </c:pt>
                <c:pt idx="8">
                  <c:v>Rozsah (počet úkol/aktivit)</c:v>
                </c:pt>
                <c:pt idx="9">
                  <c:v>Jednoznačnost ve vymezení odpovědnosti za realizaci jednotlivých úkolů/aktivit</c:v>
                </c:pt>
                <c:pt idx="10">
                  <c:v>Realističnost realizace úkolů/aktivit</c:v>
                </c:pt>
                <c:pt idx="11">
                  <c:v>Úroveň vzájemné spolupráce na řešení úkolů/aktivit</c:v>
                </c:pt>
                <c:pt idx="12">
                  <c:v>Definování objemu předpokládaných finančních prostředků</c:v>
                </c:pt>
                <c:pt idx="13">
                  <c:v>Definování způsobu, jak stanoveného úkolu/aktivity dosáhnout</c:v>
                </c:pt>
              </c:strCache>
            </c:strRef>
          </c:cat>
          <c:val>
            <c:numRef>
              <c:f>'hodnoceni AP2019-21'!$E$4:$E$17</c:f>
              <c:numCache>
                <c:formatCode>General</c:formatCode>
                <c:ptCount val="14"/>
                <c:pt idx="0">
                  <c:v>54.8</c:v>
                </c:pt>
                <c:pt idx="1">
                  <c:v>61.3</c:v>
                </c:pt>
                <c:pt idx="2">
                  <c:v>65.400000000000006</c:v>
                </c:pt>
                <c:pt idx="3">
                  <c:v>54.8</c:v>
                </c:pt>
                <c:pt idx="4">
                  <c:v>58.1</c:v>
                </c:pt>
                <c:pt idx="5">
                  <c:v>48.4</c:v>
                </c:pt>
                <c:pt idx="6">
                  <c:v>46.7</c:v>
                </c:pt>
                <c:pt idx="7">
                  <c:v>50</c:v>
                </c:pt>
                <c:pt idx="8">
                  <c:v>51.6</c:v>
                </c:pt>
                <c:pt idx="9">
                  <c:v>32.299999999999997</c:v>
                </c:pt>
                <c:pt idx="10">
                  <c:v>40</c:v>
                </c:pt>
                <c:pt idx="11">
                  <c:v>40</c:v>
                </c:pt>
                <c:pt idx="12">
                  <c:v>27.6</c:v>
                </c:pt>
                <c:pt idx="13">
                  <c:v>33.299999999999997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6918-4846-A1B3-FC400104132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0"/>
        <c:overlap val="-25"/>
        <c:axId val="434008040"/>
        <c:axId val="434009024"/>
      </c:barChart>
      <c:catAx>
        <c:axId val="4340080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ysClr val="windowText" lastClr="000000"/>
                </a:solidFill>
                <a:latin typeface="Segoe UI" panose="020B0502040204020203" pitchFamily="34" charset="0"/>
                <a:ea typeface="+mn-ea"/>
                <a:cs typeface="Segoe UI" panose="020B0502040204020203" pitchFamily="34" charset="0"/>
              </a:defRPr>
            </a:pPr>
            <a:endParaRPr lang="cs-CZ"/>
          </a:p>
        </c:txPr>
        <c:crossAx val="434009024"/>
        <c:crosses val="autoZero"/>
        <c:auto val="1"/>
        <c:lblAlgn val="ctr"/>
        <c:lblOffset val="100"/>
        <c:noMultiLvlLbl val="0"/>
      </c:catAx>
      <c:valAx>
        <c:axId val="434009024"/>
        <c:scaling>
          <c:orientation val="minMax"/>
        </c:scaling>
        <c:delete val="1"/>
        <c:axPos val="b"/>
        <c:numFmt formatCode="0.0" sourceLinked="1"/>
        <c:majorTickMark val="none"/>
        <c:minorTickMark val="none"/>
        <c:tickLblPos val="nextTo"/>
        <c:crossAx val="4340080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0661078302712158"/>
          <c:y val="0.87107332619908517"/>
          <c:w val="0.58255428832952927"/>
          <c:h val="0.1196674131915154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ysClr val="windowText" lastClr="000000"/>
              </a:solidFill>
              <a:latin typeface="Segoe UI" panose="020B0502040204020203" pitchFamily="34" charset="0"/>
              <a:ea typeface="+mn-ea"/>
              <a:cs typeface="Segoe UI" panose="020B0502040204020203" pitchFamily="34" charset="0"/>
            </a:defRPr>
          </a:pPr>
          <a:endParaRPr lang="cs-CZ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B1846E-CF01-473C-9739-5F0BAD4B314D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F671C07-709D-4AEA-8AFF-9311C143D263}">
      <dgm:prSet/>
      <dgm:spPr/>
      <dgm:t>
        <a:bodyPr/>
        <a:lstStyle/>
        <a:p>
          <a:pPr rtl="0"/>
          <a:r>
            <a:rPr lang="cs-CZ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Založená na vědeckých důkazech</a:t>
          </a:r>
        </a:p>
      </dgm:t>
    </dgm:pt>
    <dgm:pt modelId="{07DEAEF3-FE97-447F-B9A7-ADF5ABFCAEED}" type="parTrans" cxnId="{8EB9E7FF-F401-4E83-8438-D02FF913476F}">
      <dgm:prSet/>
      <dgm:spPr/>
      <dgm:t>
        <a:bodyPr/>
        <a:lstStyle/>
        <a:p>
          <a:endParaRPr lang="cs-CZ"/>
        </a:p>
      </dgm:t>
    </dgm:pt>
    <dgm:pt modelId="{9C0E68FF-A016-4011-9C24-C02A29BE712B}" type="sibTrans" cxnId="{8EB9E7FF-F401-4E83-8438-D02FF913476F}">
      <dgm:prSet/>
      <dgm:spPr/>
      <dgm:t>
        <a:bodyPr/>
        <a:lstStyle/>
        <a:p>
          <a:endParaRPr lang="cs-CZ"/>
        </a:p>
      </dgm:t>
    </dgm:pt>
    <dgm:pt modelId="{CB98A716-65E3-4C03-A734-3B5952793F87}">
      <dgm:prSet/>
      <dgm:spPr/>
      <dgm:t>
        <a:bodyPr/>
        <a:lstStyle/>
        <a:p>
          <a:pPr rtl="0"/>
          <a:r>
            <a:rPr lang="cs-CZ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Vyvážená</a:t>
          </a:r>
        </a:p>
      </dgm:t>
    </dgm:pt>
    <dgm:pt modelId="{178D3CEE-08D8-45A3-BB1C-658CCAE63FFB}" type="parTrans" cxnId="{F2A93FB3-D1EB-40A9-ABA4-09A521E67F44}">
      <dgm:prSet/>
      <dgm:spPr/>
      <dgm:t>
        <a:bodyPr/>
        <a:lstStyle/>
        <a:p>
          <a:endParaRPr lang="cs-CZ"/>
        </a:p>
      </dgm:t>
    </dgm:pt>
    <dgm:pt modelId="{D601BF46-990A-4EB9-874F-58D31534EB89}" type="sibTrans" cxnId="{F2A93FB3-D1EB-40A9-ABA4-09A521E67F44}">
      <dgm:prSet/>
      <dgm:spPr/>
      <dgm:t>
        <a:bodyPr/>
        <a:lstStyle/>
        <a:p>
          <a:endParaRPr lang="cs-CZ"/>
        </a:p>
      </dgm:t>
    </dgm:pt>
    <dgm:pt modelId="{3BF46EF2-3FED-4257-9F3D-EA7827F343F6}">
      <dgm:prSet/>
      <dgm:spPr/>
      <dgm:t>
        <a:bodyPr/>
        <a:lstStyle/>
        <a:p>
          <a:pPr rtl="0"/>
          <a:r>
            <a:rPr lang="cs-CZ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Koordinovaná</a:t>
          </a:r>
        </a:p>
      </dgm:t>
    </dgm:pt>
    <dgm:pt modelId="{E009E43C-032D-4F4C-AF8E-B92DF4EC0947}" type="parTrans" cxnId="{9F2CDB28-960F-4851-BF60-FE0DF224B055}">
      <dgm:prSet/>
      <dgm:spPr/>
      <dgm:t>
        <a:bodyPr/>
        <a:lstStyle/>
        <a:p>
          <a:endParaRPr lang="cs-CZ"/>
        </a:p>
      </dgm:t>
    </dgm:pt>
    <dgm:pt modelId="{C77FC90E-045A-4994-9B9D-886B8CECEFD2}" type="sibTrans" cxnId="{9F2CDB28-960F-4851-BF60-FE0DF224B055}">
      <dgm:prSet/>
      <dgm:spPr/>
      <dgm:t>
        <a:bodyPr/>
        <a:lstStyle/>
        <a:p>
          <a:endParaRPr lang="cs-CZ"/>
        </a:p>
      </dgm:t>
    </dgm:pt>
    <dgm:pt modelId="{24B0A55C-474E-4C9C-B785-AFE337EE999D}">
      <dgm:prSet/>
      <dgm:spPr/>
      <dgm:t>
        <a:bodyPr/>
        <a:lstStyle/>
        <a:p>
          <a:pPr rtl="0"/>
          <a:r>
            <a:rPr lang="cs-CZ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Založená na přístupu ochrany veřejného zdraví</a:t>
          </a:r>
        </a:p>
      </dgm:t>
    </dgm:pt>
    <dgm:pt modelId="{E4BC9680-3528-4728-A8D1-F1135A801D2C}" type="parTrans" cxnId="{761A514D-5A22-4F3B-9478-9A6169272A04}">
      <dgm:prSet/>
      <dgm:spPr/>
      <dgm:t>
        <a:bodyPr/>
        <a:lstStyle/>
        <a:p>
          <a:endParaRPr lang="cs-CZ"/>
        </a:p>
      </dgm:t>
    </dgm:pt>
    <dgm:pt modelId="{FDD9807E-3350-440B-91D1-20D2F8821C63}" type="sibTrans" cxnId="{761A514D-5A22-4F3B-9478-9A6169272A04}">
      <dgm:prSet/>
      <dgm:spPr/>
      <dgm:t>
        <a:bodyPr/>
        <a:lstStyle/>
        <a:p>
          <a:endParaRPr lang="cs-CZ"/>
        </a:p>
      </dgm:t>
    </dgm:pt>
    <dgm:pt modelId="{BCBC2E78-BEAD-49B5-8F3A-2CFDDBCC362F}">
      <dgm:prSet/>
      <dgm:spPr/>
      <dgm:t>
        <a:bodyPr/>
        <a:lstStyle/>
        <a:p>
          <a:pPr rtl="0"/>
          <a:r>
            <a:rPr lang="cs-CZ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Integrovaná</a:t>
          </a:r>
        </a:p>
      </dgm:t>
    </dgm:pt>
    <dgm:pt modelId="{D2A1A2E3-DCB3-456F-A4DC-11FBA20B9C1F}" type="parTrans" cxnId="{D2B2B5AB-4183-4458-A3AD-7BD6D213FE4D}">
      <dgm:prSet/>
      <dgm:spPr/>
      <dgm:t>
        <a:bodyPr/>
        <a:lstStyle/>
        <a:p>
          <a:endParaRPr lang="cs-CZ"/>
        </a:p>
      </dgm:t>
    </dgm:pt>
    <dgm:pt modelId="{BD9F4217-A3CE-451A-AEDB-8021FDCDC2B7}" type="sibTrans" cxnId="{D2B2B5AB-4183-4458-A3AD-7BD6D213FE4D}">
      <dgm:prSet/>
      <dgm:spPr/>
      <dgm:t>
        <a:bodyPr/>
        <a:lstStyle/>
        <a:p>
          <a:endParaRPr lang="cs-CZ"/>
        </a:p>
      </dgm:t>
    </dgm:pt>
    <dgm:pt modelId="{DDE20AF8-5EFA-4CC9-B4F3-D3799B5FFC57}">
      <dgm:prSet/>
      <dgm:spPr/>
      <dgm:t>
        <a:bodyPr/>
        <a:lstStyle/>
        <a:p>
          <a:pPr rtl="0"/>
          <a:r>
            <a:rPr lang="cs-CZ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Definovaná finančními prostředky</a:t>
          </a:r>
        </a:p>
      </dgm:t>
    </dgm:pt>
    <dgm:pt modelId="{19BB5D15-53FB-49F2-A373-589D37F08805}" type="parTrans" cxnId="{2E6B6038-32B6-40E3-8BC6-6E61611786A1}">
      <dgm:prSet/>
      <dgm:spPr/>
      <dgm:t>
        <a:bodyPr/>
        <a:lstStyle/>
        <a:p>
          <a:endParaRPr lang="cs-CZ"/>
        </a:p>
      </dgm:t>
    </dgm:pt>
    <dgm:pt modelId="{0F8AFF60-FA32-48AA-9CFC-01DEB7B7343A}" type="sibTrans" cxnId="{2E6B6038-32B6-40E3-8BC6-6E61611786A1}">
      <dgm:prSet/>
      <dgm:spPr/>
      <dgm:t>
        <a:bodyPr/>
        <a:lstStyle/>
        <a:p>
          <a:endParaRPr lang="cs-CZ"/>
        </a:p>
      </dgm:t>
    </dgm:pt>
    <dgm:pt modelId="{4FB40058-6C3B-4138-9FAA-85E4B98EEE6B}">
      <dgm:prSet/>
      <dgm:spPr/>
      <dgm:t>
        <a:bodyPr/>
        <a:lstStyle/>
        <a:p>
          <a:pPr rtl="0"/>
          <a:r>
            <a:rPr lang="cs-CZ" noProof="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Realistické a dosažitelné cíle</a:t>
          </a:r>
          <a:endParaRPr lang="en-US" noProof="0" dirty="0">
            <a:latin typeface="Segoe UI" panose="020B0502040204020203" pitchFamily="34" charset="0"/>
            <a:ea typeface="Segoe UI" panose="020B0502040204020203" pitchFamily="34" charset="0"/>
            <a:cs typeface="Segoe UI" panose="020B0502040204020203" pitchFamily="34" charset="0"/>
          </a:endParaRPr>
        </a:p>
      </dgm:t>
    </dgm:pt>
    <dgm:pt modelId="{109820B1-DD6C-4F92-9F98-85E3E4B1ED0C}" type="parTrans" cxnId="{0402910A-F87B-4A4C-B4A8-E099E84E4DAB}">
      <dgm:prSet/>
      <dgm:spPr/>
      <dgm:t>
        <a:bodyPr/>
        <a:lstStyle/>
        <a:p>
          <a:endParaRPr lang="cs-CZ"/>
        </a:p>
      </dgm:t>
    </dgm:pt>
    <dgm:pt modelId="{F5195D41-CA7E-4939-9AF0-942B3D91F967}" type="sibTrans" cxnId="{0402910A-F87B-4A4C-B4A8-E099E84E4DAB}">
      <dgm:prSet/>
      <dgm:spPr/>
      <dgm:t>
        <a:bodyPr/>
        <a:lstStyle/>
        <a:p>
          <a:endParaRPr lang="cs-CZ"/>
        </a:p>
      </dgm:t>
    </dgm:pt>
    <dgm:pt modelId="{D7038D36-A736-4336-931C-9D0D4E3949AE}" type="pres">
      <dgm:prSet presAssocID="{DCB1846E-CF01-473C-9739-5F0BAD4B314D}" presName="compositeShape" presStyleCnt="0">
        <dgm:presLayoutVars>
          <dgm:chMax val="7"/>
          <dgm:dir/>
          <dgm:resizeHandles val="exact"/>
        </dgm:presLayoutVars>
      </dgm:prSet>
      <dgm:spPr/>
    </dgm:pt>
    <dgm:pt modelId="{6B232187-890D-446E-B1BA-D83E12C26180}" type="pres">
      <dgm:prSet presAssocID="{3F671C07-709D-4AEA-8AFF-9311C143D263}" presName="circ1" presStyleLbl="vennNode1" presStyleIdx="0" presStyleCnt="7"/>
      <dgm:spPr/>
    </dgm:pt>
    <dgm:pt modelId="{1760B418-3B0F-46C4-9135-435259A565C6}" type="pres">
      <dgm:prSet presAssocID="{3F671C07-709D-4AEA-8AFF-9311C143D263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EE5E1034-C6E1-4FBE-B57D-53D0BB17AE69}" type="pres">
      <dgm:prSet presAssocID="{CB98A716-65E3-4C03-A734-3B5952793F87}" presName="circ2" presStyleLbl="vennNode1" presStyleIdx="1" presStyleCnt="7"/>
      <dgm:spPr/>
    </dgm:pt>
    <dgm:pt modelId="{8AD62C61-7682-458C-935A-C88399F4F10E}" type="pres">
      <dgm:prSet presAssocID="{CB98A716-65E3-4C03-A734-3B5952793F87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B18652C2-ED0F-4131-A7E9-2B5F0FBE4210}" type="pres">
      <dgm:prSet presAssocID="{3BF46EF2-3FED-4257-9F3D-EA7827F343F6}" presName="circ3" presStyleLbl="vennNode1" presStyleIdx="2" presStyleCnt="7"/>
      <dgm:spPr/>
    </dgm:pt>
    <dgm:pt modelId="{94A9106C-EDAD-4482-B9AD-77DC0EDF5CC7}" type="pres">
      <dgm:prSet presAssocID="{3BF46EF2-3FED-4257-9F3D-EA7827F343F6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FFF37D9F-A80C-4AAC-B78C-F6A5F248E380}" type="pres">
      <dgm:prSet presAssocID="{24B0A55C-474E-4C9C-B785-AFE337EE999D}" presName="circ4" presStyleLbl="vennNode1" presStyleIdx="3" presStyleCnt="7"/>
      <dgm:spPr/>
    </dgm:pt>
    <dgm:pt modelId="{016F7057-8ECD-44A0-AE04-C85FD512041C}" type="pres">
      <dgm:prSet presAssocID="{24B0A55C-474E-4C9C-B785-AFE337EE999D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D2E1130D-32A2-45A5-8872-2F5A8651C582}" type="pres">
      <dgm:prSet presAssocID="{BCBC2E78-BEAD-49B5-8F3A-2CFDDBCC362F}" presName="circ5" presStyleLbl="vennNode1" presStyleIdx="4" presStyleCnt="7"/>
      <dgm:spPr/>
    </dgm:pt>
    <dgm:pt modelId="{A672120D-22A2-4C57-A372-F32A2FEC791A}" type="pres">
      <dgm:prSet presAssocID="{BCBC2E78-BEAD-49B5-8F3A-2CFDDBCC362F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E20EB518-CB6F-41B2-B6C7-CBE854A89588}" type="pres">
      <dgm:prSet presAssocID="{DDE20AF8-5EFA-4CC9-B4F3-D3799B5FFC57}" presName="circ6" presStyleLbl="vennNode1" presStyleIdx="5" presStyleCnt="7"/>
      <dgm:spPr/>
    </dgm:pt>
    <dgm:pt modelId="{31CAA108-31F8-4319-B81B-2F25BAEB6483}" type="pres">
      <dgm:prSet presAssocID="{DDE20AF8-5EFA-4CC9-B4F3-D3799B5FFC57}" presName="circ6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6DD04272-363F-4ABB-AA26-4E39A3168A6D}" type="pres">
      <dgm:prSet presAssocID="{4FB40058-6C3B-4138-9FAA-85E4B98EEE6B}" presName="circ7" presStyleLbl="vennNode1" presStyleIdx="6" presStyleCnt="7"/>
      <dgm:spPr/>
    </dgm:pt>
    <dgm:pt modelId="{18EA4D4E-48B6-462C-9771-F8FAAE6F3F2D}" type="pres">
      <dgm:prSet presAssocID="{4FB40058-6C3B-4138-9FAA-85E4B98EEE6B}" presName="circ7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97743305-7737-434C-92CA-15C7CBB6493D}" type="presOf" srcId="{DDE20AF8-5EFA-4CC9-B4F3-D3799B5FFC57}" destId="{31CAA108-31F8-4319-B81B-2F25BAEB6483}" srcOrd="0" destOrd="0" presId="urn:microsoft.com/office/officeart/2005/8/layout/venn1"/>
    <dgm:cxn modelId="{0402910A-F87B-4A4C-B4A8-E099E84E4DAB}" srcId="{DCB1846E-CF01-473C-9739-5F0BAD4B314D}" destId="{4FB40058-6C3B-4138-9FAA-85E4B98EEE6B}" srcOrd="6" destOrd="0" parTransId="{109820B1-DD6C-4F92-9F98-85E3E4B1ED0C}" sibTransId="{F5195D41-CA7E-4939-9AF0-942B3D91F967}"/>
    <dgm:cxn modelId="{BDD1911A-206E-4CEA-9ED2-7C6C83A58341}" type="presOf" srcId="{DCB1846E-CF01-473C-9739-5F0BAD4B314D}" destId="{D7038D36-A736-4336-931C-9D0D4E3949AE}" srcOrd="0" destOrd="0" presId="urn:microsoft.com/office/officeart/2005/8/layout/venn1"/>
    <dgm:cxn modelId="{6C960823-D75D-4EC1-BB40-39EB56F7EC50}" type="presOf" srcId="{4FB40058-6C3B-4138-9FAA-85E4B98EEE6B}" destId="{18EA4D4E-48B6-462C-9771-F8FAAE6F3F2D}" srcOrd="0" destOrd="0" presId="urn:microsoft.com/office/officeart/2005/8/layout/venn1"/>
    <dgm:cxn modelId="{9F2CDB28-960F-4851-BF60-FE0DF224B055}" srcId="{DCB1846E-CF01-473C-9739-5F0BAD4B314D}" destId="{3BF46EF2-3FED-4257-9F3D-EA7827F343F6}" srcOrd="2" destOrd="0" parTransId="{E009E43C-032D-4F4C-AF8E-B92DF4EC0947}" sibTransId="{C77FC90E-045A-4994-9B9D-886B8CECEFD2}"/>
    <dgm:cxn modelId="{2E6B6038-32B6-40E3-8BC6-6E61611786A1}" srcId="{DCB1846E-CF01-473C-9739-5F0BAD4B314D}" destId="{DDE20AF8-5EFA-4CC9-B4F3-D3799B5FFC57}" srcOrd="5" destOrd="0" parTransId="{19BB5D15-53FB-49F2-A373-589D37F08805}" sibTransId="{0F8AFF60-FA32-48AA-9CFC-01DEB7B7343A}"/>
    <dgm:cxn modelId="{0C73EB3A-E6AA-4DD2-BFF4-8AC66ABA401E}" type="presOf" srcId="{BCBC2E78-BEAD-49B5-8F3A-2CFDDBCC362F}" destId="{A672120D-22A2-4C57-A372-F32A2FEC791A}" srcOrd="0" destOrd="0" presId="urn:microsoft.com/office/officeart/2005/8/layout/venn1"/>
    <dgm:cxn modelId="{58492F44-552A-4F2C-98C2-42D880FD6269}" type="presOf" srcId="{CB98A716-65E3-4C03-A734-3B5952793F87}" destId="{8AD62C61-7682-458C-935A-C88399F4F10E}" srcOrd="0" destOrd="0" presId="urn:microsoft.com/office/officeart/2005/8/layout/venn1"/>
    <dgm:cxn modelId="{761A514D-5A22-4F3B-9478-9A6169272A04}" srcId="{DCB1846E-CF01-473C-9739-5F0BAD4B314D}" destId="{24B0A55C-474E-4C9C-B785-AFE337EE999D}" srcOrd="3" destOrd="0" parTransId="{E4BC9680-3528-4728-A8D1-F1135A801D2C}" sibTransId="{FDD9807E-3350-440B-91D1-20D2F8821C63}"/>
    <dgm:cxn modelId="{0644BC7A-9568-4BAF-BF75-8C95EE75218F}" type="presOf" srcId="{3F671C07-709D-4AEA-8AFF-9311C143D263}" destId="{1760B418-3B0F-46C4-9135-435259A565C6}" srcOrd="0" destOrd="0" presId="urn:microsoft.com/office/officeart/2005/8/layout/venn1"/>
    <dgm:cxn modelId="{D2B2B5AB-4183-4458-A3AD-7BD6D213FE4D}" srcId="{DCB1846E-CF01-473C-9739-5F0BAD4B314D}" destId="{BCBC2E78-BEAD-49B5-8F3A-2CFDDBCC362F}" srcOrd="4" destOrd="0" parTransId="{D2A1A2E3-DCB3-456F-A4DC-11FBA20B9C1F}" sibTransId="{BD9F4217-A3CE-451A-AEDB-8021FDCDC2B7}"/>
    <dgm:cxn modelId="{F2A93FB3-D1EB-40A9-ABA4-09A521E67F44}" srcId="{DCB1846E-CF01-473C-9739-5F0BAD4B314D}" destId="{CB98A716-65E3-4C03-A734-3B5952793F87}" srcOrd="1" destOrd="0" parTransId="{178D3CEE-08D8-45A3-BB1C-658CCAE63FFB}" sibTransId="{D601BF46-990A-4EB9-874F-58D31534EB89}"/>
    <dgm:cxn modelId="{BC79FBB6-5D49-43F6-B069-4DDD4A7CB625}" type="presOf" srcId="{24B0A55C-474E-4C9C-B785-AFE337EE999D}" destId="{016F7057-8ECD-44A0-AE04-C85FD512041C}" srcOrd="0" destOrd="0" presId="urn:microsoft.com/office/officeart/2005/8/layout/venn1"/>
    <dgm:cxn modelId="{793007DE-18AC-4FC1-94F9-3E6BEBAC3512}" type="presOf" srcId="{3BF46EF2-3FED-4257-9F3D-EA7827F343F6}" destId="{94A9106C-EDAD-4482-B9AD-77DC0EDF5CC7}" srcOrd="0" destOrd="0" presId="urn:microsoft.com/office/officeart/2005/8/layout/venn1"/>
    <dgm:cxn modelId="{8EB9E7FF-F401-4E83-8438-D02FF913476F}" srcId="{DCB1846E-CF01-473C-9739-5F0BAD4B314D}" destId="{3F671C07-709D-4AEA-8AFF-9311C143D263}" srcOrd="0" destOrd="0" parTransId="{07DEAEF3-FE97-447F-B9A7-ADF5ABFCAEED}" sibTransId="{9C0E68FF-A016-4011-9C24-C02A29BE712B}"/>
    <dgm:cxn modelId="{EAF62DEC-CC90-4C60-8F48-04F51B3C7705}" type="presParOf" srcId="{D7038D36-A736-4336-931C-9D0D4E3949AE}" destId="{6B232187-890D-446E-B1BA-D83E12C26180}" srcOrd="0" destOrd="0" presId="urn:microsoft.com/office/officeart/2005/8/layout/venn1"/>
    <dgm:cxn modelId="{D2DAE473-4C24-4EAA-BB23-193F7AD0568E}" type="presParOf" srcId="{D7038D36-A736-4336-931C-9D0D4E3949AE}" destId="{1760B418-3B0F-46C4-9135-435259A565C6}" srcOrd="1" destOrd="0" presId="urn:microsoft.com/office/officeart/2005/8/layout/venn1"/>
    <dgm:cxn modelId="{35F91C78-74D8-4722-9967-0AFAA36B6160}" type="presParOf" srcId="{D7038D36-A736-4336-931C-9D0D4E3949AE}" destId="{EE5E1034-C6E1-4FBE-B57D-53D0BB17AE69}" srcOrd="2" destOrd="0" presId="urn:microsoft.com/office/officeart/2005/8/layout/venn1"/>
    <dgm:cxn modelId="{85B5AF09-724E-4BD2-B38D-CEE3D21B39CB}" type="presParOf" srcId="{D7038D36-A736-4336-931C-9D0D4E3949AE}" destId="{8AD62C61-7682-458C-935A-C88399F4F10E}" srcOrd="3" destOrd="0" presId="urn:microsoft.com/office/officeart/2005/8/layout/venn1"/>
    <dgm:cxn modelId="{ADB1BCB1-202D-44C1-AF82-F35376636BBB}" type="presParOf" srcId="{D7038D36-A736-4336-931C-9D0D4E3949AE}" destId="{B18652C2-ED0F-4131-A7E9-2B5F0FBE4210}" srcOrd="4" destOrd="0" presId="urn:microsoft.com/office/officeart/2005/8/layout/venn1"/>
    <dgm:cxn modelId="{7507E65A-2CB5-49DC-99DF-2C7735FBAAF3}" type="presParOf" srcId="{D7038D36-A736-4336-931C-9D0D4E3949AE}" destId="{94A9106C-EDAD-4482-B9AD-77DC0EDF5CC7}" srcOrd="5" destOrd="0" presId="urn:microsoft.com/office/officeart/2005/8/layout/venn1"/>
    <dgm:cxn modelId="{86DDB8BD-FFD3-491A-A61D-AA1C9422576B}" type="presParOf" srcId="{D7038D36-A736-4336-931C-9D0D4E3949AE}" destId="{FFF37D9F-A80C-4AAC-B78C-F6A5F248E380}" srcOrd="6" destOrd="0" presId="urn:microsoft.com/office/officeart/2005/8/layout/venn1"/>
    <dgm:cxn modelId="{86E016E5-78A7-45AC-9178-27BD1CFF9958}" type="presParOf" srcId="{D7038D36-A736-4336-931C-9D0D4E3949AE}" destId="{016F7057-8ECD-44A0-AE04-C85FD512041C}" srcOrd="7" destOrd="0" presId="urn:microsoft.com/office/officeart/2005/8/layout/venn1"/>
    <dgm:cxn modelId="{B3C69643-CB2F-46E6-AEA6-B19E015C3D7B}" type="presParOf" srcId="{D7038D36-A736-4336-931C-9D0D4E3949AE}" destId="{D2E1130D-32A2-45A5-8872-2F5A8651C582}" srcOrd="8" destOrd="0" presId="urn:microsoft.com/office/officeart/2005/8/layout/venn1"/>
    <dgm:cxn modelId="{3F37A761-C455-4373-BC9C-753DE49EA28C}" type="presParOf" srcId="{D7038D36-A736-4336-931C-9D0D4E3949AE}" destId="{A672120D-22A2-4C57-A372-F32A2FEC791A}" srcOrd="9" destOrd="0" presId="urn:microsoft.com/office/officeart/2005/8/layout/venn1"/>
    <dgm:cxn modelId="{B7D5A029-1A65-42D7-B283-BDF0E6C409D2}" type="presParOf" srcId="{D7038D36-A736-4336-931C-9D0D4E3949AE}" destId="{E20EB518-CB6F-41B2-B6C7-CBE854A89588}" srcOrd="10" destOrd="0" presId="urn:microsoft.com/office/officeart/2005/8/layout/venn1"/>
    <dgm:cxn modelId="{E4678C49-549B-4DE3-9F82-976C5A171773}" type="presParOf" srcId="{D7038D36-A736-4336-931C-9D0D4E3949AE}" destId="{31CAA108-31F8-4319-B81B-2F25BAEB6483}" srcOrd="11" destOrd="0" presId="urn:microsoft.com/office/officeart/2005/8/layout/venn1"/>
    <dgm:cxn modelId="{081B7E04-FE25-4BEA-9B29-3886889E0F16}" type="presParOf" srcId="{D7038D36-A736-4336-931C-9D0D4E3949AE}" destId="{6DD04272-363F-4ABB-AA26-4E39A3168A6D}" srcOrd="12" destOrd="0" presId="urn:microsoft.com/office/officeart/2005/8/layout/venn1"/>
    <dgm:cxn modelId="{E86A17E6-F391-4546-AF67-488E7ADFE2E1}" type="presParOf" srcId="{D7038D36-A736-4336-931C-9D0D4E3949AE}" destId="{18EA4D4E-48B6-462C-9771-F8FAAE6F3F2D}" srcOrd="1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232187-890D-446E-B1BA-D83E12C26180}">
      <dsp:nvSpPr>
        <dsp:cNvPr id="0" name=""/>
        <dsp:cNvSpPr/>
      </dsp:nvSpPr>
      <dsp:spPr>
        <a:xfrm>
          <a:off x="3233733" y="1107850"/>
          <a:ext cx="1419232" cy="141940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760B418-3B0F-46C4-9135-435259A565C6}">
      <dsp:nvSpPr>
        <dsp:cNvPr id="0" name=""/>
        <dsp:cNvSpPr/>
      </dsp:nvSpPr>
      <dsp:spPr>
        <a:xfrm>
          <a:off x="3130248" y="0"/>
          <a:ext cx="1626203" cy="870267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700" kern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Založená na vědeckých důkazech</a:t>
          </a:r>
        </a:p>
      </dsp:txBody>
      <dsp:txXfrm>
        <a:off x="3130248" y="0"/>
        <a:ext cx="1626203" cy="870267"/>
      </dsp:txXfrm>
    </dsp:sp>
    <dsp:sp modelId="{EE5E1034-C6E1-4FBE-B57D-53D0BB17AE69}">
      <dsp:nvSpPr>
        <dsp:cNvPr id="0" name=""/>
        <dsp:cNvSpPr/>
      </dsp:nvSpPr>
      <dsp:spPr>
        <a:xfrm>
          <a:off x="3650041" y="1308012"/>
          <a:ext cx="1419232" cy="141940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8AD62C61-7682-458C-935A-C88399F4F10E}">
      <dsp:nvSpPr>
        <dsp:cNvPr id="0" name=""/>
        <dsp:cNvSpPr/>
      </dsp:nvSpPr>
      <dsp:spPr>
        <a:xfrm>
          <a:off x="5244313" y="826754"/>
          <a:ext cx="1537501" cy="957294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700" kern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Vyvážená</a:t>
          </a:r>
        </a:p>
      </dsp:txBody>
      <dsp:txXfrm>
        <a:off x="5244313" y="826754"/>
        <a:ext cx="1537501" cy="957294"/>
      </dsp:txXfrm>
    </dsp:sp>
    <dsp:sp modelId="{B18652C2-ED0F-4131-A7E9-2B5F0FBE4210}">
      <dsp:nvSpPr>
        <dsp:cNvPr id="0" name=""/>
        <dsp:cNvSpPr/>
      </dsp:nvSpPr>
      <dsp:spPr>
        <a:xfrm>
          <a:off x="3752344" y="1758375"/>
          <a:ext cx="1419232" cy="141940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94A9106C-EDAD-4482-B9AD-77DC0EDF5CC7}">
      <dsp:nvSpPr>
        <dsp:cNvPr id="0" name=""/>
        <dsp:cNvSpPr/>
      </dsp:nvSpPr>
      <dsp:spPr>
        <a:xfrm>
          <a:off x="5392149" y="2045128"/>
          <a:ext cx="1507934" cy="1022564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700" kern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Koordinovaná</a:t>
          </a:r>
        </a:p>
      </dsp:txBody>
      <dsp:txXfrm>
        <a:off x="5392149" y="2045128"/>
        <a:ext cx="1507934" cy="1022564"/>
      </dsp:txXfrm>
    </dsp:sp>
    <dsp:sp modelId="{FFF37D9F-A80C-4AAC-B78C-F6A5F248E380}">
      <dsp:nvSpPr>
        <dsp:cNvPr id="0" name=""/>
        <dsp:cNvSpPr/>
      </dsp:nvSpPr>
      <dsp:spPr>
        <a:xfrm>
          <a:off x="3464359" y="2119536"/>
          <a:ext cx="1419232" cy="141940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016F7057-8ECD-44A0-AE04-C85FD512041C}">
      <dsp:nvSpPr>
        <dsp:cNvPr id="0" name=""/>
        <dsp:cNvSpPr/>
      </dsp:nvSpPr>
      <dsp:spPr>
        <a:xfrm>
          <a:off x="4741668" y="3415800"/>
          <a:ext cx="1626203" cy="935537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700" kern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Založená na přístupu ochrany veřejného zdraví</a:t>
          </a:r>
        </a:p>
      </dsp:txBody>
      <dsp:txXfrm>
        <a:off x="4741668" y="3415800"/>
        <a:ext cx="1626203" cy="935537"/>
      </dsp:txXfrm>
    </dsp:sp>
    <dsp:sp modelId="{D2E1130D-32A2-45A5-8872-2F5A8651C582}">
      <dsp:nvSpPr>
        <dsp:cNvPr id="0" name=""/>
        <dsp:cNvSpPr/>
      </dsp:nvSpPr>
      <dsp:spPr>
        <a:xfrm>
          <a:off x="3003108" y="2119536"/>
          <a:ext cx="1419232" cy="141940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A672120D-22A2-4C57-A372-F32A2FEC791A}">
      <dsp:nvSpPr>
        <dsp:cNvPr id="0" name=""/>
        <dsp:cNvSpPr/>
      </dsp:nvSpPr>
      <dsp:spPr>
        <a:xfrm>
          <a:off x="1518827" y="3415800"/>
          <a:ext cx="1626203" cy="935537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700" kern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Integrovaná</a:t>
          </a:r>
        </a:p>
      </dsp:txBody>
      <dsp:txXfrm>
        <a:off x="1518827" y="3415800"/>
        <a:ext cx="1626203" cy="935537"/>
      </dsp:txXfrm>
    </dsp:sp>
    <dsp:sp modelId="{E20EB518-CB6F-41B2-B6C7-CBE854A89588}">
      <dsp:nvSpPr>
        <dsp:cNvPr id="0" name=""/>
        <dsp:cNvSpPr/>
      </dsp:nvSpPr>
      <dsp:spPr>
        <a:xfrm>
          <a:off x="2715122" y="1758375"/>
          <a:ext cx="1419232" cy="141940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31CAA108-31F8-4319-B81B-2F25BAEB6483}">
      <dsp:nvSpPr>
        <dsp:cNvPr id="0" name=""/>
        <dsp:cNvSpPr/>
      </dsp:nvSpPr>
      <dsp:spPr>
        <a:xfrm>
          <a:off x="986615" y="2045128"/>
          <a:ext cx="1507934" cy="1022564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700" kern="120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Definovaná finančními prostředky</a:t>
          </a:r>
        </a:p>
      </dsp:txBody>
      <dsp:txXfrm>
        <a:off x="986615" y="2045128"/>
        <a:ext cx="1507934" cy="1022564"/>
      </dsp:txXfrm>
    </dsp:sp>
    <dsp:sp modelId="{6DD04272-363F-4ABB-AA26-4E39A3168A6D}">
      <dsp:nvSpPr>
        <dsp:cNvPr id="0" name=""/>
        <dsp:cNvSpPr/>
      </dsp:nvSpPr>
      <dsp:spPr>
        <a:xfrm>
          <a:off x="2817425" y="1308012"/>
          <a:ext cx="1419232" cy="141940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8EA4D4E-48B6-462C-9771-F8FAAE6F3F2D}">
      <dsp:nvSpPr>
        <dsp:cNvPr id="0" name=""/>
        <dsp:cNvSpPr/>
      </dsp:nvSpPr>
      <dsp:spPr>
        <a:xfrm>
          <a:off x="1104885" y="826754"/>
          <a:ext cx="1537501" cy="957294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700" kern="1200" noProof="0" dirty="0"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rPr>
            <a:t>Realistické a dosažitelné cíle</a:t>
          </a:r>
          <a:endParaRPr lang="en-US" sz="1700" kern="1200" noProof="0" dirty="0">
            <a:latin typeface="Segoe UI" panose="020B0502040204020203" pitchFamily="34" charset="0"/>
            <a:ea typeface="Segoe UI" panose="020B0502040204020203" pitchFamily="34" charset="0"/>
            <a:cs typeface="Segoe UI" panose="020B0502040204020203" pitchFamily="34" charset="0"/>
          </a:endParaRPr>
        </a:p>
      </dsp:txBody>
      <dsp:txXfrm>
        <a:off x="1104885" y="826754"/>
        <a:ext cx="1537501" cy="9572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836A36-88C2-416C-8FAB-A90DCCFC12BA}" type="datetimeFigureOut">
              <a:rPr lang="cs-CZ" smtClean="0"/>
              <a:t>27.09.2022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9F20D1-31D0-441D-A973-6FB6996CC2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07984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13215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79123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03725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26750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74434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20.11.2018</a:t>
            </a:r>
          </a:p>
        </p:txBody>
      </p:sp>
    </p:spTree>
    <p:extLst>
      <p:ext uri="{BB962C8B-B14F-4D97-AF65-F5344CB8AC3E}">
        <p14:creationId xmlns:p14="http://schemas.microsoft.com/office/powerpoint/2010/main" val="38507608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1419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62197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Je nutné upozornit na to, že ve statistickém zhodnocení množství splněných nebo nesplněných úkolů se neodráží jejich náročnost, finanční předpoklady, personální kapacity vyčleněné na jejich plnění, resp. to zda a jaké byly problémy při jejich implementaci. </a:t>
            </a:r>
          </a:p>
          <a:p>
            <a:r>
              <a:rPr lang="cs-CZ" dirty="0"/>
              <a:t>Lze konstatovat, že úkoly, jež jsou součástí běžné agendy zodpovědných subjektů se dařilo plnit bez větších problémů. K nesplněným či částečně splněným aktivitám patří spíše aktivity systémovějšího a komplexnějšího charakteru, aktivity pro odpovědný subjekt nové a úkoly, na jejichž realizaci bylo potřeba vyčlenění dodatečných finančních prostředků či personálních zdrojů. </a:t>
            </a:r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21301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8635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cs-CZ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Celkem bylo vyplněno 95 dotazníků, z toho 43 bylo odesláno úplných. Z 52 neúplných dotazníků bylo použito 36, zbývajících 16 bylo vyloučeno z důvodu absence odpovědi na významnou většinu otázek</a:t>
            </a:r>
            <a:r>
              <a:rPr lang="cs-CZ" sz="1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cs-CZ" sz="1700" b="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1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Blip>
                <a:blip r:embed="rId3"/>
              </a:buBlip>
            </a:pPr>
            <a:r>
              <a:rPr lang="cs-CZ" sz="1700" b="0" dirty="0">
                <a:ea typeface="Calibri" panose="020F0502020204030204" pitchFamily="34" charset="0"/>
                <a:cs typeface="Times New Roman" panose="02020603050405020304" pitchFamily="18" charset="0"/>
              </a:rPr>
              <a:t>91,7 % respondentů uvedlo, že instituce či organizace, ve které působí, se přímo podílí na implementaci Akčního plánu 2019–2021 ve formě subjektu odpovědného za realizaci aktivit nebo spolupracujícího subjektu</a:t>
            </a:r>
          </a:p>
          <a:p>
            <a:pPr marL="342900" lvl="1" indent="-3429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Blip>
                <a:blip r:embed="rId3"/>
              </a:buBlip>
            </a:pPr>
            <a:r>
              <a:rPr lang="cs-CZ" sz="1700" b="0" dirty="0">
                <a:ea typeface="Calibri" panose="020F0502020204030204" pitchFamily="34" charset="0"/>
                <a:cs typeface="Times New Roman" panose="02020603050405020304" pitchFamily="18" charset="0"/>
              </a:rPr>
              <a:t>8,3 % respondentů uvedlo, že instituce či organizace ve které působí, není gestorem ani spolupracujícím subjektem aktivit Akčního plánu 2019–2021.</a:t>
            </a:r>
          </a:p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26197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08091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Z výsledků on-line průzkumu</a:t>
            </a:r>
            <a:r>
              <a:rPr lang="cs-CZ" baseline="0" dirty="0"/>
              <a:t> (</a:t>
            </a:r>
            <a:r>
              <a:rPr lang="cs-CZ" dirty="0"/>
              <a:t>září 2021) mezi různými aktéry v oblasti politiky závislostí:</a:t>
            </a:r>
          </a:p>
          <a:p>
            <a:r>
              <a:rPr lang="cs-CZ" dirty="0"/>
              <a:t>plnění aktivit negativně ovlivnila zejména pandemie COVID-19 a její dopady (uvedlo 68,2 % respondentů), personální zabezpečení oblasti politiky závislostí, tj. počet a úvazky pracovníků věnujících se politice v oblasti závislostí (uvedlo 47,8 %) a objem alokovaných finančních prostředků na realizaci aktivit Akčního plánu 2019–2021 (uvedlo 47,7 %). Naopak na realizaci aktivit Akčního plánu 2019–2021 byl pozitivně hodnocen zejména vliv míry odbornosti a orientace v problematice politiky závislostí pracovníků odpovědných za implementaci politiky v oblasti závislostí (uvedlo 63,6 % respondentů), míry motivace a aktivity profesionálů a institucí působících v politice v oblasti závislostí (uvedlo 56,8 %) a množství dostupných informací pro realizaci aktivit Akčního plánu 2019–2021 (uvedlo 51,2 %).</a:t>
            </a:r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37805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b="0" dirty="0"/>
              <a:t>Akční plán obsahoval celkem 272 aktivit, z nichž 72 vyžadovalo dodatečné finanční zajištění v celkovém objemu 478,5 mil. Kč po celou dobu trvání akčního plánu. </a:t>
            </a:r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89272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Blip>
                <a:blip r:embed="rId3"/>
              </a:buBlip>
            </a:pPr>
            <a:r>
              <a:rPr lang="cs-CZ" sz="1200" b="0" dirty="0">
                <a:ea typeface="Calibri" panose="020F0502020204030204" pitchFamily="34" charset="0"/>
                <a:cs typeface="Times New Roman" panose="02020603050405020304" pitchFamily="18" charset="0"/>
              </a:rPr>
              <a:t>revize </a:t>
            </a:r>
            <a:r>
              <a:rPr lang="cs-CZ" sz="1200" b="0" i="1" dirty="0">
                <a:ea typeface="Calibri" panose="020F0502020204030204" pitchFamily="34" charset="0"/>
                <a:cs typeface="Times New Roman" panose="02020603050405020304" pitchFamily="18" charset="0"/>
              </a:rPr>
              <a:t>Národní strategie protidrogové politiky 2010–2018 </a:t>
            </a:r>
            <a:r>
              <a:rPr lang="cs-CZ" sz="1200" b="0" dirty="0">
                <a:ea typeface="Calibri" panose="020F0502020204030204" pitchFamily="34" charset="0"/>
                <a:cs typeface="Times New Roman" panose="02020603050405020304" pitchFamily="18" charset="0"/>
              </a:rPr>
              <a:t>– integrovaná protidrogová politika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Blip>
                <a:blip r:embed="rId3"/>
              </a:buBlip>
            </a:pPr>
            <a:r>
              <a:rPr lang="cs-CZ" sz="1200" b="0" dirty="0">
                <a:ea typeface="Calibri" panose="020F0502020204030204" pitchFamily="34" charset="0"/>
                <a:cs typeface="Times New Roman" panose="02020603050405020304" pitchFamily="18" charset="0"/>
              </a:rPr>
              <a:t>v l. 2016–2018 v platnosti 4 akční plány: nelegální drogy, alkohol, tabák a hazardního hraní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Blip>
                <a:blip r:embed="rId3"/>
              </a:buBlip>
            </a:pPr>
            <a:r>
              <a:rPr lang="cs-CZ" sz="1200" b="0" dirty="0">
                <a:ea typeface="Calibri" panose="020F0502020204030204" pitchFamily="34" charset="0"/>
                <a:cs typeface="Times New Roman" panose="02020603050405020304" pitchFamily="18" charset="0"/>
              </a:rPr>
              <a:t>usnesením RVKPP č. 02/0319 ze dne 26. března 2019 schváleno sjednocení 4 akčních plánů pro jednotlivé oblasti protidrogové politiky do jednoho souhrnného akčního plánu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Blip>
                <a:blip r:embed="rId3"/>
              </a:buBlip>
            </a:pPr>
            <a:r>
              <a:rPr lang="cs-CZ" sz="1200" b="0" dirty="0">
                <a:ea typeface="Calibri" panose="020F0502020204030204" pitchFamily="34" charset="0"/>
                <a:cs typeface="Times New Roman" panose="02020603050405020304" pitchFamily="18" charset="0"/>
              </a:rPr>
              <a:t>hodnocení je plněním </a:t>
            </a:r>
            <a:r>
              <a:rPr lang="en-US" sz="1200" b="0" dirty="0" err="1">
                <a:ea typeface="Calibri" panose="020F0502020204030204" pitchFamily="34" charset="0"/>
                <a:cs typeface="Times New Roman" panose="02020603050405020304" pitchFamily="18" charset="0"/>
              </a:rPr>
              <a:t>aktivity</a:t>
            </a:r>
            <a:r>
              <a:rPr lang="en-US" sz="1200" b="0" dirty="0">
                <a:ea typeface="Calibri" panose="020F0502020204030204" pitchFamily="34" charset="0"/>
                <a:cs typeface="Times New Roman" panose="02020603050405020304" pitchFamily="18" charset="0"/>
              </a:rPr>
              <a:t> č. 4.14 Akčního plánu 2019–2021 </a:t>
            </a:r>
            <a:endParaRPr lang="cs-CZ" sz="1200" b="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20.11.2018</a:t>
            </a:r>
          </a:p>
        </p:txBody>
      </p:sp>
    </p:spTree>
    <p:extLst>
      <p:ext uri="{BB962C8B-B14F-4D97-AF65-F5344CB8AC3E}">
        <p14:creationId xmlns:p14="http://schemas.microsoft.com/office/powerpoint/2010/main" val="33245326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Zatímco na konci 90. let byly integrované strategické dokumenty platné ve 2 evropských zemích, od r. 2011 je patrný každoroční nárůst počtu zemí s integrovanými strategickými dokumenty. </a:t>
            </a:r>
          </a:p>
          <a:p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 konci r. 2020 byly integrované strategické dokumenty v platnosti kromě České republiky také v Belgii, Německu, Irsku, Španělsku, Francii, Litvě, Lucembursku, Rakousku, Polsku, Portugalsku, Švédsku, Norsku a na Kypru</a:t>
            </a:r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17829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43831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 výsledků vyplývá, že Akční plán 2019–2021 je respondenty hodnocen jako nejvíce vyhovující ve všech parametrech s výjimkou rozsahu, tj. počtu aktivit (vyhovující pro 59,0 % respondentů). Z hlediska rozsahu byl častěji jako vyhovující označen </a:t>
            </a:r>
            <a:r>
              <a:rPr lang="cs-CZ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Akční plán 2015−2018 pro oblast hazardního hraní</a:t>
            </a:r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(vyhovující pro 65,5 % respondentů). </a:t>
            </a:r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80534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Celkem 33 respondentů uvedlo výhody (65 výhod) sloučení akčních plánů v oblasti závislostí do jednoho souhrnného akčního plánu, nevýhody uvedlo celkem 21 respondentů (39 nevýhod). 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18247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15378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cs-CZ"/>
              <a:t>20.11.2018</a:t>
            </a:r>
          </a:p>
        </p:txBody>
      </p:sp>
    </p:spTree>
    <p:extLst>
      <p:ext uri="{BB962C8B-B14F-4D97-AF65-F5344CB8AC3E}">
        <p14:creationId xmlns:p14="http://schemas.microsoft.com/office/powerpoint/2010/main" val="15061136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5925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63189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768112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9F20D1-31D0-441D-A973-6FB6996CC2D1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49393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38000"/>
            <a:ext cx="9144000" cy="46725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0000" y="2094952"/>
            <a:ext cx="7425033" cy="2387600"/>
          </a:xfrm>
        </p:spPr>
        <p:txBody>
          <a:bodyPr anchor="ctr">
            <a:no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0000" y="4616191"/>
            <a:ext cx="7425033" cy="165576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 b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sz="quarter" idx="10"/>
          </p:nvPr>
        </p:nvSpPr>
        <p:spPr>
          <a:xfrm>
            <a:off x="4990034" y="6337952"/>
            <a:ext cx="3999143" cy="520047"/>
          </a:xfrm>
        </p:spPr>
        <p:txBody>
          <a:bodyPr anchor="ctr">
            <a:normAutofit/>
          </a:bodyPr>
          <a:lstStyle>
            <a:lvl1pPr algn="r">
              <a:defRPr sz="17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pic>
        <p:nvPicPr>
          <p:cNvPr id="4" name="Obrázek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32" y="162000"/>
            <a:ext cx="4182541" cy="12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025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ozloučení a kontak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58"/>
          <a:stretch/>
        </p:blipFill>
        <p:spPr>
          <a:xfrm>
            <a:off x="0" y="209550"/>
            <a:ext cx="9144000" cy="433996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0000" y="1971676"/>
            <a:ext cx="7425033" cy="1771650"/>
          </a:xfrm>
        </p:spPr>
        <p:txBody>
          <a:bodyPr anchor="ctr">
            <a:no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0000" y="4511416"/>
            <a:ext cx="7425033" cy="860684"/>
          </a:xfrm>
        </p:spPr>
        <p:txBody>
          <a:bodyPr anchor="ctr">
            <a:noAutofit/>
          </a:bodyPr>
          <a:lstStyle>
            <a:lvl1pPr marL="0" indent="0" algn="l">
              <a:buNone/>
              <a:defRPr sz="1800" b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6630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Shotened</a:t>
            </a:r>
            <a:r>
              <a:rPr lang="en-US" dirty="0"/>
              <a:t> name of the whole presentation</a:t>
            </a:r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3pPr marL="266700" indent="-266700">
              <a:defRPr/>
            </a:lvl3pPr>
            <a:lvl4pPr marL="449263" indent="-182563">
              <a:defRPr/>
            </a:lvl4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3231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 šip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Shotened name of the whole presentation</a:t>
            </a:r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66700" indent="-266700">
              <a:buSzPct val="120000"/>
              <a:buFontTx/>
              <a:buBlip>
                <a:blip r:embed="rId2"/>
              </a:buBlip>
              <a:defRPr/>
            </a:lvl1pPr>
            <a:lvl2pPr marL="266700" indent="-266700">
              <a:buSzPct val="120000"/>
              <a:buFontTx/>
              <a:buBlip>
                <a:blip r:embed="rId2"/>
              </a:buBlip>
              <a:defRPr/>
            </a:lvl2pPr>
            <a:lvl3pPr marL="266700" indent="-266700">
              <a:buSzPct val="120000"/>
              <a:defRPr/>
            </a:lvl3pPr>
            <a:lvl4pPr marL="449263" indent="-182563">
              <a:buSzPct val="120000"/>
              <a:defRPr/>
            </a:lvl4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359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, Text a 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Shotened name of the whole presentation</a:t>
            </a:r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784571"/>
          </a:xfrm>
        </p:spPr>
        <p:txBody>
          <a:bodyPr/>
          <a:lstStyle>
            <a:lvl1pPr marL="266700" indent="-266700">
              <a:buSzPct val="120000"/>
              <a:buFontTx/>
              <a:buBlip>
                <a:blip r:embed="rId2"/>
              </a:buBlip>
              <a:defRPr sz="1800" b="1"/>
            </a:lvl1pPr>
            <a:lvl2pPr marL="266700" indent="-266700">
              <a:buSzPct val="120000"/>
              <a:buFontTx/>
              <a:buBlip>
                <a:blip r:embed="rId2"/>
              </a:buBlip>
              <a:defRPr sz="1600"/>
            </a:lvl2pPr>
            <a:lvl3pPr marL="266700" indent="-266700">
              <a:buSzPct val="120000"/>
              <a:defRPr sz="1200"/>
            </a:lvl3pPr>
            <a:lvl4pPr marL="449263" indent="-182563">
              <a:buSzPct val="120000"/>
              <a:defRPr sz="1100"/>
            </a:lvl4pPr>
            <a:lvl5pPr>
              <a:defRPr sz="105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Content Placeholder 2"/>
          <p:cNvSpPr>
            <a:spLocks noGrp="1"/>
          </p:cNvSpPr>
          <p:nvPr>
            <p:ph idx="14"/>
          </p:nvPr>
        </p:nvSpPr>
        <p:spPr>
          <a:xfrm>
            <a:off x="628649" y="2696989"/>
            <a:ext cx="7886700" cy="2995503"/>
          </a:xfrm>
        </p:spPr>
        <p:txBody>
          <a:bodyPr/>
          <a:lstStyle>
            <a:lvl1pPr marL="266700" indent="-266700">
              <a:buSzPct val="120000"/>
              <a:buFontTx/>
              <a:buBlip>
                <a:blip r:embed="rId2"/>
              </a:buBlip>
              <a:defRPr sz="1800" b="1"/>
            </a:lvl1pPr>
            <a:lvl2pPr marL="266700" indent="-266700">
              <a:buSzPct val="120000"/>
              <a:buFontTx/>
              <a:buBlip>
                <a:blip r:embed="rId2"/>
              </a:buBlip>
              <a:defRPr sz="1600"/>
            </a:lvl2pPr>
            <a:lvl3pPr marL="266700" indent="-266700">
              <a:buSzPct val="120000"/>
              <a:defRPr sz="1200"/>
            </a:lvl3pPr>
            <a:lvl4pPr marL="449263" indent="-182563">
              <a:buSzPct val="120000"/>
              <a:defRPr sz="1100"/>
            </a:lvl4pPr>
            <a:lvl5pPr>
              <a:defRPr sz="105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5"/>
          </p:nvPr>
        </p:nvSpPr>
        <p:spPr>
          <a:xfrm>
            <a:off x="628649" y="5754344"/>
            <a:ext cx="7886700" cy="471893"/>
          </a:xfrm>
        </p:spPr>
        <p:txBody>
          <a:bodyPr/>
          <a:lstStyle>
            <a:lvl1pPr marL="0" indent="0">
              <a:buSzPct val="120000"/>
              <a:buFontTx/>
              <a:buNone/>
              <a:defRPr sz="1200" b="0" i="1"/>
            </a:lvl1pPr>
            <a:lvl2pPr marL="266700" indent="-266700">
              <a:buSzPct val="120000"/>
              <a:buFontTx/>
              <a:buBlip>
                <a:blip r:embed="rId3"/>
              </a:buBlip>
              <a:defRPr sz="1600"/>
            </a:lvl2pPr>
            <a:lvl3pPr marL="266700" indent="-266700">
              <a:buSzPct val="120000"/>
              <a:defRPr sz="1200"/>
            </a:lvl3pPr>
            <a:lvl4pPr marL="449263" indent="-182563">
              <a:buSzPct val="120000"/>
              <a:defRPr sz="1100"/>
            </a:lvl4pPr>
            <a:lvl5pPr>
              <a:defRPr sz="1050"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739750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 křiž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2478024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Shotened</a:t>
            </a:r>
            <a:r>
              <a:rPr lang="en-US" dirty="0"/>
              <a:t> name of the whole presentation</a:t>
            </a:r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5850" y="-1"/>
            <a:ext cx="7429499" cy="2162175"/>
          </a:xfrm>
        </p:spPr>
        <p:txBody>
          <a:bodyPr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717799"/>
            <a:ext cx="7886700" cy="3459163"/>
          </a:xfrm>
        </p:spPr>
        <p:txBody>
          <a:bodyPr/>
          <a:lstStyle>
            <a:lvl3pPr>
              <a:buSzPct val="120000"/>
              <a:defRPr/>
            </a:lvl3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8188" y="6415200"/>
            <a:ext cx="3816000" cy="26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279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Shotened</a:t>
            </a:r>
            <a:r>
              <a:rPr lang="en-US" dirty="0"/>
              <a:t> name of the whole presentation</a:t>
            </a:r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708000" cy="4351338"/>
          </a:xfrm>
        </p:spPr>
        <p:txBody>
          <a:bodyPr/>
          <a:lstStyle>
            <a:lvl3pPr marL="266700" indent="-266700">
              <a:defRPr/>
            </a:lvl3pPr>
            <a:lvl4pPr marL="449263" indent="-182563">
              <a:defRPr/>
            </a:lvl4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7349" y="1825625"/>
            <a:ext cx="3708000" cy="4351338"/>
          </a:xfrm>
        </p:spPr>
        <p:txBody>
          <a:bodyPr/>
          <a:lstStyle>
            <a:lvl3pPr marL="266700" indent="-266700">
              <a:defRPr/>
            </a:lvl3pPr>
            <a:lvl4pPr marL="449263" indent="-182563">
              <a:defRPr/>
            </a:lvl4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6893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 šip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Shotened</a:t>
            </a:r>
            <a:r>
              <a:rPr lang="en-US" dirty="0"/>
              <a:t> name of the whole presentation</a:t>
            </a:r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6908" y="90000"/>
            <a:ext cx="7268441" cy="13500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708000" cy="4351338"/>
          </a:xfrm>
        </p:spPr>
        <p:txBody>
          <a:bodyPr/>
          <a:lstStyle>
            <a:lvl1pPr marL="266700" indent="-266700">
              <a:buSzPct val="120000"/>
              <a:buFontTx/>
              <a:buBlip>
                <a:blip r:embed="rId2"/>
              </a:buBlip>
              <a:defRPr/>
            </a:lvl1pPr>
            <a:lvl2pPr marL="266700" indent="-266700">
              <a:buSzPct val="120000"/>
              <a:buFontTx/>
              <a:buBlip>
                <a:blip r:embed="rId2"/>
              </a:buBlip>
              <a:defRPr/>
            </a:lvl2pPr>
            <a:lvl3pPr marL="266700" indent="-266700">
              <a:buSzPct val="120000"/>
              <a:defRPr/>
            </a:lvl3pPr>
            <a:lvl4pPr marL="449263" indent="-182563">
              <a:defRPr/>
            </a:lvl4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7349" y="1825625"/>
            <a:ext cx="3708000" cy="4351338"/>
          </a:xfrm>
        </p:spPr>
        <p:txBody>
          <a:bodyPr/>
          <a:lstStyle>
            <a:lvl1pPr marL="266700" indent="-266700">
              <a:buSzPct val="120000"/>
              <a:buFontTx/>
              <a:buBlip>
                <a:blip r:embed="rId2"/>
              </a:buBlip>
              <a:defRPr/>
            </a:lvl1pPr>
            <a:lvl2pPr marL="266700" indent="-266700">
              <a:buSzPct val="120000"/>
              <a:buFontTx/>
              <a:buBlip>
                <a:blip r:embed="rId2"/>
              </a:buBlip>
              <a:defRPr/>
            </a:lvl2pPr>
            <a:lvl3pPr marL="266700" indent="-266700">
              <a:buSzPct val="120000"/>
              <a:defRPr/>
            </a:lvl3pPr>
            <a:lvl4pPr marL="449263" indent="-182563">
              <a:defRPr/>
            </a:lvl4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0821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 kříž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2478024"/>
          </a:xfrm>
          <a:prstGeom prst="rect">
            <a:avLst/>
          </a:prstGeom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/>
              <a:t>Shotened</a:t>
            </a:r>
            <a:r>
              <a:rPr lang="en-US" dirty="0"/>
              <a:t> name of the whole presentation</a:t>
            </a:r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7200" y="0"/>
            <a:ext cx="7426800" cy="21636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2636707"/>
            <a:ext cx="3708000" cy="3540256"/>
          </a:xfrm>
        </p:spPr>
        <p:txBody>
          <a:bodyPr>
            <a:noAutofit/>
          </a:bodyPr>
          <a:lstStyle>
            <a:lvl1pPr marL="0" indent="0">
              <a:buFontTx/>
              <a:buNone/>
              <a:defRPr/>
            </a:lvl1pPr>
            <a:lvl2pPr marL="0" indent="0">
              <a:buFontTx/>
              <a:buNone/>
              <a:defRPr/>
            </a:lvl2pPr>
            <a:lvl3pPr marL="266700" indent="-266700">
              <a:defRPr/>
            </a:lvl3pPr>
            <a:lvl4pPr marL="449263" indent="-182563">
              <a:defRPr/>
            </a:lvl4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6000" y="2636707"/>
            <a:ext cx="3708000" cy="3540256"/>
          </a:xfrm>
        </p:spPr>
        <p:txBody>
          <a:bodyPr>
            <a:noAutofit/>
          </a:bodyPr>
          <a:lstStyle>
            <a:lvl1pPr marL="0" indent="0">
              <a:buFontTx/>
              <a:buNone/>
              <a:defRPr/>
            </a:lvl1pPr>
            <a:lvl2pPr marL="0" indent="0">
              <a:buFontTx/>
              <a:buNone/>
              <a:defRPr/>
            </a:lvl2pPr>
            <a:lvl3pPr marL="266700" indent="-266700">
              <a:defRPr/>
            </a:lvl3pPr>
            <a:lvl4pPr marL="449263" indent="-182563">
              <a:defRPr/>
            </a:lvl4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8188" y="6415200"/>
            <a:ext cx="3816000" cy="26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597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 bez křížk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2087118"/>
          </a:xfrm>
          <a:prstGeom prst="rect">
            <a:avLst/>
          </a:prstGeom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Shotened name of the whole presentation</a:t>
            </a:r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3400" y="0"/>
            <a:ext cx="7426800" cy="21636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2636707"/>
            <a:ext cx="3708000" cy="3540256"/>
          </a:xfrm>
        </p:spPr>
        <p:txBody>
          <a:bodyPr>
            <a:noAutofit/>
          </a:bodyPr>
          <a:lstStyle>
            <a:lvl1pPr marL="0" indent="0">
              <a:buFontTx/>
              <a:buNone/>
              <a:defRPr/>
            </a:lvl1pPr>
            <a:lvl2pPr marL="0" indent="0">
              <a:buFontTx/>
              <a:buNone/>
              <a:defRPr/>
            </a:lvl2pPr>
            <a:lvl3pPr marL="266700" indent="-266700">
              <a:defRPr/>
            </a:lvl3pPr>
            <a:lvl4pPr marL="449263" indent="-182563">
              <a:defRPr/>
            </a:lvl4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6000" y="2636707"/>
            <a:ext cx="3708000" cy="3540256"/>
          </a:xfrm>
        </p:spPr>
        <p:txBody>
          <a:bodyPr>
            <a:noAutofit/>
          </a:bodyPr>
          <a:lstStyle>
            <a:lvl1pPr marL="0" indent="0">
              <a:buFontTx/>
              <a:buNone/>
              <a:defRPr/>
            </a:lvl1pPr>
            <a:lvl2pPr marL="0" indent="0">
              <a:buFontTx/>
              <a:buNone/>
              <a:defRPr/>
            </a:lvl2pPr>
            <a:lvl3pPr marL="266700" indent="-266700">
              <a:defRPr/>
            </a:lvl3pPr>
            <a:lvl4pPr marL="449263" indent="-182563">
              <a:defRPr/>
            </a:lvl4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8188" y="6415200"/>
            <a:ext cx="3816000" cy="26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00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Shotened name of the whole presentation</a:t>
            </a:r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39590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Shotened name of the whole presentation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04145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 bez hlavič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Shotened name of the whole presentation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‹#›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8188" y="6415200"/>
            <a:ext cx="3816000" cy="26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140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45084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46908" y="90000"/>
            <a:ext cx="7268441" cy="13500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4000" y="6356351"/>
            <a:ext cx="435600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10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 dirty="0" err="1"/>
              <a:t>Shotened</a:t>
            </a:r>
            <a:r>
              <a:rPr lang="en-US" dirty="0"/>
              <a:t> name of the whole presentation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29354" y="6288088"/>
            <a:ext cx="595571" cy="501649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500" b="1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fld id="{40C06235-DA17-4F4A-A296-00DCCB02551C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8188" y="6415200"/>
            <a:ext cx="3816000" cy="26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585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5" r:id="rId2"/>
    <p:sldLayoutId id="2147483662" r:id="rId3"/>
    <p:sldLayoutId id="2147483673" r:id="rId4"/>
    <p:sldLayoutId id="2147483678" r:id="rId5"/>
    <p:sldLayoutId id="2147483672" r:id="rId6"/>
    <p:sldLayoutId id="2147483664" r:id="rId7"/>
    <p:sldLayoutId id="2147483674" r:id="rId8"/>
    <p:sldLayoutId id="2147483676" r:id="rId9"/>
    <p:sldLayoutId id="2147483677" r:id="rId10"/>
    <p:sldLayoutId id="2147483666" r:id="rId11"/>
    <p:sldLayoutId id="2147483667" r:id="rId12"/>
    <p:sldLayoutId id="2147483679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kern="1200">
          <a:solidFill>
            <a:schemeClr val="tx1"/>
          </a:solidFill>
          <a:latin typeface="Segoe UI" panose="020B0502040204020203" pitchFamily="34" charset="0"/>
          <a:ea typeface="+mj-ea"/>
          <a:cs typeface="Segoe UI" panose="020B0502040204020203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500" b="1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1pPr>
      <a:lvl2pPr marL="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2pPr>
      <a:lvl3pPr marL="228600" indent="-228600" algn="l" defTabSz="914400" rtl="0" eaLnBrk="1" latinLnBrk="0" hangingPunct="1">
        <a:lnSpc>
          <a:spcPct val="90000"/>
        </a:lnSpc>
        <a:spcBef>
          <a:spcPts val="500"/>
        </a:spcBef>
        <a:buSzPct val="120000"/>
        <a:buFontTx/>
        <a:buBlip>
          <a:blip r:embed="rId17"/>
        </a:buBlip>
        <a:defRPr sz="18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3pPr>
      <a:lvl4pPr marL="449263" indent="-228600" algn="l" defTabSz="914400" rtl="0" eaLnBrk="1" latinLnBrk="0" hangingPunct="1">
        <a:lnSpc>
          <a:spcPct val="90000"/>
        </a:lnSpc>
        <a:spcBef>
          <a:spcPts val="500"/>
        </a:spcBef>
        <a:buSzPct val="120000"/>
        <a:buFontTx/>
        <a:buBlip>
          <a:blip r:embed="rId17"/>
        </a:buBlip>
        <a:tabLst/>
        <a:defRPr sz="16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4pPr>
      <a:lvl5pPr marL="714375" indent="-228600" algn="l" defTabSz="914400" rtl="0" eaLnBrk="1" latinLnBrk="0" hangingPunct="1">
        <a:lnSpc>
          <a:spcPct val="90000"/>
        </a:lnSpc>
        <a:spcBef>
          <a:spcPts val="500"/>
        </a:spcBef>
        <a:buSzPct val="120000"/>
        <a:buFontTx/>
        <a:buBlip>
          <a:blip r:embed="rId17"/>
        </a:buBlip>
        <a:defRPr sz="1400" kern="1200">
          <a:solidFill>
            <a:schemeClr val="tx1"/>
          </a:solidFill>
          <a:latin typeface="Segoe UI" panose="020B0502040204020203" pitchFamily="34" charset="0"/>
          <a:ea typeface="+mn-ea"/>
          <a:cs typeface="Segoe UI" panose="020B050204020402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lada.cz/cz/ppov/protidrogova-politika/strategie-a-plany/akcni-plan-realizace-narodni-strategie-prevence-a-snizovani-skod-spojenych-se-zavislostnim-chovanim-2019_2021--178678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5" Type="http://schemas.openxmlformats.org/officeDocument/2006/relationships/hyperlink" Target="https://www.vlada.cz/cz/ppov/protidrogova-politika/strategie-a-plany/souhrnna-zprava-o-plneni-akcniho-planu-realizace-narodni-strategie-prevence-a-snizovani-skod-spojenych-se-zavislostnim-chovanim-2019_2021-195489" TargetMode="Externa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mailto:horackova.katerina@vlada.cz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Cernikova.tereza@vlada.c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Akční plány politiky v oblasti závislostí:</a:t>
            </a:r>
            <a:br>
              <a:rPr lang="cs-CZ" dirty="0"/>
            </a:br>
            <a:r>
              <a:rPr lang="cs-CZ" sz="2800" dirty="0"/>
              <a:t>závěrečné hodnocení Akčního plánu na období 2019–2021 a informace o přípravě Akčního plánu na období 2022–2024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>
                <a:solidFill>
                  <a:srgbClr val="000000"/>
                </a:solidFill>
              </a:rPr>
              <a:t>Mgr. Tereza Černíková, Mgr. Kateřina Horáčková</a:t>
            </a:r>
          </a:p>
          <a:p>
            <a:r>
              <a:rPr lang="cs-CZ" dirty="0">
                <a:solidFill>
                  <a:srgbClr val="000000"/>
                </a:solidFill>
              </a:rPr>
              <a:t>Oddělení koordinace a financování protidrogové politiky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0"/>
          </p:nvPr>
        </p:nvSpPr>
        <p:spPr>
          <a:xfrm>
            <a:off x="3419476" y="6337952"/>
            <a:ext cx="5569702" cy="520047"/>
          </a:xfrm>
        </p:spPr>
        <p:txBody>
          <a:bodyPr/>
          <a:lstStyle/>
          <a:p>
            <a:r>
              <a:rPr lang="cs-CZ" dirty="0"/>
              <a:t>27. září 2022 | Republikový výbor pro prevenci kriminality</a:t>
            </a:r>
          </a:p>
        </p:txBody>
      </p:sp>
    </p:spTree>
    <p:extLst>
      <p:ext uri="{BB962C8B-B14F-4D97-AF65-F5344CB8AC3E}">
        <p14:creationId xmlns:p14="http://schemas.microsoft.com/office/powerpoint/2010/main" val="42875026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>
                <a:solidFill>
                  <a:schemeClr val="bg1"/>
                </a:solidFill>
              </a:rPr>
              <a:t>Národní strategie </a:t>
            </a:r>
            <a:br>
              <a:rPr lang="cs-CZ" sz="3200" dirty="0">
                <a:solidFill>
                  <a:schemeClr val="bg1"/>
                </a:solidFill>
              </a:rPr>
            </a:br>
            <a:r>
              <a:rPr lang="cs-CZ" sz="2400" dirty="0">
                <a:solidFill>
                  <a:schemeClr val="bg1"/>
                </a:solidFill>
              </a:rPr>
              <a:t>prevence a snižování škod spojených se závislostním chováním 2019–2027</a:t>
            </a:r>
            <a:endParaRPr lang="en-GB" sz="3200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b="0" dirty="0"/>
              <a:t>Cílem je především předcházení a snižování zejména zdravotních, sociálních, ekonomických a nehmotných škod </a:t>
            </a:r>
          </a:p>
          <a:p>
            <a:pPr marL="0" indent="0">
              <a:buNone/>
            </a:pPr>
            <a:endParaRPr lang="cs-CZ" sz="100" b="0" dirty="0"/>
          </a:p>
          <a:p>
            <a:pPr lvl="3"/>
            <a:r>
              <a:rPr lang="cs-CZ" sz="2000" b="0" dirty="0"/>
              <a:t>vyplývajících z užívání návykových látek, hazardního hraní a dalšího závislostního chování</a:t>
            </a:r>
          </a:p>
          <a:p>
            <a:pPr lvl="3"/>
            <a:r>
              <a:rPr lang="cs-CZ" sz="2000" b="0" dirty="0"/>
              <a:t>z existence legálních i nelegálních trhů s návykovými látkami, hazardním hraním a dalšími produkty se závislostním potenciálem</a:t>
            </a:r>
            <a:r>
              <a:rPr lang="cs-CZ" b="0" dirty="0"/>
              <a:t> </a:t>
            </a:r>
          </a:p>
          <a:p>
            <a:r>
              <a:rPr lang="cs-CZ" sz="2400" b="0" dirty="0"/>
              <a:t>prostřednictvím trvale udržitelného souboru vzájemně koordinovaných a na důkazech založených vzdělávacích, preventivních, léčebných, sociálních, legislativních, ekonomických, represivních a dalších opatření. </a:t>
            </a:r>
            <a:endParaRPr lang="en-GB" sz="240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59699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>
                <a:solidFill>
                  <a:schemeClr val="bg1"/>
                </a:solidFill>
              </a:rPr>
              <a:t>Priority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628649" y="1825625"/>
            <a:ext cx="7519307" cy="4351338"/>
          </a:xfrm>
        </p:spPr>
        <p:txBody>
          <a:bodyPr>
            <a:normAutofit/>
          </a:bodyPr>
          <a:lstStyle/>
          <a:p>
            <a:pPr lvl="2">
              <a:lnSpc>
                <a:spcPct val="100000"/>
              </a:lnSpc>
            </a:pPr>
            <a:r>
              <a:rPr lang="cs-CZ" sz="2400" dirty="0"/>
              <a:t>posílení prevence a zvýšení informovanosti,</a:t>
            </a:r>
          </a:p>
          <a:p>
            <a:pPr lvl="2">
              <a:lnSpc>
                <a:spcPct val="100000"/>
              </a:lnSpc>
            </a:pPr>
            <a:r>
              <a:rPr lang="cs-CZ" sz="2400" dirty="0"/>
              <a:t>zajištění kvalitní a dostupné sítě adiktologických služeb,</a:t>
            </a:r>
          </a:p>
          <a:p>
            <a:pPr lvl="2">
              <a:lnSpc>
                <a:spcPct val="100000"/>
              </a:lnSpc>
            </a:pPr>
            <a:r>
              <a:rPr lang="cs-CZ" sz="2400" dirty="0"/>
              <a:t>efektivní regulace trhů s návykovými látkami a závislostními produkty,</a:t>
            </a:r>
          </a:p>
          <a:p>
            <a:pPr lvl="2">
              <a:lnSpc>
                <a:spcPct val="100000"/>
              </a:lnSpc>
            </a:pPr>
            <a:r>
              <a:rPr lang="cs-CZ" sz="2400" dirty="0"/>
              <a:t>posílení řízení, koordinace a efektivní financování protidrogové politiky,</a:t>
            </a:r>
          </a:p>
          <a:p>
            <a:pPr lvl="2">
              <a:lnSpc>
                <a:spcPct val="100000"/>
              </a:lnSpc>
            </a:pPr>
            <a:r>
              <a:rPr lang="cs-CZ" sz="2400" dirty="0"/>
              <a:t>3 nová specifická témata:</a:t>
            </a:r>
          </a:p>
          <a:p>
            <a:pPr lvl="3"/>
            <a:r>
              <a:rPr lang="cs-CZ" sz="1900" dirty="0"/>
              <a:t>léčivé přípravky s obsahem psychoaktivních látek,</a:t>
            </a:r>
          </a:p>
          <a:p>
            <a:pPr lvl="3"/>
            <a:r>
              <a:rPr lang="cs-CZ" sz="1900" dirty="0"/>
              <a:t>nadužívání internetu a nových technologií,</a:t>
            </a:r>
          </a:p>
          <a:p>
            <a:pPr lvl="3"/>
            <a:r>
              <a:rPr lang="cs-CZ" sz="1900" dirty="0"/>
              <a:t>konopí a kanabinoidy.</a:t>
            </a:r>
          </a:p>
          <a:p>
            <a:pPr marL="266700" lvl="3" indent="0">
              <a:buNone/>
            </a:pPr>
            <a:endParaRPr lang="cs-CZ" sz="2500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56293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>
                <a:solidFill>
                  <a:schemeClr val="bg1"/>
                </a:solidFill>
              </a:rPr>
              <a:t>Intervenční oblasti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4</a:t>
            </a:fld>
            <a:endParaRPr lang="cs-CZ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lum bright="-1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1" y="1536700"/>
            <a:ext cx="6942138" cy="4813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07581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Shotened name of the whole presentation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dirty="0">
                <a:solidFill>
                  <a:schemeClr val="bg1"/>
                </a:solidFill>
              </a:rPr>
              <a:t>Integrovaná politika v oblasti závislostí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5</a:t>
            </a:fld>
            <a:endParaRPr lang="cs-CZ" dirty="0"/>
          </a:p>
        </p:txBody>
      </p:sp>
      <p:pic>
        <p:nvPicPr>
          <p:cNvPr id="9" name="Obrázek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0" y="1461265"/>
            <a:ext cx="9135150" cy="541800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Ovál 3"/>
          <p:cNvSpPr/>
          <p:nvPr/>
        </p:nvSpPr>
        <p:spPr>
          <a:xfrm>
            <a:off x="4680000" y="3341590"/>
            <a:ext cx="1581150" cy="8286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0565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Vyhodnocení Akčního plánu 2019–2021 </a:t>
            </a:r>
          </a:p>
        </p:txBody>
      </p:sp>
    </p:spTree>
    <p:extLst>
      <p:ext uri="{BB962C8B-B14F-4D97-AF65-F5344CB8AC3E}">
        <p14:creationId xmlns:p14="http://schemas.microsoft.com/office/powerpoint/2010/main" val="14621520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>
                <a:solidFill>
                  <a:schemeClr val="bg1"/>
                </a:solidFill>
              </a:rPr>
              <a:t>Akční plán 2019–2021 </a:t>
            </a:r>
            <a:endParaRPr lang="en-GB" sz="3200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628650" y="1825625"/>
            <a:ext cx="4699254" cy="4351338"/>
          </a:xfrm>
        </p:spPr>
        <p:txBody>
          <a:bodyPr/>
          <a:lstStyle/>
          <a:p>
            <a:r>
              <a:rPr lang="cs-CZ" sz="2000" b="0" dirty="0"/>
              <a:t>schválen vládou ČR dne 16. prosince 2019 usnesením č. 930</a:t>
            </a:r>
          </a:p>
          <a:p>
            <a:r>
              <a:rPr lang="cs-CZ" sz="2000" b="0" dirty="0"/>
              <a:t>specifické cíle a aktivity definoval v prioritních oblastech: </a:t>
            </a:r>
          </a:p>
          <a:p>
            <a:pPr lvl="3"/>
            <a:r>
              <a:rPr lang="cs-CZ" sz="1800" dirty="0"/>
              <a:t>posílení prevence a zvýšení informovanosti, </a:t>
            </a:r>
          </a:p>
          <a:p>
            <a:pPr lvl="3"/>
            <a:r>
              <a:rPr lang="cs-CZ" sz="1800" dirty="0"/>
              <a:t>zajištění kvalitní a dostupné sítě adiktologických služeb, </a:t>
            </a:r>
          </a:p>
          <a:p>
            <a:pPr lvl="3"/>
            <a:r>
              <a:rPr lang="cs-CZ" sz="1800" dirty="0"/>
              <a:t>efektivní regulace trhů s návykovými látkami a závislostními produkty, </a:t>
            </a:r>
          </a:p>
          <a:p>
            <a:pPr lvl="3"/>
            <a:r>
              <a:rPr lang="cs-CZ" sz="1800" dirty="0"/>
              <a:t>posílení řízení, koordinace a efektivní financování protidrogové politiky.</a:t>
            </a:r>
          </a:p>
          <a:p>
            <a:r>
              <a:rPr lang="cs-CZ" sz="2000" b="0" dirty="0"/>
              <a:t>celkem 272 aktivit</a:t>
            </a:r>
            <a:endParaRPr lang="cs-CZ" sz="100" b="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7</a:t>
            </a:fld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38913" y="5853797"/>
            <a:ext cx="52908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>
                <a:latin typeface="Segoe UI" panose="020B0502040204020203" pitchFamily="34" charset="0"/>
                <a:cs typeface="Segoe UI" panose="020B0502040204020203" pitchFamily="34" charset="0"/>
                <a:hlinkClick r:id="rId3"/>
              </a:rPr>
              <a:t>https://www.vlada.cz/cz/ppov/protidrogova-politika/strategie-a-plany/akcni-plan-realizace-narodni-strategie-prevence-a-snizovani-skod-spojenych-se-zavislostnim-chovanim-2019_2021--178678/</a:t>
            </a:r>
            <a:endParaRPr lang="en-GB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9719" y="1825625"/>
            <a:ext cx="2993616" cy="4241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2746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dirty="0">
                <a:solidFill>
                  <a:schemeClr val="bg1"/>
                </a:solidFill>
              </a:rPr>
              <a:t>Vyhodnocení Akčního plánu 2019–2021 </a:t>
            </a:r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8</a:t>
            </a:fld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05968" y="1648855"/>
            <a:ext cx="4572000" cy="3278333"/>
          </a:xfrm>
          <a:prstGeom prst="rect">
            <a:avLst/>
          </a:prstGeom>
        </p:spPr>
        <p:txBody>
          <a:bodyPr>
            <a:spAutoFit/>
          </a:bodyPr>
          <a:lstStyle/>
          <a:p>
            <a:pPr marL="266700" indent="-266700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buSzPct val="120000"/>
              <a:buBlip>
                <a:blip r:embed="rId3"/>
              </a:buBlip>
            </a:pPr>
            <a:r>
              <a:rPr lang="cs-CZ" sz="2000" dirty="0">
                <a:latin typeface="Segoe UI" panose="020B0502040204020203" pitchFamily="34" charset="0"/>
                <a:cs typeface="Segoe UI" panose="020B0502040204020203" pitchFamily="34" charset="0"/>
              </a:rPr>
              <a:t>schváleno RVKPP dne 22. března 2022 a dne 6. dubna 2022 bylo předložená vládě ČR</a:t>
            </a:r>
          </a:p>
          <a:p>
            <a:pPr marL="449263" lvl="3" indent="-182563">
              <a:lnSpc>
                <a:spcPct val="90000"/>
              </a:lnSpc>
              <a:spcBef>
                <a:spcPts val="500"/>
              </a:spcBef>
              <a:buSzPct val="120000"/>
              <a:buBlip>
                <a:blip r:embed="rId3"/>
              </a:buBlip>
            </a:pPr>
            <a:r>
              <a:rPr lang="cs-CZ" sz="1900" dirty="0">
                <a:latin typeface="Segoe UI" panose="020B0502040204020203" pitchFamily="34" charset="0"/>
                <a:cs typeface="Segoe UI" panose="020B0502040204020203" pitchFamily="34" charset="0"/>
              </a:rPr>
              <a:t>naplnění aktivit</a:t>
            </a:r>
          </a:p>
          <a:p>
            <a:pPr marL="449263" lvl="3" indent="-182563">
              <a:lnSpc>
                <a:spcPct val="90000"/>
              </a:lnSpc>
              <a:spcBef>
                <a:spcPts val="500"/>
              </a:spcBef>
              <a:buSzPct val="120000"/>
              <a:buBlip>
                <a:blip r:embed="rId3"/>
              </a:buBlip>
            </a:pPr>
            <a:r>
              <a:rPr lang="cs-CZ" sz="1900" dirty="0">
                <a:latin typeface="Segoe UI" panose="020B0502040204020203" pitchFamily="34" charset="0"/>
                <a:cs typeface="Segoe UI" panose="020B0502040204020203" pitchFamily="34" charset="0"/>
              </a:rPr>
              <a:t>dosažení specifických cílů</a:t>
            </a:r>
          </a:p>
          <a:p>
            <a:pPr marL="449263" lvl="3" indent="-182563">
              <a:lnSpc>
                <a:spcPct val="90000"/>
              </a:lnSpc>
              <a:spcBef>
                <a:spcPts val="500"/>
              </a:spcBef>
              <a:buSzPct val="120000"/>
              <a:buBlip>
                <a:blip r:embed="rId3"/>
              </a:buBlip>
            </a:pPr>
            <a:r>
              <a:rPr lang="cs-CZ" sz="1900" dirty="0">
                <a:latin typeface="Segoe UI" panose="020B0502040204020203" pitchFamily="34" charset="0"/>
                <a:cs typeface="Segoe UI" panose="020B0502040204020203" pitchFamily="34" charset="0"/>
              </a:rPr>
              <a:t>naplnění priorit</a:t>
            </a:r>
          </a:p>
          <a:p>
            <a:pPr marL="449263" lvl="3" indent="-182563">
              <a:lnSpc>
                <a:spcPct val="90000"/>
              </a:lnSpc>
              <a:spcBef>
                <a:spcPts val="500"/>
              </a:spcBef>
              <a:buSzPct val="120000"/>
              <a:buBlip>
                <a:blip r:embed="rId3"/>
              </a:buBlip>
            </a:pPr>
            <a:r>
              <a:rPr lang="cs-CZ" sz="1900" dirty="0">
                <a:latin typeface="Segoe UI" panose="020B0502040204020203" pitchFamily="34" charset="0"/>
                <a:cs typeface="Segoe UI" panose="020B0502040204020203" pitchFamily="34" charset="0"/>
              </a:rPr>
              <a:t>klíčové výstupy a praktické dopady AP podle priorit</a:t>
            </a:r>
          </a:p>
          <a:p>
            <a:pPr marL="449263" lvl="3" indent="-182563">
              <a:lnSpc>
                <a:spcPct val="90000"/>
              </a:lnSpc>
              <a:spcBef>
                <a:spcPts val="500"/>
              </a:spcBef>
              <a:buSzPct val="120000"/>
              <a:buBlip>
                <a:blip r:embed="rId3"/>
              </a:buBlip>
            </a:pPr>
            <a:r>
              <a:rPr lang="cs-CZ" sz="1900" dirty="0">
                <a:latin typeface="Segoe UI" panose="020B0502040204020203" pitchFamily="34" charset="0"/>
                <a:cs typeface="Segoe UI" panose="020B0502040204020203" pitchFamily="34" charset="0"/>
              </a:rPr>
              <a:t>vyhodnocení sloučení akčních plánů</a:t>
            </a:r>
          </a:p>
          <a:p>
            <a:pPr marL="266700" lvl="3">
              <a:lnSpc>
                <a:spcPct val="90000"/>
              </a:lnSpc>
              <a:spcBef>
                <a:spcPts val="500"/>
              </a:spcBef>
              <a:buSzPct val="120000"/>
            </a:pPr>
            <a:endParaRPr lang="cs-CZ" sz="19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5607" y="1723859"/>
            <a:ext cx="3031532" cy="428037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04801" y="5681741"/>
            <a:ext cx="52908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>
                <a:latin typeface="Segoe UI" panose="020B0502040204020203" pitchFamily="34" charset="0"/>
                <a:cs typeface="Segoe UI" panose="020B0502040204020203" pitchFamily="34" charset="0"/>
                <a:hlinkClick r:id="rId5"/>
              </a:rPr>
              <a:t>https://www.vlada.cz/cz/ppov/protidrogova-politika/strategie-a-plany/souhrnna-zprava-o-plneni-akcniho-planu-realizace-narodni-strategie-prevence-a-snizovani-skod-spojenych-se-zavislostnim-chovanim-2019_2021-195489</a:t>
            </a:r>
            <a:r>
              <a:rPr lang="cs-CZ" sz="1200" dirty="0">
                <a:latin typeface="Segoe UI" panose="020B0502040204020203" pitchFamily="34" charset="0"/>
                <a:cs typeface="Segoe UI" panose="020B0502040204020203" pitchFamily="34" charset="0"/>
              </a:rPr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32308573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solidFill>
                  <a:schemeClr val="bg1"/>
                </a:solidFill>
              </a:rPr>
              <a:t>Plnění aktivit </a:t>
            </a:r>
            <a:r>
              <a:rPr lang="cs-CZ" sz="3200" dirty="0">
                <a:solidFill>
                  <a:schemeClr val="bg1"/>
                </a:solidFill>
              </a:rPr>
              <a:t>AP</a:t>
            </a:r>
            <a:r>
              <a:rPr lang="en-GB" sz="3200" dirty="0">
                <a:solidFill>
                  <a:schemeClr val="bg1"/>
                </a:solidFill>
              </a:rPr>
              <a:t> 2019–2021 podle </a:t>
            </a:r>
            <a:r>
              <a:rPr lang="cs-CZ" sz="3200" dirty="0">
                <a:solidFill>
                  <a:schemeClr val="bg1"/>
                </a:solidFill>
              </a:rPr>
              <a:t>prioritních oblastí</a:t>
            </a:r>
            <a:endParaRPr lang="en-GB" sz="3200" dirty="0">
              <a:solidFill>
                <a:schemeClr val="bg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9</a:t>
            </a:fld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730496"/>
              </p:ext>
            </p:extLst>
          </p:nvPr>
        </p:nvGraphicFramePr>
        <p:xfrm>
          <a:off x="158495" y="1731264"/>
          <a:ext cx="8863585" cy="4095406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3061480">
                  <a:extLst>
                    <a:ext uri="{9D8B030D-6E8A-4147-A177-3AD203B41FA5}">
                      <a16:colId xmlns:a16="http://schemas.microsoft.com/office/drawing/2014/main" val="3737698598"/>
                    </a:ext>
                  </a:extLst>
                </a:gridCol>
                <a:gridCol w="712632">
                  <a:extLst>
                    <a:ext uri="{9D8B030D-6E8A-4147-A177-3AD203B41FA5}">
                      <a16:colId xmlns:a16="http://schemas.microsoft.com/office/drawing/2014/main" val="248534825"/>
                    </a:ext>
                  </a:extLst>
                </a:gridCol>
                <a:gridCol w="849132">
                  <a:extLst>
                    <a:ext uri="{9D8B030D-6E8A-4147-A177-3AD203B41FA5}">
                      <a16:colId xmlns:a16="http://schemas.microsoft.com/office/drawing/2014/main" val="812634575"/>
                    </a:ext>
                  </a:extLst>
                </a:gridCol>
                <a:gridCol w="849132">
                  <a:extLst>
                    <a:ext uri="{9D8B030D-6E8A-4147-A177-3AD203B41FA5}">
                      <a16:colId xmlns:a16="http://schemas.microsoft.com/office/drawing/2014/main" val="4128262439"/>
                    </a:ext>
                  </a:extLst>
                </a:gridCol>
                <a:gridCol w="849132">
                  <a:extLst>
                    <a:ext uri="{9D8B030D-6E8A-4147-A177-3AD203B41FA5}">
                      <a16:colId xmlns:a16="http://schemas.microsoft.com/office/drawing/2014/main" val="3668460571"/>
                    </a:ext>
                  </a:extLst>
                </a:gridCol>
                <a:gridCol w="849132">
                  <a:extLst>
                    <a:ext uri="{9D8B030D-6E8A-4147-A177-3AD203B41FA5}">
                      <a16:colId xmlns:a16="http://schemas.microsoft.com/office/drawing/2014/main" val="3429864120"/>
                    </a:ext>
                  </a:extLst>
                </a:gridCol>
                <a:gridCol w="849132">
                  <a:extLst>
                    <a:ext uri="{9D8B030D-6E8A-4147-A177-3AD203B41FA5}">
                      <a16:colId xmlns:a16="http://schemas.microsoft.com/office/drawing/2014/main" val="3312528065"/>
                    </a:ext>
                  </a:extLst>
                </a:gridCol>
                <a:gridCol w="843813">
                  <a:extLst>
                    <a:ext uri="{9D8B030D-6E8A-4147-A177-3AD203B41FA5}">
                      <a16:colId xmlns:a16="http://schemas.microsoft.com/office/drawing/2014/main" val="869119740"/>
                    </a:ext>
                  </a:extLst>
                </a:gridCol>
              </a:tblGrid>
              <a:tr h="720437">
                <a:tc rowSpan="2">
                  <a:txBody>
                    <a:bodyPr/>
                    <a:lstStyle/>
                    <a:p>
                      <a:pPr marL="36195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Priorita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 rowSpan="2"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Počet aktivit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 gridSpan="2">
                  <a:txBody>
                    <a:bodyPr/>
                    <a:lstStyle/>
                    <a:p>
                      <a:pPr marL="266700" lvl="0" indent="-2667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SzPct val="120000"/>
                        <a:buFontTx/>
                        <a:buBlip>
                          <a:blip r:embed="rId3"/>
                        </a:buBlip>
                      </a:pPr>
                      <a:r>
                        <a:rPr lang="cs-CZ" sz="1400" b="1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z toho splněno</a:t>
                      </a:r>
                    </a:p>
                  </a:txBody>
                  <a:tcPr marL="67901" marR="67901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266700" lvl="0" indent="-2667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SzPct val="120000"/>
                        <a:buFontTx/>
                        <a:buBlip>
                          <a:blip r:embed="rId3"/>
                        </a:buBlip>
                      </a:pPr>
                      <a:r>
                        <a:rPr lang="cs-CZ" sz="1400" b="1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z toho částečně splněno</a:t>
                      </a:r>
                    </a:p>
                  </a:txBody>
                  <a:tcPr marL="67901" marR="67901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266700" lvl="0" indent="-2667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SzPct val="120000"/>
                        <a:buFontTx/>
                        <a:buBlip>
                          <a:blip r:embed="rId3"/>
                        </a:buBlip>
                      </a:pPr>
                      <a:r>
                        <a:rPr lang="cs-CZ" sz="1400" b="1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z toho nesplněno</a:t>
                      </a:r>
                    </a:p>
                  </a:txBody>
                  <a:tcPr marL="67901" marR="67901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0036862"/>
                  </a:ext>
                </a:extLst>
              </a:tr>
              <a:tr h="36021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Počet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Podíl (%)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Počet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Podíl (%)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Počet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Podíl (%)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extLst>
                  <a:ext uri="{0D108BD9-81ED-4DB2-BD59-A6C34878D82A}">
                    <a16:rowId xmlns:a16="http://schemas.microsoft.com/office/drawing/2014/main" val="632373209"/>
                  </a:ext>
                </a:extLst>
              </a:tr>
              <a:tr h="360218">
                <a:tc>
                  <a:txBody>
                    <a:bodyPr/>
                    <a:lstStyle/>
                    <a:p>
                      <a:pPr marL="36195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Posílení prevence a zvýšení informovanosti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49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12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24,5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18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36,7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19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38,8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extLst>
                  <a:ext uri="{0D108BD9-81ED-4DB2-BD59-A6C34878D82A}">
                    <a16:rowId xmlns:a16="http://schemas.microsoft.com/office/drawing/2014/main" val="3460794159"/>
                  </a:ext>
                </a:extLst>
              </a:tr>
              <a:tr h="720437">
                <a:tc>
                  <a:txBody>
                    <a:bodyPr/>
                    <a:lstStyle/>
                    <a:p>
                      <a:pPr marL="36195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Zajištění kvalitní a dostupné sítě adiktologických služeb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74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20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27,0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27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36,5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27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36,5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extLst>
                  <a:ext uri="{0D108BD9-81ED-4DB2-BD59-A6C34878D82A}">
                    <a16:rowId xmlns:a16="http://schemas.microsoft.com/office/drawing/2014/main" val="2362909491"/>
                  </a:ext>
                </a:extLst>
              </a:tr>
              <a:tr h="720437">
                <a:tc>
                  <a:txBody>
                    <a:bodyPr/>
                    <a:lstStyle/>
                    <a:p>
                      <a:pPr marL="36195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Efektivní regulace trhů s návykovými látkami a závislostními produkty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73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22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30,1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22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30,1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29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39,7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extLst>
                  <a:ext uri="{0D108BD9-81ED-4DB2-BD59-A6C34878D82A}">
                    <a16:rowId xmlns:a16="http://schemas.microsoft.com/office/drawing/2014/main" val="3003730251"/>
                  </a:ext>
                </a:extLst>
              </a:tr>
              <a:tr h="720437">
                <a:tc>
                  <a:txBody>
                    <a:bodyPr/>
                    <a:lstStyle/>
                    <a:p>
                      <a:pPr marL="36195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Posílení řízení, koordinace a efektivní financování protidrogové politiky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76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40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52,6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24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31,6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12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15,8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extLst>
                  <a:ext uri="{0D108BD9-81ED-4DB2-BD59-A6C34878D82A}">
                    <a16:rowId xmlns:a16="http://schemas.microsoft.com/office/drawing/2014/main" val="469726890"/>
                  </a:ext>
                </a:extLst>
              </a:tr>
              <a:tr h="360218">
                <a:tc>
                  <a:txBody>
                    <a:bodyPr/>
                    <a:lstStyle/>
                    <a:p>
                      <a:pPr marL="36195"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Celkem</a:t>
                      </a:r>
                      <a:endParaRPr lang="cs-CZ" sz="1600" b="1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272</a:t>
                      </a:r>
                      <a:endParaRPr lang="cs-CZ" sz="1600" b="1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94</a:t>
                      </a:r>
                      <a:endParaRPr lang="cs-CZ" sz="1600" b="1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34,6</a:t>
                      </a:r>
                      <a:endParaRPr lang="cs-CZ" sz="1600" b="1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91</a:t>
                      </a:r>
                      <a:endParaRPr lang="cs-CZ" sz="1600" b="1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33,5</a:t>
                      </a:r>
                      <a:endParaRPr lang="cs-CZ" sz="1600" b="1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87</a:t>
                      </a:r>
                      <a:endParaRPr lang="cs-CZ" sz="1600" b="1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32,0</a:t>
                      </a:r>
                      <a:endParaRPr lang="cs-CZ" sz="1600" b="1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7901" marR="67901" marT="0" marB="0" anchor="ctr"/>
                </a:tc>
                <a:extLst>
                  <a:ext uri="{0D108BD9-81ED-4DB2-BD59-A6C34878D82A}">
                    <a16:rowId xmlns:a16="http://schemas.microsoft.com/office/drawing/2014/main" val="31731731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56542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>
                <a:solidFill>
                  <a:schemeClr val="bg1"/>
                </a:solidFill>
              </a:rPr>
              <a:t>Plnění aktivit AP 2019–2021 podle tematických oblastí politiky závislostí </a:t>
            </a:r>
            <a:endParaRPr lang="en-GB" sz="3200" dirty="0">
              <a:solidFill>
                <a:schemeClr val="bg1"/>
              </a:solidFill>
            </a:endParaRPr>
          </a:p>
        </p:txBody>
      </p:sp>
      <p:graphicFrame>
        <p:nvGraphicFramePr>
          <p:cNvPr id="2" name="Zástupný symbol pro obsah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1719154"/>
              </p:ext>
            </p:extLst>
          </p:nvPr>
        </p:nvGraphicFramePr>
        <p:xfrm>
          <a:off x="146301" y="1677073"/>
          <a:ext cx="8778624" cy="3890986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2387785">
                  <a:extLst>
                    <a:ext uri="{9D8B030D-6E8A-4147-A177-3AD203B41FA5}">
                      <a16:colId xmlns:a16="http://schemas.microsoft.com/office/drawing/2014/main" val="2244380947"/>
                    </a:ext>
                  </a:extLst>
                </a:gridCol>
                <a:gridCol w="721602">
                  <a:extLst>
                    <a:ext uri="{9D8B030D-6E8A-4147-A177-3AD203B41FA5}">
                      <a16:colId xmlns:a16="http://schemas.microsoft.com/office/drawing/2014/main" val="1487461389"/>
                    </a:ext>
                  </a:extLst>
                </a:gridCol>
                <a:gridCol w="956871">
                  <a:extLst>
                    <a:ext uri="{9D8B030D-6E8A-4147-A177-3AD203B41FA5}">
                      <a16:colId xmlns:a16="http://schemas.microsoft.com/office/drawing/2014/main" val="1598607343"/>
                    </a:ext>
                  </a:extLst>
                </a:gridCol>
                <a:gridCol w="956871">
                  <a:extLst>
                    <a:ext uri="{9D8B030D-6E8A-4147-A177-3AD203B41FA5}">
                      <a16:colId xmlns:a16="http://schemas.microsoft.com/office/drawing/2014/main" val="3803837325"/>
                    </a:ext>
                  </a:extLst>
                </a:gridCol>
                <a:gridCol w="956871">
                  <a:extLst>
                    <a:ext uri="{9D8B030D-6E8A-4147-A177-3AD203B41FA5}">
                      <a16:colId xmlns:a16="http://schemas.microsoft.com/office/drawing/2014/main" val="2441833992"/>
                    </a:ext>
                  </a:extLst>
                </a:gridCol>
                <a:gridCol w="956871">
                  <a:extLst>
                    <a:ext uri="{9D8B030D-6E8A-4147-A177-3AD203B41FA5}">
                      <a16:colId xmlns:a16="http://schemas.microsoft.com/office/drawing/2014/main" val="58830532"/>
                    </a:ext>
                  </a:extLst>
                </a:gridCol>
                <a:gridCol w="942822">
                  <a:extLst>
                    <a:ext uri="{9D8B030D-6E8A-4147-A177-3AD203B41FA5}">
                      <a16:colId xmlns:a16="http://schemas.microsoft.com/office/drawing/2014/main" val="931228354"/>
                    </a:ext>
                  </a:extLst>
                </a:gridCol>
                <a:gridCol w="898931">
                  <a:extLst>
                    <a:ext uri="{9D8B030D-6E8A-4147-A177-3AD203B41FA5}">
                      <a16:colId xmlns:a16="http://schemas.microsoft.com/office/drawing/2014/main" val="2180449641"/>
                    </a:ext>
                  </a:extLst>
                </a:gridCol>
              </a:tblGrid>
              <a:tr h="532964">
                <a:tc rowSpan="2">
                  <a:txBody>
                    <a:bodyPr/>
                    <a:lstStyle/>
                    <a:p>
                      <a:pPr marL="36195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Tematické zaměření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Počet aktivit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marL="266700" lvl="0" indent="-2667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SzPct val="120000"/>
                        <a:buFontTx/>
                        <a:buBlip>
                          <a:blip r:embed="rId3"/>
                        </a:buBlip>
                      </a:pPr>
                      <a:r>
                        <a:rPr lang="cs-CZ" sz="1400" b="1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z toho splněno</a:t>
                      </a: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266700" lvl="0" indent="-2667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SzPct val="120000"/>
                        <a:buFontTx/>
                        <a:buBlip>
                          <a:blip r:embed="rId3"/>
                        </a:buBlip>
                      </a:pPr>
                      <a:r>
                        <a:rPr lang="cs-CZ" sz="1400" b="1" kern="120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z toho částečně splněno</a:t>
                      </a: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266700" lvl="0" indent="-266700" algn="l" defTabSz="914400" rtl="0" eaLnBrk="1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SzPct val="120000"/>
                        <a:buFontTx/>
                        <a:buBlip>
                          <a:blip r:embed="rId3"/>
                        </a:buBlip>
                      </a:pPr>
                      <a:r>
                        <a:rPr lang="cs-CZ" sz="1400" b="1" kern="1200" dirty="0">
                          <a:solidFill>
                            <a:schemeClr val="bg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z toho nesplněno</a:t>
                      </a: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4649152"/>
                  </a:ext>
                </a:extLst>
              </a:tr>
              <a:tr h="26648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Počet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Podíl (%)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Počet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Podíl (%)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Počet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Podíl (%)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75577195"/>
                  </a:ext>
                </a:extLst>
              </a:tr>
              <a:tr h="266482">
                <a:tc>
                  <a:txBody>
                    <a:bodyPr/>
                    <a:lstStyle/>
                    <a:p>
                      <a:pPr marL="36195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Nelegální drogy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44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18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40,9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11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25,0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15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34,1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95326159"/>
                  </a:ext>
                </a:extLst>
              </a:tr>
              <a:tr h="266482">
                <a:tc>
                  <a:txBody>
                    <a:bodyPr/>
                    <a:lstStyle/>
                    <a:p>
                      <a:pPr marL="36195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Hazardní hraní 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25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10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40,0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7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28,0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8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32,0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64428036"/>
                  </a:ext>
                </a:extLst>
              </a:tr>
              <a:tr h="266482">
                <a:tc>
                  <a:txBody>
                    <a:bodyPr/>
                    <a:lstStyle/>
                    <a:p>
                      <a:pPr marL="36195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Alkohol 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24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9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37,5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4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16,7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11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45,8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3762151"/>
                  </a:ext>
                </a:extLst>
              </a:tr>
              <a:tr h="266482">
                <a:tc>
                  <a:txBody>
                    <a:bodyPr/>
                    <a:lstStyle/>
                    <a:p>
                      <a:pPr marL="36195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Tabák a tabákové výrobky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49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17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34,7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15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30,6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17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34,7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76196686"/>
                  </a:ext>
                </a:extLst>
              </a:tr>
              <a:tr h="266482">
                <a:tc>
                  <a:txBody>
                    <a:bodyPr/>
                    <a:lstStyle/>
                    <a:p>
                      <a:pPr marL="36195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Integrovaná témata politiky závislostí*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117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38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32,5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50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42,7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29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24,8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43996183"/>
                  </a:ext>
                </a:extLst>
              </a:tr>
              <a:tr h="532964">
                <a:tc>
                  <a:txBody>
                    <a:bodyPr/>
                    <a:lstStyle/>
                    <a:p>
                      <a:pPr marL="36195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Léčivé přípravky s obsahem psychoaktivních látek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8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12,5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25,0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5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62,5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4000678"/>
                  </a:ext>
                </a:extLst>
              </a:tr>
              <a:tr h="532964">
                <a:tc>
                  <a:txBody>
                    <a:bodyPr/>
                    <a:lstStyle/>
                    <a:p>
                      <a:pPr marL="36195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Nadužívání internetu a nových technologií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4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0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0,0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25,0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75,0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65718556"/>
                  </a:ext>
                </a:extLst>
              </a:tr>
              <a:tr h="266482">
                <a:tc>
                  <a:txBody>
                    <a:bodyPr/>
                    <a:lstStyle/>
                    <a:p>
                      <a:pPr marL="36195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Konopí a kanabinoidy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10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4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40,0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30,0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</a:t>
                      </a:r>
                      <a:endParaRPr lang="cs-CZ" sz="16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30,0</a:t>
                      </a:r>
                      <a:endParaRPr lang="cs-CZ" sz="16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28916591"/>
                  </a:ext>
                </a:extLst>
              </a:tr>
              <a:tr h="266482">
                <a:tc>
                  <a:txBody>
                    <a:bodyPr/>
                    <a:lstStyle/>
                    <a:p>
                      <a:pPr marL="36195"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Celkem**</a:t>
                      </a:r>
                      <a:endParaRPr lang="cs-CZ" sz="1600" b="1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272</a:t>
                      </a:r>
                      <a:endParaRPr lang="cs-CZ" sz="1600" b="1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94</a:t>
                      </a:r>
                      <a:endParaRPr lang="cs-CZ" sz="1600" b="1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34,6</a:t>
                      </a:r>
                      <a:endParaRPr lang="cs-CZ" sz="1600" b="1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91</a:t>
                      </a:r>
                      <a:endParaRPr lang="cs-CZ" sz="1600" b="1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33,5</a:t>
                      </a:r>
                      <a:endParaRPr lang="cs-CZ" sz="1600" b="1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87</a:t>
                      </a:r>
                      <a:endParaRPr lang="cs-CZ" sz="1600" b="1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6195" algn="r"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32,0</a:t>
                      </a:r>
                      <a:endParaRPr lang="cs-CZ" sz="1600" b="1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Calibri" panose="020F0502020204030204" pitchFamily="34" charset="0"/>
                        <a:cs typeface="Segoe UI" panose="020B0502040204020203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14324328"/>
                  </a:ext>
                </a:extLst>
              </a:tr>
            </a:tbl>
          </a:graphicData>
        </a:graphic>
      </p:graphicFrame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10</a:t>
            </a:fld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46301" y="5581991"/>
            <a:ext cx="87786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dirty="0">
                <a:latin typeface="Segoe UI" panose="020B0502040204020203" pitchFamily="34" charset="0"/>
                <a:cs typeface="Segoe UI" panose="020B0502040204020203" pitchFamily="34" charset="0"/>
              </a:rPr>
              <a:t>Pozn.: * Integrovaná témata politiky závislostí – aktivity zaměřené souhrnně na politiku v oblasti závislostí (tj. na oblast legálních drog, nelegálních drog, hazardního hraní). </a:t>
            </a:r>
          </a:p>
          <a:p>
            <a:r>
              <a:rPr lang="cs-CZ" sz="1050" dirty="0">
                <a:latin typeface="Segoe UI" panose="020B0502040204020203" pitchFamily="34" charset="0"/>
                <a:cs typeface="Segoe UI" panose="020B0502040204020203" pitchFamily="34" charset="0"/>
              </a:rPr>
              <a:t>** Některé aktivity jsou specificky zaměřené souhrnně na oblast alkoholu a tabáku, nebo alkoholu a hazardního hraní, nebo hazardního hraní a nelegálních drog, proto počet aktivit celkem neodpovídá součtu aktivit podle tematického zaměření.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09043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cs-CZ" sz="2000" dirty="0">
                <a:solidFill>
                  <a:prstClr val="white"/>
                </a:solidFill>
              </a:rPr>
            </a:br>
            <a:r>
              <a:rPr lang="cs-CZ" sz="2800" dirty="0">
                <a:solidFill>
                  <a:schemeClr val="bg1"/>
                </a:solidFill>
              </a:rPr>
              <a:t>Průzkum OPK zaměřený na hodnocení sloučení akčních plánů – I.</a:t>
            </a:r>
            <a:endParaRPr lang="en-GB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11</a:t>
            </a:fld>
            <a:endParaRPr lang="cs-CZ"/>
          </a:p>
        </p:txBody>
      </p:sp>
      <p:sp>
        <p:nvSpPr>
          <p:cNvPr id="7" name="Zástupný symbol pro obsah 3"/>
          <p:cNvSpPr>
            <a:spLocks noGrp="1"/>
          </p:cNvSpPr>
          <p:nvPr>
            <p:ph sz="half" idx="1"/>
          </p:nvPr>
        </p:nvSpPr>
        <p:spPr>
          <a:xfrm>
            <a:off x="324000" y="1911098"/>
            <a:ext cx="4620979" cy="4164849"/>
          </a:xfrm>
        </p:spPr>
        <p:txBody>
          <a:bodyPr>
            <a:normAutofit fontScale="92500" lnSpcReduction="10000"/>
          </a:bodyPr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Blip>
                <a:blip r:embed="rId3"/>
              </a:buBlip>
            </a:pPr>
            <a:r>
              <a:rPr lang="cs-CZ" sz="2000" b="0" dirty="0">
                <a:ea typeface="Calibri" panose="020F0502020204030204" pitchFamily="34" charset="0"/>
                <a:cs typeface="Times New Roman" panose="02020603050405020304" pitchFamily="18" charset="0"/>
              </a:rPr>
              <a:t>sběr dat v září 2021, on-line dotazníkové šetření v aplikaci </a:t>
            </a:r>
            <a:r>
              <a:rPr lang="cs-CZ" sz="2000" b="0" dirty="0" err="1">
                <a:ea typeface="Calibri" panose="020F0502020204030204" pitchFamily="34" charset="0"/>
                <a:cs typeface="Times New Roman" panose="02020603050405020304" pitchFamily="18" charset="0"/>
              </a:rPr>
              <a:t>Limesurvey</a:t>
            </a:r>
            <a:endParaRPr lang="cs-CZ" sz="2000" b="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Blip>
                <a:blip r:embed="rId3"/>
              </a:buBlip>
            </a:pPr>
            <a:r>
              <a:rPr lang="cs-CZ" sz="2000" b="0" dirty="0">
                <a:ea typeface="Calibri" panose="020F0502020204030204" pitchFamily="34" charset="0"/>
                <a:cs typeface="Times New Roman" panose="02020603050405020304" pitchFamily="18" charset="0"/>
              </a:rPr>
              <a:t>respondenti – kontakty v rámci pracovních a poradních orgánů RVKPP relevantních pro koordinaci aktivit Akčního plánu 2019–2021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Blip>
                <a:blip r:embed="rId3"/>
              </a:buBlip>
            </a:pPr>
            <a:r>
              <a:rPr lang="cs-CZ" sz="2000" b="0" dirty="0">
                <a:ea typeface="Calibri" panose="020F0502020204030204" pitchFamily="34" charset="0"/>
                <a:cs typeface="Times New Roman" panose="02020603050405020304" pitchFamily="18" charset="0"/>
              </a:rPr>
              <a:t>dotazník vycházel z </a:t>
            </a:r>
            <a:r>
              <a:rPr lang="cs-CZ" sz="2000" b="0" i="1" dirty="0">
                <a:ea typeface="Calibri" panose="020F0502020204030204" pitchFamily="34" charset="0"/>
                <a:cs typeface="Times New Roman" panose="02020603050405020304" pitchFamily="18" charset="0"/>
              </a:rPr>
              <a:t>Dotazníku vnímání strategických dokumentů protidrogové politiky ČR a faktorů ovlivňujících jejich implementaci (Evaluace Národní strategie protidrogové politiky na období 2005–2009</a:t>
            </a:r>
            <a:r>
              <a:rPr lang="cs-CZ" sz="2000" b="0" dirty="0"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Symbol" panose="05050102010706020507" pitchFamily="18" charset="2"/>
              <a:buBlip>
                <a:blip r:embed="rId3"/>
              </a:buBlip>
            </a:pPr>
            <a:r>
              <a:rPr lang="cs-CZ" sz="2000" b="0" dirty="0">
                <a:ea typeface="Calibri" panose="020F0502020204030204" pitchFamily="34" charset="0"/>
                <a:cs typeface="Times New Roman" panose="02020603050405020304" pitchFamily="18" charset="0"/>
              </a:rPr>
              <a:t>celkem se zúčastnilo 95 respondentů (16 dotazníků vyloučeno)</a:t>
            </a:r>
          </a:p>
          <a:p>
            <a:pPr lvl="0">
              <a:lnSpc>
                <a:spcPct val="100000"/>
              </a:lnSpc>
              <a:spcBef>
                <a:spcPts val="500"/>
              </a:spcBef>
              <a:buSzPct val="120000"/>
            </a:pPr>
            <a:endParaRPr lang="cs-CZ" sz="2000" dirty="0">
              <a:solidFill>
                <a:prstClr val="black"/>
              </a:solidFill>
              <a:ea typeface="Segoe UI" panose="020B0502040204020203" pitchFamily="34" charset="0"/>
            </a:endParaRPr>
          </a:p>
          <a:p>
            <a:pPr lvl="0">
              <a:spcBef>
                <a:spcPts val="600"/>
              </a:spcBef>
              <a:spcAft>
                <a:spcPts val="600"/>
              </a:spcAft>
            </a:pPr>
            <a:endParaRPr lang="cs-CZ" sz="24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>
              <a:lnSpc>
                <a:spcPct val="100000"/>
              </a:lnSpc>
              <a:spcBef>
                <a:spcPts val="500"/>
              </a:spcBef>
              <a:buSzPct val="120000"/>
            </a:pPr>
            <a:endParaRPr lang="cs-CZ" sz="2000" dirty="0">
              <a:solidFill>
                <a:prstClr val="black"/>
              </a:solidFill>
              <a:ea typeface="Segoe UI" panose="020B0502040204020203" pitchFamily="34" charset="0"/>
            </a:endParaRPr>
          </a:p>
          <a:p>
            <a:endParaRPr lang="cs-CZ" dirty="0"/>
          </a:p>
        </p:txBody>
      </p:sp>
      <p:graphicFrame>
        <p:nvGraphicFramePr>
          <p:cNvPr id="9" name="Zástupný symbol pro obsah 10"/>
          <p:cNvGraphicFramePr>
            <a:graphicFrameLocks/>
          </p:cNvGraphicFramePr>
          <p:nvPr>
            <p:extLst/>
          </p:nvPr>
        </p:nvGraphicFramePr>
        <p:xfrm>
          <a:off x="4680000" y="1152951"/>
          <a:ext cx="4464000" cy="4403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7589786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>
                <a:solidFill>
                  <a:schemeClr val="bg1"/>
                </a:solidFill>
              </a:rPr>
              <a:t>Průzkum OPK zaměřený na hodnocení sloučení akčních plánů – II.</a:t>
            </a:r>
            <a:endParaRPr lang="en-US" sz="3200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12</a:t>
            </a:fld>
            <a:endParaRPr lang="cs-CZ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/>
          </p:nvPr>
        </p:nvGraphicFramePr>
        <p:xfrm>
          <a:off x="4241130" y="1702972"/>
          <a:ext cx="4683795" cy="4156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72691">
                  <a:extLst>
                    <a:ext uri="{9D8B030D-6E8A-4147-A177-3AD203B41FA5}">
                      <a16:colId xmlns:a16="http://schemas.microsoft.com/office/drawing/2014/main" val="3149757463"/>
                    </a:ext>
                  </a:extLst>
                </a:gridCol>
                <a:gridCol w="611104">
                  <a:extLst>
                    <a:ext uri="{9D8B030D-6E8A-4147-A177-3AD203B41FA5}">
                      <a16:colId xmlns:a16="http://schemas.microsoft.com/office/drawing/2014/main" val="439801336"/>
                    </a:ext>
                  </a:extLst>
                </a:gridCol>
              </a:tblGrid>
              <a:tr h="390662">
                <a:tc>
                  <a:txBody>
                    <a:bodyPr/>
                    <a:lstStyle/>
                    <a:p>
                      <a:r>
                        <a:rPr lang="cs-CZ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Náplň</a:t>
                      </a:r>
                      <a:r>
                        <a:rPr lang="cs-CZ" baseline="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činnosti</a:t>
                      </a:r>
                      <a:endParaRPr lang="en-GB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%</a:t>
                      </a:r>
                      <a:endParaRPr lang="en-GB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2122449"/>
                  </a:ext>
                </a:extLst>
              </a:tr>
              <a:tr h="390662">
                <a:tc>
                  <a:txBody>
                    <a:bodyPr/>
                    <a:lstStyle/>
                    <a:p>
                      <a:r>
                        <a:rPr lang="cs-CZ" sz="16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koordinace</a:t>
                      </a:r>
                      <a:endParaRPr lang="en-GB" sz="16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16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54,4</a:t>
                      </a:r>
                      <a:endParaRPr lang="en-GB" sz="16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9025256"/>
                  </a:ext>
                </a:extLst>
              </a:tr>
              <a:tr h="414994">
                <a:tc>
                  <a:txBody>
                    <a:bodyPr/>
                    <a:lstStyle/>
                    <a:p>
                      <a:r>
                        <a:rPr lang="cs-CZ" sz="16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financování projektů v oblasti závislostí</a:t>
                      </a:r>
                      <a:endParaRPr lang="en-GB" sz="16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16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21,5</a:t>
                      </a:r>
                      <a:endParaRPr lang="en-GB" sz="16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3306382"/>
                  </a:ext>
                </a:extLst>
              </a:tr>
              <a:tr h="389111">
                <a:tc>
                  <a:txBody>
                    <a:bodyPr/>
                    <a:lstStyle/>
                    <a:p>
                      <a:r>
                        <a:rPr lang="cs-CZ" sz="16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výzkum a monitoring</a:t>
                      </a:r>
                      <a:endParaRPr lang="en-GB" sz="16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16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19,0</a:t>
                      </a:r>
                      <a:endParaRPr lang="en-GB" sz="16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016858"/>
                  </a:ext>
                </a:extLst>
              </a:tr>
              <a:tr h="390662">
                <a:tc>
                  <a:txBody>
                    <a:bodyPr/>
                    <a:lstStyle/>
                    <a:p>
                      <a:r>
                        <a:rPr lang="cs-CZ" sz="16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tvorba sítě </a:t>
                      </a:r>
                      <a:r>
                        <a:rPr lang="cs-CZ" sz="1600" dirty="0" err="1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adiktologických</a:t>
                      </a:r>
                      <a:r>
                        <a:rPr lang="cs-CZ" sz="16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služeb</a:t>
                      </a:r>
                      <a:endParaRPr lang="en-GB" sz="16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16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19,0</a:t>
                      </a:r>
                      <a:endParaRPr lang="en-GB" sz="16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0157321"/>
                  </a:ext>
                </a:extLst>
              </a:tr>
              <a:tr h="390662">
                <a:tc>
                  <a:txBody>
                    <a:bodyPr/>
                    <a:lstStyle/>
                    <a:p>
                      <a:r>
                        <a:rPr lang="cs-CZ" sz="16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poskytování HR</a:t>
                      </a:r>
                      <a:r>
                        <a:rPr lang="cs-CZ" sz="1600" baseline="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 služeb</a:t>
                      </a:r>
                      <a:endParaRPr lang="en-GB" sz="16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16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16,5</a:t>
                      </a:r>
                      <a:endParaRPr lang="en-GB" sz="16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0055588"/>
                  </a:ext>
                </a:extLst>
              </a:tr>
              <a:tr h="357896">
                <a:tc>
                  <a:txBody>
                    <a:bodyPr/>
                    <a:lstStyle/>
                    <a:p>
                      <a:r>
                        <a:rPr lang="cs-CZ" sz="16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poskytování služeb léčby a následné péče</a:t>
                      </a:r>
                      <a:endParaRPr lang="en-GB" sz="16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16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13,9</a:t>
                      </a:r>
                      <a:endParaRPr lang="en-GB" sz="16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6852249"/>
                  </a:ext>
                </a:extLst>
              </a:tr>
              <a:tr h="390662">
                <a:tc>
                  <a:txBody>
                    <a:bodyPr/>
                    <a:lstStyle/>
                    <a:p>
                      <a:r>
                        <a:rPr lang="cs-CZ" sz="16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tvorba sítě služeb PP</a:t>
                      </a:r>
                      <a:endParaRPr lang="en-GB" sz="16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16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13,9</a:t>
                      </a:r>
                      <a:endParaRPr lang="en-GB" sz="16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8985048"/>
                  </a:ext>
                </a:extLst>
              </a:tr>
              <a:tr h="367328">
                <a:tc>
                  <a:txBody>
                    <a:bodyPr/>
                    <a:lstStyle/>
                    <a:p>
                      <a:r>
                        <a:rPr lang="cs-CZ" sz="16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poskytování služeb PP</a:t>
                      </a:r>
                      <a:endParaRPr lang="en-GB" sz="16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16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12,7</a:t>
                      </a:r>
                      <a:endParaRPr lang="en-GB" sz="16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3096419"/>
                  </a:ext>
                </a:extLst>
              </a:tr>
              <a:tr h="674293">
                <a:tc>
                  <a:txBody>
                    <a:bodyPr/>
                    <a:lstStyle/>
                    <a:p>
                      <a:r>
                        <a:rPr lang="cs-CZ" sz="16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prosazování práva a regulace trhů s NL a závislostními produkty</a:t>
                      </a:r>
                      <a:endParaRPr lang="en-GB" sz="16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1600" dirty="0"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11,3</a:t>
                      </a:r>
                      <a:endParaRPr lang="en-GB" sz="1600" dirty="0"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9805947"/>
                  </a:ext>
                </a:extLst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/>
          </p:nvPr>
        </p:nvGraphicFramePr>
        <p:xfrm>
          <a:off x="323999" y="1723246"/>
          <a:ext cx="3760432" cy="29487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4212">
                  <a:extLst>
                    <a:ext uri="{9D8B030D-6E8A-4147-A177-3AD203B41FA5}">
                      <a16:colId xmlns:a16="http://schemas.microsoft.com/office/drawing/2014/main" val="1388806186"/>
                    </a:ext>
                  </a:extLst>
                </a:gridCol>
                <a:gridCol w="956220">
                  <a:extLst>
                    <a:ext uri="{9D8B030D-6E8A-4147-A177-3AD203B41FA5}">
                      <a16:colId xmlns:a16="http://schemas.microsoft.com/office/drawing/2014/main" val="659001382"/>
                    </a:ext>
                  </a:extLst>
                </a:gridCol>
              </a:tblGrid>
              <a:tr h="39493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cs-CZ" sz="1800" b="1" kern="1200" dirty="0">
                          <a:solidFill>
                            <a:schemeClr val="lt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Instituce/organizace</a:t>
                      </a:r>
                      <a:endParaRPr lang="en-GB" sz="1800" b="1" kern="1200" dirty="0">
                        <a:solidFill>
                          <a:schemeClr val="lt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cs-CZ" sz="1800" b="1" kern="1200" dirty="0">
                          <a:solidFill>
                            <a:schemeClr val="lt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%</a:t>
                      </a:r>
                      <a:endParaRPr lang="en-GB" sz="1800" b="1" kern="1200" dirty="0">
                        <a:solidFill>
                          <a:schemeClr val="lt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4501506"/>
                  </a:ext>
                </a:extLst>
              </a:tr>
              <a:tr h="3949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státní správa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48,1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9164840"/>
                  </a:ext>
                </a:extLst>
              </a:tr>
              <a:tr h="3949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samospráva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21,5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4051622"/>
                  </a:ext>
                </a:extLst>
              </a:tr>
              <a:tr h="3949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akademické a</a:t>
                      </a:r>
                      <a:endParaRPr lang="en-GB" sz="1600" kern="1200" dirty="0">
                        <a:solidFill>
                          <a:schemeClr val="dk1"/>
                        </a:solidFill>
                        <a:latin typeface="Segoe UI" panose="020B0502040204020203" pitchFamily="34" charset="0"/>
                        <a:ea typeface="+mn-ea"/>
                        <a:cs typeface="Segoe UI" panose="020B0502040204020203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výzkumné instituce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12,7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8717321"/>
                  </a:ext>
                </a:extLst>
              </a:tr>
              <a:tr h="3949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sociální služby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11,4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8093712"/>
                  </a:ext>
                </a:extLst>
              </a:tr>
              <a:tr h="3949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zdravotní služby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10,5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5022857"/>
                  </a:ext>
                </a:extLst>
              </a:tr>
              <a:tr h="3949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školství a primární prevence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kern="1200" dirty="0">
                          <a:solidFill>
                            <a:schemeClr val="dk1"/>
                          </a:solidFill>
                          <a:latin typeface="Segoe UI" panose="020B0502040204020203" pitchFamily="34" charset="0"/>
                          <a:ea typeface="+mn-ea"/>
                          <a:cs typeface="Segoe UI" panose="020B0502040204020203" pitchFamily="34" charset="0"/>
                        </a:rPr>
                        <a:t>6,3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58107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06204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>
                <a:solidFill>
                  <a:schemeClr val="bg1"/>
                </a:solidFill>
              </a:rPr>
              <a:t>Vliv faktorů na realizaci aktivit AP 2019–2021, v % (online průzkum)</a:t>
            </a:r>
            <a:endParaRPr lang="en-GB" sz="3200" dirty="0">
              <a:solidFill>
                <a:schemeClr val="bg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13</a:t>
            </a:fld>
            <a:endParaRPr lang="cs-CZ" dirty="0"/>
          </a:p>
        </p:txBody>
      </p:sp>
      <p:pic>
        <p:nvPicPr>
          <p:cNvPr id="6" name="Zástupný symbol pro obsah 5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016" y="1440000"/>
            <a:ext cx="7562364" cy="54180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835822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>
                <a:solidFill>
                  <a:schemeClr val="bg1"/>
                </a:solidFill>
              </a:rPr>
              <a:t>Finanční zajištění AP 2019–2021</a:t>
            </a:r>
            <a:endParaRPr lang="en-GB" sz="3200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b="0" dirty="0"/>
              <a:t>72 aktivit (z 272) vyžadovalo dodatečné finanční zajištění v celkovém objemu 478,5 mil. Kč</a:t>
            </a:r>
            <a:endParaRPr lang="cs-CZ" sz="100" b="0" dirty="0"/>
          </a:p>
          <a:p>
            <a:r>
              <a:rPr lang="cs-CZ" sz="2000" b="0" dirty="0"/>
              <a:t>Na aktivity s nároky na finanční prostředky nad rámec běžných (stávajících) zdrojů bylo vynaloženo celkem 172,4 mil Kč:</a:t>
            </a:r>
          </a:p>
          <a:p>
            <a:pPr lvl="3"/>
            <a:r>
              <a:rPr lang="cs-CZ" sz="1800" dirty="0"/>
              <a:t>splněno 25,0 % (18 aktivit)</a:t>
            </a:r>
          </a:p>
          <a:p>
            <a:pPr lvl="3"/>
            <a:r>
              <a:rPr lang="cs-CZ" sz="1800" dirty="0"/>
              <a:t>splněno částečně 34,7 % (25 aktivit)</a:t>
            </a:r>
          </a:p>
          <a:p>
            <a:pPr lvl="3"/>
            <a:r>
              <a:rPr lang="cs-CZ" sz="1800" dirty="0"/>
              <a:t>nesplněno 40,3 % (29 aktivit). </a:t>
            </a:r>
          </a:p>
          <a:p>
            <a:r>
              <a:rPr lang="cs-CZ" sz="2000" b="0" dirty="0"/>
              <a:t>Část vyčleněných finančních prostředků nad rámec stávajících (běžných) zdrojů, zejména na oblast rozvoje a podpory sítě adiktologických služeb, </a:t>
            </a:r>
            <a:r>
              <a:rPr lang="cs-CZ" sz="2000" dirty="0"/>
              <a:t>musela být vynaložena na udržení a podporu sítě adiktologických služeb v důsledku dopadů pandemie COVID-19.</a:t>
            </a:r>
            <a:r>
              <a:rPr lang="cs-CZ" sz="2000" b="0" dirty="0"/>
              <a:t> </a:t>
            </a:r>
          </a:p>
          <a:p>
            <a:r>
              <a:rPr lang="cs-CZ" sz="1800" b="0" dirty="0"/>
              <a:t>AP 2019–2021 předpokládal vícezdrojové financování, tj. ze zdrojů státního rozpočtu, zdrojů samospráv, zdravotních pojišťoven, grantových řízení, evropských či norských fondů. </a:t>
            </a:r>
            <a:endParaRPr lang="en-GB" sz="1800" b="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75042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Vyhodnocení sloučení akčních plánů v oblasti závislostí</a:t>
            </a:r>
          </a:p>
        </p:txBody>
      </p:sp>
    </p:spTree>
    <p:extLst>
      <p:ext uri="{BB962C8B-B14F-4D97-AF65-F5344CB8AC3E}">
        <p14:creationId xmlns:p14="http://schemas.microsoft.com/office/powerpoint/2010/main" val="11766753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146629" y="203200"/>
            <a:ext cx="7441456" cy="1146800"/>
          </a:xfrm>
        </p:spPr>
        <p:txBody>
          <a:bodyPr/>
          <a:lstStyle/>
          <a:p>
            <a:pPr marL="342900" lvl="0" indent="-342900">
              <a:spcBef>
                <a:spcPts val="1000"/>
              </a:spcBef>
            </a:pPr>
            <a:r>
              <a:rPr lang="cs-CZ" sz="3200" dirty="0">
                <a:solidFill>
                  <a:schemeClr val="bg1"/>
                </a:solidFill>
                <a:ea typeface="+mn-ea"/>
              </a:rPr>
              <a:t>Evropský kontext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339902" y="1676935"/>
            <a:ext cx="8133687" cy="4521459"/>
          </a:xfrm>
        </p:spPr>
        <p:txBody>
          <a:bodyPr>
            <a:normAutofit fontScale="32500" lnSpcReduction="20000"/>
          </a:bodyPr>
          <a:lstStyle/>
          <a:p>
            <a:pPr marL="342900" indent="-34290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Blip>
                <a:blip r:embed="rId3"/>
              </a:buBlip>
            </a:pPr>
            <a:r>
              <a:rPr lang="cs-CZ" sz="7200" b="0" dirty="0">
                <a:ea typeface="Calibri" panose="020F0502020204030204" pitchFamily="34" charset="0"/>
                <a:cs typeface="Times New Roman" panose="02020603050405020304" pitchFamily="18" charset="0"/>
              </a:rPr>
              <a:t>stále vzrůstající trend integrace různých oblastí politiky závislostí do jednotných strategických dokumentů </a:t>
            </a:r>
            <a:r>
              <a:rPr lang="cs-CZ" sz="5500" b="0" dirty="0">
                <a:ea typeface="Calibri" panose="020F0502020204030204" pitchFamily="34" charset="0"/>
                <a:cs typeface="Times New Roman" panose="02020603050405020304" pitchFamily="18" charset="0"/>
              </a:rPr>
              <a:t>(EMCDDA, 2017, 2021) </a:t>
            </a:r>
          </a:p>
          <a:p>
            <a:pPr marL="342900" indent="-34290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Blip>
                <a:blip r:embed="rId3"/>
              </a:buBlip>
            </a:pPr>
            <a:r>
              <a:rPr lang="cs-CZ" sz="7200" b="0" dirty="0">
                <a:ea typeface="Calibri" panose="020F0502020204030204" pitchFamily="34" charset="0"/>
                <a:cs typeface="Times New Roman" panose="02020603050405020304" pitchFamily="18" charset="0"/>
              </a:rPr>
              <a:t>na konci 90. let – ve 2 evropských zemích platné integrované strategické dokumenty </a:t>
            </a:r>
          </a:p>
          <a:p>
            <a:pPr marL="342900" indent="-34290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Blip>
                <a:blip r:embed="rId3"/>
              </a:buBlip>
            </a:pPr>
            <a:r>
              <a:rPr lang="cs-CZ" sz="7200" b="0" dirty="0">
                <a:ea typeface="Calibri" panose="020F0502020204030204" pitchFamily="34" charset="0"/>
                <a:cs typeface="Times New Roman" panose="02020603050405020304" pitchFamily="18" charset="0"/>
              </a:rPr>
              <a:t>od r. 2011 každoroční nárůst počtu zemí s integrovanými strategickými dokumenty</a:t>
            </a:r>
          </a:p>
          <a:p>
            <a:pPr marL="342900" indent="-34290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Blip>
                <a:blip r:embed="rId3"/>
              </a:buBlip>
            </a:pPr>
            <a:r>
              <a:rPr lang="cs-CZ" sz="7200" b="0" dirty="0">
                <a:ea typeface="Calibri" panose="020F0502020204030204" pitchFamily="34" charset="0"/>
                <a:cs typeface="Times New Roman" panose="02020603050405020304" pitchFamily="18" charset="0"/>
              </a:rPr>
              <a:t>v r. 2016 – ve 12 evropských zemích </a:t>
            </a:r>
          </a:p>
          <a:p>
            <a:pPr marL="342900" indent="-342900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Blip>
                <a:blip r:embed="rId3"/>
              </a:buBlip>
            </a:pPr>
            <a:r>
              <a:rPr lang="cs-CZ" sz="7200" b="0" dirty="0">
                <a:ea typeface="Calibri" panose="020F0502020204030204" pitchFamily="34" charset="0"/>
                <a:cs typeface="Times New Roman" panose="02020603050405020304" pitchFamily="18" charset="0"/>
              </a:rPr>
              <a:t>v r. 2020 – ve 14 evropských zemích </a:t>
            </a:r>
            <a:r>
              <a:rPr lang="cs-CZ" sz="5500" b="0" dirty="0">
                <a:ea typeface="Calibri" panose="020F0502020204030204" pitchFamily="34" charset="0"/>
                <a:cs typeface="Times New Roman" panose="02020603050405020304" pitchFamily="18" charset="0"/>
              </a:rPr>
              <a:t>(Česká republika, Belgie, Německo, Irsko, Španělsko, Francie, Litva, Lucembursko, Rakousko, Polsko, Portugalsko, Švédsko, Norsko, Kypr)</a:t>
            </a:r>
            <a:endParaRPr lang="cs-CZ" sz="1800" b="1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13180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dirty="0">
                <a:solidFill>
                  <a:schemeClr val="bg1"/>
                </a:solidFill>
              </a:rPr>
              <a:t>Průzkum – výsledky I. </a:t>
            </a:r>
            <a:r>
              <a:rPr lang="cs-CZ" dirty="0"/>
              <a:t> </a:t>
            </a:r>
            <a:endParaRPr lang="en-GB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628649" y="1722506"/>
            <a:ext cx="7886700" cy="4351338"/>
          </a:xfrm>
        </p:spPr>
        <p:txBody>
          <a:bodyPr/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Blip>
                <a:blip r:embed="rId3"/>
              </a:buBlip>
            </a:pPr>
            <a:r>
              <a:rPr lang="cs-CZ" sz="2400" b="0" dirty="0">
                <a:ea typeface="Calibri" panose="020F0502020204030204" pitchFamily="34" charset="0"/>
                <a:cs typeface="Times New Roman" panose="02020603050405020304" pitchFamily="18" charset="0"/>
              </a:rPr>
              <a:t>hodnocení AP v předem definovaných parametrech: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b="0" dirty="0">
                <a:ea typeface="Calibri" panose="020F0502020204030204" pitchFamily="34" charset="0"/>
                <a:cs typeface="Times New Roman" panose="02020603050405020304" pitchFamily="18" charset="0"/>
              </a:rPr>
              <a:t>strategické zaměření/stanovení priorit,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b="0" dirty="0">
                <a:ea typeface="Calibri" panose="020F0502020204030204" pitchFamily="34" charset="0"/>
                <a:cs typeface="Times New Roman" panose="02020603050405020304" pitchFamily="18" charset="0"/>
              </a:rPr>
              <a:t>rozsah (počet úkolů/aktivit),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b="0" dirty="0">
                <a:ea typeface="Calibri" panose="020F0502020204030204" pitchFamily="34" charset="0"/>
                <a:cs typeface="Times New Roman" panose="02020603050405020304" pitchFamily="18" charset="0"/>
              </a:rPr>
              <a:t>formální struktura,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b="0" dirty="0">
                <a:ea typeface="Calibri" panose="020F0502020204030204" pitchFamily="34" charset="0"/>
                <a:cs typeface="Times New Roman" panose="02020603050405020304" pitchFamily="18" charset="0"/>
              </a:rPr>
              <a:t>přehlednost dokumentu,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b="0" dirty="0">
                <a:ea typeface="Calibri" panose="020F0502020204030204" pitchFamily="34" charset="0"/>
                <a:cs typeface="Times New Roman" panose="02020603050405020304" pitchFamily="18" charset="0"/>
              </a:rPr>
              <a:t>srozumitelnost,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b="0" dirty="0">
                <a:ea typeface="Calibri" panose="020F0502020204030204" pitchFamily="34" charset="0"/>
                <a:cs typeface="Times New Roman" panose="02020603050405020304" pitchFamily="18" charset="0"/>
              </a:rPr>
              <a:t>návaznost na národní strategii,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b="0" dirty="0">
                <a:ea typeface="Calibri" panose="020F0502020204030204" pitchFamily="34" charset="0"/>
                <a:cs typeface="Times New Roman" panose="02020603050405020304" pitchFamily="18" charset="0"/>
              </a:rPr>
              <a:t>jasnost formulace úkolů/aktivit,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b="0" dirty="0">
                <a:ea typeface="Calibri" panose="020F0502020204030204" pitchFamily="34" charset="0"/>
                <a:cs typeface="Times New Roman" panose="02020603050405020304" pitchFamily="18" charset="0"/>
              </a:rPr>
              <a:t>realističnost realizace úkolů/aktivit,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b="0" dirty="0">
                <a:ea typeface="Calibri" panose="020F0502020204030204" pitchFamily="34" charset="0"/>
                <a:cs typeface="Times New Roman" panose="02020603050405020304" pitchFamily="18" charset="0"/>
              </a:rPr>
              <a:t>jednoznačnost ve vymezení odpovědnosti za realizaci jednotlivých úkolů/aktivit,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b="0" dirty="0">
                <a:ea typeface="Calibri" panose="020F0502020204030204" pitchFamily="34" charset="0"/>
                <a:cs typeface="Times New Roman" panose="02020603050405020304" pitchFamily="18" charset="0"/>
              </a:rPr>
              <a:t>definování způsobu, jak stanoveného úkolu/aktivity dosáhnout,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b="0" dirty="0">
                <a:ea typeface="Calibri" panose="020F0502020204030204" pitchFamily="34" charset="0"/>
                <a:cs typeface="Times New Roman" panose="02020603050405020304" pitchFamily="18" charset="0"/>
              </a:rPr>
              <a:t>definování objemu předpokládaných finančních prostředků,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b="0" dirty="0">
                <a:ea typeface="Calibri" panose="020F0502020204030204" pitchFamily="34" charset="0"/>
                <a:cs typeface="Times New Roman" panose="02020603050405020304" pitchFamily="18" charset="0"/>
              </a:rPr>
              <a:t>úroveň vzájemné spolupráce na řešení úkolů/aktivit (problémů v oblasti politiky závislostí),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b="0" dirty="0">
                <a:ea typeface="Calibri" panose="020F0502020204030204" pitchFamily="34" charset="0"/>
                <a:cs typeface="Times New Roman" panose="02020603050405020304" pitchFamily="18" charset="0"/>
              </a:rPr>
              <a:t>způsob sledování průběžné realizace úkolů/aktivit,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b="0" dirty="0">
                <a:ea typeface="Calibri" panose="020F0502020204030204" pitchFamily="34" charset="0"/>
                <a:cs typeface="Times New Roman" panose="02020603050405020304" pitchFamily="18" charset="0"/>
              </a:rPr>
              <a:t>způsob hodnocení celého akčního plánu.</a:t>
            </a:r>
          </a:p>
          <a:p>
            <a:endParaRPr lang="en-GB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36992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Shotened name of the whole presentation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18</a:t>
            </a:fld>
            <a:endParaRPr lang="cs-CZ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82234199"/>
              </p:ext>
            </p:extLst>
          </p:nvPr>
        </p:nvGraphicFramePr>
        <p:xfrm>
          <a:off x="0" y="-120315"/>
          <a:ext cx="9144000" cy="69783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6953757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Průzkum – výsledky II.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19</a:t>
            </a:fld>
            <a:endParaRPr lang="cs-CZ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Aft>
                <a:spcPts val="1000"/>
              </a:spcAft>
            </a:pPr>
            <a:r>
              <a:rPr lang="cs-CZ" sz="1800" dirty="0">
                <a:ea typeface="Calibri" panose="020F0502020204030204" pitchFamily="34" charset="0"/>
                <a:cs typeface="Times New Roman" panose="02020603050405020304" pitchFamily="18" charset="0"/>
              </a:rPr>
              <a:t>Výhody</a:t>
            </a:r>
            <a:r>
              <a:rPr lang="cs-CZ" sz="1800" b="0" dirty="0">
                <a:ea typeface="Calibri" panose="020F0502020204030204" pitchFamily="34" charset="0"/>
                <a:cs typeface="Times New Roman" panose="02020603050405020304" pitchFamily="18" charset="0"/>
              </a:rPr>
              <a:t> sloučení akčních plánů: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dirty="0">
                <a:ea typeface="Calibri" panose="020F0502020204030204" pitchFamily="34" charset="0"/>
                <a:cs typeface="Times New Roman" panose="02020603050405020304" pitchFamily="18" charset="0"/>
              </a:rPr>
              <a:t>zjednodušení struktury,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dirty="0">
                <a:ea typeface="Calibri" panose="020F0502020204030204" pitchFamily="34" charset="0"/>
                <a:cs typeface="Times New Roman" panose="02020603050405020304" pitchFamily="18" charset="0"/>
              </a:rPr>
              <a:t>zvýšení přehlednosti,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dirty="0">
                <a:ea typeface="Calibri" panose="020F0502020204030204" pitchFamily="34" charset="0"/>
                <a:cs typeface="Times New Roman" panose="02020603050405020304" pitchFamily="18" charset="0"/>
              </a:rPr>
              <a:t>zvýšení transparentnosti akčního plánu,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dirty="0">
                <a:ea typeface="Calibri" panose="020F0502020204030204" pitchFamily="34" charset="0"/>
                <a:cs typeface="Times New Roman" panose="02020603050405020304" pitchFamily="18" charset="0"/>
              </a:rPr>
              <a:t>komplexní přístup k oblasti závislostí,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dirty="0">
                <a:ea typeface="Calibri" panose="020F0502020204030204" pitchFamily="34" charset="0"/>
                <a:cs typeface="Times New Roman" panose="02020603050405020304" pitchFamily="18" charset="0"/>
              </a:rPr>
              <a:t>propojení jednotlivých oblastí politiky závislostí,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dirty="0">
                <a:ea typeface="Calibri" panose="020F0502020204030204" pitchFamily="34" charset="0"/>
                <a:cs typeface="Times New Roman" panose="02020603050405020304" pitchFamily="18" charset="0"/>
              </a:rPr>
              <a:t>vzájemné srovnání a eliminace duplicit ve strategických dokumentech,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dirty="0">
                <a:ea typeface="Calibri" panose="020F0502020204030204" pitchFamily="34" charset="0"/>
                <a:cs typeface="Times New Roman" panose="02020603050405020304" pitchFamily="18" charset="0"/>
              </a:rPr>
              <a:t>podpora spolupráce a koordinace politiky v oblasti závislostí,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dirty="0">
                <a:ea typeface="Calibri" panose="020F0502020204030204" pitchFamily="34" charset="0"/>
                <a:cs typeface="Times New Roman" panose="02020603050405020304" pitchFamily="18" charset="0"/>
              </a:rPr>
              <a:t>snížení administrativní zátěže.</a:t>
            </a:r>
            <a:endParaRPr lang="cs-CZ" sz="1800" b="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cs-CZ" sz="1800" dirty="0">
                <a:ea typeface="Calibri" panose="020F0502020204030204" pitchFamily="34" charset="0"/>
                <a:cs typeface="Times New Roman" panose="02020603050405020304" pitchFamily="18" charset="0"/>
              </a:rPr>
              <a:t>Nevýhody</a:t>
            </a:r>
            <a:r>
              <a:rPr lang="cs-CZ" sz="1800" b="0" dirty="0">
                <a:ea typeface="Calibri" panose="020F0502020204030204" pitchFamily="34" charset="0"/>
                <a:cs typeface="Times New Roman" panose="02020603050405020304" pitchFamily="18" charset="0"/>
              </a:rPr>
              <a:t> sloučení akčních plánů: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dirty="0">
                <a:ea typeface="Calibri" panose="020F0502020204030204" pitchFamily="34" charset="0"/>
                <a:cs typeface="Times New Roman" panose="02020603050405020304" pitchFamily="18" charset="0"/>
              </a:rPr>
              <a:t>široké zaměření akčního plánu, 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dirty="0">
                <a:ea typeface="Calibri" panose="020F0502020204030204" pitchFamily="34" charset="0"/>
                <a:cs typeface="Times New Roman" panose="02020603050405020304" pitchFamily="18" charset="0"/>
              </a:rPr>
              <a:t>snížení možnosti detailnější zaměření na specifické problémy a oblasti, 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dirty="0">
                <a:ea typeface="Calibri" panose="020F0502020204030204" pitchFamily="34" charset="0"/>
                <a:cs typeface="Times New Roman" panose="02020603050405020304" pitchFamily="18" charset="0"/>
              </a:rPr>
              <a:t>velký rozsah Akčního plánu 2019–2021,</a:t>
            </a:r>
          </a:p>
          <a:p>
            <a:pPr marL="609600" lvl="2" indent="-342900">
              <a:spcBef>
                <a:spcPts val="0"/>
              </a:spcBef>
              <a:buBlip>
                <a:blip r:embed="rId3"/>
              </a:buBlip>
            </a:pPr>
            <a:r>
              <a:rPr lang="cs-CZ" dirty="0">
                <a:ea typeface="Calibri" panose="020F0502020204030204" pitchFamily="34" charset="0"/>
                <a:cs typeface="Times New Roman" panose="02020603050405020304" pitchFamily="18" charset="0"/>
              </a:rPr>
              <a:t>problémy na koordinační úrovni – náročnost zapojení širokého spektra aktérů politiky v oblasti závislostí.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98575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Shrnutí vyhodnocení sloučení akčních plánů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20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idx="14"/>
          </p:nvPr>
        </p:nvSpPr>
        <p:spPr>
          <a:xfrm>
            <a:off x="550718" y="1672936"/>
            <a:ext cx="8032173" cy="4603173"/>
          </a:xfrm>
        </p:spPr>
        <p:txBody>
          <a:bodyPr/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  <a:buBlip>
                <a:blip r:embed="rId3"/>
              </a:buBlip>
            </a:pPr>
            <a:r>
              <a:rPr lang="cs-CZ" b="0" dirty="0">
                <a:ea typeface="Calibri" panose="020F0502020204030204" pitchFamily="34" charset="0"/>
                <a:cs typeface="Times New Roman" panose="02020603050405020304" pitchFamily="18" charset="0"/>
              </a:rPr>
              <a:t>AP 2019–2021 má příliš velký rozsah a široké zaměření, které komplikuje detailnější zaměření na specifické problémy a oblasti.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Blip>
                <a:blip r:embed="rId3"/>
              </a:buBlip>
            </a:pPr>
            <a:r>
              <a:rPr lang="cs-CZ" dirty="0">
                <a:ea typeface="Calibri" panose="020F0502020204030204" pitchFamily="34" charset="0"/>
                <a:cs typeface="Times New Roman" panose="02020603050405020304" pitchFamily="18" charset="0"/>
              </a:rPr>
              <a:t>Přesto je sloučení akčních plánů považováno za pozitivní krok v rámci integrace politiky v oblasti závislostí.</a:t>
            </a:r>
            <a:r>
              <a:rPr lang="cs-CZ" b="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Blip>
                <a:blip r:embed="rId3"/>
              </a:buBlip>
            </a:pPr>
            <a:r>
              <a:rPr lang="cs-CZ" b="0" dirty="0">
                <a:ea typeface="Calibri" panose="020F0502020204030204" pitchFamily="34" charset="0"/>
                <a:cs typeface="Times New Roman" panose="02020603050405020304" pitchFamily="18" charset="0"/>
              </a:rPr>
              <a:t>AP jsou pro realizaci politiky v oblasti závislostí v praxi důležité (86,1 % respondentů).</a:t>
            </a:r>
          </a:p>
          <a:p>
            <a:pPr marL="342900" lvl="0" indent="-342900">
              <a:spcBef>
                <a:spcPts val="600"/>
              </a:spcBef>
              <a:spcAft>
                <a:spcPts val="600"/>
              </a:spcAft>
              <a:buBlip>
                <a:blip r:embed="rId3"/>
              </a:buBlip>
            </a:pPr>
            <a:r>
              <a:rPr lang="cs-CZ" b="0" dirty="0">
                <a:ea typeface="Calibri" panose="020F0502020204030204" pitchFamily="34" charset="0"/>
                <a:cs typeface="Times New Roman" panose="02020603050405020304" pitchFamily="18" charset="0"/>
              </a:rPr>
              <a:t>Sloučení AP v oblasti závislostí je v souladu s evropským trendem integrace různých oblastí politiky závislostí do jednotných strategických dokumentů. </a:t>
            </a:r>
          </a:p>
        </p:txBody>
      </p:sp>
    </p:spTree>
    <p:extLst>
      <p:ext uri="{BB962C8B-B14F-4D97-AF65-F5344CB8AC3E}">
        <p14:creationId xmlns:p14="http://schemas.microsoft.com/office/powerpoint/2010/main" val="26404543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Akční plán politiky v oblasti závislostí 2022–2024 </a:t>
            </a:r>
          </a:p>
        </p:txBody>
      </p:sp>
    </p:spTree>
    <p:extLst>
      <p:ext uri="{BB962C8B-B14F-4D97-AF65-F5344CB8AC3E}">
        <p14:creationId xmlns:p14="http://schemas.microsoft.com/office/powerpoint/2010/main" val="28656254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>
                <a:solidFill>
                  <a:schemeClr val="bg1"/>
                </a:solidFill>
              </a:rPr>
              <a:t>Národní strategie </a:t>
            </a:r>
            <a:br>
              <a:rPr lang="cs-CZ" sz="3200" dirty="0">
                <a:solidFill>
                  <a:schemeClr val="bg1"/>
                </a:solidFill>
              </a:rPr>
            </a:br>
            <a:r>
              <a:rPr lang="cs-CZ" sz="2400" dirty="0">
                <a:solidFill>
                  <a:schemeClr val="bg1"/>
                </a:solidFill>
              </a:rPr>
              <a:t>prevence a snižování škod spojených se závislostním chováním 2019–2027</a:t>
            </a:r>
            <a:endParaRPr lang="en-GB" sz="3200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b="0" dirty="0"/>
              <a:t>Cílem je především předcházení a snižování zejména zdravotních, sociálních, ekonomických a nehmotných škod </a:t>
            </a:r>
          </a:p>
          <a:p>
            <a:pPr marL="0" indent="0">
              <a:buNone/>
            </a:pPr>
            <a:endParaRPr lang="cs-CZ" sz="100" b="0" dirty="0"/>
          </a:p>
          <a:p>
            <a:pPr lvl="3"/>
            <a:r>
              <a:rPr lang="cs-CZ" sz="2000" b="0" dirty="0"/>
              <a:t>vyplývajících z užívání návykových látek, hazardního hraní a dalšího závislostního chování</a:t>
            </a:r>
          </a:p>
          <a:p>
            <a:pPr lvl="3"/>
            <a:r>
              <a:rPr lang="cs-CZ" sz="2000" b="0" dirty="0"/>
              <a:t>z existence legálních i nelegálních trhů s návykovými látkami, hazardním hraním a dalšími produkty se závislostním potenciálem</a:t>
            </a:r>
            <a:r>
              <a:rPr lang="cs-CZ" b="0" dirty="0"/>
              <a:t> </a:t>
            </a:r>
          </a:p>
          <a:p>
            <a:r>
              <a:rPr lang="cs-CZ" sz="2400" b="0" dirty="0"/>
              <a:t>prostřednictvím trvale udržitelného souboru vzájemně koordinovaných a na důkazech založených vzdělávacích, preventivních, léčebných, sociálních, legislativních, ekonomických, represivních a dalších opatření. </a:t>
            </a:r>
            <a:endParaRPr lang="en-GB" sz="2400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22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97353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Programové prohlášení vlády</a:t>
            </a:r>
            <a:br>
              <a:rPr lang="cs-CZ" dirty="0">
                <a:solidFill>
                  <a:schemeClr val="bg1"/>
                </a:solidFill>
              </a:rPr>
            </a:br>
            <a:r>
              <a:rPr lang="cs-CZ" dirty="0">
                <a:solidFill>
                  <a:schemeClr val="bg1"/>
                </a:solidFill>
              </a:rPr>
              <a:t>z 6. ledna 2022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altLang="cs-CZ" sz="2800" dirty="0"/>
              <a:t>Závislostní politika</a:t>
            </a:r>
          </a:p>
          <a:p>
            <a:endParaRPr lang="cs-CZ" altLang="cs-CZ" sz="2000" dirty="0"/>
          </a:p>
          <a:p>
            <a:pPr marL="0" lvl="2" indent="0" algn="ctr">
              <a:buNone/>
            </a:pPr>
            <a:r>
              <a:rPr lang="cs-CZ" sz="2400" i="1" dirty="0"/>
              <a:t>„Při řešení problematiky závislostí budeme uplatňovat politiku postavenou na vědecky ověřeném a vyváženém konceptu prevence rizik a snižování škod, přičemž zajistíme dostatečné financování jak preventivních programů, tak i služeb a regulace návykových látek, které bude odpovídat míře jejich škodlivosti.“</a:t>
            </a:r>
            <a:endParaRPr lang="cs-CZ" altLang="cs-CZ" sz="2400" i="1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23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46150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Klíčové aspekty české politiky v oblasti závislostí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06235-DA17-4F4A-A296-00DCCB02551C}" type="slidenum">
              <a:rPr lang="cs-CZ" smtClean="0"/>
              <a:t>24</a:t>
            </a:fld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/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258206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40000" y="1971676"/>
            <a:ext cx="7425033" cy="1749534"/>
          </a:xfrm>
        </p:spPr>
        <p:txBody>
          <a:bodyPr/>
          <a:lstStyle/>
          <a:p>
            <a:r>
              <a:rPr lang="cs-CZ" dirty="0"/>
              <a:t>Děkujeme za pozornost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40000" y="4511416"/>
            <a:ext cx="7425033" cy="1974842"/>
          </a:xfrm>
        </p:spPr>
        <p:txBody>
          <a:bodyPr/>
          <a:lstStyle/>
          <a:p>
            <a:r>
              <a:rPr lang="cs-CZ" dirty="0">
                <a:hlinkClick r:id="rId3"/>
              </a:rPr>
              <a:t>horackova.katerina@vlada.cz</a:t>
            </a:r>
            <a:endParaRPr lang="cs-CZ" dirty="0"/>
          </a:p>
          <a:p>
            <a:r>
              <a:rPr lang="cs-CZ" dirty="0">
                <a:hlinkClick r:id="rId4"/>
              </a:rPr>
              <a:t>cernikova.tereza@vlada.cz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9951199"/>
      </p:ext>
    </p:extLst>
  </p:cSld>
  <p:clrMapOvr>
    <a:masterClrMapping/>
  </p:clrMapOvr>
</p:sld>
</file>

<file path=ppt/theme/theme1.xml><?xml version="1.0" encoding="utf-8"?>
<a:theme xmlns:a="http://schemas.openxmlformats.org/drawingml/2006/main" name="NMS_prezentace_modra">
  <a:themeElements>
    <a:clrScheme name="NMS_modra">
      <a:dk1>
        <a:sysClr val="windowText" lastClr="000000"/>
      </a:dk1>
      <a:lt1>
        <a:sysClr val="window" lastClr="FFFFFF"/>
      </a:lt1>
      <a:dk2>
        <a:srgbClr val="2A8FCE"/>
      </a:dk2>
      <a:lt2>
        <a:srgbClr val="E7E6E6"/>
      </a:lt2>
      <a:accent1>
        <a:srgbClr val="2A8FCE"/>
      </a:accent1>
      <a:accent2>
        <a:srgbClr val="808080"/>
      </a:accent2>
      <a:accent3>
        <a:srgbClr val="6EAAE6"/>
      </a:accent3>
      <a:accent4>
        <a:srgbClr val="1F72B4"/>
      </a:accent4>
      <a:accent5>
        <a:srgbClr val="14396A"/>
      </a:accent5>
      <a:accent6>
        <a:srgbClr val="C8E1FF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MS_prezentace_modra.potx" id="{4F2CE0B1-40DF-4618-B7A1-8C4255E88885}" vid="{612E0DAE-02EA-467B-B441-77D07C585EFE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NMS_prezentace_modra</Template>
  <TotalTime>4440</TotalTime>
  <Words>2153</Words>
  <Application>Microsoft Office PowerPoint</Application>
  <PresentationFormat>Předvádění na obrazovce (4:3)</PresentationFormat>
  <Paragraphs>357</Paragraphs>
  <Slides>25</Slides>
  <Notes>25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31" baseType="lpstr">
      <vt:lpstr>Arial</vt:lpstr>
      <vt:lpstr>Calibri</vt:lpstr>
      <vt:lpstr>Segoe UI</vt:lpstr>
      <vt:lpstr>Symbol</vt:lpstr>
      <vt:lpstr>Times New Roman</vt:lpstr>
      <vt:lpstr>NMS_prezentace_modra</vt:lpstr>
      <vt:lpstr>Akční plány politiky v oblasti závislostí: závěrečné hodnocení Akčního plánu na období 2019–2021 a informace o přípravě Akčního plánu na období 2022–2024</vt:lpstr>
      <vt:lpstr>Národní strategie  prevence a snižování škod spojených se závislostním chováním 2019–2027</vt:lpstr>
      <vt:lpstr>Priority</vt:lpstr>
      <vt:lpstr>Intervenční oblasti</vt:lpstr>
      <vt:lpstr>Integrovaná politika v oblasti závislostí</vt:lpstr>
      <vt:lpstr>Vyhodnocení Akčního plánu 2019–2021 </vt:lpstr>
      <vt:lpstr>Akční plán 2019–2021 </vt:lpstr>
      <vt:lpstr>Vyhodnocení Akčního plánu 2019–2021 </vt:lpstr>
      <vt:lpstr>Plnění aktivit AP 2019–2021 podle prioritních oblastí</vt:lpstr>
      <vt:lpstr>Plnění aktivit AP 2019–2021 podle tematických oblastí politiky závislostí </vt:lpstr>
      <vt:lpstr> Průzkum OPK zaměřený na hodnocení sloučení akčních plánů – I.</vt:lpstr>
      <vt:lpstr>Průzkum OPK zaměřený na hodnocení sloučení akčních plánů – II.</vt:lpstr>
      <vt:lpstr>Vliv faktorů na realizaci aktivit AP 2019–2021, v % (online průzkum)</vt:lpstr>
      <vt:lpstr>Finanční zajištění AP 2019–2021</vt:lpstr>
      <vt:lpstr>Vyhodnocení sloučení akčních plánů v oblasti závislostí</vt:lpstr>
      <vt:lpstr>Evropský kontext</vt:lpstr>
      <vt:lpstr>Průzkum – výsledky I.  </vt:lpstr>
      <vt:lpstr>Prezentace aplikace PowerPoint</vt:lpstr>
      <vt:lpstr>Průzkum – výsledky II.</vt:lpstr>
      <vt:lpstr>Shrnutí vyhodnocení sloučení akčních plánů</vt:lpstr>
      <vt:lpstr>Akční plán politiky v oblasti závislostí 2022–2024 </vt:lpstr>
      <vt:lpstr>Národní strategie  prevence a snižování škod spojených se závislostním chováním 2019–2027</vt:lpstr>
      <vt:lpstr>Programové prohlášení vlády z 6. ledna 2022</vt:lpstr>
      <vt:lpstr>Klíčové aspekty české politiky v oblasti závislostí</vt:lpstr>
      <vt:lpstr>Děkujeme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Současný stav na evropské drogové scéně – nadpis max na tři řádky vlevo a nedělit</dc:title>
  <dc:creator>Adéla Bílská</dc:creator>
  <cp:lastModifiedBy>Prezentace LETNA</cp:lastModifiedBy>
  <cp:revision>169</cp:revision>
  <dcterms:created xsi:type="dcterms:W3CDTF">2015-04-01T07:55:20Z</dcterms:created>
  <dcterms:modified xsi:type="dcterms:W3CDTF">2022-09-27T09:49:05Z</dcterms:modified>
</cp:coreProperties>
</file>