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59" r:id="rId6"/>
    <p:sldId id="260" r:id="rId7"/>
    <p:sldId id="262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00A9E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42844" y="1428736"/>
            <a:ext cx="7772400" cy="1470025"/>
          </a:xfrm>
        </p:spPr>
        <p:txBody>
          <a:bodyPr/>
          <a:lstStyle>
            <a:lvl1pPr algn="l">
              <a:defRPr>
                <a:solidFill>
                  <a:srgbClr val="00A9E2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2844" y="3857628"/>
            <a:ext cx="6400800" cy="1752600"/>
          </a:xfrm>
        </p:spPr>
        <p:txBody>
          <a:bodyPr>
            <a:normAutofit/>
          </a:bodyPr>
          <a:lstStyle>
            <a:lvl1pPr marL="0" indent="0" algn="l">
              <a:buNone/>
              <a:defRPr lang="cs-CZ" sz="3200" kern="1200" dirty="0" smtClean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142875" y="6357938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795349-F25B-450F-BA6C-521448EF560A}" type="datetimeFigureOut">
              <a:rPr lang="cs-CZ"/>
              <a:pPr>
                <a:defRPr/>
              </a:pPr>
              <a:t>17.5.2012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4A2353-E60C-4163-9B0E-2F4D9F7FB57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488" y="274638"/>
            <a:ext cx="5829312" cy="1143000"/>
          </a:xfr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cs-CZ" sz="3200" kern="1200" dirty="0" smtClean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600200"/>
            <a:ext cx="8472518" cy="45259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CBCB7A-CFFB-4ED6-B99B-15AE3CDB1BA8}" type="datetimeFigureOut">
              <a:rPr lang="cs-CZ"/>
              <a:pPr>
                <a:defRPr/>
              </a:pPr>
              <a:t>17.5.2012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54030E-8E08-44FD-A403-BE58E98AB4F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4357694"/>
            <a:ext cx="7772400" cy="1362075"/>
          </a:xfrm>
        </p:spPr>
        <p:txBody>
          <a:bodyPr anchor="t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cs-CZ" sz="3200" kern="1200" dirty="0" smtClean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14282" y="28574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3FF50B-37E7-4AB6-B346-4D479B9D7FD1}" type="datetimeFigureOut">
              <a:rPr lang="cs-CZ"/>
              <a:pPr>
                <a:defRPr/>
              </a:pPr>
              <a:t>17.5.2012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E1DA96-C5FA-4321-B6DC-B4C29888039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488" y="274638"/>
            <a:ext cx="5829312" cy="1143000"/>
          </a:xfr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cs-CZ" sz="3200" kern="1200" dirty="0" smtClean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14282" y="157161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A4C412-B280-46D2-82C6-8D4ED86552DB}" type="datetimeFigureOut">
              <a:rPr lang="cs-CZ"/>
              <a:pPr>
                <a:defRPr/>
              </a:pPr>
              <a:t>17.5.2012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F41B14-12E1-4972-A807-02FCED01A4C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488" y="274638"/>
            <a:ext cx="5829312" cy="1143000"/>
          </a:xfr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cs-CZ" sz="3200" kern="1200" dirty="0" smtClean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14282" y="150335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214282" y="2143116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214313" y="632460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46A20C-78F0-475E-9313-06ECC5B46BCD}" type="datetimeFigureOut">
              <a:rPr lang="cs-CZ"/>
              <a:pPr>
                <a:defRPr/>
              </a:pPr>
              <a:t>17.5.2012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33CAAB-09F5-48E0-A4C0-5B72A1AA096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488" y="274638"/>
            <a:ext cx="5829312" cy="1143000"/>
          </a:xfr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cs-CZ" sz="3200" kern="1200" dirty="0" smtClean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9FEC37-63B4-4A74-8A1A-801B144A8DDB}" type="datetimeFigureOut">
              <a:rPr lang="cs-CZ"/>
              <a:pPr>
                <a:defRPr/>
              </a:pPr>
              <a:t>17.5.2012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A6D93C-EA4C-4630-AB2F-5985EC3C048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166B9E-1F39-402F-91A4-F979FBB38A00}" type="datetimeFigureOut">
              <a:rPr lang="cs-CZ"/>
              <a:pPr>
                <a:defRPr/>
              </a:pPr>
              <a:t>17.5.2012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94EEE3-2861-4871-84E7-E5ADEC454CF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1142984"/>
            <a:ext cx="3294065" cy="1285884"/>
          </a:xfrm>
        </p:spPr>
        <p:txBody>
          <a:bodyPr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cs-CZ" sz="2800" kern="1200" dirty="0" smtClean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214282" y="2500306"/>
            <a:ext cx="3251231" cy="362585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FBD60F-741B-4ADE-A5D3-FB5A129942DC}" type="datetimeFigureOut">
              <a:rPr lang="cs-CZ"/>
              <a:pPr>
                <a:defRPr/>
              </a:pPr>
              <a:t>17.5.2012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58789C-40FF-4F64-8B30-BBD12A6896F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851D2F-58CC-4F8A-AEF6-DC4824A6772C}" type="datetimeFigureOut">
              <a:rPr lang="cs-CZ"/>
              <a:pPr>
                <a:defRPr/>
              </a:pPr>
              <a:t>17.5.2012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CDCB1C-1D07-4FAB-BE7B-F5B167EC937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488" y="274638"/>
            <a:ext cx="5829312" cy="1143000"/>
          </a:xfr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cs-CZ" sz="3200" kern="1200" dirty="0" smtClean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285720" y="1600200"/>
            <a:ext cx="8401080" cy="4525963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3D439F-9D8D-4D57-844B-1DC31D57BCA3}" type="datetimeFigureOut">
              <a:rPr lang="cs-CZ"/>
              <a:pPr>
                <a:defRPr/>
              </a:pPr>
              <a:t>17.5.2012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AC750A-A462-45DF-BA48-F7FDB4F8475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 lang="cs-CZ" sz="3200" kern="1200" dirty="0" smtClean="0">
                <a:solidFill>
                  <a:srgbClr val="00A9E2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285720" y="1285860"/>
            <a:ext cx="6191280" cy="4840303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085F97-DA4A-46DD-A60D-86E1F8132139}" type="datetimeFigureOut">
              <a:rPr lang="cs-CZ"/>
              <a:pPr>
                <a:defRPr/>
              </a:pPr>
              <a:t>17.5.2012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E47C40-6299-48D7-89EB-03D7E27FE9B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Obrázek 8" descr="velkybubli_CJ_1502_1.jp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2857500" y="274638"/>
            <a:ext cx="58293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8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214313" y="1571625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214313" y="63579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2EB3B1A-487A-4E73-8A4D-C1E2DA8AF43E}" type="datetimeFigureOut">
              <a:rPr lang="cs-CZ"/>
              <a:pPr>
                <a:defRPr/>
              </a:pPr>
              <a:t>17.5.2012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4C7AEF3-BE63-418E-8F1E-C0C206AEBCA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14" r:id="rId2"/>
    <p:sldLayoutId id="2147483715" r:id="rId3"/>
    <p:sldLayoutId id="2147483716" r:id="rId4"/>
    <p:sldLayoutId id="2147483724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lang="cs-CZ" sz="3600" kern="1200" dirty="0">
          <a:solidFill>
            <a:srgbClr val="00A9E2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00A9E2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00A9E2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00A9E2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00A9E2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rgbClr val="00A9E2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rgbClr val="00A9E2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rgbClr val="00A9E2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rgbClr val="00A9E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hyperlink" Target="//upload.wikimedia.org/wikipedia/commons/c/cb/Flag_of_the_Czech_Republic.svg" TargetMode="External"/><Relationship Id="rId7" Type="http://schemas.openxmlformats.org/officeDocument/2006/relationships/hyperlink" Target="//upload.wikimedia.org/wikipedia/commons/9/9a/Flag_of_Spain.svg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hyperlink" Target="//upload.wikimedia.org/wikipedia/commons/b/ba/Flag_of_Germany.svg" TargetMode="External"/><Relationship Id="rId10" Type="http://schemas.openxmlformats.org/officeDocument/2006/relationships/image" Target="../media/image7.png"/><Relationship Id="rId4" Type="http://schemas.openxmlformats.org/officeDocument/2006/relationships/image" Target="../media/image4.png"/><Relationship Id="rId9" Type="http://schemas.openxmlformats.org/officeDocument/2006/relationships/hyperlink" Target="//upload.wikimedia.org/wikipedia/commons/2/20/Flag_of_the_Netherlands.svg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mvcr.cz/psychologie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ctrTitle"/>
          </p:nvPr>
        </p:nvSpPr>
        <p:spPr>
          <a:xfrm>
            <a:off x="1143000" y="1428750"/>
            <a:ext cx="6772275" cy="1470025"/>
          </a:xfrm>
        </p:spPr>
        <p:txBody>
          <a:bodyPr/>
          <a:lstStyle/>
          <a:p>
            <a:pPr eaLnBrk="1" hangingPunct="1"/>
            <a:r>
              <a:rPr smtClean="0">
                <a:latin typeface="Arial" charset="0"/>
                <a:cs typeface="Arial" charset="0"/>
              </a:rPr>
              <a:t>PROJEKT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57188" y="2857500"/>
            <a:ext cx="7858125" cy="17526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sz="3600">
                <a:latin typeface="Arial" charset="0"/>
                <a:cs typeface="Arial" charset="0"/>
              </a:rPr>
              <a:t>Evropská vodítka psychosociální následné péče zaměřené </a:t>
            </a:r>
            <a:br>
              <a:rPr sz="3600">
                <a:latin typeface="Arial" charset="0"/>
                <a:cs typeface="Arial" charset="0"/>
              </a:rPr>
            </a:br>
            <a:r>
              <a:rPr sz="3600">
                <a:latin typeface="Arial" charset="0"/>
                <a:cs typeface="Arial" charset="0"/>
              </a:rPr>
              <a:t>na cílové skupiny – implementace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sz="3600">
              <a:latin typeface="Arial" charset="0"/>
              <a:cs typeface="Arial" charset="0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sz="2400">
                <a:solidFill>
                  <a:schemeClr val="tx1"/>
                </a:solidFill>
                <a:latin typeface="Arial" charset="0"/>
                <a:cs typeface="Arial" charset="0"/>
              </a:rPr>
              <a:t>PhDr. Štěpán </a:t>
            </a:r>
            <a:r>
              <a:rPr sz="2400" err="1">
                <a:solidFill>
                  <a:schemeClr val="tx1"/>
                </a:solidFill>
                <a:latin typeface="Arial" charset="0"/>
                <a:cs typeface="Arial" charset="0"/>
              </a:rPr>
              <a:t>Vymětal</a:t>
            </a:r>
            <a:endParaRPr sz="240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3313" y="1428750"/>
            <a:ext cx="3954462" cy="1084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sah 2"/>
          <p:cNvSpPr>
            <a:spLocks noGrp="1"/>
          </p:cNvSpPr>
          <p:nvPr>
            <p:ph idx="1"/>
          </p:nvPr>
        </p:nvSpPr>
        <p:spPr>
          <a:xfrm>
            <a:off x="214313" y="1600200"/>
            <a:ext cx="8472487" cy="4525963"/>
          </a:xfrm>
        </p:spPr>
        <p:txBody>
          <a:bodyPr/>
          <a:lstStyle/>
          <a:p>
            <a:r>
              <a:rPr lang="cs-CZ" sz="1800" b="1" smtClean="0">
                <a:latin typeface="Arial" charset="0"/>
                <a:cs typeface="Arial" charset="0"/>
              </a:rPr>
              <a:t>Implementační pokračování předchozího projektu EUTOPA </a:t>
            </a:r>
            <a:r>
              <a:rPr lang="cs-CZ" sz="1800" smtClean="0">
                <a:latin typeface="Arial" charset="0"/>
                <a:cs typeface="Arial" charset="0"/>
              </a:rPr>
              <a:t/>
            </a:r>
            <a:br>
              <a:rPr lang="cs-CZ" sz="1800" smtClean="0">
                <a:latin typeface="Arial" charset="0"/>
                <a:cs typeface="Arial" charset="0"/>
              </a:rPr>
            </a:br>
            <a:r>
              <a:rPr lang="cs-CZ" sz="1800" smtClean="0">
                <a:latin typeface="Arial" charset="0"/>
                <a:cs typeface="Arial" charset="0"/>
              </a:rPr>
              <a:t>(2007-2009)</a:t>
            </a:r>
          </a:p>
          <a:p>
            <a:r>
              <a:rPr lang="cs-CZ" sz="1800" b="1" smtClean="0">
                <a:latin typeface="Arial" charset="0"/>
                <a:cs typeface="Arial" charset="0"/>
              </a:rPr>
              <a:t>kontext: rozsáhlé mimořádné události</a:t>
            </a:r>
            <a:br>
              <a:rPr lang="cs-CZ" sz="1800" b="1" smtClean="0">
                <a:latin typeface="Arial" charset="0"/>
                <a:cs typeface="Arial" charset="0"/>
              </a:rPr>
            </a:br>
            <a:r>
              <a:rPr lang="cs-CZ" sz="1800" b="1" smtClean="0">
                <a:latin typeface="Arial" charset="0"/>
                <a:cs typeface="Arial" charset="0"/>
              </a:rPr>
              <a:t>cílová skupina: uniformované složky </a:t>
            </a:r>
            <a:endParaRPr lang="de-DE" sz="1800" b="1" smtClean="0">
              <a:latin typeface="Arial" charset="0"/>
              <a:cs typeface="Arial" charset="0"/>
            </a:endParaRPr>
          </a:p>
          <a:p>
            <a:pPr>
              <a:buFont typeface="Arial" charset="0"/>
              <a:buNone/>
            </a:pPr>
            <a:endParaRPr lang="cs-CZ" sz="1800" smtClean="0">
              <a:latin typeface="Arial" charset="0"/>
              <a:cs typeface="Arial" charset="0"/>
            </a:endParaRPr>
          </a:p>
          <a:p>
            <a:r>
              <a:rPr lang="cs-CZ" sz="1800" b="1" smtClean="0">
                <a:latin typeface="Arial" charset="0"/>
                <a:cs typeface="Arial" charset="0"/>
              </a:rPr>
              <a:t>Podpora: European Commission, Directorate Environment </a:t>
            </a:r>
          </a:p>
          <a:p>
            <a:r>
              <a:rPr lang="en-US" sz="1800" smtClean="0">
                <a:latin typeface="Arial" charset="0"/>
                <a:cs typeface="Arial" charset="0"/>
              </a:rPr>
              <a:t>Grant Agreement No.</a:t>
            </a:r>
            <a:r>
              <a:rPr lang="cs-CZ" sz="1800" smtClean="0">
                <a:latin typeface="Arial" charset="0"/>
                <a:cs typeface="Arial" charset="0"/>
              </a:rPr>
              <a:t> </a:t>
            </a:r>
            <a:r>
              <a:rPr lang="en-US" sz="1800" smtClean="0">
                <a:latin typeface="Arial" charset="0"/>
                <a:cs typeface="Arial" charset="0"/>
              </a:rPr>
              <a:t>070401/2009/540414/SUB/A4</a:t>
            </a:r>
          </a:p>
          <a:p>
            <a:endParaRPr lang="cs-CZ" sz="1800" b="1" smtClean="0">
              <a:latin typeface="Arial" charset="0"/>
              <a:cs typeface="Arial" charset="0"/>
            </a:endParaRPr>
          </a:p>
          <a:p>
            <a:r>
              <a:rPr lang="cs-CZ" sz="1800" smtClean="0">
                <a:latin typeface="Arial" charset="0"/>
                <a:cs typeface="Arial" charset="0"/>
              </a:rPr>
              <a:t>Začátek projektu: 01/09/2009</a:t>
            </a:r>
          </a:p>
          <a:p>
            <a:r>
              <a:rPr lang="cs-CZ" sz="1800" smtClean="0">
                <a:latin typeface="Arial" charset="0"/>
                <a:cs typeface="Arial" charset="0"/>
              </a:rPr>
              <a:t>Konec projektu: 31/08/2011</a:t>
            </a:r>
          </a:p>
          <a:p>
            <a:endParaRPr lang="cs-CZ" sz="1800" smtClean="0">
              <a:latin typeface="Arial" charset="0"/>
              <a:cs typeface="Arial" charset="0"/>
            </a:endParaRPr>
          </a:p>
          <a:p>
            <a:r>
              <a:rPr lang="cs-CZ" sz="1800" b="1" smtClean="0">
                <a:latin typeface="Arial" charset="0"/>
                <a:cs typeface="Arial" charset="0"/>
              </a:rPr>
              <a:t>Mezinárodní expertní konference</a:t>
            </a:r>
            <a:r>
              <a:rPr lang="cs-CZ" sz="1800" smtClean="0">
                <a:latin typeface="Arial" charset="0"/>
                <a:cs typeface="Arial" charset="0"/>
              </a:rPr>
              <a:t>: Kolín n.R. a Amsterdam (2007,2008,2010,2011)</a:t>
            </a:r>
          </a:p>
          <a:p>
            <a:pPr>
              <a:buFont typeface="Arial" charset="0"/>
              <a:buNone/>
            </a:pPr>
            <a:endParaRPr lang="cs-CZ" sz="1800" smtClean="0">
              <a:latin typeface="Arial" charset="0"/>
              <a:cs typeface="Arial" charset="0"/>
            </a:endParaRPr>
          </a:p>
          <a:p>
            <a:pPr>
              <a:buFont typeface="Arial" charset="0"/>
              <a:buNone/>
            </a:pPr>
            <a:endParaRPr lang="cs-CZ" sz="1800" smtClean="0">
              <a:latin typeface="Arial" charset="0"/>
              <a:cs typeface="Arial" charset="0"/>
            </a:endParaRPr>
          </a:p>
          <a:p>
            <a:pPr eaLnBrk="1" hangingPunct="1">
              <a:buFont typeface="Arial" charset="0"/>
              <a:buNone/>
            </a:pPr>
            <a:endParaRPr lang="cs-CZ" sz="1800" smtClean="0">
              <a:latin typeface="Arial" charset="0"/>
              <a:cs typeface="Arial" charset="0"/>
            </a:endParaRPr>
          </a:p>
        </p:txBody>
      </p:sp>
      <p:pic>
        <p:nvPicPr>
          <p:cNvPr id="5123" name="Picture 2" descr="civpro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15188" y="3071813"/>
            <a:ext cx="714375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15188" y="6143625"/>
            <a:ext cx="1563687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>
          <a:xfrm>
            <a:off x="2857500" y="274638"/>
            <a:ext cx="5829300" cy="1143000"/>
          </a:xfrm>
        </p:spPr>
        <p:txBody>
          <a:bodyPr/>
          <a:lstStyle/>
          <a:p>
            <a:r>
              <a:rPr>
                <a:latin typeface="Arial" charset="0"/>
                <a:cs typeface="Arial" charset="0"/>
              </a:rPr>
              <a:t>Partneři projektu</a:t>
            </a:r>
          </a:p>
        </p:txBody>
      </p:sp>
      <p:sp>
        <p:nvSpPr>
          <p:cNvPr id="6147" name="Zástupný symbol pro obsah 2"/>
          <p:cNvSpPr>
            <a:spLocks noGrp="1"/>
          </p:cNvSpPr>
          <p:nvPr>
            <p:ph idx="1"/>
          </p:nvPr>
        </p:nvSpPr>
        <p:spPr>
          <a:xfrm>
            <a:off x="1643063" y="1357313"/>
            <a:ext cx="7500937" cy="4525962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z="2000" i="1" smtClean="0">
                <a:latin typeface="Arial" charset="0"/>
                <a:cs typeface="Arial" charset="0"/>
              </a:rPr>
              <a:t>Německo:</a:t>
            </a:r>
          </a:p>
          <a:p>
            <a:r>
              <a:rPr lang="cs-CZ" sz="2000" b="1" smtClean="0">
                <a:latin typeface="Arial" charset="0"/>
                <a:cs typeface="Arial" charset="0"/>
              </a:rPr>
              <a:t>Město Kolín nad Rýnem </a:t>
            </a:r>
            <a:r>
              <a:rPr lang="cs-CZ" sz="2000" smtClean="0">
                <a:latin typeface="Arial" charset="0"/>
                <a:cs typeface="Arial" charset="0"/>
              </a:rPr>
              <a:t>(koordinátor projektu)</a:t>
            </a:r>
          </a:p>
          <a:p>
            <a:r>
              <a:rPr lang="cs-CZ" sz="2000" b="1" smtClean="0">
                <a:latin typeface="Arial" charset="0"/>
                <a:cs typeface="Arial" charset="0"/>
              </a:rPr>
              <a:t>Centrum pro psychotraumatologii v Krefeldu </a:t>
            </a:r>
          </a:p>
          <a:p>
            <a:r>
              <a:rPr lang="cs-CZ" sz="2000" b="1" smtClean="0">
                <a:latin typeface="Arial" charset="0"/>
                <a:cs typeface="Arial" charset="0"/>
              </a:rPr>
              <a:t>Město Düsseldorf</a:t>
            </a:r>
          </a:p>
          <a:p>
            <a:endParaRPr lang="cs-CZ" sz="800" i="1" smtClean="0">
              <a:latin typeface="Arial" charset="0"/>
              <a:cs typeface="Arial" charset="0"/>
            </a:endParaRPr>
          </a:p>
          <a:p>
            <a:pPr>
              <a:buFont typeface="Arial" charset="0"/>
              <a:buNone/>
            </a:pPr>
            <a:r>
              <a:rPr lang="cs-CZ" sz="2000" i="1" smtClean="0">
                <a:latin typeface="Arial" charset="0"/>
                <a:cs typeface="Arial" charset="0"/>
              </a:rPr>
              <a:t>Česká republika:</a:t>
            </a:r>
          </a:p>
          <a:p>
            <a:r>
              <a:rPr lang="cs-CZ" sz="2000" b="1" smtClean="0">
                <a:latin typeface="Arial" charset="0"/>
                <a:cs typeface="Arial" charset="0"/>
              </a:rPr>
              <a:t>Univerzita Karlova v Praze </a:t>
            </a:r>
            <a:r>
              <a:rPr lang="cs-CZ" sz="2000" smtClean="0">
                <a:latin typeface="Arial" charset="0"/>
                <a:cs typeface="Arial" charset="0"/>
              </a:rPr>
              <a:t>(s podporou MV ČR)</a:t>
            </a:r>
          </a:p>
          <a:p>
            <a:endParaRPr lang="cs-CZ" sz="800" i="1" smtClean="0">
              <a:latin typeface="Arial" charset="0"/>
              <a:cs typeface="Arial" charset="0"/>
            </a:endParaRPr>
          </a:p>
          <a:p>
            <a:pPr>
              <a:buFont typeface="Arial" charset="0"/>
              <a:buNone/>
            </a:pPr>
            <a:r>
              <a:rPr lang="cs-CZ" sz="2000" i="1" smtClean="0">
                <a:latin typeface="Arial" charset="0"/>
                <a:cs typeface="Arial" charset="0"/>
              </a:rPr>
              <a:t>Španělsko:</a:t>
            </a:r>
          </a:p>
          <a:p>
            <a:r>
              <a:rPr lang="cs-CZ" sz="2000" b="1" smtClean="0">
                <a:latin typeface="Arial" charset="0"/>
                <a:cs typeface="Arial" charset="0"/>
              </a:rPr>
              <a:t>Španělská společnost pro traumatologii,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traumatický stres a disociaci </a:t>
            </a:r>
            <a:r>
              <a:rPr lang="cs-CZ" sz="2000" smtClean="0">
                <a:latin typeface="Arial" charset="0"/>
                <a:cs typeface="Arial" charset="0"/>
              </a:rPr>
              <a:t>(SEPET+D)</a:t>
            </a:r>
          </a:p>
          <a:p>
            <a:endParaRPr lang="cs-CZ" sz="800" i="1" smtClean="0">
              <a:latin typeface="Arial" charset="0"/>
              <a:cs typeface="Arial" charset="0"/>
            </a:endParaRPr>
          </a:p>
          <a:p>
            <a:pPr>
              <a:buFont typeface="Arial" charset="0"/>
              <a:buNone/>
            </a:pPr>
            <a:r>
              <a:rPr lang="cs-CZ" sz="2000" i="1" smtClean="0">
                <a:latin typeface="Arial" charset="0"/>
                <a:cs typeface="Arial" charset="0"/>
              </a:rPr>
              <a:t>Nizozemí:</a:t>
            </a:r>
          </a:p>
          <a:p>
            <a:r>
              <a:rPr lang="cs-CZ" sz="2000" b="1" smtClean="0">
                <a:latin typeface="Arial" charset="0"/>
                <a:cs typeface="Arial" charset="0"/>
              </a:rPr>
              <a:t>Nadace Impact</a:t>
            </a:r>
          </a:p>
          <a:p>
            <a:pPr>
              <a:buFont typeface="Arial" charset="0"/>
              <a:buNone/>
            </a:pPr>
            <a:endParaRPr lang="cs-CZ" smtClean="0">
              <a:latin typeface="Arial" charset="0"/>
              <a:cs typeface="Arial" charset="0"/>
            </a:endParaRP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15188" y="6143625"/>
            <a:ext cx="1563687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6" descr="Soubor:Flag of the Czech Republic.sv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625" y="3000375"/>
            <a:ext cx="928688" cy="560388"/>
          </a:xfrm>
          <a:prstGeom prst="rect">
            <a:avLst/>
          </a:prstGeom>
          <a:noFill/>
          <a:ln w="317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6150" name="Picture 8" descr="Soubor:Flag of Germany.sv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625" y="2000250"/>
            <a:ext cx="928688" cy="581025"/>
          </a:xfrm>
          <a:prstGeom prst="rect">
            <a:avLst/>
          </a:prstGeom>
          <a:noFill/>
          <a:ln w="317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6151" name="Picture 10" descr="Soubor:Flag of Spain.sv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8625" y="3929063"/>
            <a:ext cx="928688" cy="619125"/>
          </a:xfrm>
          <a:prstGeom prst="rect">
            <a:avLst/>
          </a:prstGeom>
          <a:noFill/>
          <a:ln w="317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6152" name="Picture 12" descr="Soubor:Flag of the Netherlands.sv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28625" y="5072063"/>
            <a:ext cx="928688" cy="619125"/>
          </a:xfrm>
          <a:prstGeom prst="rect">
            <a:avLst/>
          </a:prstGeom>
          <a:noFill/>
          <a:ln w="3175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>
          <a:xfrm>
            <a:off x="2857500" y="274638"/>
            <a:ext cx="5829300" cy="1143000"/>
          </a:xfrm>
        </p:spPr>
        <p:txBody>
          <a:bodyPr/>
          <a:lstStyle/>
          <a:p>
            <a:r>
              <a:rPr>
                <a:latin typeface="Arial" charset="0"/>
                <a:cs typeface="Arial" charset="0"/>
              </a:rPr>
              <a:t>Hlavní otázky projektu</a:t>
            </a:r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>
          <a:xfrm>
            <a:off x="214313" y="1285875"/>
            <a:ext cx="8472487" cy="4840288"/>
          </a:xfrm>
        </p:spPr>
        <p:txBody>
          <a:bodyPr/>
          <a:lstStyle/>
          <a:p>
            <a:pPr algn="just"/>
            <a:r>
              <a:rPr lang="cs-CZ" sz="1800" b="1" smtClean="0">
                <a:latin typeface="Arial" charset="0"/>
                <a:cs typeface="Arial" charset="0"/>
              </a:rPr>
              <a:t>Zjistit, která opatření krizové intervence prokazatelně snižují riziko výskytu stresových poruch po mimořádné události (+zohlednit poslední výzkumy).</a:t>
            </a:r>
          </a:p>
          <a:p>
            <a:endParaRPr lang="cs-CZ" sz="800" b="1" smtClean="0">
              <a:latin typeface="Arial" charset="0"/>
              <a:cs typeface="Arial" charset="0"/>
            </a:endParaRPr>
          </a:p>
          <a:p>
            <a:pPr algn="just"/>
            <a:r>
              <a:rPr lang="cs-CZ" sz="1800" b="1" smtClean="0">
                <a:latin typeface="Arial" charset="0"/>
                <a:cs typeface="Arial" charset="0"/>
              </a:rPr>
              <a:t>Cíl projektu: nabídnout vhodné intervence pro jednotlivé skupiny zasažených - na základě výsledku screeningu rizikových a podpůrných faktorů.</a:t>
            </a:r>
            <a:endParaRPr lang="en-GB" sz="1800" smtClean="0">
              <a:latin typeface="Arial" charset="0"/>
              <a:cs typeface="Arial" charset="0"/>
            </a:endParaRPr>
          </a:p>
          <a:p>
            <a:pPr>
              <a:buFont typeface="Arial" charset="0"/>
              <a:buNone/>
            </a:pPr>
            <a:endParaRPr lang="cs-CZ" sz="800" smtClean="0">
              <a:latin typeface="Arial" charset="0"/>
              <a:cs typeface="Arial" charset="0"/>
            </a:endParaRPr>
          </a:p>
          <a:p>
            <a:r>
              <a:rPr lang="cs-CZ" sz="1800" smtClean="0">
                <a:latin typeface="Arial" charset="0"/>
                <a:cs typeface="Arial" charset="0"/>
              </a:rPr>
              <a:t>Východisko = </a:t>
            </a:r>
            <a:r>
              <a:rPr lang="cs-CZ" sz="1800" b="1" smtClean="0">
                <a:latin typeface="Arial" charset="0"/>
                <a:cs typeface="Arial" charset="0"/>
              </a:rPr>
              <a:t>„screening osob pro psychosociální péči“, aplikace nástroje CRI-D k identifikaci těch zasažených osob</a:t>
            </a:r>
            <a:r>
              <a:rPr lang="cs-CZ" sz="1800" smtClean="0">
                <a:latin typeface="Arial" charset="0"/>
                <a:cs typeface="Arial" charset="0"/>
              </a:rPr>
              <a:t>, u kterých existuje vysoké riziko rozvoje chronické stresové poruchy, případně dalších zdravotních potíží plynoucích ze stresu.</a:t>
            </a:r>
          </a:p>
          <a:p>
            <a:pPr>
              <a:buFont typeface="Arial" charset="0"/>
              <a:buNone/>
            </a:pPr>
            <a:endParaRPr lang="cs-CZ" sz="800" b="1" smtClean="0">
              <a:latin typeface="Arial" charset="0"/>
              <a:cs typeface="Arial" charset="0"/>
            </a:endParaRPr>
          </a:p>
          <a:p>
            <a:r>
              <a:rPr lang="cs-CZ" sz="1800" b="1" smtClean="0">
                <a:latin typeface="Arial" charset="0"/>
                <a:cs typeface="Arial" charset="0"/>
              </a:rPr>
              <a:t>Cíl predikce a prevence rozvoje stresových poruch, odhad rizika, volba vhodného postupu.</a:t>
            </a:r>
          </a:p>
          <a:p>
            <a:endParaRPr lang="cs-CZ" sz="800" b="1" smtClean="0">
              <a:latin typeface="Arial" charset="0"/>
              <a:cs typeface="Arial" charset="0"/>
            </a:endParaRPr>
          </a:p>
          <a:p>
            <a:r>
              <a:rPr lang="cs-CZ" sz="1800" b="1" smtClean="0">
                <a:latin typeface="Arial" charset="0"/>
                <a:cs typeface="Arial" charset="0"/>
              </a:rPr>
              <a:t>Sekundární cíl projektu=tvorba evropské expertní sítě psychosociálního krizového managementu .</a:t>
            </a:r>
          </a:p>
          <a:p>
            <a:pPr>
              <a:buFont typeface="Arial" charset="0"/>
              <a:buNone/>
            </a:pPr>
            <a:endParaRPr lang="cs-CZ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>
          <a:xfrm>
            <a:off x="2857500" y="274638"/>
            <a:ext cx="5829300" cy="1143000"/>
          </a:xfrm>
        </p:spPr>
        <p:txBody>
          <a:bodyPr/>
          <a:lstStyle/>
          <a:p>
            <a:r>
              <a:rPr>
                <a:latin typeface="Arial" charset="0"/>
                <a:cs typeface="Arial" charset="0"/>
              </a:rPr>
              <a:t>Řešený úkol</a:t>
            </a:r>
          </a:p>
        </p:txBody>
      </p:sp>
      <p:sp>
        <p:nvSpPr>
          <p:cNvPr id="8195" name="Zástupný symbol pro obsah 2"/>
          <p:cNvSpPr>
            <a:spLocks noGrp="1"/>
          </p:cNvSpPr>
          <p:nvPr>
            <p:ph idx="1"/>
          </p:nvPr>
        </p:nvSpPr>
        <p:spPr>
          <a:xfrm>
            <a:off x="214313" y="1600200"/>
            <a:ext cx="8472487" cy="45259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sz="2000" smtClean="0">
                <a:latin typeface="Arial" charset="0"/>
                <a:cs typeface="Arial" charset="0"/>
              </a:rPr>
              <a:t>	</a:t>
            </a:r>
            <a:r>
              <a:rPr lang="cs-CZ" sz="2000" b="1" smtClean="0">
                <a:latin typeface="Arial" charset="0"/>
                <a:cs typeface="Arial" charset="0"/>
              </a:rPr>
              <a:t>Implementovat do prostředí uniformovaných složek zasahujících při katastrofách 2 materiály předchozího projektu EUTOPA </a:t>
            </a:r>
            <a:r>
              <a:rPr lang="cs-CZ" sz="2000" smtClean="0">
                <a:latin typeface="Arial" charset="0"/>
                <a:cs typeface="Arial" charset="0"/>
              </a:rPr>
              <a:t>: 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2000" smtClean="0">
                <a:latin typeface="Arial" charset="0"/>
                <a:cs typeface="Arial" charset="0"/>
              </a:rPr>
              <a:t>Německý  </a:t>
            </a:r>
            <a:r>
              <a:rPr lang="cs-CZ" sz="2000" b="1" smtClean="0">
                <a:latin typeface="Arial" charset="0"/>
                <a:cs typeface="Arial" charset="0"/>
              </a:rPr>
              <a:t>Intervenční program zaměřený na cílové skupiny </a:t>
            </a:r>
            <a:r>
              <a:rPr lang="cs-CZ" sz="2000" smtClean="0">
                <a:latin typeface="Arial" charset="0"/>
                <a:cs typeface="Arial" charset="0"/>
              </a:rPr>
              <a:t>(</a:t>
            </a:r>
            <a:r>
              <a:rPr lang="cs-CZ" sz="2000" b="1" smtClean="0">
                <a:latin typeface="Arial" charset="0"/>
                <a:cs typeface="Arial" charset="0"/>
              </a:rPr>
              <a:t>TGIP)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2000" smtClean="0">
                <a:latin typeface="Arial" charset="0"/>
                <a:cs typeface="Arial" charset="0"/>
              </a:rPr>
              <a:t>Inventář </a:t>
            </a:r>
            <a:r>
              <a:rPr lang="cs-CZ" sz="2000" b="1" smtClean="0">
                <a:latin typeface="Arial" charset="0"/>
                <a:cs typeface="Arial" charset="0"/>
              </a:rPr>
              <a:t>Cologne Risk Index  (CRI-D) </a:t>
            </a:r>
            <a:r>
              <a:rPr lang="cs-CZ" sz="2000" smtClean="0">
                <a:latin typeface="Arial" charset="0"/>
                <a:cs typeface="Arial" charset="0"/>
              </a:rPr>
              <a:t/>
            </a:r>
            <a:br>
              <a:rPr lang="cs-CZ" sz="2000" smtClean="0">
                <a:latin typeface="Arial" charset="0"/>
                <a:cs typeface="Arial" charset="0"/>
              </a:rPr>
            </a:br>
            <a:endParaRPr lang="cs-CZ" sz="2000" smtClean="0">
              <a:latin typeface="Arial" charset="0"/>
              <a:cs typeface="Arial" charset="0"/>
            </a:endParaRPr>
          </a:p>
          <a:p>
            <a:pPr eaLnBrk="1" hangingPunct="1">
              <a:buFontTx/>
              <a:buNone/>
            </a:pPr>
            <a:r>
              <a:rPr lang="cs-CZ" sz="2000" smtClean="0">
                <a:latin typeface="Arial" charset="0"/>
                <a:cs typeface="Arial" charset="0"/>
              </a:rPr>
              <a:t>	Toto provést s respektem k: 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2000" smtClean="0">
                <a:latin typeface="Arial" charset="0"/>
                <a:cs typeface="Arial" charset="0"/>
              </a:rPr>
              <a:t>nizozemským „</a:t>
            </a:r>
            <a:r>
              <a:rPr lang="cs-CZ" sz="2000" b="1" smtClean="0">
                <a:latin typeface="Arial" charset="0"/>
                <a:cs typeface="Arial" charset="0"/>
              </a:rPr>
              <a:t>Multidisciplinárním vodítkům: časná psychosociální intervence po neštěstích, teroristických útocích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a jiných šokujících událostech“</a:t>
            </a:r>
            <a:r>
              <a:rPr lang="cs-CZ" sz="2000" smtClean="0">
                <a:latin typeface="Arial" charset="0"/>
                <a:cs typeface="Arial" charset="0"/>
              </a:rPr>
              <a:t> 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2000" b="1" smtClean="0">
                <a:latin typeface="Arial" charset="0"/>
                <a:cs typeface="Arial" charset="0"/>
              </a:rPr>
              <a:t>„Mezinárodní klasifikaci funkčních schopností, disability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a zdraví“ (ICF),  </a:t>
            </a:r>
            <a:r>
              <a:rPr lang="cs-CZ" sz="2000" smtClean="0">
                <a:latin typeface="Arial" charset="0"/>
                <a:cs typeface="Arial" charset="0"/>
              </a:rPr>
              <a:t>kterou vydala WHO.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2000" smtClean="0">
                <a:latin typeface="Arial" charset="0"/>
                <a:cs typeface="Arial" charset="0"/>
              </a:rPr>
              <a:t>specifikům jednotlivých zemí</a:t>
            </a:r>
          </a:p>
          <a:p>
            <a:pPr>
              <a:buFont typeface="Arial" charset="0"/>
              <a:buNone/>
            </a:pPr>
            <a:endParaRPr lang="cs-CZ" smtClean="0">
              <a:latin typeface="Arial" charset="0"/>
              <a:cs typeface="Arial" charset="0"/>
            </a:endParaRPr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15188" y="6143625"/>
            <a:ext cx="1563687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>
          <a:xfrm>
            <a:off x="2857500" y="274638"/>
            <a:ext cx="5829300" cy="1143000"/>
          </a:xfrm>
        </p:spPr>
        <p:txBody>
          <a:bodyPr/>
          <a:lstStyle/>
          <a:p>
            <a:r>
              <a:rPr>
                <a:latin typeface="Arial" charset="0"/>
                <a:cs typeface="Arial" charset="0"/>
              </a:rPr>
              <a:t>Výstupy</a:t>
            </a:r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>
          <a:xfrm>
            <a:off x="214313" y="1600200"/>
            <a:ext cx="8929687" cy="5043488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z="2400" smtClean="0">
                <a:latin typeface="Arial" charset="0"/>
                <a:cs typeface="Arial" charset="0"/>
              </a:rPr>
              <a:t>Vzdělávání+manuály+prezentace:</a:t>
            </a:r>
          </a:p>
          <a:p>
            <a:pPr>
              <a:buFont typeface="Wingdings" pitchFamily="2" charset="2"/>
              <a:buChar char="Ø"/>
            </a:pPr>
            <a:r>
              <a:rPr lang="cs-CZ" sz="2400" smtClean="0">
                <a:latin typeface="Arial" charset="0"/>
                <a:cs typeface="Arial" charset="0"/>
              </a:rPr>
              <a:t>CRI-D (použití inventáře)</a:t>
            </a:r>
          </a:p>
          <a:p>
            <a:pPr>
              <a:buFont typeface="Wingdings" pitchFamily="2" charset="2"/>
              <a:buChar char="Ø"/>
            </a:pPr>
            <a:r>
              <a:rPr lang="cs-CZ" sz="2400" smtClean="0">
                <a:latin typeface="Arial" charset="0"/>
                <a:cs typeface="Arial" charset="0"/>
              </a:rPr>
              <a:t>TGIP (intervenční programy pro cílové skupiny)</a:t>
            </a:r>
          </a:p>
          <a:p>
            <a:pPr>
              <a:buFont typeface="Wingdings" pitchFamily="2" charset="2"/>
              <a:buChar char="Ø"/>
            </a:pPr>
            <a:r>
              <a:rPr lang="cs-CZ" sz="2400" smtClean="0">
                <a:latin typeface="Arial" charset="0"/>
                <a:cs typeface="Arial" charset="0"/>
              </a:rPr>
              <a:t>Psychoedukace</a:t>
            </a:r>
          </a:p>
          <a:p>
            <a:pPr>
              <a:buFont typeface="Arial" charset="0"/>
              <a:buNone/>
            </a:pPr>
            <a:endParaRPr lang="cs-CZ" smtClean="0">
              <a:latin typeface="Arial" charset="0"/>
              <a:cs typeface="Arial" charset="0"/>
              <a:hlinkClick r:id="rId2"/>
            </a:endParaRPr>
          </a:p>
          <a:p>
            <a:pPr>
              <a:buFont typeface="Arial" charset="0"/>
              <a:buNone/>
            </a:pPr>
            <a:r>
              <a:rPr lang="cs-CZ" sz="2400" smtClean="0">
                <a:latin typeface="Arial" charset="0"/>
                <a:cs typeface="Arial" charset="0"/>
                <a:hlinkClick r:id="rId2"/>
              </a:rPr>
              <a:t>www.mvcr.cz/psychologie</a:t>
            </a:r>
            <a:endParaRPr lang="cs-CZ" sz="2400" smtClean="0">
              <a:latin typeface="Arial" charset="0"/>
              <a:cs typeface="Arial" charset="0"/>
            </a:endParaRPr>
          </a:p>
          <a:p>
            <a:pPr>
              <a:buFont typeface="Arial" charset="0"/>
              <a:buNone/>
            </a:pPr>
            <a:r>
              <a:rPr lang="cs-CZ" sz="2000" smtClean="0">
                <a:latin typeface="Arial" charset="0"/>
                <a:cs typeface="Arial" charset="0"/>
              </a:rPr>
              <a:t>→ Informace pro odbornou veřejnost</a:t>
            </a:r>
          </a:p>
          <a:p>
            <a:pPr>
              <a:buFont typeface="Arial" charset="0"/>
              <a:buNone/>
            </a:pPr>
            <a:r>
              <a:rPr lang="cs-CZ" sz="2000" smtClean="0">
                <a:latin typeface="Arial" charset="0"/>
                <a:cs typeface="Arial" charset="0"/>
              </a:rPr>
              <a:t>     → Psychosociální intervence po katastrofách</a:t>
            </a:r>
          </a:p>
          <a:p>
            <a:pPr>
              <a:buFont typeface="Arial" charset="0"/>
              <a:buNone/>
            </a:pPr>
            <a:r>
              <a:rPr lang="cs-CZ" sz="2000" smtClean="0">
                <a:latin typeface="Arial" charset="0"/>
                <a:cs typeface="Arial" charset="0"/>
              </a:rPr>
              <a:t>          → Manuály intervencí zaměřených na specifické skupiny (EUTOPA IP)</a:t>
            </a:r>
          </a:p>
          <a:p>
            <a:pPr>
              <a:buFont typeface="Arial" charset="0"/>
              <a:buNone/>
            </a:pPr>
            <a:endParaRPr lang="cs-CZ" smtClean="0">
              <a:latin typeface="Arial" charset="0"/>
              <a:cs typeface="Arial" charset="0"/>
            </a:endParaRPr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15188" y="6143625"/>
            <a:ext cx="1563687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>
          <a:xfrm>
            <a:off x="3357563" y="274638"/>
            <a:ext cx="5329237" cy="1143000"/>
          </a:xfrm>
        </p:spPr>
        <p:txBody>
          <a:bodyPr/>
          <a:lstStyle/>
          <a:p>
            <a:r>
              <a:rPr>
                <a:latin typeface="Arial" charset="0"/>
                <a:cs typeface="Arial" charset="0"/>
              </a:rPr>
              <a:t>Odkazy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>
          <a:xfrm>
            <a:off x="1000125" y="1600200"/>
            <a:ext cx="7686675" cy="45259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sz="2400" b="1" smtClean="0">
                <a:latin typeface="Arial" charset="0"/>
                <a:cs typeface="Arial" charset="0"/>
              </a:rPr>
              <a:t>EUTOPA-IP: </a:t>
            </a:r>
            <a:r>
              <a:rPr lang="cs-CZ" sz="2400" smtClean="0">
                <a:latin typeface="Arial" charset="0"/>
                <a:cs typeface="Arial" charset="0"/>
              </a:rPr>
              <a:t>http://www.eutopa-info.eu/</a:t>
            </a:r>
          </a:p>
          <a:p>
            <a:pPr eaLnBrk="1" hangingPunct="1">
              <a:buFontTx/>
              <a:buNone/>
            </a:pPr>
            <a:endParaRPr lang="cs-CZ" sz="2400" smtClean="0">
              <a:latin typeface="Arial" charset="0"/>
              <a:cs typeface="Arial" charset="0"/>
            </a:endParaRPr>
          </a:p>
          <a:p>
            <a:pPr eaLnBrk="1" hangingPunct="1">
              <a:buFontTx/>
              <a:buNone/>
            </a:pPr>
            <a:r>
              <a:rPr lang="cs-CZ" sz="2400" b="1" smtClean="0">
                <a:latin typeface="Arial" charset="0"/>
                <a:cs typeface="Arial" charset="0"/>
              </a:rPr>
              <a:t>ICF: </a:t>
            </a:r>
            <a:r>
              <a:rPr lang="cs-CZ" sz="2400" smtClean="0">
                <a:latin typeface="Arial" charset="0"/>
                <a:cs typeface="Arial" charset="0"/>
              </a:rPr>
              <a:t>http://www.mhadie.org/home.aspx</a:t>
            </a:r>
          </a:p>
          <a:p>
            <a:pPr eaLnBrk="1" hangingPunct="1">
              <a:buFontTx/>
              <a:buNone/>
            </a:pPr>
            <a:endParaRPr lang="cs-CZ" sz="2400" b="1" smtClean="0">
              <a:latin typeface="Arial" charset="0"/>
              <a:cs typeface="Arial" charset="0"/>
            </a:endParaRPr>
          </a:p>
          <a:p>
            <a:pPr eaLnBrk="1" hangingPunct="1">
              <a:buFontTx/>
              <a:buNone/>
            </a:pPr>
            <a:r>
              <a:rPr lang="cs-CZ" sz="2400" b="1" smtClean="0">
                <a:latin typeface="Arial" charset="0"/>
                <a:cs typeface="Arial" charset="0"/>
              </a:rPr>
              <a:t>Multidisciplinární vodítka:</a:t>
            </a:r>
          </a:p>
          <a:p>
            <a:pPr eaLnBrk="1" hangingPunct="1">
              <a:buFontTx/>
              <a:buNone/>
            </a:pPr>
            <a:r>
              <a:rPr lang="cs-CZ" sz="2400" smtClean="0">
                <a:latin typeface="Arial" charset="0"/>
                <a:cs typeface="Arial" charset="0"/>
              </a:rPr>
              <a:t>http://www.impact-kenniscentrum.nl/en/</a:t>
            </a:r>
          </a:p>
          <a:p>
            <a:pPr eaLnBrk="1" hangingPunct="1">
              <a:buFontTx/>
              <a:buNone/>
            </a:pPr>
            <a:endParaRPr lang="cs-CZ" sz="2400" smtClean="0">
              <a:latin typeface="Arial" charset="0"/>
              <a:cs typeface="Arial" charset="0"/>
            </a:endParaRPr>
          </a:p>
          <a:p>
            <a:pPr eaLnBrk="1" hangingPunct="1">
              <a:buFontTx/>
              <a:buNone/>
            </a:pPr>
            <a:r>
              <a:rPr lang="cs-CZ" sz="2400" b="1" smtClean="0">
                <a:latin typeface="Arial" charset="0"/>
                <a:cs typeface="Arial" charset="0"/>
              </a:rPr>
              <a:t>CZ materiály:</a:t>
            </a:r>
          </a:p>
          <a:p>
            <a:pPr eaLnBrk="1" hangingPunct="1">
              <a:buFontTx/>
              <a:buNone/>
            </a:pPr>
            <a:r>
              <a:rPr lang="cs-CZ" sz="2400" smtClean="0">
                <a:latin typeface="Arial" charset="0"/>
                <a:cs typeface="Arial" charset="0"/>
              </a:rPr>
              <a:t>http://www.mvcr.cz/psychologie</a:t>
            </a:r>
          </a:p>
          <a:p>
            <a:pPr>
              <a:buFont typeface="Arial" charset="0"/>
              <a:buNone/>
            </a:pPr>
            <a:endParaRPr lang="cs-CZ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V_sablona1_2007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MV_sablona1_2007</Template>
  <TotalTime>103</TotalTime>
  <Words>161</Words>
  <Application>Microsoft Office PowerPoint</Application>
  <PresentationFormat>Předvádění na obrazovce (4:3)</PresentationFormat>
  <Paragraphs>67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1" baseType="lpstr">
      <vt:lpstr>Arial</vt:lpstr>
      <vt:lpstr>Calibri</vt:lpstr>
      <vt:lpstr>Wingdings</vt:lpstr>
      <vt:lpstr>MV_sablona1_2007</vt:lpstr>
      <vt:lpstr>PROJEKT</vt:lpstr>
      <vt:lpstr>Snímek 2</vt:lpstr>
      <vt:lpstr>Partneři projektu</vt:lpstr>
      <vt:lpstr>Hlavní otázky projektu</vt:lpstr>
      <vt:lpstr>Řešený úkol</vt:lpstr>
      <vt:lpstr>Výstupy</vt:lpstr>
      <vt:lpstr>Odkazy</vt:lpstr>
    </vt:vector>
  </TitlesOfParts>
  <Company>MV ČR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Štěpán Vymětal</dc:creator>
  <cp:lastModifiedBy>LunackovaM</cp:lastModifiedBy>
  <cp:revision>15</cp:revision>
  <dcterms:created xsi:type="dcterms:W3CDTF">2012-05-16T10:49:57Z</dcterms:created>
  <dcterms:modified xsi:type="dcterms:W3CDTF">2012-05-17T14:06:19Z</dcterms:modified>
</cp:coreProperties>
</file>