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73" r:id="rId12"/>
    <p:sldId id="268" r:id="rId13"/>
    <p:sldId id="274" r:id="rId14"/>
    <p:sldId id="276" r:id="rId15"/>
    <p:sldId id="277" r:id="rId16"/>
    <p:sldId id="280" r:id="rId17"/>
    <p:sldId id="269" r:id="rId18"/>
    <p:sldId id="278" r:id="rId19"/>
    <p:sldId id="270" r:id="rId20"/>
    <p:sldId id="272" r:id="rId21"/>
    <p:sldId id="271" r:id="rId22"/>
  </p:sldIdLst>
  <p:sldSz cx="9144000" cy="6858000" type="screen4x3"/>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otte Skøt" initials="LS" lastIdx="2"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llemlayout 2 - Marker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llemlayou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llemlayout 2 - Markering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08" autoAdjust="0"/>
    <p:restoredTop sz="94590" autoAdjust="0"/>
  </p:normalViewPr>
  <p:slideViewPr>
    <p:cSldViewPr>
      <p:cViewPr>
        <p:scale>
          <a:sx n="125" d="100"/>
          <a:sy n="125" d="100"/>
        </p:scale>
        <p:origin x="-176" y="604"/>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52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s">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a-DK" smtClean="0"/>
              <a:t>Klik for at redigere i master</a:t>
            </a:r>
            <a:endParaRPr lang="en-US"/>
          </a:p>
        </p:txBody>
      </p:sp>
      <p:sp>
        <p:nvSpPr>
          <p:cNvPr id="3" name="U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a-DK" smtClean="0"/>
              <a:t>Klik for at redigere i master</a:t>
            </a:r>
            <a:endParaRPr lang="en-US"/>
          </a:p>
        </p:txBody>
      </p:sp>
      <p:sp>
        <p:nvSpPr>
          <p:cNvPr id="4" name="Pladsholder til dato 3"/>
          <p:cNvSpPr>
            <a:spLocks noGrp="1"/>
          </p:cNvSpPr>
          <p:nvPr>
            <p:ph type="dt" sz="half" idx="10"/>
          </p:nvPr>
        </p:nvSpPr>
        <p:spPr/>
        <p:txBody>
          <a:bodyPr/>
          <a:lstStyle/>
          <a:p>
            <a:fld id="{253CB4E6-D592-405C-AA89-02C12F021B93}" type="datetimeFigureOut">
              <a:rPr lang="en-US" smtClean="0"/>
              <a:t>10/30/2013</a:t>
            </a:fld>
            <a:endParaRPr lang="en-US"/>
          </a:p>
        </p:txBody>
      </p:sp>
      <p:sp>
        <p:nvSpPr>
          <p:cNvPr id="5" name="Pladsholder til sidefod 4"/>
          <p:cNvSpPr>
            <a:spLocks noGrp="1"/>
          </p:cNvSpPr>
          <p:nvPr>
            <p:ph type="ftr" sz="quarter" idx="11"/>
          </p:nvPr>
        </p:nvSpPr>
        <p:spPr/>
        <p:txBody>
          <a:bodyPr/>
          <a:lstStyle/>
          <a:p>
            <a:endParaRPr lang="en-US"/>
          </a:p>
        </p:txBody>
      </p:sp>
      <p:sp>
        <p:nvSpPr>
          <p:cNvPr id="6" name="Pladsholder til diasnummer 5"/>
          <p:cNvSpPr>
            <a:spLocks noGrp="1"/>
          </p:cNvSpPr>
          <p:nvPr>
            <p:ph type="sldNum" sz="quarter" idx="12"/>
          </p:nvPr>
        </p:nvSpPr>
        <p:spPr/>
        <p:txBody>
          <a:bodyPr/>
          <a:lstStyle/>
          <a:p>
            <a:fld id="{60B30D37-17B0-4BF9-88A3-6AB2B3DEF782}" type="slidenum">
              <a:rPr lang="en-US" smtClean="0"/>
              <a:t>‹nr.›</a:t>
            </a:fld>
            <a:endParaRPr lang="en-US"/>
          </a:p>
        </p:txBody>
      </p:sp>
    </p:spTree>
    <p:extLst>
      <p:ext uri="{BB962C8B-B14F-4D97-AF65-F5344CB8AC3E}">
        <p14:creationId xmlns:p14="http://schemas.microsoft.com/office/powerpoint/2010/main" val="1515838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i master</a:t>
            </a:r>
            <a:endParaRPr lang="en-US"/>
          </a:p>
        </p:txBody>
      </p:sp>
      <p:sp>
        <p:nvSpPr>
          <p:cNvPr id="3" name="Pladsholder til indhold 2"/>
          <p:cNvSpPr>
            <a:spLocks noGrp="1"/>
          </p:cNvSpPr>
          <p:nvPr>
            <p:ph idx="1"/>
          </p:nvPr>
        </p:nvSpPr>
        <p:spPr/>
        <p:txBody>
          <a:body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a:p>
        </p:txBody>
      </p:sp>
      <p:sp>
        <p:nvSpPr>
          <p:cNvPr id="4" name="Pladsholder til dato 3"/>
          <p:cNvSpPr>
            <a:spLocks noGrp="1"/>
          </p:cNvSpPr>
          <p:nvPr>
            <p:ph type="dt" sz="half" idx="10"/>
          </p:nvPr>
        </p:nvSpPr>
        <p:spPr/>
        <p:txBody>
          <a:bodyPr/>
          <a:lstStyle/>
          <a:p>
            <a:fld id="{253CB4E6-D592-405C-AA89-02C12F021B93}" type="datetimeFigureOut">
              <a:rPr lang="en-US" smtClean="0"/>
              <a:t>10/30/2013</a:t>
            </a:fld>
            <a:endParaRPr lang="en-US"/>
          </a:p>
        </p:txBody>
      </p:sp>
      <p:sp>
        <p:nvSpPr>
          <p:cNvPr id="5" name="Pladsholder til sidefod 4"/>
          <p:cNvSpPr>
            <a:spLocks noGrp="1"/>
          </p:cNvSpPr>
          <p:nvPr>
            <p:ph type="ftr" sz="quarter" idx="11"/>
          </p:nvPr>
        </p:nvSpPr>
        <p:spPr/>
        <p:txBody>
          <a:bodyPr/>
          <a:lstStyle/>
          <a:p>
            <a:endParaRPr lang="en-US"/>
          </a:p>
        </p:txBody>
      </p:sp>
      <p:sp>
        <p:nvSpPr>
          <p:cNvPr id="6" name="Pladsholder til diasnummer 5"/>
          <p:cNvSpPr>
            <a:spLocks noGrp="1"/>
          </p:cNvSpPr>
          <p:nvPr>
            <p:ph type="sldNum" sz="quarter" idx="12"/>
          </p:nvPr>
        </p:nvSpPr>
        <p:spPr/>
        <p:txBody>
          <a:bodyPr/>
          <a:lstStyle/>
          <a:p>
            <a:fld id="{60B30D37-17B0-4BF9-88A3-6AB2B3DEF782}" type="slidenum">
              <a:rPr lang="en-US" smtClean="0"/>
              <a:t>‹nr.›</a:t>
            </a:fld>
            <a:endParaRPr lang="en-US"/>
          </a:p>
        </p:txBody>
      </p:sp>
    </p:spTree>
    <p:extLst>
      <p:ext uri="{BB962C8B-B14F-4D97-AF65-F5344CB8AC3E}">
        <p14:creationId xmlns:p14="http://schemas.microsoft.com/office/powerpoint/2010/main" val="3388170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a-DK" smtClean="0"/>
              <a:t>Klik for at redigere i master</a:t>
            </a:r>
            <a:endParaRPr lang="en-US"/>
          </a:p>
        </p:txBody>
      </p:sp>
      <p:sp>
        <p:nvSpPr>
          <p:cNvPr id="3" name="Pladsholder til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a-DK" smtClean="0"/>
              <a:t>Klik for at redigere i master</a:t>
            </a:r>
          </a:p>
        </p:txBody>
      </p:sp>
      <p:sp>
        <p:nvSpPr>
          <p:cNvPr id="4" name="Pladsholder til dato 3"/>
          <p:cNvSpPr>
            <a:spLocks noGrp="1"/>
          </p:cNvSpPr>
          <p:nvPr>
            <p:ph type="dt" sz="half" idx="10"/>
          </p:nvPr>
        </p:nvSpPr>
        <p:spPr/>
        <p:txBody>
          <a:bodyPr/>
          <a:lstStyle/>
          <a:p>
            <a:fld id="{253CB4E6-D592-405C-AA89-02C12F021B93}" type="datetimeFigureOut">
              <a:rPr lang="en-US" smtClean="0"/>
              <a:t>10/30/2013</a:t>
            </a:fld>
            <a:endParaRPr lang="en-US"/>
          </a:p>
        </p:txBody>
      </p:sp>
      <p:sp>
        <p:nvSpPr>
          <p:cNvPr id="5" name="Pladsholder til sidefod 4"/>
          <p:cNvSpPr>
            <a:spLocks noGrp="1"/>
          </p:cNvSpPr>
          <p:nvPr>
            <p:ph type="ftr" sz="quarter" idx="11"/>
          </p:nvPr>
        </p:nvSpPr>
        <p:spPr/>
        <p:txBody>
          <a:bodyPr/>
          <a:lstStyle/>
          <a:p>
            <a:endParaRPr lang="en-US"/>
          </a:p>
        </p:txBody>
      </p:sp>
      <p:sp>
        <p:nvSpPr>
          <p:cNvPr id="6" name="Pladsholder til diasnummer 5"/>
          <p:cNvSpPr>
            <a:spLocks noGrp="1"/>
          </p:cNvSpPr>
          <p:nvPr>
            <p:ph type="sldNum" sz="quarter" idx="12"/>
          </p:nvPr>
        </p:nvSpPr>
        <p:spPr/>
        <p:txBody>
          <a:bodyPr/>
          <a:lstStyle/>
          <a:p>
            <a:fld id="{60B30D37-17B0-4BF9-88A3-6AB2B3DEF782}" type="slidenum">
              <a:rPr lang="en-US" smtClean="0"/>
              <a:t>‹nr.›</a:t>
            </a:fld>
            <a:endParaRPr lang="en-US"/>
          </a:p>
        </p:txBody>
      </p:sp>
    </p:spTree>
    <p:extLst>
      <p:ext uri="{BB962C8B-B14F-4D97-AF65-F5344CB8AC3E}">
        <p14:creationId xmlns:p14="http://schemas.microsoft.com/office/powerpoint/2010/main" val="3742241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i master</a:t>
            </a:r>
            <a:endParaRPr lang="en-US"/>
          </a:p>
        </p:txBody>
      </p:sp>
      <p:sp>
        <p:nvSpPr>
          <p:cNvPr id="3" name="Pladsholder til indhol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a:p>
        </p:txBody>
      </p:sp>
      <p:sp>
        <p:nvSpPr>
          <p:cNvPr id="4" name="Pladsholder til indhol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a:p>
        </p:txBody>
      </p:sp>
      <p:sp>
        <p:nvSpPr>
          <p:cNvPr id="5" name="Pladsholder til dato 4"/>
          <p:cNvSpPr>
            <a:spLocks noGrp="1"/>
          </p:cNvSpPr>
          <p:nvPr>
            <p:ph type="dt" sz="half" idx="10"/>
          </p:nvPr>
        </p:nvSpPr>
        <p:spPr/>
        <p:txBody>
          <a:bodyPr/>
          <a:lstStyle/>
          <a:p>
            <a:fld id="{253CB4E6-D592-405C-AA89-02C12F021B93}" type="datetimeFigureOut">
              <a:rPr lang="en-US" smtClean="0"/>
              <a:t>10/30/2013</a:t>
            </a:fld>
            <a:endParaRPr lang="en-US"/>
          </a:p>
        </p:txBody>
      </p:sp>
      <p:sp>
        <p:nvSpPr>
          <p:cNvPr id="6" name="Pladsholder til sidefod 5"/>
          <p:cNvSpPr>
            <a:spLocks noGrp="1"/>
          </p:cNvSpPr>
          <p:nvPr>
            <p:ph type="ftr" sz="quarter" idx="11"/>
          </p:nvPr>
        </p:nvSpPr>
        <p:spPr/>
        <p:txBody>
          <a:bodyPr/>
          <a:lstStyle/>
          <a:p>
            <a:endParaRPr lang="en-US"/>
          </a:p>
        </p:txBody>
      </p:sp>
      <p:sp>
        <p:nvSpPr>
          <p:cNvPr id="7" name="Pladsholder til diasnummer 6"/>
          <p:cNvSpPr>
            <a:spLocks noGrp="1"/>
          </p:cNvSpPr>
          <p:nvPr>
            <p:ph type="sldNum" sz="quarter" idx="12"/>
          </p:nvPr>
        </p:nvSpPr>
        <p:spPr/>
        <p:txBody>
          <a:bodyPr/>
          <a:lstStyle/>
          <a:p>
            <a:fld id="{60B30D37-17B0-4BF9-88A3-6AB2B3DEF782}" type="slidenum">
              <a:rPr lang="en-US" smtClean="0"/>
              <a:t>‹nr.›</a:t>
            </a:fld>
            <a:endParaRPr lang="en-US"/>
          </a:p>
        </p:txBody>
      </p:sp>
    </p:spTree>
    <p:extLst>
      <p:ext uri="{BB962C8B-B14F-4D97-AF65-F5344CB8AC3E}">
        <p14:creationId xmlns:p14="http://schemas.microsoft.com/office/powerpoint/2010/main" val="1414167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a-DK" smtClean="0"/>
              <a:t>Klik for at redigere i master</a:t>
            </a:r>
            <a:endParaRPr lang="en-US"/>
          </a:p>
        </p:txBody>
      </p:sp>
      <p:sp>
        <p:nvSpPr>
          <p:cNvPr id="3" name="Pladsholder til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i master</a:t>
            </a:r>
          </a:p>
        </p:txBody>
      </p:sp>
      <p:sp>
        <p:nvSpPr>
          <p:cNvPr id="4" name="Pladsholder til ind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a:p>
        </p:txBody>
      </p:sp>
      <p:sp>
        <p:nvSpPr>
          <p:cNvPr id="5" name="Pladsholder til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i master</a:t>
            </a:r>
          </a:p>
        </p:txBody>
      </p:sp>
      <p:sp>
        <p:nvSpPr>
          <p:cNvPr id="6" name="Pladsholder til ind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a:p>
        </p:txBody>
      </p:sp>
      <p:sp>
        <p:nvSpPr>
          <p:cNvPr id="7" name="Pladsholder til dato 6"/>
          <p:cNvSpPr>
            <a:spLocks noGrp="1"/>
          </p:cNvSpPr>
          <p:nvPr>
            <p:ph type="dt" sz="half" idx="10"/>
          </p:nvPr>
        </p:nvSpPr>
        <p:spPr/>
        <p:txBody>
          <a:bodyPr/>
          <a:lstStyle/>
          <a:p>
            <a:fld id="{253CB4E6-D592-405C-AA89-02C12F021B93}" type="datetimeFigureOut">
              <a:rPr lang="en-US" smtClean="0"/>
              <a:t>10/30/2013</a:t>
            </a:fld>
            <a:endParaRPr lang="en-US"/>
          </a:p>
        </p:txBody>
      </p:sp>
      <p:sp>
        <p:nvSpPr>
          <p:cNvPr id="8" name="Pladsholder til sidefod 7"/>
          <p:cNvSpPr>
            <a:spLocks noGrp="1"/>
          </p:cNvSpPr>
          <p:nvPr>
            <p:ph type="ftr" sz="quarter" idx="11"/>
          </p:nvPr>
        </p:nvSpPr>
        <p:spPr/>
        <p:txBody>
          <a:bodyPr/>
          <a:lstStyle/>
          <a:p>
            <a:endParaRPr lang="en-US"/>
          </a:p>
        </p:txBody>
      </p:sp>
      <p:sp>
        <p:nvSpPr>
          <p:cNvPr id="9" name="Pladsholder til diasnummer 8"/>
          <p:cNvSpPr>
            <a:spLocks noGrp="1"/>
          </p:cNvSpPr>
          <p:nvPr>
            <p:ph type="sldNum" sz="quarter" idx="12"/>
          </p:nvPr>
        </p:nvSpPr>
        <p:spPr/>
        <p:txBody>
          <a:bodyPr/>
          <a:lstStyle/>
          <a:p>
            <a:fld id="{60B30D37-17B0-4BF9-88A3-6AB2B3DEF782}" type="slidenum">
              <a:rPr lang="en-US" smtClean="0"/>
              <a:t>‹nr.›</a:t>
            </a:fld>
            <a:endParaRPr lang="en-US"/>
          </a:p>
        </p:txBody>
      </p:sp>
    </p:spTree>
    <p:extLst>
      <p:ext uri="{BB962C8B-B14F-4D97-AF65-F5344CB8AC3E}">
        <p14:creationId xmlns:p14="http://schemas.microsoft.com/office/powerpoint/2010/main" val="537628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i master</a:t>
            </a:r>
            <a:endParaRPr lang="en-US"/>
          </a:p>
        </p:txBody>
      </p:sp>
      <p:sp>
        <p:nvSpPr>
          <p:cNvPr id="3" name="Pladsholder til dato 2"/>
          <p:cNvSpPr>
            <a:spLocks noGrp="1"/>
          </p:cNvSpPr>
          <p:nvPr>
            <p:ph type="dt" sz="half" idx="10"/>
          </p:nvPr>
        </p:nvSpPr>
        <p:spPr/>
        <p:txBody>
          <a:bodyPr/>
          <a:lstStyle/>
          <a:p>
            <a:fld id="{253CB4E6-D592-405C-AA89-02C12F021B93}" type="datetimeFigureOut">
              <a:rPr lang="en-US" smtClean="0"/>
              <a:t>10/30/2013</a:t>
            </a:fld>
            <a:endParaRPr lang="en-US"/>
          </a:p>
        </p:txBody>
      </p:sp>
      <p:sp>
        <p:nvSpPr>
          <p:cNvPr id="4" name="Pladsholder til sidefod 3"/>
          <p:cNvSpPr>
            <a:spLocks noGrp="1"/>
          </p:cNvSpPr>
          <p:nvPr>
            <p:ph type="ftr" sz="quarter" idx="11"/>
          </p:nvPr>
        </p:nvSpPr>
        <p:spPr/>
        <p:txBody>
          <a:bodyPr/>
          <a:lstStyle/>
          <a:p>
            <a:endParaRPr lang="en-US"/>
          </a:p>
        </p:txBody>
      </p:sp>
      <p:sp>
        <p:nvSpPr>
          <p:cNvPr id="5" name="Pladsholder til diasnummer 4"/>
          <p:cNvSpPr>
            <a:spLocks noGrp="1"/>
          </p:cNvSpPr>
          <p:nvPr>
            <p:ph type="sldNum" sz="quarter" idx="12"/>
          </p:nvPr>
        </p:nvSpPr>
        <p:spPr/>
        <p:txBody>
          <a:bodyPr/>
          <a:lstStyle/>
          <a:p>
            <a:fld id="{60B30D37-17B0-4BF9-88A3-6AB2B3DEF782}" type="slidenum">
              <a:rPr lang="en-US" smtClean="0"/>
              <a:t>‹nr.›</a:t>
            </a:fld>
            <a:endParaRPr lang="en-US"/>
          </a:p>
        </p:txBody>
      </p:sp>
    </p:spTree>
    <p:extLst>
      <p:ext uri="{BB962C8B-B14F-4D97-AF65-F5344CB8AC3E}">
        <p14:creationId xmlns:p14="http://schemas.microsoft.com/office/powerpoint/2010/main" val="3494598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dsholder til dato 1"/>
          <p:cNvSpPr>
            <a:spLocks noGrp="1"/>
          </p:cNvSpPr>
          <p:nvPr>
            <p:ph type="dt" sz="half" idx="10"/>
          </p:nvPr>
        </p:nvSpPr>
        <p:spPr/>
        <p:txBody>
          <a:bodyPr/>
          <a:lstStyle/>
          <a:p>
            <a:fld id="{253CB4E6-D592-405C-AA89-02C12F021B93}" type="datetimeFigureOut">
              <a:rPr lang="en-US" smtClean="0"/>
              <a:t>10/30/2013</a:t>
            </a:fld>
            <a:endParaRPr lang="en-US"/>
          </a:p>
        </p:txBody>
      </p:sp>
      <p:sp>
        <p:nvSpPr>
          <p:cNvPr id="3" name="Pladsholder til sidefod 2"/>
          <p:cNvSpPr>
            <a:spLocks noGrp="1"/>
          </p:cNvSpPr>
          <p:nvPr>
            <p:ph type="ftr" sz="quarter" idx="11"/>
          </p:nvPr>
        </p:nvSpPr>
        <p:spPr/>
        <p:txBody>
          <a:bodyPr/>
          <a:lstStyle/>
          <a:p>
            <a:endParaRPr lang="en-US"/>
          </a:p>
        </p:txBody>
      </p:sp>
      <p:sp>
        <p:nvSpPr>
          <p:cNvPr id="4" name="Pladsholder til diasnummer 3"/>
          <p:cNvSpPr>
            <a:spLocks noGrp="1"/>
          </p:cNvSpPr>
          <p:nvPr>
            <p:ph type="sldNum" sz="quarter" idx="12"/>
          </p:nvPr>
        </p:nvSpPr>
        <p:spPr/>
        <p:txBody>
          <a:bodyPr/>
          <a:lstStyle/>
          <a:p>
            <a:fld id="{60B30D37-17B0-4BF9-88A3-6AB2B3DEF782}" type="slidenum">
              <a:rPr lang="en-US" smtClean="0"/>
              <a:t>‹nr.›</a:t>
            </a:fld>
            <a:endParaRPr lang="en-US"/>
          </a:p>
        </p:txBody>
      </p:sp>
    </p:spTree>
    <p:extLst>
      <p:ext uri="{BB962C8B-B14F-4D97-AF65-F5344CB8AC3E}">
        <p14:creationId xmlns:p14="http://schemas.microsoft.com/office/powerpoint/2010/main" val="2666324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a-DK" smtClean="0"/>
              <a:t>Klik for at redigere i master</a:t>
            </a:r>
            <a:endParaRPr lang="en-US"/>
          </a:p>
        </p:txBody>
      </p:sp>
      <p:sp>
        <p:nvSpPr>
          <p:cNvPr id="3" name="Pladsholder til ind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a:p>
        </p:txBody>
      </p:sp>
      <p:sp>
        <p:nvSpPr>
          <p:cNvPr id="4" name="Pladsholder til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i master</a:t>
            </a:r>
          </a:p>
        </p:txBody>
      </p:sp>
      <p:sp>
        <p:nvSpPr>
          <p:cNvPr id="5" name="Pladsholder til dato 4"/>
          <p:cNvSpPr>
            <a:spLocks noGrp="1"/>
          </p:cNvSpPr>
          <p:nvPr>
            <p:ph type="dt" sz="half" idx="10"/>
          </p:nvPr>
        </p:nvSpPr>
        <p:spPr/>
        <p:txBody>
          <a:bodyPr/>
          <a:lstStyle/>
          <a:p>
            <a:fld id="{253CB4E6-D592-405C-AA89-02C12F021B93}" type="datetimeFigureOut">
              <a:rPr lang="en-US" smtClean="0"/>
              <a:t>10/30/2013</a:t>
            </a:fld>
            <a:endParaRPr lang="en-US"/>
          </a:p>
        </p:txBody>
      </p:sp>
      <p:sp>
        <p:nvSpPr>
          <p:cNvPr id="6" name="Pladsholder til sidefod 5"/>
          <p:cNvSpPr>
            <a:spLocks noGrp="1"/>
          </p:cNvSpPr>
          <p:nvPr>
            <p:ph type="ftr" sz="quarter" idx="11"/>
          </p:nvPr>
        </p:nvSpPr>
        <p:spPr/>
        <p:txBody>
          <a:bodyPr/>
          <a:lstStyle/>
          <a:p>
            <a:endParaRPr lang="en-US"/>
          </a:p>
        </p:txBody>
      </p:sp>
      <p:sp>
        <p:nvSpPr>
          <p:cNvPr id="7" name="Pladsholder til diasnummer 6"/>
          <p:cNvSpPr>
            <a:spLocks noGrp="1"/>
          </p:cNvSpPr>
          <p:nvPr>
            <p:ph type="sldNum" sz="quarter" idx="12"/>
          </p:nvPr>
        </p:nvSpPr>
        <p:spPr/>
        <p:txBody>
          <a:bodyPr/>
          <a:lstStyle/>
          <a:p>
            <a:fld id="{60B30D37-17B0-4BF9-88A3-6AB2B3DEF782}" type="slidenum">
              <a:rPr lang="en-US" smtClean="0"/>
              <a:t>‹nr.›</a:t>
            </a:fld>
            <a:endParaRPr lang="en-US"/>
          </a:p>
        </p:txBody>
      </p:sp>
    </p:spTree>
    <p:extLst>
      <p:ext uri="{BB962C8B-B14F-4D97-AF65-F5344CB8AC3E}">
        <p14:creationId xmlns:p14="http://schemas.microsoft.com/office/powerpoint/2010/main" val="19678226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a-DK" smtClean="0"/>
              <a:t>Klik for at redigere i master</a:t>
            </a:r>
            <a:endParaRPr lang="en-US"/>
          </a:p>
        </p:txBody>
      </p:sp>
      <p:sp>
        <p:nvSpPr>
          <p:cNvPr id="3" name="Pladsholder til bille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Pladsholder til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i master</a:t>
            </a:r>
          </a:p>
        </p:txBody>
      </p:sp>
      <p:sp>
        <p:nvSpPr>
          <p:cNvPr id="5" name="Pladsholder til dato 4"/>
          <p:cNvSpPr>
            <a:spLocks noGrp="1"/>
          </p:cNvSpPr>
          <p:nvPr>
            <p:ph type="dt" sz="half" idx="10"/>
          </p:nvPr>
        </p:nvSpPr>
        <p:spPr/>
        <p:txBody>
          <a:bodyPr/>
          <a:lstStyle/>
          <a:p>
            <a:fld id="{253CB4E6-D592-405C-AA89-02C12F021B93}" type="datetimeFigureOut">
              <a:rPr lang="en-US" smtClean="0"/>
              <a:t>10/30/2013</a:t>
            </a:fld>
            <a:endParaRPr lang="en-US"/>
          </a:p>
        </p:txBody>
      </p:sp>
      <p:sp>
        <p:nvSpPr>
          <p:cNvPr id="6" name="Pladsholder til sidefod 5"/>
          <p:cNvSpPr>
            <a:spLocks noGrp="1"/>
          </p:cNvSpPr>
          <p:nvPr>
            <p:ph type="ftr" sz="quarter" idx="11"/>
          </p:nvPr>
        </p:nvSpPr>
        <p:spPr/>
        <p:txBody>
          <a:bodyPr/>
          <a:lstStyle/>
          <a:p>
            <a:endParaRPr lang="en-US"/>
          </a:p>
        </p:txBody>
      </p:sp>
      <p:sp>
        <p:nvSpPr>
          <p:cNvPr id="7" name="Pladsholder til diasnummer 6"/>
          <p:cNvSpPr>
            <a:spLocks noGrp="1"/>
          </p:cNvSpPr>
          <p:nvPr>
            <p:ph type="sldNum" sz="quarter" idx="12"/>
          </p:nvPr>
        </p:nvSpPr>
        <p:spPr/>
        <p:txBody>
          <a:bodyPr/>
          <a:lstStyle/>
          <a:p>
            <a:fld id="{60B30D37-17B0-4BF9-88A3-6AB2B3DEF782}" type="slidenum">
              <a:rPr lang="en-US" smtClean="0"/>
              <a:t>‹nr.›</a:t>
            </a:fld>
            <a:endParaRPr lang="en-US"/>
          </a:p>
        </p:txBody>
      </p:sp>
    </p:spTree>
    <p:extLst>
      <p:ext uri="{BB962C8B-B14F-4D97-AF65-F5344CB8AC3E}">
        <p14:creationId xmlns:p14="http://schemas.microsoft.com/office/powerpoint/2010/main" val="2362743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i master</a:t>
            </a:r>
            <a:endParaRPr lang="en-US"/>
          </a:p>
        </p:txBody>
      </p:sp>
      <p:sp>
        <p:nvSpPr>
          <p:cNvPr id="3" name="Pladsholder til lodret titel 2"/>
          <p:cNvSpPr>
            <a:spLocks noGrp="1"/>
          </p:cNvSpPr>
          <p:nvPr>
            <p:ph type="body" orient="vert" idx="1"/>
          </p:nvPr>
        </p:nvSpPr>
        <p:spPr/>
        <p:txBody>
          <a:bodyPr vert="eaVert"/>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a:p>
        </p:txBody>
      </p:sp>
      <p:sp>
        <p:nvSpPr>
          <p:cNvPr id="4" name="Pladsholder til dato 3"/>
          <p:cNvSpPr>
            <a:spLocks noGrp="1"/>
          </p:cNvSpPr>
          <p:nvPr>
            <p:ph type="dt" sz="half" idx="10"/>
          </p:nvPr>
        </p:nvSpPr>
        <p:spPr/>
        <p:txBody>
          <a:bodyPr/>
          <a:lstStyle/>
          <a:p>
            <a:fld id="{253CB4E6-D592-405C-AA89-02C12F021B93}" type="datetimeFigureOut">
              <a:rPr lang="en-US" smtClean="0"/>
              <a:t>10/30/2013</a:t>
            </a:fld>
            <a:endParaRPr lang="en-US"/>
          </a:p>
        </p:txBody>
      </p:sp>
      <p:sp>
        <p:nvSpPr>
          <p:cNvPr id="5" name="Pladsholder til sidefod 4"/>
          <p:cNvSpPr>
            <a:spLocks noGrp="1"/>
          </p:cNvSpPr>
          <p:nvPr>
            <p:ph type="ftr" sz="quarter" idx="11"/>
          </p:nvPr>
        </p:nvSpPr>
        <p:spPr/>
        <p:txBody>
          <a:bodyPr/>
          <a:lstStyle/>
          <a:p>
            <a:endParaRPr lang="en-US"/>
          </a:p>
        </p:txBody>
      </p:sp>
      <p:sp>
        <p:nvSpPr>
          <p:cNvPr id="6" name="Pladsholder til diasnummer 5"/>
          <p:cNvSpPr>
            <a:spLocks noGrp="1"/>
          </p:cNvSpPr>
          <p:nvPr>
            <p:ph type="sldNum" sz="quarter" idx="12"/>
          </p:nvPr>
        </p:nvSpPr>
        <p:spPr/>
        <p:txBody>
          <a:bodyPr/>
          <a:lstStyle/>
          <a:p>
            <a:fld id="{60B30D37-17B0-4BF9-88A3-6AB2B3DEF782}" type="slidenum">
              <a:rPr lang="en-US" smtClean="0"/>
              <a:t>‹nr.›</a:t>
            </a:fld>
            <a:endParaRPr lang="en-US"/>
          </a:p>
        </p:txBody>
      </p:sp>
    </p:spTree>
    <p:extLst>
      <p:ext uri="{BB962C8B-B14F-4D97-AF65-F5344CB8AC3E}">
        <p14:creationId xmlns:p14="http://schemas.microsoft.com/office/powerpoint/2010/main" val="1337351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p:nvPr>
        </p:nvSpPr>
        <p:spPr>
          <a:xfrm>
            <a:off x="6629400" y="274638"/>
            <a:ext cx="2057400" cy="5851525"/>
          </a:xfrm>
        </p:spPr>
        <p:txBody>
          <a:bodyPr vert="eaVert"/>
          <a:lstStyle/>
          <a:p>
            <a:r>
              <a:rPr lang="da-DK" smtClean="0"/>
              <a:t>Klik for at redigere i master</a:t>
            </a:r>
            <a:endParaRPr lang="en-US"/>
          </a:p>
        </p:txBody>
      </p:sp>
      <p:sp>
        <p:nvSpPr>
          <p:cNvPr id="3" name="Pladsholder til lodret titel 2"/>
          <p:cNvSpPr>
            <a:spLocks noGrp="1"/>
          </p:cNvSpPr>
          <p:nvPr>
            <p:ph type="body" orient="vert" idx="1"/>
          </p:nvPr>
        </p:nvSpPr>
        <p:spPr>
          <a:xfrm>
            <a:off x="457200" y="274638"/>
            <a:ext cx="6019800" cy="5851525"/>
          </a:xfrm>
        </p:spPr>
        <p:txBody>
          <a:bodyPr vert="eaVert"/>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a:p>
        </p:txBody>
      </p:sp>
      <p:sp>
        <p:nvSpPr>
          <p:cNvPr id="4" name="Pladsholder til dato 3"/>
          <p:cNvSpPr>
            <a:spLocks noGrp="1"/>
          </p:cNvSpPr>
          <p:nvPr>
            <p:ph type="dt" sz="half" idx="10"/>
          </p:nvPr>
        </p:nvSpPr>
        <p:spPr/>
        <p:txBody>
          <a:bodyPr/>
          <a:lstStyle/>
          <a:p>
            <a:fld id="{253CB4E6-D592-405C-AA89-02C12F021B93}" type="datetimeFigureOut">
              <a:rPr lang="en-US" smtClean="0"/>
              <a:t>10/30/2013</a:t>
            </a:fld>
            <a:endParaRPr lang="en-US"/>
          </a:p>
        </p:txBody>
      </p:sp>
      <p:sp>
        <p:nvSpPr>
          <p:cNvPr id="5" name="Pladsholder til sidefod 4"/>
          <p:cNvSpPr>
            <a:spLocks noGrp="1"/>
          </p:cNvSpPr>
          <p:nvPr>
            <p:ph type="ftr" sz="quarter" idx="11"/>
          </p:nvPr>
        </p:nvSpPr>
        <p:spPr/>
        <p:txBody>
          <a:bodyPr/>
          <a:lstStyle/>
          <a:p>
            <a:endParaRPr lang="en-US"/>
          </a:p>
        </p:txBody>
      </p:sp>
      <p:sp>
        <p:nvSpPr>
          <p:cNvPr id="6" name="Pladsholder til diasnummer 5"/>
          <p:cNvSpPr>
            <a:spLocks noGrp="1"/>
          </p:cNvSpPr>
          <p:nvPr>
            <p:ph type="sldNum" sz="quarter" idx="12"/>
          </p:nvPr>
        </p:nvSpPr>
        <p:spPr/>
        <p:txBody>
          <a:bodyPr/>
          <a:lstStyle/>
          <a:p>
            <a:fld id="{60B30D37-17B0-4BF9-88A3-6AB2B3DEF782}" type="slidenum">
              <a:rPr lang="en-US" smtClean="0"/>
              <a:t>‹nr.›</a:t>
            </a:fld>
            <a:endParaRPr lang="en-US"/>
          </a:p>
        </p:txBody>
      </p:sp>
    </p:spTree>
    <p:extLst>
      <p:ext uri="{BB962C8B-B14F-4D97-AF65-F5344CB8AC3E}">
        <p14:creationId xmlns:p14="http://schemas.microsoft.com/office/powerpoint/2010/main" val="1580932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a-DK" smtClean="0"/>
              <a:t>Klik for at redigere i master</a:t>
            </a:r>
            <a:endParaRPr lang="en-US"/>
          </a:p>
        </p:txBody>
      </p:sp>
      <p:sp>
        <p:nvSpPr>
          <p:cNvPr id="3" name="Pladsholder til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a:p>
        </p:txBody>
      </p:sp>
      <p:sp>
        <p:nvSpPr>
          <p:cNvPr id="4" name="Pladsholder til dato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3CB4E6-D592-405C-AA89-02C12F021B93}" type="datetimeFigureOut">
              <a:rPr lang="en-US" smtClean="0"/>
              <a:t>10/30/2013</a:t>
            </a:fld>
            <a:endParaRPr lang="en-US"/>
          </a:p>
        </p:txBody>
      </p:sp>
      <p:sp>
        <p:nvSpPr>
          <p:cNvPr id="5" name="Pladsholder til sidefod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Pladsholder til dias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B30D37-17B0-4BF9-88A3-6AB2B3DEF782}" type="slidenum">
              <a:rPr lang="en-US" smtClean="0"/>
              <a:t>‹nr.›</a:t>
            </a:fld>
            <a:endParaRPr lang="en-US"/>
          </a:p>
        </p:txBody>
      </p:sp>
    </p:spTree>
    <p:extLst>
      <p:ext uri="{BB962C8B-B14F-4D97-AF65-F5344CB8AC3E}">
        <p14:creationId xmlns:p14="http://schemas.microsoft.com/office/powerpoint/2010/main" val="27009518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aelklit@health.sdu.dk"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3200" b="1" dirty="0" smtClean="0">
                <a:latin typeface="Times New Roman" panose="02020603050405020304" pitchFamily="18" charset="0"/>
                <a:cs typeface="Times New Roman" panose="02020603050405020304" pitchFamily="18" charset="0"/>
              </a:rPr>
              <a:t/>
            </a:r>
            <a:br>
              <a:rPr lang="da-DK" sz="3200" b="1" dirty="0" smtClean="0">
                <a:latin typeface="Times New Roman" panose="02020603050405020304" pitchFamily="18" charset="0"/>
                <a:cs typeface="Times New Roman" panose="02020603050405020304" pitchFamily="18" charset="0"/>
              </a:rPr>
            </a:br>
            <a:endParaRPr lang="da-DK" sz="3200" b="1" dirty="0">
              <a:latin typeface="Times New Roman" panose="02020603050405020304" pitchFamily="18" charset="0"/>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a:bodyPr>
          <a:lstStyle/>
          <a:p>
            <a:pPr marL="0" indent="0" algn="ctr">
              <a:buNone/>
            </a:pPr>
            <a:endParaRPr lang="en-US" sz="2400" b="1" dirty="0" smtClean="0"/>
          </a:p>
          <a:p>
            <a:pPr marL="0" indent="0" algn="ctr">
              <a:buNone/>
            </a:pPr>
            <a:endParaRPr lang="en-US" sz="2400" b="1" dirty="0"/>
          </a:p>
          <a:p>
            <a:pPr marL="0" indent="0" algn="ctr">
              <a:buNone/>
            </a:pPr>
            <a:r>
              <a:rPr lang="en-US" sz="2400" b="1" dirty="0" smtClean="0"/>
              <a:t>1st EUNAD International </a:t>
            </a:r>
            <a:br>
              <a:rPr lang="en-US" sz="2400" b="1" dirty="0" smtClean="0"/>
            </a:br>
            <a:r>
              <a:rPr lang="en-US" sz="2400" b="1" dirty="0" smtClean="0"/>
              <a:t>Workshop</a:t>
            </a:r>
          </a:p>
          <a:p>
            <a:pPr marL="0" indent="0" algn="ctr">
              <a:buNone/>
            </a:pPr>
            <a:endParaRPr lang="en-US" sz="2400" b="1" dirty="0"/>
          </a:p>
          <a:p>
            <a:pPr marL="0" indent="0" algn="ctr">
              <a:buNone/>
            </a:pPr>
            <a:r>
              <a:rPr lang="en-US" sz="1800" b="1" dirty="0" smtClean="0"/>
              <a:t>Psychosocial Crisis Management -</a:t>
            </a:r>
          </a:p>
          <a:p>
            <a:pPr marL="0" indent="0" algn="ctr">
              <a:buNone/>
            </a:pPr>
            <a:r>
              <a:rPr lang="en-US" sz="1800" b="1" dirty="0" smtClean="0"/>
              <a:t>Assisting individuals with visual/hearing impairment</a:t>
            </a:r>
            <a:br>
              <a:rPr lang="en-US" sz="1800" b="1" dirty="0" smtClean="0"/>
            </a:br>
            <a:endParaRPr lang="en-US" sz="1800" b="1" dirty="0" smtClean="0"/>
          </a:p>
          <a:p>
            <a:pPr marL="0" indent="0">
              <a:buNone/>
            </a:pPr>
            <a:endParaRPr lang="en-US" sz="1800" b="1" dirty="0"/>
          </a:p>
          <a:p>
            <a:pPr marL="0" indent="0" algn="ctr">
              <a:buNone/>
            </a:pPr>
            <a:r>
              <a:rPr lang="en-US" sz="1800" dirty="0" smtClean="0"/>
              <a:t>30th – 31st October, 2013</a:t>
            </a:r>
            <a:br>
              <a:rPr lang="en-US" sz="1800" dirty="0" smtClean="0"/>
            </a:br>
            <a:r>
              <a:rPr lang="en-US" sz="1800" dirty="0" smtClean="0"/>
              <a:t>Prague, Czech Republic</a:t>
            </a:r>
            <a:endParaRPr lang="en-US" sz="1800"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8177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3200" b="1" dirty="0" smtClean="0">
                <a:latin typeface="Times New Roman" panose="02020603050405020304" pitchFamily="18" charset="0"/>
                <a:cs typeface="Times New Roman" panose="02020603050405020304" pitchFamily="18" charset="0"/>
              </a:rPr>
              <a:t/>
            </a:r>
            <a:br>
              <a:rPr lang="da-DK" sz="3200" b="1" dirty="0" smtClean="0">
                <a:latin typeface="Times New Roman" panose="02020603050405020304" pitchFamily="18" charset="0"/>
                <a:cs typeface="Times New Roman" panose="02020603050405020304" pitchFamily="18" charset="0"/>
              </a:rPr>
            </a:br>
            <a:endParaRPr lang="da-DK" sz="3200" b="1" dirty="0">
              <a:latin typeface="Times New Roman" panose="02020603050405020304" pitchFamily="18" charset="0"/>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a:bodyPr>
          <a:lstStyle/>
          <a:p>
            <a:pPr marL="0" indent="0" algn="ctr">
              <a:buNone/>
            </a:pPr>
            <a:endParaRPr lang="en-US" sz="2400" b="1" dirty="0" smtClean="0"/>
          </a:p>
          <a:p>
            <a:pPr marL="0" indent="0" algn="ctr">
              <a:buNone/>
            </a:pPr>
            <a:endParaRPr lang="en-US" sz="2400" b="1" dirty="0"/>
          </a:p>
          <a:p>
            <a:pPr marL="0" indent="0" algn="ctr">
              <a:buNone/>
            </a:pPr>
            <a:r>
              <a:rPr lang="en-US" sz="2400" b="1" dirty="0" smtClean="0"/>
              <a:t>Local Workshop Denmark</a:t>
            </a:r>
          </a:p>
          <a:p>
            <a:pPr marL="0" indent="0" algn="ctr">
              <a:buNone/>
            </a:pPr>
            <a:endParaRPr lang="en-US" b="1" dirty="0"/>
          </a:p>
          <a:p>
            <a:pPr marL="0" indent="0" algn="ctr">
              <a:buNone/>
            </a:pPr>
            <a:r>
              <a:rPr lang="en-US" sz="1800" b="1" dirty="0" smtClean="0"/>
              <a:t>Hearing impairment</a:t>
            </a:r>
            <a:br>
              <a:rPr lang="en-US" sz="1800" b="1" dirty="0" smtClean="0"/>
            </a:br>
            <a:endParaRPr lang="en-US" sz="1600" b="1" dirty="0" smtClean="0"/>
          </a:p>
          <a:p>
            <a:pPr marL="0" indent="0">
              <a:buNone/>
            </a:pPr>
            <a:endParaRPr lang="en-US" sz="1600" b="1" dirty="0" smtClean="0"/>
          </a:p>
          <a:p>
            <a:pPr marL="0" indent="0" algn="ctr">
              <a:buNone/>
            </a:pPr>
            <a:r>
              <a:rPr lang="en-US" sz="1400" dirty="0" smtClean="0"/>
              <a:t>Professor Ask Elklit</a:t>
            </a:r>
          </a:p>
          <a:p>
            <a:pPr marL="0" indent="0" algn="ctr">
              <a:buNone/>
            </a:pPr>
            <a:r>
              <a:rPr lang="en-US" sz="1400" dirty="0" smtClean="0"/>
              <a:t>Danish National Centre for Psychotraumatology</a:t>
            </a:r>
          </a:p>
          <a:p>
            <a:pPr marL="0" indent="0" algn="ctr">
              <a:buNone/>
            </a:pPr>
            <a:r>
              <a:rPr lang="en-US" sz="1400" dirty="0" smtClean="0"/>
              <a:t>University of Southern Denmark</a:t>
            </a:r>
            <a:endParaRPr lang="en-US" sz="1400"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70506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800" b="1" dirty="0" smtClean="0">
                <a:latin typeface="+mn-lt"/>
                <a:cs typeface="Times New Roman" panose="02020603050405020304" pitchFamily="18" charset="0"/>
              </a:rPr>
              <a:t>Contents</a:t>
            </a:r>
            <a:br>
              <a:rPr lang="da-DK" sz="1800" b="1" dirty="0" smtClean="0">
                <a:latin typeface="+mn-lt"/>
                <a:cs typeface="Times New Roman" panose="02020603050405020304" pitchFamily="18" charset="0"/>
              </a:rPr>
            </a:br>
            <a:endParaRPr lang="da-DK" sz="18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a:bodyPr>
          <a:lstStyle/>
          <a:p>
            <a:pPr marL="0" indent="0" algn="ctr">
              <a:buNone/>
            </a:pPr>
            <a:endParaRPr lang="en-US" sz="1800" b="1" dirty="0" smtClean="0"/>
          </a:p>
          <a:p>
            <a:r>
              <a:rPr lang="en-US" sz="1400" dirty="0" smtClean="0"/>
              <a:t>Danish National Centre for Psychotraumatology</a:t>
            </a:r>
          </a:p>
          <a:p>
            <a:r>
              <a:rPr lang="en-US" sz="1400" dirty="0" smtClean="0"/>
              <a:t>Local workshop Denmark: Objectives</a:t>
            </a:r>
          </a:p>
          <a:p>
            <a:r>
              <a:rPr lang="en-US" sz="1400" dirty="0" smtClean="0"/>
              <a:t>Workshop participants</a:t>
            </a:r>
          </a:p>
          <a:p>
            <a:r>
              <a:rPr lang="en-US" sz="1400" dirty="0" smtClean="0"/>
              <a:t>Introduction: Ask Elklit</a:t>
            </a:r>
          </a:p>
          <a:p>
            <a:r>
              <a:rPr lang="en-US" sz="1400" dirty="0" smtClean="0"/>
              <a:t>Presentation: Klaus Huse</a:t>
            </a:r>
          </a:p>
          <a:p>
            <a:r>
              <a:rPr lang="en-US" sz="1400" dirty="0" smtClean="0"/>
              <a:t>Presentation: Interview participant (qualitative study on hearing impairment)</a:t>
            </a:r>
          </a:p>
          <a:p>
            <a:r>
              <a:rPr lang="en-US" sz="1400" dirty="0" smtClean="0"/>
              <a:t>Presentation: Helle Berentzen</a:t>
            </a:r>
          </a:p>
          <a:p>
            <a:r>
              <a:rPr lang="en-US" sz="1400" dirty="0" smtClean="0"/>
              <a:t>Demonstration: Mikkel  Andersen, Martin Zimling and Eigil G.R Hvid</a:t>
            </a:r>
          </a:p>
          <a:p>
            <a:r>
              <a:rPr lang="en-US" sz="1400" dirty="0" smtClean="0"/>
              <a:t>Presentation: Pia Nielsen</a:t>
            </a:r>
          </a:p>
          <a:p>
            <a:r>
              <a:rPr lang="en-US" sz="1400" dirty="0" smtClean="0"/>
              <a:t>Presentation: Steen Herlev Larsen</a:t>
            </a:r>
          </a:p>
          <a:p>
            <a:r>
              <a:rPr lang="en-US" sz="1400" dirty="0" smtClean="0"/>
              <a:t>Presentation : Per Jensen, Jeanette From Taubert and Annebrit Hjort</a:t>
            </a:r>
          </a:p>
          <a:p>
            <a:r>
              <a:rPr lang="en-US" sz="1400" dirty="0" smtClean="0"/>
              <a:t>Evaluation of workshop</a:t>
            </a:r>
          </a:p>
          <a:p>
            <a:r>
              <a:rPr lang="en-US" sz="1400" dirty="0" smtClean="0"/>
              <a:t>Summary of locally specific problems</a:t>
            </a:r>
          </a:p>
          <a:p>
            <a:r>
              <a:rPr lang="en-US" sz="1400" dirty="0" smtClean="0"/>
              <a:t>Outcomes </a:t>
            </a:r>
          </a:p>
          <a:p>
            <a:pPr marL="0" indent="0">
              <a:buNone/>
            </a:pPr>
            <a:endParaRPr lang="en-US" sz="1400" dirty="0" smtClean="0"/>
          </a:p>
          <a:p>
            <a:r>
              <a:rPr lang="en-US" sz="1400" dirty="0" smtClean="0"/>
              <a:t>Questions</a:t>
            </a: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24933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800" b="1" dirty="0" smtClean="0">
                <a:latin typeface="+mn-lt"/>
                <a:cs typeface="Times New Roman" panose="02020603050405020304" pitchFamily="18" charset="0"/>
              </a:rPr>
              <a:t>Danish Nation Center for</a:t>
            </a:r>
            <a:br>
              <a:rPr lang="da-DK" sz="1800" b="1" dirty="0" smtClean="0">
                <a:latin typeface="+mn-lt"/>
                <a:cs typeface="Times New Roman" panose="02020603050405020304" pitchFamily="18" charset="0"/>
              </a:rPr>
            </a:br>
            <a:r>
              <a:rPr lang="da-DK" sz="1800" b="1" dirty="0" smtClean="0">
                <a:latin typeface="+mn-lt"/>
                <a:cs typeface="Times New Roman" panose="02020603050405020304" pitchFamily="18" charset="0"/>
              </a:rPr>
              <a:t>Psychotraumatology</a:t>
            </a:r>
            <a:r>
              <a:rPr lang="da-DK" sz="1800" b="1" dirty="0" smtClean="0">
                <a:latin typeface="Times New Roman" panose="02020603050405020304" pitchFamily="18" charset="0"/>
                <a:cs typeface="Times New Roman" panose="02020603050405020304" pitchFamily="18" charset="0"/>
              </a:rPr>
              <a:t/>
            </a:r>
            <a:br>
              <a:rPr lang="da-DK" sz="1800" b="1" dirty="0" smtClean="0">
                <a:latin typeface="Times New Roman" panose="02020603050405020304" pitchFamily="18" charset="0"/>
                <a:cs typeface="Times New Roman" panose="02020603050405020304" pitchFamily="18" charset="0"/>
              </a:rPr>
            </a:br>
            <a:endParaRPr lang="da-DK" sz="1800" b="1" dirty="0">
              <a:latin typeface="Times New Roman" panose="02020603050405020304" pitchFamily="18" charset="0"/>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a:bodyPr>
          <a:lstStyle/>
          <a:p>
            <a:pPr marL="0" indent="0" algn="ctr">
              <a:buNone/>
            </a:pPr>
            <a:endParaRPr lang="en-US" sz="2400" b="1" dirty="0" smtClean="0"/>
          </a:p>
          <a:p>
            <a:pPr marL="0" indent="0" algn="ctr">
              <a:buNone/>
            </a:pPr>
            <a:r>
              <a:rPr lang="en-US" sz="1600" b="1" dirty="0" smtClean="0"/>
              <a:t>EUNAD STAFF and workshop organizers</a:t>
            </a:r>
          </a:p>
          <a:p>
            <a:pPr marL="0" indent="0" algn="ctr">
              <a:buNone/>
            </a:pPr>
            <a:endParaRPr lang="en-US" sz="1600" b="1" dirty="0"/>
          </a:p>
          <a:p>
            <a:pPr marL="0" indent="0" algn="ctr">
              <a:buNone/>
            </a:pPr>
            <a:r>
              <a:rPr lang="en-US" sz="1600" dirty="0" smtClean="0"/>
              <a:t>Centre Director: Professor Ask Elklit</a:t>
            </a:r>
          </a:p>
          <a:p>
            <a:pPr marL="0" indent="0" algn="ctr">
              <a:buNone/>
            </a:pPr>
            <a:r>
              <a:rPr lang="en-US" sz="1600" dirty="0" smtClean="0"/>
              <a:t>Research Assistants: Tina Jeppesen &amp; Lotte Skøt</a:t>
            </a:r>
          </a:p>
          <a:p>
            <a:pPr marL="0" indent="0">
              <a:buNone/>
            </a:pPr>
            <a:endParaRPr lang="en-US" sz="1800" b="1" dirty="0" smtClean="0"/>
          </a:p>
          <a:p>
            <a:r>
              <a:rPr lang="en-US" sz="1400" dirty="0" smtClean="0"/>
              <a:t>Part of the Institute for Psychology at the </a:t>
            </a:r>
            <a:r>
              <a:rPr lang="en-US" sz="1400" b="1" dirty="0" smtClean="0"/>
              <a:t>University of Southern Denmark</a:t>
            </a:r>
            <a:r>
              <a:rPr lang="en-US" sz="1400" dirty="0" smtClean="0"/>
              <a:t>.</a:t>
            </a:r>
          </a:p>
          <a:p>
            <a:endParaRPr lang="en-US" sz="1400" dirty="0"/>
          </a:p>
          <a:p>
            <a:r>
              <a:rPr lang="en-US" sz="1400" dirty="0" smtClean="0"/>
              <a:t>Leading national resource center for Psychotraumatology; working to strengthen research on </a:t>
            </a:r>
            <a:r>
              <a:rPr lang="en-US" sz="1400" b="1" dirty="0" smtClean="0"/>
              <a:t>trauma-related conditions </a:t>
            </a:r>
            <a:r>
              <a:rPr lang="en-US" sz="1400" dirty="0" smtClean="0"/>
              <a:t>in order to improve prevention and treatment both nationally and internationally.</a:t>
            </a:r>
            <a:endParaRPr lang="en-US" sz="1400" dirty="0"/>
          </a:p>
          <a:p>
            <a:pPr algn="ctr"/>
            <a:endParaRPr lang="en-US" sz="1400" b="1" dirty="0" smtClean="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21315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800" b="1" dirty="0" smtClean="0">
                <a:latin typeface="+mn-lt"/>
                <a:cs typeface="Times New Roman" panose="02020603050405020304" pitchFamily="18" charset="0"/>
              </a:rPr>
              <a:t>Local workshop Denmark:</a:t>
            </a:r>
            <a:br>
              <a:rPr lang="da-DK" sz="1800" b="1" dirty="0" smtClean="0">
                <a:latin typeface="+mn-lt"/>
                <a:cs typeface="Times New Roman" panose="02020603050405020304" pitchFamily="18" charset="0"/>
              </a:rPr>
            </a:br>
            <a:r>
              <a:rPr lang="da-DK" sz="1800" b="1" dirty="0" err="1" smtClean="0">
                <a:latin typeface="+mn-lt"/>
                <a:cs typeface="Times New Roman" panose="02020603050405020304" pitchFamily="18" charset="0"/>
              </a:rPr>
              <a:t>Objectives</a:t>
            </a:r>
            <a:r>
              <a:rPr lang="da-DK" sz="2400" b="1" dirty="0" smtClean="0">
                <a:latin typeface="+mn-lt"/>
                <a:cs typeface="Times New Roman" panose="02020603050405020304" pitchFamily="18" charset="0"/>
              </a:rPr>
              <a:t/>
            </a:r>
            <a:br>
              <a:rPr lang="da-DK" sz="2400" b="1" dirty="0" smtClean="0">
                <a:latin typeface="+mn-lt"/>
                <a:cs typeface="Times New Roman" panose="02020603050405020304" pitchFamily="18" charset="0"/>
              </a:rPr>
            </a:br>
            <a:endParaRPr lang="da-DK" sz="24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fontScale="25000" lnSpcReduction="20000"/>
          </a:bodyPr>
          <a:lstStyle/>
          <a:p>
            <a:pPr marL="0" indent="0" algn="ctr">
              <a:buNone/>
            </a:pPr>
            <a:endParaRPr lang="en-US" sz="5600" b="1" dirty="0" smtClean="0"/>
          </a:p>
          <a:p>
            <a:r>
              <a:rPr lang="en-US" sz="5600" dirty="0" smtClean="0"/>
              <a:t>One day workshop at the University of Southern Denmark, Odense (12</a:t>
            </a:r>
            <a:r>
              <a:rPr lang="en-US" sz="5600" baseline="30000" dirty="0" smtClean="0"/>
              <a:t>th</a:t>
            </a:r>
            <a:r>
              <a:rPr lang="en-US" sz="5600" dirty="0" smtClean="0"/>
              <a:t> June, 2013) with representatives from the emergency/rescue services and mental health professions plus one hearing </a:t>
            </a:r>
            <a:r>
              <a:rPr lang="en-US" sz="5600" dirty="0"/>
              <a:t> </a:t>
            </a:r>
            <a:r>
              <a:rPr lang="en-US" sz="5600" dirty="0" smtClean="0"/>
              <a:t>impaired individual.</a:t>
            </a:r>
          </a:p>
          <a:p>
            <a:pPr marL="0" indent="0">
              <a:buNone/>
            </a:pPr>
            <a:endParaRPr lang="en-US" sz="5600" dirty="0" smtClean="0"/>
          </a:p>
          <a:p>
            <a:r>
              <a:rPr lang="en-US" sz="5600" dirty="0" smtClean="0"/>
              <a:t>Focus: </a:t>
            </a:r>
          </a:p>
          <a:p>
            <a:pPr lvl="1">
              <a:buFont typeface="Wingdings" panose="05000000000000000000" pitchFamily="2" charset="2"/>
              <a:buChar char="Ø"/>
            </a:pPr>
            <a:r>
              <a:rPr lang="en-US" sz="5600" dirty="0" smtClean="0"/>
              <a:t>Emergency treatment (first aid) and psychosocial aftercare for </a:t>
            </a:r>
            <a:r>
              <a:rPr lang="en-US" sz="5600" b="1" dirty="0" smtClean="0"/>
              <a:t>hearing impaired individuals</a:t>
            </a:r>
            <a:r>
              <a:rPr lang="en-US" sz="5600" dirty="0" smtClean="0"/>
              <a:t> in the event of disasters/serious accidents/crises</a:t>
            </a:r>
          </a:p>
          <a:p>
            <a:pPr marL="400050" lvl="1" indent="0">
              <a:buNone/>
            </a:pPr>
            <a:endParaRPr lang="en-US" sz="5600" dirty="0"/>
          </a:p>
          <a:p>
            <a:r>
              <a:rPr lang="en-US" sz="5600" dirty="0" smtClean="0"/>
              <a:t>Aims:</a:t>
            </a:r>
          </a:p>
          <a:p>
            <a:pPr marL="0" indent="0">
              <a:buNone/>
            </a:pPr>
            <a:endParaRPr lang="en-US" sz="5600" dirty="0"/>
          </a:p>
          <a:p>
            <a:pPr marL="0" indent="0">
              <a:buNone/>
            </a:pPr>
            <a:r>
              <a:rPr lang="en-US" sz="5600" dirty="0" smtClean="0"/>
              <a:t>          To identify through the sharing of knowledge and experiences:</a:t>
            </a:r>
          </a:p>
          <a:p>
            <a:pPr marL="0" indent="0">
              <a:buNone/>
            </a:pPr>
            <a:endParaRPr lang="en-US" sz="5600" dirty="0"/>
          </a:p>
          <a:p>
            <a:pPr marL="971550" lvl="1" indent="-571500">
              <a:buFont typeface="Wingdings" panose="05000000000000000000" pitchFamily="2" charset="2"/>
              <a:buChar char="Ø"/>
            </a:pPr>
            <a:r>
              <a:rPr lang="en-US" sz="5600" dirty="0" smtClean="0"/>
              <a:t>What we currently know about trauma  and trauma-related </a:t>
            </a:r>
            <a:r>
              <a:rPr lang="en-US" sz="5600" dirty="0"/>
              <a:t> </a:t>
            </a:r>
            <a:r>
              <a:rPr lang="en-US" sz="5600" dirty="0" smtClean="0"/>
              <a:t>conditions in the hearing impaired population.</a:t>
            </a:r>
          </a:p>
          <a:p>
            <a:pPr marL="971550" lvl="1" indent="-571500">
              <a:buFont typeface="Wingdings" panose="05000000000000000000" pitchFamily="2" charset="2"/>
              <a:buChar char="Ø"/>
            </a:pPr>
            <a:r>
              <a:rPr lang="en-US" sz="5600" dirty="0" smtClean="0"/>
              <a:t>How do hearing impaired individuals react to disasters/serious accidents/crises – what specific needs to they have?</a:t>
            </a:r>
          </a:p>
          <a:p>
            <a:pPr marL="971550" lvl="1" indent="-571500">
              <a:buFont typeface="Wingdings" panose="05000000000000000000" pitchFamily="2" charset="2"/>
              <a:buChar char="Ø"/>
            </a:pPr>
            <a:r>
              <a:rPr lang="en-US" sz="5600" dirty="0" smtClean="0"/>
              <a:t>How can emergency and mental health professionals  best help hearing impaired individuals in the event of disasters/serious accidents/crises?</a:t>
            </a:r>
          </a:p>
          <a:p>
            <a:pPr marL="971550" lvl="1" indent="-571500">
              <a:buFont typeface="Wingdings" panose="05000000000000000000" pitchFamily="2" charset="2"/>
              <a:buChar char="Ø"/>
            </a:pPr>
            <a:endParaRPr lang="en-US" sz="5600" dirty="0" smtClean="0"/>
          </a:p>
          <a:p>
            <a:pPr>
              <a:buFont typeface="Wingdings" panose="05000000000000000000" pitchFamily="2" charset="2"/>
              <a:buChar char="§"/>
            </a:pPr>
            <a:r>
              <a:rPr lang="en-US" sz="5600" dirty="0" smtClean="0"/>
              <a:t>Expected outcomes</a:t>
            </a:r>
          </a:p>
          <a:p>
            <a:pPr marL="0" indent="0">
              <a:buNone/>
            </a:pPr>
            <a:endParaRPr lang="en-US" sz="5600" dirty="0" smtClean="0"/>
          </a:p>
          <a:p>
            <a:pPr lvl="1">
              <a:buFont typeface="Wingdings" panose="05000000000000000000" pitchFamily="2" charset="2"/>
              <a:buChar char="Ø"/>
            </a:pPr>
            <a:r>
              <a:rPr lang="en-US" sz="5600" dirty="0" smtClean="0"/>
              <a:t>Input for best practice guidelines and recommendations, focusing on locally specific problems and solutions.</a:t>
            </a:r>
          </a:p>
          <a:p>
            <a:pPr lvl="1">
              <a:buFont typeface="Wingdings" panose="05000000000000000000" pitchFamily="2" charset="2"/>
              <a:buChar char="Ø"/>
            </a:pPr>
            <a:r>
              <a:rPr lang="en-US" sz="5600" dirty="0" smtClean="0"/>
              <a:t>Creation of Danish Task Force</a:t>
            </a:r>
          </a:p>
          <a:p>
            <a:pPr marL="0" indent="0">
              <a:buNone/>
            </a:pPr>
            <a:endParaRPr lang="en-US" sz="2900" b="1" dirty="0" smtClean="0"/>
          </a:p>
          <a:p>
            <a:pPr marL="0" indent="0">
              <a:buNone/>
            </a:pPr>
            <a:endParaRPr lang="en-US" sz="2900" b="1" dirty="0" smtClean="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59808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800" b="1" dirty="0" smtClean="0">
                <a:latin typeface="+mn-lt"/>
                <a:cs typeface="Times New Roman" panose="02020603050405020304" pitchFamily="18" charset="0"/>
              </a:rPr>
              <a:t>Workshop participants</a:t>
            </a:r>
            <a:r>
              <a:rPr lang="da-DK" sz="2400" b="1" dirty="0" smtClean="0">
                <a:latin typeface="+mn-lt"/>
                <a:cs typeface="Times New Roman" panose="02020603050405020304" pitchFamily="18" charset="0"/>
              </a:rPr>
              <a:t/>
            </a:r>
            <a:br>
              <a:rPr lang="da-DK" sz="2400" b="1" dirty="0" smtClean="0">
                <a:latin typeface="+mn-lt"/>
                <a:cs typeface="Times New Roman" panose="02020603050405020304" pitchFamily="18" charset="0"/>
              </a:rPr>
            </a:br>
            <a:endParaRPr lang="da-DK" sz="2400" b="1" dirty="0">
              <a:latin typeface="+mn-lt"/>
              <a:cs typeface="Times New Roman" panose="02020603050405020304" pitchFamily="18" charset="0"/>
            </a:endParaRPr>
          </a:p>
        </p:txBody>
      </p:sp>
      <p:sp>
        <p:nvSpPr>
          <p:cNvPr id="3" name="Pladsholder til indhold 2"/>
          <p:cNvSpPr>
            <a:spLocks noGrp="1"/>
          </p:cNvSpPr>
          <p:nvPr>
            <p:ph sz="half" idx="1"/>
          </p:nvPr>
        </p:nvSpPr>
        <p:spPr>
          <a:xfrm>
            <a:off x="467544" y="1700808"/>
            <a:ext cx="4038600" cy="4525963"/>
          </a:xfrm>
        </p:spPr>
        <p:txBody>
          <a:bodyPr>
            <a:normAutofit fontScale="25000" lnSpcReduction="20000"/>
          </a:bodyPr>
          <a:lstStyle/>
          <a:p>
            <a:pPr marL="0" indent="0">
              <a:buNone/>
            </a:pPr>
            <a:endParaRPr lang="en-US" sz="1600" dirty="0" smtClean="0"/>
          </a:p>
          <a:p>
            <a:pPr>
              <a:buFont typeface="Wingdings" panose="05000000000000000000" pitchFamily="2" charset="2"/>
              <a:buChar char="§"/>
            </a:pPr>
            <a:r>
              <a:rPr lang="en-US" sz="4300" b="1" dirty="0" smtClean="0"/>
              <a:t>Danish National  Center for Psychotraumatology, University of Southern Denmark</a:t>
            </a:r>
          </a:p>
          <a:p>
            <a:pPr lvl="1">
              <a:buFont typeface="Courier New" panose="02070309020205020404" pitchFamily="49" charset="0"/>
              <a:buChar char="o"/>
            </a:pPr>
            <a:r>
              <a:rPr lang="en-US" sz="4300" dirty="0" smtClean="0"/>
              <a:t>Ask Elklit: </a:t>
            </a:r>
            <a:r>
              <a:rPr lang="en-US" sz="4300" i="1" dirty="0" smtClean="0"/>
              <a:t>Professor and Center Director</a:t>
            </a:r>
          </a:p>
          <a:p>
            <a:pPr lvl="1">
              <a:buFont typeface="Courier New" panose="02070309020205020404" pitchFamily="49" charset="0"/>
              <a:buChar char="o"/>
            </a:pPr>
            <a:r>
              <a:rPr lang="en-US" sz="4300" dirty="0" smtClean="0"/>
              <a:t>Tina Jeppesen: </a:t>
            </a:r>
            <a:r>
              <a:rPr lang="en-US" sz="4300" i="1" dirty="0" smtClean="0"/>
              <a:t>Psychologist and Research Assistant</a:t>
            </a:r>
          </a:p>
          <a:p>
            <a:pPr lvl="1">
              <a:buFont typeface="Courier New" panose="02070309020205020404" pitchFamily="49" charset="0"/>
              <a:buChar char="o"/>
            </a:pPr>
            <a:r>
              <a:rPr lang="en-US" sz="4300" dirty="0" smtClean="0"/>
              <a:t>Lotte Skøt: </a:t>
            </a:r>
            <a:r>
              <a:rPr lang="en-US" sz="4300" i="1" dirty="0" smtClean="0"/>
              <a:t>Psychologist and Research Assistant</a:t>
            </a:r>
          </a:p>
          <a:p>
            <a:pPr lvl="1">
              <a:buFont typeface="Courier New" panose="02070309020205020404" pitchFamily="49" charset="0"/>
              <a:buChar char="o"/>
            </a:pPr>
            <a:r>
              <a:rPr lang="en-US" sz="4300" dirty="0" smtClean="0"/>
              <a:t>Anders Elbæk Christoffersen: </a:t>
            </a:r>
            <a:r>
              <a:rPr lang="en-US" sz="4300" i="1" dirty="0" smtClean="0"/>
              <a:t>Student Assistant</a:t>
            </a:r>
          </a:p>
          <a:p>
            <a:pPr marL="0" indent="0">
              <a:buNone/>
            </a:pPr>
            <a:endParaRPr lang="en-US" sz="4300" dirty="0"/>
          </a:p>
          <a:p>
            <a:pPr>
              <a:buFont typeface="Wingdings" panose="05000000000000000000" pitchFamily="2" charset="2"/>
              <a:buChar char="§"/>
            </a:pPr>
            <a:r>
              <a:rPr lang="en-US" sz="4300" b="1" dirty="0"/>
              <a:t>National Danish Deaf Association</a:t>
            </a:r>
          </a:p>
          <a:p>
            <a:pPr lvl="1">
              <a:buFont typeface="Courier New" panose="02070309020205020404" pitchFamily="49" charset="0"/>
              <a:buChar char="o"/>
            </a:pPr>
            <a:r>
              <a:rPr lang="en-US" sz="4300" dirty="0"/>
              <a:t>Klaus Huse: </a:t>
            </a:r>
            <a:r>
              <a:rPr lang="en-US" sz="4300" i="1" dirty="0"/>
              <a:t>Union Consultant</a:t>
            </a:r>
          </a:p>
          <a:p>
            <a:pPr lvl="1">
              <a:buFont typeface="Courier New" panose="02070309020205020404" pitchFamily="49" charset="0"/>
              <a:buChar char="o"/>
            </a:pPr>
            <a:r>
              <a:rPr lang="en-US" sz="4300" dirty="0"/>
              <a:t>Jørgen Sandholt: </a:t>
            </a:r>
            <a:r>
              <a:rPr lang="en-US" sz="4300" i="1" dirty="0"/>
              <a:t>Sig language </a:t>
            </a:r>
            <a:r>
              <a:rPr lang="en-US" sz="4300" i="1" dirty="0" smtClean="0"/>
              <a:t>interpreter</a:t>
            </a:r>
          </a:p>
          <a:p>
            <a:pPr lvl="1">
              <a:buFont typeface="Courier New" panose="02070309020205020404" pitchFamily="49" charset="0"/>
              <a:buChar char="o"/>
            </a:pPr>
            <a:r>
              <a:rPr lang="en-US" sz="4300" dirty="0" smtClean="0"/>
              <a:t>Annebrit Hjort: </a:t>
            </a:r>
            <a:r>
              <a:rPr lang="en-US" sz="4300" i="1" dirty="0" smtClean="0"/>
              <a:t>Nurse</a:t>
            </a:r>
            <a:endParaRPr lang="en-US" sz="4300" i="1" dirty="0"/>
          </a:p>
          <a:p>
            <a:pPr>
              <a:buFont typeface="Courier New" panose="02070309020205020404" pitchFamily="49" charset="0"/>
              <a:buChar char="o"/>
            </a:pPr>
            <a:endParaRPr lang="en-US" sz="4300" dirty="0"/>
          </a:p>
          <a:p>
            <a:pPr>
              <a:buFont typeface="Wingdings" panose="05000000000000000000" pitchFamily="2" charset="2"/>
              <a:buChar char="§"/>
            </a:pPr>
            <a:r>
              <a:rPr lang="en-US" sz="4300" b="1" dirty="0" smtClean="0"/>
              <a:t>Capital Region Psychiatry,</a:t>
            </a:r>
          </a:p>
          <a:p>
            <a:pPr marL="0" indent="0">
              <a:buNone/>
            </a:pPr>
            <a:r>
              <a:rPr lang="en-US" sz="4300" b="1" dirty="0" smtClean="0"/>
              <a:t>           Psychiatric Center Ballerup: Deaf Team</a:t>
            </a:r>
          </a:p>
          <a:p>
            <a:pPr lvl="1">
              <a:buFont typeface="Courier New" panose="02070309020205020404" pitchFamily="49" charset="0"/>
              <a:buChar char="o"/>
            </a:pPr>
            <a:r>
              <a:rPr lang="en-US" sz="4300" dirty="0" smtClean="0"/>
              <a:t>Per </a:t>
            </a:r>
            <a:r>
              <a:rPr lang="en-US" sz="4300" dirty="0"/>
              <a:t>Jensen: </a:t>
            </a:r>
            <a:r>
              <a:rPr lang="en-US" sz="4300" i="1" dirty="0"/>
              <a:t>Chief consultant</a:t>
            </a:r>
          </a:p>
          <a:p>
            <a:pPr lvl="1">
              <a:buFont typeface="Courier New" panose="02070309020205020404" pitchFamily="49" charset="0"/>
              <a:buChar char="o"/>
            </a:pPr>
            <a:r>
              <a:rPr lang="en-US" sz="4300" dirty="0"/>
              <a:t>Jeanette From Taubert: </a:t>
            </a:r>
            <a:r>
              <a:rPr lang="en-US" sz="4300" i="1" dirty="0"/>
              <a:t>Head </a:t>
            </a:r>
            <a:r>
              <a:rPr lang="en-US" sz="4300" i="1" dirty="0" smtClean="0"/>
              <a:t>nurse</a:t>
            </a:r>
          </a:p>
          <a:p>
            <a:pPr lvl="1">
              <a:buFont typeface="Courier New" panose="02070309020205020404" pitchFamily="49" charset="0"/>
              <a:buChar char="o"/>
            </a:pPr>
            <a:r>
              <a:rPr lang="en-US" sz="4300" dirty="0" smtClean="0"/>
              <a:t>Annebrit Hjort: </a:t>
            </a:r>
            <a:r>
              <a:rPr lang="en-US" sz="4300" i="1" dirty="0" smtClean="0"/>
              <a:t>Nurse</a:t>
            </a:r>
            <a:endParaRPr lang="en-US" sz="4300" i="1" dirty="0"/>
          </a:p>
          <a:p>
            <a:pPr lvl="1"/>
            <a:endParaRPr lang="en-US" sz="4300" dirty="0"/>
          </a:p>
          <a:p>
            <a:pPr>
              <a:buFont typeface="Wingdings" panose="05000000000000000000" pitchFamily="2" charset="2"/>
              <a:buChar char="§"/>
            </a:pPr>
            <a:r>
              <a:rPr lang="en-US" sz="4300" b="1" dirty="0" smtClean="0"/>
              <a:t>Rescue Center Denmark</a:t>
            </a:r>
          </a:p>
          <a:p>
            <a:pPr lvl="1">
              <a:buFont typeface="Courier New" panose="02070309020205020404" pitchFamily="49" charset="0"/>
              <a:buChar char="o"/>
            </a:pPr>
            <a:r>
              <a:rPr lang="en-US" sz="4300" dirty="0" smtClean="0"/>
              <a:t>Eigil G.R Hvid: </a:t>
            </a:r>
            <a:r>
              <a:rPr lang="en-US" sz="4300" i="1" dirty="0" smtClean="0"/>
              <a:t>Course Instructor/team coordinator</a:t>
            </a:r>
          </a:p>
          <a:p>
            <a:pPr marL="0" indent="0">
              <a:buNone/>
            </a:pPr>
            <a:endParaRPr lang="en-US" sz="4300" dirty="0"/>
          </a:p>
          <a:p>
            <a:pPr>
              <a:buFont typeface="Wingdings" panose="05000000000000000000" pitchFamily="2" charset="2"/>
              <a:buChar char="§"/>
            </a:pPr>
            <a:r>
              <a:rPr lang="en-US" sz="4300" b="1" dirty="0"/>
              <a:t>The Rescue  Workers’ Developmental Secretariat (3F)</a:t>
            </a:r>
          </a:p>
          <a:p>
            <a:pPr lvl="1">
              <a:buFont typeface="Courier New" panose="02070309020205020404" pitchFamily="49" charset="0"/>
              <a:buChar char="o"/>
            </a:pPr>
            <a:r>
              <a:rPr lang="en-US" sz="4300" dirty="0"/>
              <a:t>Mikkel Andersen: </a:t>
            </a:r>
            <a:r>
              <a:rPr lang="en-US" sz="4300" i="1" dirty="0"/>
              <a:t>Chief, FALCK rescue worker</a:t>
            </a:r>
          </a:p>
          <a:p>
            <a:pPr lvl="1">
              <a:buFont typeface="Courier New" panose="02070309020205020404" pitchFamily="49" charset="0"/>
              <a:buChar char="o"/>
            </a:pPr>
            <a:r>
              <a:rPr lang="en-US" sz="4300" dirty="0"/>
              <a:t>Martin Zimling:  </a:t>
            </a:r>
            <a:r>
              <a:rPr lang="en-US" sz="4300" i="1" dirty="0"/>
              <a:t>Supervisor, FALCK rescue </a:t>
            </a:r>
            <a:r>
              <a:rPr lang="en-US" sz="4300" i="1" dirty="0" smtClean="0"/>
              <a:t>worker</a:t>
            </a:r>
          </a:p>
          <a:p>
            <a:pPr lvl="1">
              <a:buFont typeface="Courier New" panose="02070309020205020404" pitchFamily="49" charset="0"/>
              <a:buChar char="o"/>
            </a:pPr>
            <a:endParaRPr lang="en-US" sz="4300" dirty="0"/>
          </a:p>
          <a:p>
            <a:pPr marL="0" indent="0">
              <a:buNone/>
            </a:pPr>
            <a:endParaRPr lang="en-US" sz="1600" dirty="0"/>
          </a:p>
          <a:p>
            <a:pPr marL="0" indent="0">
              <a:buNone/>
            </a:pPr>
            <a:endParaRPr lang="en-US" sz="1600" dirty="0" smtClean="0"/>
          </a:p>
          <a:p>
            <a:endParaRPr lang="en-US" sz="1600" dirty="0" smtClean="0"/>
          </a:p>
          <a:p>
            <a:pPr marL="0" indent="0">
              <a:buNone/>
            </a:pPr>
            <a:endParaRPr lang="en-US" sz="1600" dirty="0" smtClean="0"/>
          </a:p>
        </p:txBody>
      </p:sp>
      <p:sp>
        <p:nvSpPr>
          <p:cNvPr id="11" name="Pladsholder til indhold 10"/>
          <p:cNvSpPr>
            <a:spLocks noGrp="1"/>
          </p:cNvSpPr>
          <p:nvPr>
            <p:ph sz="half" idx="2"/>
          </p:nvPr>
        </p:nvSpPr>
        <p:spPr/>
        <p:txBody>
          <a:bodyPr>
            <a:noAutofit/>
          </a:bodyPr>
          <a:lstStyle/>
          <a:p>
            <a:pPr>
              <a:buFont typeface="Wingdings" panose="05000000000000000000" pitchFamily="2" charset="2"/>
              <a:buChar char="§"/>
            </a:pPr>
            <a:r>
              <a:rPr lang="en-US" sz="1100" b="1" dirty="0" smtClean="0"/>
              <a:t>Danish National </a:t>
            </a:r>
            <a:r>
              <a:rPr lang="en-US" sz="1100" b="1" dirty="0"/>
              <a:t>Police</a:t>
            </a:r>
          </a:p>
          <a:p>
            <a:pPr marL="571500" lvl="1" indent="-171450">
              <a:buFont typeface="Courier New" panose="02070309020205020404" pitchFamily="49" charset="0"/>
              <a:buChar char="o"/>
            </a:pPr>
            <a:r>
              <a:rPr lang="en-US" sz="1100" dirty="0" smtClean="0"/>
              <a:t>Steen Herlev Larsen: </a:t>
            </a:r>
            <a:r>
              <a:rPr lang="en-US" sz="1100" i="1" dirty="0" smtClean="0"/>
              <a:t>Police Commissioner at Center for Emergency Communications</a:t>
            </a:r>
          </a:p>
          <a:p>
            <a:pPr marL="571500" lvl="1" indent="-171450">
              <a:buFont typeface="Courier New" panose="02070309020205020404" pitchFamily="49" charset="0"/>
              <a:buChar char="o"/>
            </a:pPr>
            <a:r>
              <a:rPr lang="en-US" sz="1100" dirty="0" smtClean="0"/>
              <a:t>Lotte </a:t>
            </a:r>
            <a:r>
              <a:rPr lang="en-US" sz="1100" dirty="0"/>
              <a:t>Krag: </a:t>
            </a:r>
            <a:r>
              <a:rPr lang="en-US" sz="1100" i="1" dirty="0" smtClean="0"/>
              <a:t>Psychologist and teacher at Police School</a:t>
            </a:r>
            <a:endParaRPr lang="en-US" sz="1100" i="1" dirty="0"/>
          </a:p>
          <a:p>
            <a:pPr marL="0" indent="0">
              <a:buNone/>
            </a:pPr>
            <a:endParaRPr lang="en-US" sz="1100" dirty="0"/>
          </a:p>
          <a:p>
            <a:pPr>
              <a:buFont typeface="Wingdings" panose="05000000000000000000" pitchFamily="2" charset="2"/>
              <a:buChar char="§"/>
            </a:pPr>
            <a:r>
              <a:rPr lang="en-US" sz="1100" b="1" dirty="0"/>
              <a:t>Psychologist Unit, FALCK Health Care</a:t>
            </a:r>
          </a:p>
          <a:p>
            <a:pPr marL="571500" lvl="1" indent="-171450">
              <a:buFont typeface="Courier New" panose="02070309020205020404" pitchFamily="49" charset="0"/>
              <a:buChar char="o"/>
            </a:pPr>
            <a:r>
              <a:rPr lang="en-US" sz="1100" dirty="0"/>
              <a:t>Helle Berentzen: </a:t>
            </a:r>
            <a:r>
              <a:rPr lang="en-US" sz="1100" i="1" dirty="0" smtClean="0"/>
              <a:t>Psychologist</a:t>
            </a:r>
          </a:p>
          <a:p>
            <a:pPr marL="400050" lvl="1" indent="0">
              <a:buNone/>
            </a:pPr>
            <a:endParaRPr lang="en-US" sz="1100" dirty="0"/>
          </a:p>
          <a:p>
            <a:pPr>
              <a:buFont typeface="Wingdings" panose="05000000000000000000" pitchFamily="2" charset="2"/>
              <a:buChar char="§"/>
            </a:pPr>
            <a:r>
              <a:rPr lang="en-US" sz="1100" b="1" dirty="0" smtClean="0"/>
              <a:t>Private Clinic</a:t>
            </a:r>
          </a:p>
          <a:p>
            <a:pPr marL="571500" lvl="1" indent="-171450">
              <a:buFont typeface="Courier New" panose="02070309020205020404" pitchFamily="49" charset="0"/>
              <a:buChar char="o"/>
            </a:pPr>
            <a:r>
              <a:rPr lang="en-US" sz="1100" dirty="0" smtClean="0"/>
              <a:t>Pia Nielsen: </a:t>
            </a:r>
            <a:r>
              <a:rPr lang="en-US" sz="1100" i="1" dirty="0" smtClean="0"/>
              <a:t>Family- and psychotherapist</a:t>
            </a:r>
          </a:p>
          <a:p>
            <a:pPr marL="400050" lvl="1" indent="0">
              <a:buNone/>
            </a:pPr>
            <a:endParaRPr lang="en-US" sz="1100" i="1" dirty="0" smtClean="0"/>
          </a:p>
          <a:p>
            <a:pPr>
              <a:buFont typeface="Wingdings" panose="05000000000000000000" pitchFamily="2" charset="2"/>
              <a:buChar char="§"/>
            </a:pPr>
            <a:r>
              <a:rPr lang="en-US" sz="1100" b="1" dirty="0"/>
              <a:t>Center for </a:t>
            </a:r>
            <a:r>
              <a:rPr lang="en-US" sz="1100" b="1" dirty="0" smtClean="0"/>
              <a:t>Deaf, Odense</a:t>
            </a:r>
            <a:endParaRPr lang="en-US" sz="1100" b="1" dirty="0"/>
          </a:p>
          <a:p>
            <a:pPr lvl="1">
              <a:buFont typeface="Courier New" panose="02070309020205020404" pitchFamily="49" charset="0"/>
              <a:buChar char="o"/>
            </a:pPr>
            <a:r>
              <a:rPr lang="en-US" sz="1100" dirty="0"/>
              <a:t>Susanne Ørum: </a:t>
            </a:r>
            <a:r>
              <a:rPr lang="en-US" sz="1100" i="1" dirty="0"/>
              <a:t>Sign language interpreter</a:t>
            </a:r>
          </a:p>
          <a:p>
            <a:pPr marL="0" indent="0">
              <a:buNone/>
            </a:pPr>
            <a:endParaRPr lang="en-US" sz="1100" dirty="0"/>
          </a:p>
          <a:p>
            <a:pPr>
              <a:buFont typeface="Wingdings" panose="05000000000000000000" pitchFamily="2" charset="2"/>
              <a:buChar char="§"/>
            </a:pPr>
            <a:r>
              <a:rPr lang="en-US" sz="1100" b="1" dirty="0" smtClean="0"/>
              <a:t>Interview participant: Qualitative study on hearing impairment</a:t>
            </a: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50009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800" b="1" dirty="0" err="1" smtClean="0">
                <a:latin typeface="+mn-lt"/>
                <a:cs typeface="Times New Roman" panose="02020603050405020304" pitchFamily="18" charset="0"/>
              </a:rPr>
              <a:t>Introduction</a:t>
            </a:r>
            <a:r>
              <a:rPr lang="da-DK" sz="1800" b="1" dirty="0">
                <a:latin typeface="+mn-lt"/>
                <a:cs typeface="Times New Roman" panose="02020603050405020304" pitchFamily="18" charset="0"/>
              </a:rPr>
              <a:t>:</a:t>
            </a:r>
            <a:r>
              <a:rPr lang="da-DK" sz="1800" b="1" dirty="0" smtClean="0">
                <a:latin typeface="+mn-lt"/>
                <a:cs typeface="Times New Roman" panose="02020603050405020304" pitchFamily="18" charset="0"/>
              </a:rPr>
              <a:t/>
            </a:r>
            <a:br>
              <a:rPr lang="da-DK" sz="1800" b="1" dirty="0" smtClean="0">
                <a:latin typeface="+mn-lt"/>
                <a:cs typeface="Times New Roman" panose="02020603050405020304" pitchFamily="18" charset="0"/>
              </a:rPr>
            </a:br>
            <a:r>
              <a:rPr lang="da-DK" sz="1800" b="1" dirty="0" smtClean="0">
                <a:latin typeface="+mn-lt"/>
                <a:cs typeface="Times New Roman" panose="02020603050405020304" pitchFamily="18" charset="0"/>
              </a:rPr>
              <a:t>Professor Ask Elklit</a:t>
            </a:r>
            <a:br>
              <a:rPr lang="da-DK" sz="1800" b="1" dirty="0" smtClean="0">
                <a:latin typeface="+mn-lt"/>
                <a:cs typeface="Times New Roman" panose="02020603050405020304" pitchFamily="18" charset="0"/>
              </a:rPr>
            </a:br>
            <a:endParaRPr lang="da-DK" sz="18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fontScale="92500" lnSpcReduction="20000"/>
          </a:bodyPr>
          <a:lstStyle/>
          <a:p>
            <a:r>
              <a:rPr lang="en-US" sz="1600" dirty="0" smtClean="0"/>
              <a:t>General information about trauma </a:t>
            </a:r>
          </a:p>
          <a:p>
            <a:pPr marL="0" indent="0">
              <a:buNone/>
            </a:pPr>
            <a:endParaRPr lang="en-US" sz="1600" dirty="0" smtClean="0"/>
          </a:p>
          <a:p>
            <a:pPr lvl="1">
              <a:buFont typeface="Wingdings" panose="05000000000000000000" pitchFamily="2" charset="2"/>
              <a:buChar char="Ø"/>
            </a:pPr>
            <a:r>
              <a:rPr lang="en-US" sz="1600" dirty="0" smtClean="0"/>
              <a:t>Psychotraumatology is a new area within psychology </a:t>
            </a:r>
          </a:p>
          <a:p>
            <a:pPr lvl="1">
              <a:buFont typeface="Wingdings" panose="05000000000000000000" pitchFamily="2" charset="2"/>
              <a:buChar char="Ø"/>
            </a:pPr>
            <a:r>
              <a:rPr lang="en-US" sz="1600" dirty="0" smtClean="0"/>
              <a:t>What is trauma?</a:t>
            </a:r>
          </a:p>
          <a:p>
            <a:pPr lvl="1">
              <a:buFont typeface="Wingdings" panose="05000000000000000000" pitchFamily="2" charset="2"/>
              <a:buChar char="Ø"/>
            </a:pPr>
            <a:r>
              <a:rPr lang="en-US" sz="1600" dirty="0" smtClean="0"/>
              <a:t>The experience of something life threatening</a:t>
            </a:r>
          </a:p>
          <a:p>
            <a:pPr lvl="1">
              <a:buFont typeface="Wingdings" panose="05000000000000000000" pitchFamily="2" charset="2"/>
              <a:buChar char="Ø"/>
            </a:pPr>
            <a:r>
              <a:rPr lang="en-US" sz="1600" dirty="0" smtClean="0"/>
              <a:t>The subjective experience</a:t>
            </a:r>
          </a:p>
          <a:p>
            <a:pPr lvl="1">
              <a:buFont typeface="Wingdings" panose="05000000000000000000" pitchFamily="2" charset="2"/>
              <a:buChar char="Ø"/>
            </a:pPr>
            <a:r>
              <a:rPr lang="en-US" sz="1600" dirty="0" smtClean="0"/>
              <a:t>The process of being traumatized</a:t>
            </a:r>
          </a:p>
          <a:p>
            <a:pPr lvl="1">
              <a:buFont typeface="Wingdings" panose="05000000000000000000" pitchFamily="2" charset="2"/>
              <a:buChar char="Ø"/>
            </a:pPr>
            <a:endParaRPr lang="en-US" sz="1600" dirty="0" smtClean="0"/>
          </a:p>
          <a:p>
            <a:r>
              <a:rPr lang="en-US" sz="1600" dirty="0" smtClean="0"/>
              <a:t>Identification of traumatized individuals</a:t>
            </a:r>
          </a:p>
          <a:p>
            <a:endParaRPr lang="en-US" sz="1600" dirty="0" smtClean="0"/>
          </a:p>
          <a:p>
            <a:pPr lvl="1">
              <a:buFont typeface="Wingdings" panose="05000000000000000000" pitchFamily="2" charset="2"/>
              <a:buChar char="Ø"/>
            </a:pPr>
            <a:r>
              <a:rPr lang="en-US" sz="1600" dirty="0" smtClean="0"/>
              <a:t>Acute Stress Disorder (ASD) – identification of treatment needs early</a:t>
            </a:r>
          </a:p>
          <a:p>
            <a:pPr lvl="1">
              <a:buFont typeface="Wingdings" panose="05000000000000000000" pitchFamily="2" charset="2"/>
              <a:buChar char="Ø"/>
            </a:pPr>
            <a:r>
              <a:rPr lang="en-US" sz="1600" dirty="0" smtClean="0"/>
              <a:t>Posttraumatic stress disorder (PTSD) – reliving/avoidance/hypervigilance</a:t>
            </a:r>
          </a:p>
          <a:p>
            <a:pPr lvl="1">
              <a:buFont typeface="Wingdings" panose="05000000000000000000" pitchFamily="2" charset="2"/>
              <a:buChar char="Ø"/>
            </a:pPr>
            <a:r>
              <a:rPr lang="en-US" sz="1600" dirty="0" smtClean="0"/>
              <a:t>Risk of PTSD is dependent on trauma types</a:t>
            </a:r>
          </a:p>
          <a:p>
            <a:pPr lvl="1">
              <a:buFont typeface="Wingdings" panose="05000000000000000000" pitchFamily="2" charset="2"/>
              <a:buChar char="Ø"/>
            </a:pPr>
            <a:r>
              <a:rPr lang="en-US" sz="1600" dirty="0" smtClean="0"/>
              <a:t>PTSD over time (3 month window)</a:t>
            </a:r>
          </a:p>
          <a:p>
            <a:pPr lvl="1">
              <a:buFont typeface="Wingdings" panose="05000000000000000000" pitchFamily="2" charset="2"/>
              <a:buChar char="Ø"/>
            </a:pPr>
            <a:r>
              <a:rPr lang="en-US" sz="1600" dirty="0" smtClean="0"/>
              <a:t>Chronicity</a:t>
            </a:r>
          </a:p>
          <a:p>
            <a:pPr lvl="1">
              <a:buFont typeface="Wingdings" panose="05000000000000000000" pitchFamily="2" charset="2"/>
              <a:buChar char="Ø"/>
            </a:pPr>
            <a:r>
              <a:rPr lang="en-US" sz="1600" dirty="0" smtClean="0"/>
              <a:t>Comorbidity</a:t>
            </a:r>
          </a:p>
          <a:p>
            <a:pPr lvl="1">
              <a:buFont typeface="Wingdings" panose="05000000000000000000" pitchFamily="2" charset="2"/>
              <a:buChar char="Ø"/>
            </a:pPr>
            <a:r>
              <a:rPr lang="en-US" sz="1600" dirty="0" smtClean="0"/>
              <a:t>After longer periods of time: personality changes and physical illness</a:t>
            </a:r>
          </a:p>
          <a:p>
            <a:pPr lvl="1">
              <a:buFont typeface="Wingdings" panose="05000000000000000000" pitchFamily="2" charset="2"/>
              <a:buChar char="Ø"/>
            </a:pPr>
            <a:endParaRPr lang="en-US" sz="1600" dirty="0"/>
          </a:p>
          <a:p>
            <a:pPr marL="400050"/>
            <a:r>
              <a:rPr lang="en-US" sz="1600" dirty="0" smtClean="0"/>
              <a:t>Psychological mechanisms associated with trauma</a:t>
            </a:r>
          </a:p>
          <a:p>
            <a:pPr marL="514350" lvl="1" indent="0">
              <a:buNone/>
            </a:pPr>
            <a:endParaRPr lang="en-US" sz="1600" dirty="0" smtClean="0"/>
          </a:p>
          <a:p>
            <a:pPr marL="800100" lvl="1">
              <a:buFont typeface="Wingdings" panose="05000000000000000000" pitchFamily="2" charset="2"/>
              <a:buChar char="Ø"/>
            </a:pPr>
            <a:endParaRPr lang="en-US" sz="1600" dirty="0"/>
          </a:p>
          <a:p>
            <a:pPr indent="-285750"/>
            <a:r>
              <a:rPr lang="en-US" sz="1600" dirty="0" smtClean="0"/>
              <a:t>Influence of social support</a:t>
            </a:r>
          </a:p>
          <a:p>
            <a:pPr marL="0" indent="0">
              <a:buNone/>
            </a:pPr>
            <a:endParaRPr lang="en-US" sz="1600" dirty="0" smtClean="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37002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800" b="1" dirty="0" smtClean="0">
                <a:latin typeface="+mn-lt"/>
                <a:cs typeface="Times New Roman" panose="02020603050405020304" pitchFamily="18" charset="0"/>
              </a:rPr>
              <a:t>Presentation</a:t>
            </a:r>
            <a:r>
              <a:rPr lang="da-DK" sz="1800" b="1" smtClean="0">
                <a:latin typeface="+mn-lt"/>
                <a:cs typeface="Times New Roman" panose="02020603050405020304" pitchFamily="18" charset="0"/>
              </a:rPr>
              <a:t>: Klaus </a:t>
            </a:r>
            <a:r>
              <a:rPr lang="da-DK" sz="1800" b="1" dirty="0" smtClean="0">
                <a:latin typeface="+mn-lt"/>
                <a:cs typeface="Times New Roman" panose="02020603050405020304" pitchFamily="18" charset="0"/>
              </a:rPr>
              <a:t>Huse</a:t>
            </a:r>
            <a:br>
              <a:rPr lang="da-DK" sz="1800" b="1" dirty="0" smtClean="0">
                <a:latin typeface="+mn-lt"/>
                <a:cs typeface="Times New Roman" panose="02020603050405020304" pitchFamily="18" charset="0"/>
              </a:rPr>
            </a:br>
            <a:endParaRPr lang="da-DK" sz="18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lnSpcReduction="10000"/>
          </a:bodyPr>
          <a:lstStyle/>
          <a:p>
            <a:r>
              <a:rPr lang="en-US" sz="1400" dirty="0" smtClean="0"/>
              <a:t>Consultant at the </a:t>
            </a:r>
            <a:r>
              <a:rPr lang="en-US" sz="1400" b="1" dirty="0" smtClean="0"/>
              <a:t>Danish Deaf Association</a:t>
            </a:r>
          </a:p>
          <a:p>
            <a:r>
              <a:rPr lang="en-US" sz="1400" dirty="0" smtClean="0"/>
              <a:t>Presentation took place via a Skype link plus sign language interpreter</a:t>
            </a:r>
            <a:endParaRPr lang="en-US" sz="1400" dirty="0"/>
          </a:p>
          <a:p>
            <a:r>
              <a:rPr lang="en-US" sz="1400" b="1" dirty="0" smtClean="0"/>
              <a:t>Main points</a:t>
            </a:r>
          </a:p>
          <a:p>
            <a:pPr lvl="1">
              <a:buFont typeface="Wingdings" panose="05000000000000000000" pitchFamily="2" charset="2"/>
              <a:buChar char="Ø"/>
            </a:pPr>
            <a:r>
              <a:rPr lang="en-US" sz="1400" dirty="0" smtClean="0"/>
              <a:t>The Danish Deaf Association is working towards making it easier for sign language dependent individuals.</a:t>
            </a:r>
          </a:p>
          <a:p>
            <a:pPr lvl="1">
              <a:buFont typeface="Wingdings" panose="05000000000000000000" pitchFamily="2" charset="2"/>
              <a:buChar char="Ø"/>
            </a:pPr>
            <a:r>
              <a:rPr lang="en-US" sz="1400" dirty="0" smtClean="0"/>
              <a:t>Technology has contributed greatly to the minimization of communication barriers – room for improvement.</a:t>
            </a:r>
          </a:p>
          <a:p>
            <a:pPr lvl="1">
              <a:buFont typeface="Wingdings" panose="05000000000000000000" pitchFamily="2" charset="2"/>
              <a:buChar char="Ø"/>
            </a:pPr>
            <a:r>
              <a:rPr lang="en-US" sz="1400" dirty="0" smtClean="0"/>
              <a:t>Difficult for hearing impaired individuals to ring emergency services (112) at night: The Capital Region and National Police have established an emergency SMS service; The emergency Management Agency has established an SMS service that sends a warning in the event of a disaster/major accident.</a:t>
            </a:r>
          </a:p>
          <a:p>
            <a:pPr lvl="1">
              <a:buFont typeface="Wingdings" panose="05000000000000000000" pitchFamily="2" charset="2"/>
              <a:buChar char="Ø"/>
            </a:pPr>
            <a:r>
              <a:rPr lang="en-US" sz="1400" dirty="0" smtClean="0"/>
              <a:t>Difficult to obtain a sign language interpreter e.g. at the doctor’s surgery and hospitals; some places won’t call for an interpreter; it is often wrongly assumed that the families of hearing impaired individuals can interpret for them; </a:t>
            </a:r>
            <a:r>
              <a:rPr lang="en-US" sz="1400" b="1" dirty="0" smtClean="0"/>
              <a:t>staff should be able to call for an interpreter without having to go through the whole bureaucracy.</a:t>
            </a:r>
          </a:p>
          <a:p>
            <a:pPr lvl="1">
              <a:buFont typeface="Wingdings" panose="05000000000000000000" pitchFamily="2" charset="2"/>
              <a:buChar char="Ø"/>
            </a:pPr>
            <a:r>
              <a:rPr lang="en-US" sz="1400" dirty="0" smtClean="0"/>
              <a:t>It is a major </a:t>
            </a:r>
            <a:r>
              <a:rPr lang="en-US" sz="1400" dirty="0"/>
              <a:t>burden for hearing impaired individuals to have to insist on getting </a:t>
            </a:r>
            <a:r>
              <a:rPr lang="en-US" sz="1400" dirty="0" smtClean="0"/>
              <a:t>a sign language interpreter </a:t>
            </a:r>
            <a:r>
              <a:rPr lang="en-US" sz="1400" dirty="0"/>
              <a:t>time after time, especially for those who are psychologically weak and </a:t>
            </a:r>
            <a:r>
              <a:rPr lang="en-US" sz="1400" dirty="0" smtClean="0"/>
              <a:t>lack resources.</a:t>
            </a:r>
          </a:p>
          <a:p>
            <a:pPr lvl="1">
              <a:buFont typeface="Wingdings" panose="05000000000000000000" pitchFamily="2" charset="2"/>
              <a:buChar char="Ø"/>
            </a:pPr>
            <a:r>
              <a:rPr lang="en-US" sz="1400" dirty="0" smtClean="0"/>
              <a:t>The psychiatric center in Ballerup is the only place in Denmark that specializes in Deaf psychiatry; The Danish Deaf Association would like to see this offer spread across Denmark.</a:t>
            </a:r>
          </a:p>
          <a:p>
            <a:pPr lvl="1">
              <a:buFont typeface="Wingdings" panose="05000000000000000000" pitchFamily="2" charset="2"/>
              <a:buChar char="Ø"/>
            </a:pPr>
            <a:r>
              <a:rPr lang="en-US" sz="1400" dirty="0" smtClean="0"/>
              <a:t>Suggestions for improvement: Smartphone; </a:t>
            </a:r>
            <a:r>
              <a:rPr lang="en-US" sz="1400" dirty="0" err="1" smtClean="0"/>
              <a:t>Trygfonden</a:t>
            </a:r>
            <a:r>
              <a:rPr lang="en-US" sz="1400" dirty="0" smtClean="0"/>
              <a:t> has recently designed an APP that allows individuals to press a button for help using a GPS function; good idea to develop an APP whereby hearing impaired individuals can communicate – using basic symbols -  their name, age, type of accident etc</a:t>
            </a:r>
            <a:r>
              <a:rPr lang="en-US" sz="1400" dirty="0"/>
              <a:t>.</a:t>
            </a:r>
            <a:endParaRPr lang="en-US" sz="1400" dirty="0" smtClean="0"/>
          </a:p>
          <a:p>
            <a:pPr marL="0" indent="0">
              <a:buNone/>
            </a:pPr>
            <a:endParaRPr lang="en-US" sz="1400" dirty="0"/>
          </a:p>
          <a:p>
            <a:pPr marL="0" indent="0">
              <a:buNone/>
            </a:pPr>
            <a:endParaRPr lang="en-US" sz="1600" dirty="0" smtClean="0"/>
          </a:p>
          <a:p>
            <a:pPr marL="0" indent="0">
              <a:buNone/>
            </a:pPr>
            <a:endParaRPr lang="en-US" sz="1600" dirty="0" smtClean="0"/>
          </a:p>
          <a:p>
            <a:pPr marL="0" indent="0">
              <a:buNone/>
            </a:pPr>
            <a:endParaRPr lang="en-US" sz="1600" dirty="0" smtClean="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62399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800" b="1" dirty="0" smtClean="0">
                <a:latin typeface="+mn-lt"/>
                <a:cs typeface="Times New Roman" panose="02020603050405020304" pitchFamily="18" charset="0"/>
              </a:rPr>
              <a:t>Presentation: </a:t>
            </a:r>
            <a:br>
              <a:rPr lang="da-DK" sz="1800" b="1" dirty="0" smtClean="0">
                <a:latin typeface="+mn-lt"/>
                <a:cs typeface="Times New Roman" panose="02020603050405020304" pitchFamily="18" charset="0"/>
              </a:rPr>
            </a:br>
            <a:r>
              <a:rPr lang="da-DK" sz="1800" b="1" dirty="0" smtClean="0">
                <a:latin typeface="+mn-lt"/>
                <a:cs typeface="Times New Roman" panose="02020603050405020304" pitchFamily="18" charset="0"/>
              </a:rPr>
              <a:t>Interview participant </a:t>
            </a:r>
            <a:r>
              <a:rPr lang="da-DK" sz="2400" b="1" dirty="0" smtClean="0">
                <a:latin typeface="+mn-lt"/>
                <a:cs typeface="Times New Roman" panose="02020603050405020304" pitchFamily="18" charset="0"/>
              </a:rPr>
              <a:t/>
            </a:r>
            <a:br>
              <a:rPr lang="da-DK" sz="2400" b="1" dirty="0" smtClean="0">
                <a:latin typeface="+mn-lt"/>
                <a:cs typeface="Times New Roman" panose="02020603050405020304" pitchFamily="18" charset="0"/>
              </a:rPr>
            </a:br>
            <a:endParaRPr lang="da-DK" sz="24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a:bodyPr>
          <a:lstStyle/>
          <a:p>
            <a:r>
              <a:rPr lang="en-US" sz="1400" dirty="0" smtClean="0"/>
              <a:t>Facts about Deaf culture</a:t>
            </a:r>
          </a:p>
          <a:p>
            <a:pPr lvl="1">
              <a:buFont typeface="Wingdings" panose="05000000000000000000" pitchFamily="2" charset="2"/>
              <a:buChar char="Ø"/>
            </a:pPr>
            <a:r>
              <a:rPr lang="en-US" sz="1400" dirty="0" smtClean="0"/>
              <a:t>Individuals in the Deaf community consider themselves as being part of a </a:t>
            </a:r>
            <a:r>
              <a:rPr lang="en-US" sz="1400" b="1" dirty="0" smtClean="0"/>
              <a:t>linguistic and cultural minority group</a:t>
            </a:r>
            <a:r>
              <a:rPr lang="en-US" sz="1400" dirty="0" smtClean="0"/>
              <a:t>; do </a:t>
            </a:r>
            <a:r>
              <a:rPr lang="en-US" sz="1400" i="1" dirty="0" smtClean="0"/>
              <a:t>not</a:t>
            </a:r>
            <a:r>
              <a:rPr lang="en-US" sz="1400" dirty="0" smtClean="0"/>
              <a:t> like to be referred to as handicapped.</a:t>
            </a:r>
          </a:p>
          <a:p>
            <a:pPr lvl="1">
              <a:buFont typeface="Wingdings" panose="05000000000000000000" pitchFamily="2" charset="2"/>
              <a:buChar char="Ø"/>
            </a:pPr>
            <a:r>
              <a:rPr lang="en-US" sz="1400" dirty="0" smtClean="0"/>
              <a:t>Danish sign language is not an international language; use of private (non-accredited) language/grammar.</a:t>
            </a:r>
          </a:p>
          <a:p>
            <a:pPr lvl="1">
              <a:buFont typeface="Wingdings" panose="05000000000000000000" pitchFamily="2" charset="2"/>
              <a:buChar char="Ø"/>
            </a:pPr>
            <a:r>
              <a:rPr lang="en-US" sz="1400" dirty="0" smtClean="0"/>
              <a:t>Different levels of Danish language skills; not everybody can read, write and speak Danish.</a:t>
            </a:r>
          </a:p>
          <a:p>
            <a:pPr lvl="1">
              <a:buFont typeface="Wingdings" panose="05000000000000000000" pitchFamily="2" charset="2"/>
              <a:buChar char="Ø"/>
            </a:pPr>
            <a:r>
              <a:rPr lang="en-US" sz="1400" dirty="0" smtClean="0"/>
              <a:t>Differences in level of hearing loss – hearing apparatus, Cochlear implant etc.</a:t>
            </a:r>
          </a:p>
          <a:p>
            <a:pPr lvl="1">
              <a:buFont typeface="Wingdings" panose="05000000000000000000" pitchFamily="2" charset="2"/>
              <a:buChar char="Ø"/>
            </a:pPr>
            <a:r>
              <a:rPr lang="en-US" sz="1400" dirty="0" smtClean="0"/>
              <a:t>Different ways of communicating in sign language (drawing to speech, sign language, mouth-hand-system, hand alphabet, tactile).</a:t>
            </a:r>
            <a:endParaRPr lang="en-US" sz="1400" dirty="0">
              <a:solidFill>
                <a:srgbClr val="FF0000"/>
              </a:solidFill>
            </a:endParaRPr>
          </a:p>
          <a:p>
            <a:pPr marL="457200" lvl="1" indent="0">
              <a:buNone/>
            </a:pPr>
            <a:endParaRPr lang="en-US" sz="1400" dirty="0">
              <a:solidFill>
                <a:srgbClr val="FF0000"/>
              </a:solidFill>
            </a:endParaRPr>
          </a:p>
          <a:p>
            <a:pPr marL="400050"/>
            <a:r>
              <a:rPr lang="en-US" sz="1400" dirty="0" smtClean="0"/>
              <a:t>Recommendations to professionals</a:t>
            </a:r>
          </a:p>
          <a:p>
            <a:pPr marL="800100" lvl="1">
              <a:buFont typeface="Wingdings" panose="05000000000000000000" pitchFamily="2" charset="2"/>
              <a:buChar char="Ø"/>
            </a:pPr>
            <a:r>
              <a:rPr lang="en-US" sz="1400" dirty="0" smtClean="0"/>
              <a:t>Basic sign language skills</a:t>
            </a:r>
          </a:p>
          <a:p>
            <a:pPr marL="800100" lvl="1">
              <a:buFont typeface="Wingdings" panose="05000000000000000000" pitchFamily="2" charset="2"/>
              <a:buChar char="Ø"/>
            </a:pPr>
            <a:r>
              <a:rPr lang="en-US" sz="1400" dirty="0" smtClean="0"/>
              <a:t>Have a pen and paper ready</a:t>
            </a:r>
          </a:p>
          <a:p>
            <a:pPr marL="800100" lvl="1">
              <a:buFont typeface="Wingdings" panose="05000000000000000000" pitchFamily="2" charset="2"/>
              <a:buChar char="Ø"/>
            </a:pPr>
            <a:r>
              <a:rPr lang="en-US" sz="1400" dirty="0" smtClean="0"/>
              <a:t>Remote sign language interpretation?</a:t>
            </a:r>
          </a:p>
          <a:p>
            <a:pPr marL="800100" lvl="1">
              <a:buFont typeface="Wingdings" panose="05000000000000000000" pitchFamily="2" charset="2"/>
              <a:buChar char="Ø"/>
            </a:pPr>
            <a:r>
              <a:rPr lang="en-US" sz="1400" dirty="0" smtClean="0"/>
              <a:t>Speak slowly and clearly</a:t>
            </a: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40390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800" b="1" dirty="0" smtClean="0">
                <a:latin typeface="+mn-lt"/>
                <a:cs typeface="Times New Roman" panose="02020603050405020304" pitchFamily="18" charset="0"/>
              </a:rPr>
              <a:t>Presentation: </a:t>
            </a:r>
            <a:br>
              <a:rPr lang="da-DK" sz="1800" b="1" dirty="0" smtClean="0">
                <a:latin typeface="+mn-lt"/>
                <a:cs typeface="Times New Roman" panose="02020603050405020304" pitchFamily="18" charset="0"/>
              </a:rPr>
            </a:br>
            <a:r>
              <a:rPr lang="da-DK" sz="1800" b="1" dirty="0" smtClean="0">
                <a:latin typeface="+mn-lt"/>
                <a:cs typeface="Times New Roman" panose="02020603050405020304" pitchFamily="18" charset="0"/>
              </a:rPr>
              <a:t>Helle Berentzen</a:t>
            </a:r>
            <a:r>
              <a:rPr lang="da-DK" sz="1800" b="1" dirty="0">
                <a:latin typeface="+mn-lt"/>
                <a:cs typeface="Times New Roman" panose="02020603050405020304" pitchFamily="18" charset="0"/>
              </a:rPr>
              <a:t/>
            </a:r>
            <a:br>
              <a:rPr lang="da-DK" sz="1800" b="1" dirty="0">
                <a:latin typeface="+mn-lt"/>
                <a:cs typeface="Times New Roman" panose="02020603050405020304" pitchFamily="18" charset="0"/>
              </a:rPr>
            </a:br>
            <a:r>
              <a:rPr lang="da-DK" sz="2400" b="1" dirty="0" smtClean="0">
                <a:latin typeface="+mn-lt"/>
                <a:cs typeface="Times New Roman" panose="02020603050405020304" pitchFamily="18" charset="0"/>
              </a:rPr>
              <a:t/>
            </a:r>
            <a:br>
              <a:rPr lang="da-DK" sz="2400" b="1" dirty="0" smtClean="0">
                <a:latin typeface="+mn-lt"/>
                <a:cs typeface="Times New Roman" panose="02020603050405020304" pitchFamily="18" charset="0"/>
              </a:rPr>
            </a:br>
            <a:endParaRPr lang="da-DK" sz="24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a:bodyPr>
          <a:lstStyle/>
          <a:p>
            <a:pPr marL="0" indent="0">
              <a:buNone/>
            </a:pPr>
            <a:endParaRPr lang="en-US" sz="1600" dirty="0" smtClean="0"/>
          </a:p>
          <a:p>
            <a:r>
              <a:rPr lang="en-US" sz="1400" dirty="0" smtClean="0"/>
              <a:t>Acute Crisis Psychologist at </a:t>
            </a:r>
            <a:r>
              <a:rPr lang="en-US" sz="1400" b="1" dirty="0" smtClean="0"/>
              <a:t>Psychologist Unit, FALCK Health Care.</a:t>
            </a:r>
          </a:p>
          <a:p>
            <a:r>
              <a:rPr lang="en-US" sz="1400" dirty="0" smtClean="0"/>
              <a:t>Sign language user – often sent out acute situations.</a:t>
            </a:r>
          </a:p>
          <a:p>
            <a:r>
              <a:rPr lang="en-US" sz="1400" dirty="0" smtClean="0"/>
              <a:t>Conducts therapy with hearing impaired individuals using own sign language skills or via a sign language interpreter.</a:t>
            </a:r>
          </a:p>
          <a:p>
            <a:pPr marL="0" indent="0">
              <a:buNone/>
            </a:pPr>
            <a:endParaRPr lang="en-US" sz="1400" b="1" dirty="0" smtClean="0"/>
          </a:p>
          <a:p>
            <a:r>
              <a:rPr lang="en-US" sz="1400" b="1" dirty="0" smtClean="0"/>
              <a:t>Main points</a:t>
            </a:r>
          </a:p>
          <a:p>
            <a:pPr lvl="1">
              <a:buFont typeface="Wingdings" panose="05000000000000000000" pitchFamily="2" charset="2"/>
              <a:buChar char="Ø"/>
            </a:pPr>
            <a:r>
              <a:rPr lang="en-US" sz="1400" dirty="0" smtClean="0"/>
              <a:t>Focus on the individual, not the handicap.</a:t>
            </a:r>
          </a:p>
          <a:p>
            <a:pPr lvl="1">
              <a:buFont typeface="Wingdings" panose="05000000000000000000" pitchFamily="2" charset="2"/>
              <a:buChar char="Ø"/>
            </a:pPr>
            <a:r>
              <a:rPr lang="en-US" sz="1400" dirty="0" smtClean="0"/>
              <a:t>Use basic signs that symbolize cohesion, help, security etc.</a:t>
            </a:r>
          </a:p>
          <a:p>
            <a:pPr lvl="1">
              <a:buFont typeface="Wingdings" panose="05000000000000000000" pitchFamily="2" charset="2"/>
              <a:buChar char="Ø"/>
            </a:pPr>
            <a:r>
              <a:rPr lang="en-US" sz="1400" dirty="0" smtClean="0"/>
              <a:t>Signal values and symbols are extremely important in chaotic situations; logos, orange vest, blanket to signal warmth.</a:t>
            </a:r>
          </a:p>
          <a:p>
            <a:pPr lvl="1">
              <a:buFont typeface="Wingdings" panose="05000000000000000000" pitchFamily="2" charset="2"/>
              <a:buChar char="Ø"/>
            </a:pPr>
            <a:r>
              <a:rPr lang="en-US" sz="1400" dirty="0" smtClean="0"/>
              <a:t>Signal values are vital, especially for hearing impaired individuals who tend to be visually oriented.</a:t>
            </a:r>
          </a:p>
          <a:p>
            <a:pPr lvl="1">
              <a:buFont typeface="Wingdings" panose="05000000000000000000" pitchFamily="2" charset="2"/>
              <a:buChar char="Ø"/>
            </a:pPr>
            <a:r>
              <a:rPr lang="en-US" sz="1400" dirty="0" smtClean="0"/>
              <a:t>Good idea to learn basic phrases in sign language e.g. “the sign language interpreter is on the way”.</a:t>
            </a:r>
          </a:p>
          <a:p>
            <a:pPr lvl="1">
              <a:buFont typeface="Wingdings" panose="05000000000000000000" pitchFamily="2" charset="2"/>
              <a:buChar char="Ø"/>
            </a:pPr>
            <a:r>
              <a:rPr lang="en-US" sz="1400" dirty="0" smtClean="0"/>
              <a:t>Hearing impaired individuals have the same needs as hearing individuals in the therapy situation e.g. closeness, empathy, humor etc.</a:t>
            </a:r>
          </a:p>
          <a:p>
            <a:pPr lvl="1">
              <a:buFont typeface="Wingdings" panose="05000000000000000000" pitchFamily="2" charset="2"/>
              <a:buChar char="Ø"/>
            </a:pPr>
            <a:r>
              <a:rPr lang="en-US" sz="1400" dirty="0"/>
              <a:t>S</a:t>
            </a:r>
            <a:r>
              <a:rPr lang="en-US" sz="1400" dirty="0" smtClean="0"/>
              <a:t>ign language interpreter is important in the therapy situation; preferable to use same interpreter if multiple sessions are needed.</a:t>
            </a:r>
          </a:p>
          <a:p>
            <a:pPr lvl="1">
              <a:buFont typeface="Wingdings" panose="05000000000000000000" pitchFamily="2" charset="2"/>
              <a:buChar char="Ø"/>
            </a:pPr>
            <a:r>
              <a:rPr lang="en-US" sz="1400" dirty="0" smtClean="0"/>
              <a:t>We should encourage ourselves more to work with hearing impaired individuals; we should stop questioning and instead be curious about the many possibilities that exist for working with these individuals.</a:t>
            </a:r>
          </a:p>
          <a:p>
            <a:pPr marL="0" indent="0">
              <a:buNone/>
            </a:pPr>
            <a:endParaRPr lang="en-US" sz="1400" b="1" dirty="0" smtClean="0"/>
          </a:p>
          <a:p>
            <a:pPr marL="0" indent="0">
              <a:buNone/>
            </a:pPr>
            <a:endParaRPr lang="en-US" sz="1600" b="1" dirty="0" smtClean="0"/>
          </a:p>
          <a:p>
            <a:pPr marL="0" indent="0">
              <a:buNone/>
            </a:pPr>
            <a:endParaRPr lang="en-US" sz="1600" b="1" dirty="0" smtClean="0"/>
          </a:p>
          <a:p>
            <a:pPr marL="0" indent="0">
              <a:buNone/>
            </a:pPr>
            <a:endParaRPr lang="en-US" sz="1600" b="1" dirty="0" smtClean="0"/>
          </a:p>
          <a:p>
            <a:pPr marL="0" indent="0">
              <a:buNone/>
            </a:pPr>
            <a:endParaRPr lang="en-US" sz="1600" b="1" dirty="0" smtClean="0"/>
          </a:p>
          <a:p>
            <a:pPr marL="0" indent="0">
              <a:buNone/>
            </a:pPr>
            <a:endParaRPr lang="en-US" sz="1600" b="1" dirty="0" smtClean="0"/>
          </a:p>
          <a:p>
            <a:pPr marL="0" indent="0">
              <a:buNone/>
            </a:pPr>
            <a:endParaRPr lang="en-US" sz="1600" b="1" dirty="0" smtClean="0"/>
          </a:p>
          <a:p>
            <a:endParaRPr lang="en-US" sz="1600" dirty="0" smtClean="0"/>
          </a:p>
          <a:p>
            <a:pPr>
              <a:buFont typeface="Wingdings" panose="05000000000000000000" pitchFamily="2" charset="2"/>
              <a:buChar char="§"/>
            </a:pPr>
            <a:endParaRPr lang="en-US" sz="1600" dirty="0" smtClean="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22651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2400" dirty="0">
                <a:cs typeface="Times New Roman" panose="02020603050405020304" pitchFamily="18" charset="0"/>
              </a:rPr>
              <a:t/>
            </a:r>
            <a:br>
              <a:rPr lang="da-DK" sz="2400" dirty="0">
                <a:cs typeface="Times New Roman" panose="02020603050405020304" pitchFamily="18" charset="0"/>
              </a:rPr>
            </a:br>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800" b="1" dirty="0" smtClean="0">
                <a:cs typeface="Times New Roman" panose="02020603050405020304" pitchFamily="18" charset="0"/>
              </a:rPr>
              <a:t>Demonstration: </a:t>
            </a:r>
            <a:br>
              <a:rPr lang="da-DK" sz="1800" b="1" dirty="0" smtClean="0">
                <a:cs typeface="Times New Roman" panose="02020603050405020304" pitchFamily="18" charset="0"/>
              </a:rPr>
            </a:br>
            <a:r>
              <a:rPr lang="da-DK" sz="1800" b="1" dirty="0" smtClean="0">
                <a:cs typeface="Times New Roman" panose="02020603050405020304" pitchFamily="18" charset="0"/>
              </a:rPr>
              <a:t>Mikkel  </a:t>
            </a:r>
            <a:r>
              <a:rPr lang="da-DK" sz="1800" b="1" dirty="0">
                <a:cs typeface="Times New Roman" panose="02020603050405020304" pitchFamily="18" charset="0"/>
              </a:rPr>
              <a:t>Andersen, Martin Zimling </a:t>
            </a:r>
            <a:r>
              <a:rPr lang="da-DK" sz="1800" b="1" dirty="0" smtClean="0">
                <a:cs typeface="Times New Roman" panose="02020603050405020304" pitchFamily="18" charset="0"/>
              </a:rPr>
              <a:t/>
            </a:r>
            <a:br>
              <a:rPr lang="da-DK" sz="1800" b="1" dirty="0" smtClean="0">
                <a:cs typeface="Times New Roman" panose="02020603050405020304" pitchFamily="18" charset="0"/>
              </a:rPr>
            </a:br>
            <a:r>
              <a:rPr lang="da-DK" sz="1800" b="1" dirty="0" smtClean="0">
                <a:cs typeface="Times New Roman" panose="02020603050405020304" pitchFamily="18" charset="0"/>
              </a:rPr>
              <a:t>&amp; </a:t>
            </a:r>
            <a:r>
              <a:rPr lang="da-DK" sz="1800" b="1" dirty="0">
                <a:cs typeface="Times New Roman" panose="02020603050405020304" pitchFamily="18" charset="0"/>
              </a:rPr>
              <a:t>Eigil G.R Hvid</a:t>
            </a:r>
            <a:br>
              <a:rPr lang="da-DK" sz="1800" b="1" dirty="0">
                <a:cs typeface="Times New Roman" panose="02020603050405020304" pitchFamily="18" charset="0"/>
              </a:rPr>
            </a:br>
            <a:r>
              <a:rPr lang="da-DK" sz="1800" b="1" dirty="0">
                <a:latin typeface="+mn-lt"/>
                <a:cs typeface="Times New Roman" panose="02020603050405020304" pitchFamily="18" charset="0"/>
              </a:rPr>
              <a:t/>
            </a:r>
            <a:br>
              <a:rPr lang="da-DK" sz="1800" b="1" dirty="0">
                <a:latin typeface="+mn-lt"/>
                <a:cs typeface="Times New Roman" panose="02020603050405020304" pitchFamily="18" charset="0"/>
              </a:rPr>
            </a:br>
            <a:r>
              <a:rPr lang="da-DK" sz="2400" b="1" dirty="0" smtClean="0">
                <a:latin typeface="+mn-lt"/>
                <a:cs typeface="Times New Roman" panose="02020603050405020304" pitchFamily="18" charset="0"/>
              </a:rPr>
              <a:t/>
            </a:r>
            <a:br>
              <a:rPr lang="da-DK" sz="2400" b="1" dirty="0" smtClean="0">
                <a:latin typeface="+mn-lt"/>
                <a:cs typeface="Times New Roman" panose="02020603050405020304" pitchFamily="18" charset="0"/>
              </a:rPr>
            </a:br>
            <a:endParaRPr lang="da-DK" sz="24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a:bodyPr>
          <a:lstStyle/>
          <a:p>
            <a:pPr marL="0" indent="0">
              <a:buNone/>
            </a:pPr>
            <a:endParaRPr lang="en-US" sz="1600" dirty="0" smtClean="0"/>
          </a:p>
          <a:p>
            <a:pPr marL="0" indent="0">
              <a:buNone/>
            </a:pPr>
            <a:endParaRPr lang="en-US" sz="1400" b="1" dirty="0" smtClean="0"/>
          </a:p>
          <a:p>
            <a:pPr marL="0" indent="0">
              <a:buNone/>
            </a:pPr>
            <a:endParaRPr lang="en-US" sz="1600" b="1" dirty="0" smtClean="0"/>
          </a:p>
          <a:p>
            <a:pPr marL="0" indent="0">
              <a:buNone/>
            </a:pPr>
            <a:endParaRPr lang="en-US" sz="1600" b="1" dirty="0" smtClean="0"/>
          </a:p>
          <a:p>
            <a:pPr marL="0" indent="0">
              <a:buNone/>
            </a:pPr>
            <a:endParaRPr lang="en-US" sz="1600" b="1" dirty="0" smtClean="0"/>
          </a:p>
          <a:p>
            <a:pPr marL="0" indent="0">
              <a:buNone/>
            </a:pPr>
            <a:endParaRPr lang="en-US" sz="1600" b="1" dirty="0" smtClean="0"/>
          </a:p>
          <a:p>
            <a:pPr marL="0" indent="0">
              <a:buNone/>
            </a:pPr>
            <a:endParaRPr lang="en-US" sz="1600" b="1" dirty="0" smtClean="0"/>
          </a:p>
          <a:p>
            <a:pPr marL="0" indent="0">
              <a:buNone/>
            </a:pPr>
            <a:endParaRPr lang="en-US" sz="1600" b="1" dirty="0" smtClean="0"/>
          </a:p>
          <a:p>
            <a:endParaRPr lang="en-US" sz="1600" dirty="0" smtClean="0"/>
          </a:p>
          <a:p>
            <a:pPr>
              <a:buFont typeface="Wingdings" panose="05000000000000000000" pitchFamily="2" charset="2"/>
              <a:buChar char="§"/>
            </a:pPr>
            <a:endParaRPr lang="en-US" sz="1600" dirty="0" smtClean="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Billed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552" y="1556792"/>
            <a:ext cx="8136903" cy="4973656"/>
          </a:xfrm>
          <a:prstGeom prst="rect">
            <a:avLst/>
          </a:prstGeom>
        </p:spPr>
      </p:pic>
    </p:spTree>
    <p:extLst>
      <p:ext uri="{BB962C8B-B14F-4D97-AF65-F5344CB8AC3E}">
        <p14:creationId xmlns:p14="http://schemas.microsoft.com/office/powerpoint/2010/main" val="21697325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600" b="1" dirty="0" smtClean="0">
                <a:latin typeface="+mn-lt"/>
                <a:cs typeface="Times New Roman" panose="02020603050405020304" pitchFamily="18" charset="0"/>
              </a:rPr>
              <a:t>Demonstration: </a:t>
            </a:r>
            <a:br>
              <a:rPr lang="da-DK" sz="1600" b="1" dirty="0" smtClean="0">
                <a:latin typeface="+mn-lt"/>
                <a:cs typeface="Times New Roman" panose="02020603050405020304" pitchFamily="18" charset="0"/>
              </a:rPr>
            </a:br>
            <a:r>
              <a:rPr lang="da-DK" sz="1600" b="1" dirty="0" smtClean="0">
                <a:latin typeface="+mn-lt"/>
                <a:cs typeface="Times New Roman" panose="02020603050405020304" pitchFamily="18" charset="0"/>
              </a:rPr>
              <a:t>Mikkel  </a:t>
            </a:r>
            <a:r>
              <a:rPr lang="da-DK" sz="1600" b="1" dirty="0">
                <a:latin typeface="+mn-lt"/>
                <a:cs typeface="Times New Roman" panose="02020603050405020304" pitchFamily="18" charset="0"/>
              </a:rPr>
              <a:t>Andersen, Martin Zimling </a:t>
            </a:r>
            <a:br>
              <a:rPr lang="da-DK" sz="1600" b="1" dirty="0">
                <a:latin typeface="+mn-lt"/>
                <a:cs typeface="Times New Roman" panose="02020603050405020304" pitchFamily="18" charset="0"/>
              </a:rPr>
            </a:br>
            <a:r>
              <a:rPr lang="da-DK" sz="1600" b="1" dirty="0">
                <a:latin typeface="+mn-lt"/>
                <a:cs typeface="Times New Roman" panose="02020603050405020304" pitchFamily="18" charset="0"/>
              </a:rPr>
              <a:t>&amp; Eigil G.R Hvid</a:t>
            </a:r>
            <a:br>
              <a:rPr lang="da-DK" sz="1600" b="1" dirty="0">
                <a:latin typeface="+mn-lt"/>
                <a:cs typeface="Times New Roman" panose="02020603050405020304" pitchFamily="18" charset="0"/>
              </a:rPr>
            </a:br>
            <a:r>
              <a:rPr lang="da-DK" sz="2400" b="1" dirty="0" smtClean="0">
                <a:latin typeface="+mn-lt"/>
                <a:cs typeface="Times New Roman" panose="02020603050405020304" pitchFamily="18" charset="0"/>
              </a:rPr>
              <a:t/>
            </a:r>
            <a:br>
              <a:rPr lang="da-DK" sz="2400" b="1" dirty="0" smtClean="0">
                <a:latin typeface="+mn-lt"/>
                <a:cs typeface="Times New Roman" panose="02020603050405020304" pitchFamily="18" charset="0"/>
              </a:rPr>
            </a:br>
            <a:endParaRPr lang="da-DK" sz="24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a:bodyPr>
          <a:lstStyle/>
          <a:p>
            <a:endParaRPr lang="en-US" sz="1600" dirty="0" smtClean="0"/>
          </a:p>
          <a:p>
            <a:r>
              <a:rPr lang="en-US" sz="1400" dirty="0" smtClean="0"/>
              <a:t>Eigil </a:t>
            </a:r>
            <a:r>
              <a:rPr lang="en-US" sz="1400" dirty="0"/>
              <a:t>G.R Hvid: Course Instructor/team </a:t>
            </a:r>
            <a:r>
              <a:rPr lang="en-US" sz="1400" dirty="0" smtClean="0"/>
              <a:t>coordinator at </a:t>
            </a:r>
            <a:r>
              <a:rPr lang="en-US" sz="1400" b="1" dirty="0" smtClean="0"/>
              <a:t>Rescue Center Denmark</a:t>
            </a:r>
            <a:endParaRPr lang="en-US" sz="1400" b="1" dirty="0"/>
          </a:p>
          <a:p>
            <a:r>
              <a:rPr lang="en-US" sz="1400" dirty="0" smtClean="0"/>
              <a:t>Mikkel Andersen: Chief, FALCK rescue worker at </a:t>
            </a:r>
            <a:r>
              <a:rPr lang="en-US" sz="1400" b="1" dirty="0" smtClean="0"/>
              <a:t>The </a:t>
            </a:r>
            <a:r>
              <a:rPr lang="en-US" sz="1400" b="1" dirty="0"/>
              <a:t>Rescue  Workers’ Developmental Secretariat (3F</a:t>
            </a:r>
            <a:r>
              <a:rPr lang="en-US" sz="1400" b="1" dirty="0" smtClean="0"/>
              <a:t>)</a:t>
            </a:r>
            <a:endParaRPr lang="en-US" sz="1400" b="1" dirty="0"/>
          </a:p>
          <a:p>
            <a:r>
              <a:rPr lang="en-US" sz="1400" dirty="0"/>
              <a:t>Martin Zimling:  Supervisor, FALCK rescue worker at </a:t>
            </a:r>
            <a:r>
              <a:rPr lang="en-US" sz="1400" b="1" dirty="0"/>
              <a:t>The Rescue  Workers’ Developmental Secretariat (3F</a:t>
            </a:r>
            <a:r>
              <a:rPr lang="en-US" sz="1400" b="1" dirty="0" smtClean="0"/>
              <a:t>)</a:t>
            </a:r>
          </a:p>
          <a:p>
            <a:pPr marL="0" indent="0">
              <a:buNone/>
            </a:pPr>
            <a:endParaRPr lang="en-US" sz="1400" dirty="0" smtClean="0"/>
          </a:p>
          <a:p>
            <a:r>
              <a:rPr lang="en-US" sz="1400" b="1" dirty="0" smtClean="0"/>
              <a:t>Practical demonstration of how emergency workers communicate with hearing impaired individuals who have been in an accident. Interview participant took part in the demonstration and gave feedback.</a:t>
            </a:r>
          </a:p>
          <a:p>
            <a:pPr lvl="1">
              <a:buFont typeface="Wingdings" panose="05000000000000000000" pitchFamily="2" charset="2"/>
              <a:buChar char="Ø"/>
            </a:pPr>
            <a:r>
              <a:rPr lang="en-US" sz="1400" dirty="0" smtClean="0"/>
              <a:t>Interview participant reacted well to the demonstration; it was good that they used signs and that they tried to communicate</a:t>
            </a:r>
            <a:r>
              <a:rPr lang="en-US" sz="1400" dirty="0"/>
              <a:t>.</a:t>
            </a:r>
            <a:endParaRPr lang="en-US" sz="1400" dirty="0" smtClean="0"/>
          </a:p>
          <a:p>
            <a:pPr lvl="1">
              <a:buFont typeface="Wingdings" panose="05000000000000000000" pitchFamily="2" charset="2"/>
              <a:buChar char="Ø"/>
            </a:pPr>
            <a:r>
              <a:rPr lang="en-US" sz="1400" dirty="0" smtClean="0"/>
              <a:t>Emergency workers receive no education regarding hearing impaired individuals and they rarely come across these individuals in their line of work; important to exchange knowledge and experiences.</a:t>
            </a:r>
          </a:p>
          <a:p>
            <a:pPr lvl="1">
              <a:buFont typeface="Wingdings" panose="05000000000000000000" pitchFamily="2" charset="2"/>
              <a:buChar char="Ø"/>
            </a:pPr>
            <a:r>
              <a:rPr lang="en-US" sz="1400" dirty="0" smtClean="0"/>
              <a:t>Easy-to-use </a:t>
            </a:r>
            <a:r>
              <a:rPr lang="en-US" sz="1400" dirty="0"/>
              <a:t>e</a:t>
            </a:r>
            <a:r>
              <a:rPr lang="en-US" sz="1400" dirty="0" smtClean="0"/>
              <a:t>lectronic patient journals are in the process of being implemented; emergency workers could possibly write down some signs that are relevant to acute situations.</a:t>
            </a:r>
          </a:p>
          <a:p>
            <a:pPr lvl="1">
              <a:buFont typeface="Wingdings" panose="05000000000000000000" pitchFamily="2" charset="2"/>
              <a:buChar char="Ø"/>
            </a:pPr>
            <a:r>
              <a:rPr lang="en-US" sz="1400" dirty="0" smtClean="0"/>
              <a:t>Signal values are also hugely important to emergency workers; their uniforms do most of the work.</a:t>
            </a:r>
          </a:p>
          <a:p>
            <a:pPr lvl="1">
              <a:buFont typeface="Wingdings" panose="05000000000000000000" pitchFamily="2" charset="2"/>
              <a:buChar char="Ø"/>
            </a:pPr>
            <a:r>
              <a:rPr lang="en-US" sz="1400" dirty="0" smtClean="0"/>
              <a:t>Good idea to provide communications training to emergency workers; sign language is difficult to remember if not maintained; communication should be kept simple e.g. use a folder/poster with simple signs, phrases, pictures etc.</a:t>
            </a:r>
          </a:p>
          <a:p>
            <a:pPr lvl="1">
              <a:buFont typeface="Wingdings" panose="05000000000000000000" pitchFamily="2" charset="2"/>
              <a:buChar char="Ø"/>
            </a:pPr>
            <a:endParaRPr lang="en-US" sz="1400" dirty="0" smtClean="0"/>
          </a:p>
          <a:p>
            <a:pPr lvl="1">
              <a:buFont typeface="Wingdings" panose="05000000000000000000" pitchFamily="2" charset="2"/>
              <a:buChar char="Ø"/>
            </a:pPr>
            <a:endParaRPr lang="en-US" sz="1400" dirty="0"/>
          </a:p>
          <a:p>
            <a:pPr lvl="1">
              <a:buFont typeface="Wingdings" panose="05000000000000000000" pitchFamily="2" charset="2"/>
              <a:buChar char="Ø"/>
            </a:pPr>
            <a:endParaRPr lang="en-US" sz="1400"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59060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600" b="1" dirty="0" smtClean="0">
                <a:latin typeface="+mn-lt"/>
                <a:cs typeface="Times New Roman" panose="02020603050405020304" pitchFamily="18" charset="0"/>
              </a:rPr>
              <a:t>Presentation: </a:t>
            </a:r>
            <a:br>
              <a:rPr lang="da-DK" sz="1600" b="1" dirty="0" smtClean="0">
                <a:latin typeface="+mn-lt"/>
                <a:cs typeface="Times New Roman" panose="02020603050405020304" pitchFamily="18" charset="0"/>
              </a:rPr>
            </a:br>
            <a:r>
              <a:rPr lang="da-DK" sz="1600" b="1" dirty="0" smtClean="0">
                <a:latin typeface="+mn-lt"/>
                <a:cs typeface="Times New Roman" panose="02020603050405020304" pitchFamily="18" charset="0"/>
              </a:rPr>
              <a:t>Pia Nielsen</a:t>
            </a:r>
            <a:br>
              <a:rPr lang="da-DK" sz="1600" b="1" dirty="0" smtClean="0">
                <a:latin typeface="+mn-lt"/>
                <a:cs typeface="Times New Roman" panose="02020603050405020304" pitchFamily="18" charset="0"/>
              </a:rPr>
            </a:br>
            <a:r>
              <a:rPr lang="da-DK" sz="1600" b="1" dirty="0">
                <a:latin typeface="+mn-lt"/>
                <a:cs typeface="Times New Roman" panose="02020603050405020304" pitchFamily="18" charset="0"/>
              </a:rPr>
              <a:t/>
            </a:r>
            <a:br>
              <a:rPr lang="da-DK" sz="1600" b="1" dirty="0">
                <a:latin typeface="+mn-lt"/>
                <a:cs typeface="Times New Roman" panose="02020603050405020304" pitchFamily="18" charset="0"/>
              </a:rPr>
            </a:br>
            <a:r>
              <a:rPr lang="da-DK" sz="2400" b="1" dirty="0" smtClean="0">
                <a:latin typeface="+mn-lt"/>
                <a:cs typeface="Times New Roman" panose="02020603050405020304" pitchFamily="18" charset="0"/>
              </a:rPr>
              <a:t/>
            </a:r>
            <a:br>
              <a:rPr lang="da-DK" sz="2400" b="1" dirty="0" smtClean="0">
                <a:latin typeface="+mn-lt"/>
                <a:cs typeface="Times New Roman" panose="02020603050405020304" pitchFamily="18" charset="0"/>
              </a:rPr>
            </a:br>
            <a:endParaRPr lang="da-DK" sz="24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a:bodyPr>
          <a:lstStyle/>
          <a:p>
            <a:pPr marL="0" indent="0">
              <a:buNone/>
            </a:pPr>
            <a:endParaRPr lang="en-US" sz="1600" dirty="0" smtClean="0"/>
          </a:p>
          <a:p>
            <a:r>
              <a:rPr lang="en-US" sz="1400" dirty="0" smtClean="0"/>
              <a:t>Family- and  psychotherapist</a:t>
            </a:r>
          </a:p>
          <a:p>
            <a:r>
              <a:rPr lang="en-US" sz="1400" dirty="0" smtClean="0"/>
              <a:t>Treats a number of hearing individuals in her private practice</a:t>
            </a:r>
          </a:p>
          <a:p>
            <a:r>
              <a:rPr lang="en-US" sz="1400" dirty="0" smtClean="0"/>
              <a:t>Fluent in sign language</a:t>
            </a:r>
          </a:p>
          <a:p>
            <a:pPr marL="0" indent="0">
              <a:buNone/>
            </a:pPr>
            <a:endParaRPr lang="en-US" sz="1400" dirty="0" smtClean="0"/>
          </a:p>
          <a:p>
            <a:r>
              <a:rPr lang="en-US" sz="1400" b="1" dirty="0" smtClean="0"/>
              <a:t>Main points:</a:t>
            </a:r>
          </a:p>
          <a:p>
            <a:pPr lvl="1">
              <a:buFont typeface="Wingdings" panose="05000000000000000000" pitchFamily="2" charset="2"/>
              <a:buChar char="Ø"/>
            </a:pPr>
            <a:r>
              <a:rPr lang="en-US" sz="1400" dirty="0" smtClean="0"/>
              <a:t>Hearing impaired individuals react the same as hearing individuals during times of crisis; </a:t>
            </a:r>
          </a:p>
          <a:p>
            <a:pPr lvl="1">
              <a:buFont typeface="Wingdings" panose="05000000000000000000" pitchFamily="2" charset="2"/>
              <a:buChar char="Ø"/>
            </a:pPr>
            <a:r>
              <a:rPr lang="en-US" sz="1400" dirty="0" smtClean="0"/>
              <a:t>Hearing impaired individuals need to communicate with a professional in their own language (sign language); difficult to lip read in times of crisis; lip reading only functions well for individuals who have already learned the Danish language; writing things down is not optimal in a therapeutic situation.</a:t>
            </a:r>
          </a:p>
          <a:p>
            <a:pPr lvl="1">
              <a:buFont typeface="Wingdings" panose="05000000000000000000" pitchFamily="2" charset="2"/>
              <a:buChar char="Ø"/>
            </a:pPr>
            <a:r>
              <a:rPr lang="en-US" sz="1400" dirty="0" smtClean="0"/>
              <a:t>Trauma treatment is difficult if it has to be done through a sign language interpreter; eye contact is extremely important during therapy, and this is lost if one uses an interpreter.</a:t>
            </a:r>
            <a:endParaRPr lang="en-US" sz="1400" dirty="0"/>
          </a:p>
          <a:p>
            <a:pPr lvl="1">
              <a:buFont typeface="Wingdings" panose="05000000000000000000" pitchFamily="2" charset="2"/>
              <a:buChar char="Ø"/>
            </a:pPr>
            <a:r>
              <a:rPr lang="en-US" sz="1400" dirty="0" smtClean="0"/>
              <a:t>Hearing impaired individuals often have latent problems e.g. obsessive thoughts, PTSD etc.; they tend to go around with their problems for a long time and rarely talk about them.</a:t>
            </a:r>
          </a:p>
          <a:p>
            <a:r>
              <a:rPr lang="en-US" sz="1400" b="1" dirty="0" smtClean="0"/>
              <a:t>Discussion among workshop participants:</a:t>
            </a:r>
          </a:p>
          <a:p>
            <a:pPr lvl="1">
              <a:buFont typeface="Wingdings" panose="05000000000000000000" pitchFamily="2" charset="2"/>
              <a:buChar char="Ø"/>
            </a:pPr>
            <a:r>
              <a:rPr lang="en-US" sz="1400" dirty="0" smtClean="0"/>
              <a:t>Sign language interpreters are useful in therapeutic situations as long as they remain neutral</a:t>
            </a:r>
          </a:p>
          <a:p>
            <a:pPr lvl="1">
              <a:buFont typeface="Wingdings" panose="05000000000000000000" pitchFamily="2" charset="2"/>
              <a:buChar char="Ø"/>
            </a:pPr>
            <a:r>
              <a:rPr lang="en-US" sz="1400" dirty="0" smtClean="0"/>
              <a:t>Feedback from interview participant: it is important that the sign language interpreter is not known to the hearing impaired individual; would prefer to be able to communicate directly (in sign language) with the therapist; would not want a Deaf psychologist/therapist because there is a high risk of meeting them in the hearing impaired community (very small in Denmark)</a:t>
            </a:r>
          </a:p>
          <a:p>
            <a:pPr marL="0" indent="0">
              <a:buNone/>
            </a:pPr>
            <a:endParaRPr lang="en-US" sz="1400" dirty="0"/>
          </a:p>
          <a:p>
            <a:pPr marL="57150" indent="0">
              <a:buNone/>
            </a:pPr>
            <a:endParaRPr lang="en-US" sz="1800" dirty="0"/>
          </a:p>
          <a:p>
            <a:pPr marL="457200" lvl="1" indent="0">
              <a:buNone/>
            </a:pPr>
            <a:endParaRPr lang="en-US" sz="1400"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242118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600" b="1" dirty="0" smtClean="0">
                <a:latin typeface="+mn-lt"/>
                <a:cs typeface="Times New Roman" panose="02020603050405020304" pitchFamily="18" charset="0"/>
              </a:rPr>
              <a:t>Presentation: </a:t>
            </a:r>
            <a:br>
              <a:rPr lang="da-DK" sz="1600" b="1" dirty="0" smtClean="0">
                <a:latin typeface="+mn-lt"/>
                <a:cs typeface="Times New Roman" panose="02020603050405020304" pitchFamily="18" charset="0"/>
              </a:rPr>
            </a:br>
            <a:r>
              <a:rPr lang="da-DK" sz="1600" b="1" dirty="0" smtClean="0">
                <a:latin typeface="+mn-lt"/>
                <a:cs typeface="Times New Roman" panose="02020603050405020304" pitchFamily="18" charset="0"/>
              </a:rPr>
              <a:t>Steen Herlev Larsen</a:t>
            </a:r>
            <a:br>
              <a:rPr lang="da-DK" sz="1600" b="1" dirty="0" smtClean="0">
                <a:latin typeface="+mn-lt"/>
                <a:cs typeface="Times New Roman" panose="02020603050405020304" pitchFamily="18" charset="0"/>
              </a:rPr>
            </a:br>
            <a:r>
              <a:rPr lang="da-DK" sz="1600" b="1" dirty="0">
                <a:latin typeface="+mn-lt"/>
                <a:cs typeface="Times New Roman" panose="02020603050405020304" pitchFamily="18" charset="0"/>
              </a:rPr>
              <a:t/>
            </a:r>
            <a:br>
              <a:rPr lang="da-DK" sz="1600" b="1" dirty="0">
                <a:latin typeface="+mn-lt"/>
                <a:cs typeface="Times New Roman" panose="02020603050405020304" pitchFamily="18" charset="0"/>
              </a:rPr>
            </a:br>
            <a:r>
              <a:rPr lang="da-DK" sz="2400" b="1" dirty="0" smtClean="0">
                <a:latin typeface="+mn-lt"/>
                <a:cs typeface="Times New Roman" panose="02020603050405020304" pitchFamily="18" charset="0"/>
              </a:rPr>
              <a:t/>
            </a:r>
            <a:br>
              <a:rPr lang="da-DK" sz="2400" b="1" dirty="0" smtClean="0">
                <a:latin typeface="+mn-lt"/>
                <a:cs typeface="Times New Roman" panose="02020603050405020304" pitchFamily="18" charset="0"/>
              </a:rPr>
            </a:br>
            <a:endParaRPr lang="da-DK" sz="24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a:bodyPr>
          <a:lstStyle/>
          <a:p>
            <a:pPr marL="400050"/>
            <a:r>
              <a:rPr lang="en-US" sz="1400" dirty="0" smtClean="0"/>
              <a:t>Police Commissioner </a:t>
            </a:r>
            <a:r>
              <a:rPr lang="en-US" sz="1400" dirty="0"/>
              <a:t>at Center for Emergency </a:t>
            </a:r>
            <a:r>
              <a:rPr lang="en-US" sz="1400" dirty="0" smtClean="0"/>
              <a:t>Communications, </a:t>
            </a:r>
            <a:r>
              <a:rPr lang="en-US" sz="1400" b="1" dirty="0" smtClean="0"/>
              <a:t>National Police</a:t>
            </a:r>
          </a:p>
          <a:p>
            <a:pPr marL="400050"/>
            <a:endParaRPr lang="en-US" sz="1400" b="1" dirty="0" smtClean="0"/>
          </a:p>
          <a:p>
            <a:pPr marL="400050"/>
            <a:r>
              <a:rPr lang="en-US" sz="1400" b="1" dirty="0" smtClean="0"/>
              <a:t>Demonstration of a system through which hearing impaired individuals can contact the police via SMS.</a:t>
            </a:r>
          </a:p>
          <a:p>
            <a:pPr marL="800100" lvl="1">
              <a:buFont typeface="Wingdings" panose="05000000000000000000" pitchFamily="2" charset="2"/>
              <a:buChar char="Ø"/>
            </a:pPr>
            <a:r>
              <a:rPr lang="en-US" sz="1400" b="1" dirty="0" smtClean="0"/>
              <a:t>112 is a mediation center; 3 places in Denmark that process 112 calls; Copenhagen, </a:t>
            </a:r>
            <a:r>
              <a:rPr lang="en-US" sz="1400" b="1" dirty="0" err="1" smtClean="0"/>
              <a:t>Slagelse</a:t>
            </a:r>
            <a:r>
              <a:rPr lang="en-US" sz="1400" b="1" dirty="0" smtClean="0"/>
              <a:t> and Aarhus.</a:t>
            </a:r>
          </a:p>
          <a:p>
            <a:pPr marL="800100" lvl="1">
              <a:buFont typeface="Wingdings" panose="05000000000000000000" pitchFamily="2" charset="2"/>
              <a:buChar char="Ø"/>
            </a:pPr>
            <a:r>
              <a:rPr lang="en-US" sz="1400" b="1" dirty="0" smtClean="0"/>
              <a:t>Aarhus processes all Deaf SMS calls; the number is secret and can only be obtained from various Deaf unions.</a:t>
            </a:r>
          </a:p>
          <a:p>
            <a:pPr marL="800100" lvl="1">
              <a:buFont typeface="Wingdings" panose="05000000000000000000" pitchFamily="2" charset="2"/>
              <a:buChar char="Ø"/>
            </a:pPr>
            <a:r>
              <a:rPr lang="en-US" sz="1400" b="1" dirty="0" smtClean="0"/>
              <a:t>The Deaf button flashes red and rings because only a very small group of people make use of it (approx. 6-8 calls a year); a chat window appears; the address can be seen from the phone number</a:t>
            </a:r>
          </a:p>
          <a:p>
            <a:pPr marL="800100" lvl="1">
              <a:buFont typeface="Wingdings" panose="05000000000000000000" pitchFamily="2" charset="2"/>
              <a:buChar char="Ø"/>
            </a:pPr>
            <a:r>
              <a:rPr lang="en-US" sz="1400" b="1" dirty="0" smtClean="0"/>
              <a:t>Deaf messages are forwarded to other areas e.g. health system, police force etc.; it is arranged immediately, so that help can be sent as soon as possible.</a:t>
            </a:r>
          </a:p>
          <a:p>
            <a:pPr marL="800100" lvl="1">
              <a:buFont typeface="Wingdings" panose="05000000000000000000" pitchFamily="2" charset="2"/>
              <a:buChar char="Ø"/>
            </a:pPr>
            <a:r>
              <a:rPr lang="en-US" sz="1400" b="1" dirty="0" smtClean="0"/>
              <a:t>The system functions well as long as the hearing impaired individual is able to write in Danish.</a:t>
            </a: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2828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600" b="1" dirty="0" smtClean="0">
                <a:latin typeface="+mn-lt"/>
                <a:cs typeface="Times New Roman" panose="02020603050405020304" pitchFamily="18" charset="0"/>
              </a:rPr>
              <a:t>Presentation: </a:t>
            </a:r>
            <a:br>
              <a:rPr lang="da-DK" sz="1600" b="1" dirty="0" smtClean="0">
                <a:latin typeface="+mn-lt"/>
                <a:cs typeface="Times New Roman" panose="02020603050405020304" pitchFamily="18" charset="0"/>
              </a:rPr>
            </a:br>
            <a:r>
              <a:rPr lang="da-DK" sz="1600" b="1" dirty="0">
                <a:latin typeface="+mn-lt"/>
                <a:cs typeface="Times New Roman" panose="02020603050405020304" pitchFamily="18" charset="0"/>
              </a:rPr>
              <a:t>Per Jensen, Jeanette From Taubert </a:t>
            </a:r>
            <a:r>
              <a:rPr lang="da-DK" sz="1600" b="1" dirty="0" smtClean="0">
                <a:latin typeface="+mn-lt"/>
                <a:cs typeface="Times New Roman" panose="02020603050405020304" pitchFamily="18" charset="0"/>
              </a:rPr>
              <a:t/>
            </a:r>
            <a:br>
              <a:rPr lang="da-DK" sz="1600" b="1" dirty="0" smtClean="0">
                <a:latin typeface="+mn-lt"/>
                <a:cs typeface="Times New Roman" panose="02020603050405020304" pitchFamily="18" charset="0"/>
              </a:rPr>
            </a:br>
            <a:r>
              <a:rPr lang="da-DK" sz="1600" b="1" dirty="0" smtClean="0">
                <a:latin typeface="+mn-lt"/>
                <a:cs typeface="Times New Roman" panose="02020603050405020304" pitchFamily="18" charset="0"/>
              </a:rPr>
              <a:t>&amp; </a:t>
            </a:r>
            <a:r>
              <a:rPr lang="da-DK" sz="1600" b="1" dirty="0">
                <a:latin typeface="+mn-lt"/>
                <a:cs typeface="Times New Roman" panose="02020603050405020304" pitchFamily="18" charset="0"/>
              </a:rPr>
              <a:t>Annebrit Hjort</a:t>
            </a:r>
            <a:r>
              <a:rPr lang="da-DK" sz="1600" b="1" dirty="0" smtClean="0">
                <a:latin typeface="+mn-lt"/>
                <a:cs typeface="Times New Roman" panose="02020603050405020304" pitchFamily="18" charset="0"/>
              </a:rPr>
              <a:t/>
            </a:r>
            <a:br>
              <a:rPr lang="da-DK" sz="1600" b="1" dirty="0" smtClean="0">
                <a:latin typeface="+mn-lt"/>
                <a:cs typeface="Times New Roman" panose="02020603050405020304" pitchFamily="18" charset="0"/>
              </a:rPr>
            </a:br>
            <a:r>
              <a:rPr lang="da-DK" sz="1600" b="1" dirty="0">
                <a:latin typeface="+mn-lt"/>
                <a:cs typeface="Times New Roman" panose="02020603050405020304" pitchFamily="18" charset="0"/>
              </a:rPr>
              <a:t/>
            </a:r>
            <a:br>
              <a:rPr lang="da-DK" sz="1600" b="1" dirty="0">
                <a:latin typeface="+mn-lt"/>
                <a:cs typeface="Times New Roman" panose="02020603050405020304" pitchFamily="18" charset="0"/>
              </a:rPr>
            </a:br>
            <a:r>
              <a:rPr lang="da-DK" sz="2400" b="1" dirty="0" smtClean="0">
                <a:latin typeface="+mn-lt"/>
                <a:cs typeface="Times New Roman" panose="02020603050405020304" pitchFamily="18" charset="0"/>
              </a:rPr>
              <a:t/>
            </a:r>
            <a:br>
              <a:rPr lang="da-DK" sz="2400" b="1" dirty="0" smtClean="0">
                <a:latin typeface="+mn-lt"/>
                <a:cs typeface="Times New Roman" panose="02020603050405020304" pitchFamily="18" charset="0"/>
              </a:rPr>
            </a:br>
            <a:endParaRPr lang="da-DK" sz="24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lnSpcReduction="10000"/>
          </a:bodyPr>
          <a:lstStyle/>
          <a:p>
            <a:pPr marL="0" indent="0">
              <a:buNone/>
            </a:pPr>
            <a:r>
              <a:rPr lang="en-US" sz="1500" b="1" dirty="0" smtClean="0"/>
              <a:t>Presentation 1</a:t>
            </a:r>
            <a:endParaRPr lang="en-US" sz="1500" dirty="0"/>
          </a:p>
          <a:p>
            <a:r>
              <a:rPr lang="en-US" sz="1500" dirty="0" smtClean="0"/>
              <a:t>Per Jensen</a:t>
            </a:r>
            <a:r>
              <a:rPr lang="en-US" sz="1500" dirty="0"/>
              <a:t>: </a:t>
            </a:r>
            <a:r>
              <a:rPr lang="en-US" sz="1500" dirty="0" smtClean="0"/>
              <a:t>Chief physician at </a:t>
            </a:r>
            <a:r>
              <a:rPr lang="en-US" sz="1500" b="1" dirty="0" smtClean="0"/>
              <a:t>Capital </a:t>
            </a:r>
            <a:r>
              <a:rPr lang="en-US" sz="1500" b="1" dirty="0"/>
              <a:t>Region </a:t>
            </a:r>
            <a:r>
              <a:rPr lang="en-US" sz="1500" b="1" dirty="0" smtClean="0"/>
              <a:t>Psychiatry, Psychiatric </a:t>
            </a:r>
            <a:r>
              <a:rPr lang="en-US" sz="1500" b="1" dirty="0"/>
              <a:t>Center </a:t>
            </a:r>
            <a:r>
              <a:rPr lang="en-US" sz="1500" b="1" dirty="0" smtClean="0"/>
              <a:t>Ballerup - Deaf Team</a:t>
            </a:r>
          </a:p>
          <a:p>
            <a:endParaRPr lang="en-US" sz="1500" b="1" dirty="0"/>
          </a:p>
          <a:p>
            <a:r>
              <a:rPr lang="en-US" sz="1500" b="1" dirty="0" smtClean="0"/>
              <a:t>Main points</a:t>
            </a:r>
          </a:p>
          <a:p>
            <a:pPr lvl="1">
              <a:buFont typeface="Wingdings" panose="05000000000000000000" pitchFamily="2" charset="2"/>
              <a:buChar char="Ø"/>
            </a:pPr>
            <a:r>
              <a:rPr lang="en-US" sz="1600" dirty="0" smtClean="0"/>
              <a:t>Highly specialized function (covering the whole of Denmark) for the treatment of psychiatric disorders among hearing impaired individuals over the age of 18  (primarily sign language users).</a:t>
            </a:r>
          </a:p>
          <a:p>
            <a:pPr lvl="1">
              <a:buFont typeface="Wingdings" panose="05000000000000000000" pitchFamily="2" charset="2"/>
              <a:buChar char="Ø"/>
            </a:pPr>
            <a:r>
              <a:rPr lang="en-US" sz="1600" dirty="0" smtClean="0"/>
              <a:t>Hospitalization: Patients usually come from emergency room or other hospitals; integrated into wards for psychiatric rehabilitation; 4 patients hospitalized on average</a:t>
            </a:r>
          </a:p>
          <a:p>
            <a:pPr lvl="1">
              <a:buFont typeface="Wingdings" panose="05000000000000000000" pitchFamily="2" charset="2"/>
              <a:buChar char="Ø"/>
            </a:pPr>
            <a:r>
              <a:rPr lang="en-US" sz="1600" dirty="0" smtClean="0"/>
              <a:t>Outpatient treatment: patients usually referred by their GPs or after a visit to the emergency room; they may need to come for a follow-up after hospitalization; approx. 65 patients in treatment.</a:t>
            </a:r>
          </a:p>
          <a:p>
            <a:pPr lvl="1">
              <a:buFont typeface="Wingdings" panose="05000000000000000000" pitchFamily="2" charset="2"/>
              <a:buChar char="Ø"/>
            </a:pPr>
            <a:r>
              <a:rPr lang="en-US" sz="1600" dirty="0" smtClean="0"/>
              <a:t>Staff: head nurse, five nurses, a hearing impaired employee (part time), a psychologist, physician (part time); close collaboration with social workers/deaf consultants at Center for Deaf.</a:t>
            </a:r>
          </a:p>
          <a:p>
            <a:pPr lvl="1">
              <a:buFont typeface="Wingdings" panose="05000000000000000000" pitchFamily="2" charset="2"/>
              <a:buChar char="Ø"/>
            </a:pPr>
            <a:r>
              <a:rPr lang="en-US" sz="1600" dirty="0" smtClean="0"/>
              <a:t>Psychiatric disorders among hearing impaired individuals: they suffer from the same psychiatric disorders as hearing individuals; reliable studies of prevalence lacking; evidence for generally increased incidence of psychiatric problems in this population; incidence of PTSD not well illuminated.</a:t>
            </a:r>
          </a:p>
          <a:p>
            <a:pPr lvl="1">
              <a:buFont typeface="Wingdings" panose="05000000000000000000" pitchFamily="2" charset="2"/>
              <a:buChar char="Ø"/>
            </a:pPr>
            <a:r>
              <a:rPr lang="en-US" sz="1600" dirty="0" smtClean="0"/>
              <a:t>Treatment: supportive conversations derived from narrative principles; cognitive behavioral therapy; </a:t>
            </a:r>
            <a:r>
              <a:rPr lang="en-US" sz="1600" dirty="0"/>
              <a:t>possibly medicine (</a:t>
            </a:r>
            <a:r>
              <a:rPr lang="en-US" sz="1600" dirty="0" smtClean="0"/>
              <a:t>anxiolytic, antidepressive). </a:t>
            </a:r>
            <a:endParaRPr lang="en-US" sz="1600" dirty="0"/>
          </a:p>
          <a:p>
            <a:pPr marL="0" indent="0">
              <a:buNone/>
            </a:pPr>
            <a:endParaRPr lang="en-US" sz="1600"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7934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600" b="1" dirty="0" smtClean="0">
                <a:latin typeface="+mn-lt"/>
                <a:cs typeface="Times New Roman" panose="02020603050405020304" pitchFamily="18" charset="0"/>
              </a:rPr>
              <a:t>Presentation: </a:t>
            </a:r>
            <a:br>
              <a:rPr lang="da-DK" sz="1600" b="1" dirty="0" smtClean="0">
                <a:latin typeface="+mn-lt"/>
                <a:cs typeface="Times New Roman" panose="02020603050405020304" pitchFamily="18" charset="0"/>
              </a:rPr>
            </a:br>
            <a:r>
              <a:rPr lang="da-DK" sz="1600" b="1" dirty="0">
                <a:latin typeface="+mn-lt"/>
                <a:cs typeface="Times New Roman" panose="02020603050405020304" pitchFamily="18" charset="0"/>
              </a:rPr>
              <a:t>Per Jensen, Jeanette From Taubert </a:t>
            </a:r>
            <a:r>
              <a:rPr lang="da-DK" sz="1600" b="1" dirty="0" smtClean="0">
                <a:latin typeface="+mn-lt"/>
                <a:cs typeface="Times New Roman" panose="02020603050405020304" pitchFamily="18" charset="0"/>
              </a:rPr>
              <a:t/>
            </a:r>
            <a:br>
              <a:rPr lang="da-DK" sz="1600" b="1" dirty="0" smtClean="0">
                <a:latin typeface="+mn-lt"/>
                <a:cs typeface="Times New Roman" panose="02020603050405020304" pitchFamily="18" charset="0"/>
              </a:rPr>
            </a:br>
            <a:r>
              <a:rPr lang="da-DK" sz="1600" b="1" dirty="0" smtClean="0">
                <a:latin typeface="+mn-lt"/>
                <a:cs typeface="Times New Roman" panose="02020603050405020304" pitchFamily="18" charset="0"/>
              </a:rPr>
              <a:t>&amp; </a:t>
            </a:r>
            <a:r>
              <a:rPr lang="da-DK" sz="1600" b="1" dirty="0">
                <a:latin typeface="+mn-lt"/>
                <a:cs typeface="Times New Roman" panose="02020603050405020304" pitchFamily="18" charset="0"/>
              </a:rPr>
              <a:t>Annebrit Hjort</a:t>
            </a:r>
            <a:r>
              <a:rPr lang="da-DK" sz="1600" b="1" dirty="0" smtClean="0">
                <a:latin typeface="+mn-lt"/>
                <a:cs typeface="Times New Roman" panose="02020603050405020304" pitchFamily="18" charset="0"/>
              </a:rPr>
              <a:t/>
            </a:r>
            <a:br>
              <a:rPr lang="da-DK" sz="1600" b="1" dirty="0" smtClean="0">
                <a:latin typeface="+mn-lt"/>
                <a:cs typeface="Times New Roman" panose="02020603050405020304" pitchFamily="18" charset="0"/>
              </a:rPr>
            </a:br>
            <a:r>
              <a:rPr lang="da-DK" sz="1600" b="1" dirty="0">
                <a:latin typeface="+mn-lt"/>
                <a:cs typeface="Times New Roman" panose="02020603050405020304" pitchFamily="18" charset="0"/>
              </a:rPr>
              <a:t/>
            </a:r>
            <a:br>
              <a:rPr lang="da-DK" sz="1600" b="1" dirty="0">
                <a:latin typeface="+mn-lt"/>
                <a:cs typeface="Times New Roman" panose="02020603050405020304" pitchFamily="18" charset="0"/>
              </a:rPr>
            </a:br>
            <a:r>
              <a:rPr lang="da-DK" sz="2400" b="1" dirty="0" smtClean="0">
                <a:latin typeface="+mn-lt"/>
                <a:cs typeface="Times New Roman" panose="02020603050405020304" pitchFamily="18" charset="0"/>
              </a:rPr>
              <a:t/>
            </a:r>
            <a:br>
              <a:rPr lang="da-DK" sz="2400" b="1" dirty="0" smtClean="0">
                <a:latin typeface="+mn-lt"/>
                <a:cs typeface="Times New Roman" panose="02020603050405020304" pitchFamily="18" charset="0"/>
              </a:rPr>
            </a:br>
            <a:endParaRPr lang="da-DK" sz="24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a:bodyPr>
          <a:lstStyle/>
          <a:p>
            <a:pPr marL="0" indent="0">
              <a:buNone/>
            </a:pPr>
            <a:r>
              <a:rPr lang="en-US" sz="1400" b="1" dirty="0" smtClean="0"/>
              <a:t>Presentation 2</a:t>
            </a:r>
            <a:endParaRPr lang="en-US" sz="1400" dirty="0"/>
          </a:p>
          <a:p>
            <a:r>
              <a:rPr lang="en-US" sz="1400" dirty="0" smtClean="0"/>
              <a:t>Jeanette From Taubert: Head Nurse at </a:t>
            </a:r>
            <a:r>
              <a:rPr lang="en-US" sz="1400" b="1" dirty="0" smtClean="0"/>
              <a:t>Capital </a:t>
            </a:r>
            <a:r>
              <a:rPr lang="en-US" sz="1400" b="1" dirty="0"/>
              <a:t>Region </a:t>
            </a:r>
            <a:r>
              <a:rPr lang="en-US" sz="1400" b="1" dirty="0" smtClean="0"/>
              <a:t>Psychiatry, Psychiatric </a:t>
            </a:r>
            <a:r>
              <a:rPr lang="en-US" sz="1400" b="1" dirty="0"/>
              <a:t>Center </a:t>
            </a:r>
            <a:r>
              <a:rPr lang="en-US" sz="1400" b="1" dirty="0" smtClean="0"/>
              <a:t>Ballerup - Deaf Team</a:t>
            </a:r>
          </a:p>
          <a:p>
            <a:r>
              <a:rPr lang="en-US" sz="1400" dirty="0" smtClean="0"/>
              <a:t>Annebrit Hjort: Nurse at</a:t>
            </a:r>
            <a:r>
              <a:rPr lang="en-US" sz="1400" b="1" dirty="0" smtClean="0"/>
              <a:t> Capital Region Psychiatry, Psychiatric Center Ballerup – Deaf Team.</a:t>
            </a:r>
          </a:p>
          <a:p>
            <a:endParaRPr lang="en-US" sz="1400" b="1" dirty="0"/>
          </a:p>
          <a:p>
            <a:r>
              <a:rPr lang="en-US" sz="1400" b="1" dirty="0"/>
              <a:t>A</a:t>
            </a:r>
            <a:r>
              <a:rPr lang="en-US" sz="1400" b="1" dirty="0" smtClean="0"/>
              <a:t>sked a number of hearing impaired individuals what they would want in a crisis situation:</a:t>
            </a:r>
          </a:p>
          <a:p>
            <a:endParaRPr lang="en-US" sz="1400" b="1" dirty="0" smtClean="0"/>
          </a:p>
          <a:p>
            <a:pPr lvl="1">
              <a:buFont typeface="Wingdings" panose="05000000000000000000" pitchFamily="2" charset="2"/>
              <a:buChar char="Ø"/>
            </a:pPr>
            <a:r>
              <a:rPr lang="en-US" sz="1400" dirty="0"/>
              <a:t>Stay </a:t>
            </a:r>
            <a:r>
              <a:rPr lang="en-US" sz="1400" dirty="0" smtClean="0"/>
              <a:t>calm.</a:t>
            </a:r>
            <a:endParaRPr lang="en-US" sz="1400" dirty="0"/>
          </a:p>
          <a:p>
            <a:pPr lvl="1">
              <a:buFont typeface="Wingdings" panose="05000000000000000000" pitchFamily="2" charset="2"/>
              <a:buChar char="Ø"/>
            </a:pPr>
            <a:r>
              <a:rPr lang="en-US" sz="1400" dirty="0"/>
              <a:t>Speak </a:t>
            </a:r>
            <a:r>
              <a:rPr lang="en-US" sz="1400" dirty="0" smtClean="0"/>
              <a:t>clearly.</a:t>
            </a:r>
            <a:endParaRPr lang="en-US" sz="1400" dirty="0"/>
          </a:p>
          <a:p>
            <a:pPr lvl="1">
              <a:buFont typeface="Wingdings" panose="05000000000000000000" pitchFamily="2" charset="2"/>
              <a:buChar char="Ø"/>
            </a:pPr>
            <a:r>
              <a:rPr lang="en-US" sz="1400" dirty="0"/>
              <a:t>Body </a:t>
            </a:r>
            <a:r>
              <a:rPr lang="en-US" sz="1400" dirty="0" smtClean="0"/>
              <a:t>language/gestures</a:t>
            </a:r>
            <a:endParaRPr lang="en-US" sz="1400" dirty="0"/>
          </a:p>
          <a:p>
            <a:pPr lvl="1">
              <a:buFont typeface="Wingdings" panose="05000000000000000000" pitchFamily="2" charset="2"/>
              <a:buChar char="Ø"/>
            </a:pPr>
            <a:r>
              <a:rPr lang="en-US" sz="1400" dirty="0" smtClean="0"/>
              <a:t>Do as they do; use clear facial expressions and explain with hands.</a:t>
            </a:r>
            <a:endParaRPr lang="en-US" sz="1400" dirty="0"/>
          </a:p>
          <a:p>
            <a:pPr lvl="1">
              <a:buFont typeface="Wingdings" panose="05000000000000000000" pitchFamily="2" charset="2"/>
              <a:buChar char="Ø"/>
            </a:pPr>
            <a:r>
              <a:rPr lang="en-US" sz="1400" dirty="0" smtClean="0"/>
              <a:t>Observe their mimes.</a:t>
            </a:r>
            <a:endParaRPr lang="en-US" sz="1400" dirty="0"/>
          </a:p>
          <a:p>
            <a:pPr lvl="1">
              <a:buFont typeface="Wingdings" panose="05000000000000000000" pitchFamily="2" charset="2"/>
              <a:buChar char="Ø"/>
            </a:pPr>
            <a:r>
              <a:rPr lang="en-US" sz="1400" dirty="0" smtClean="0"/>
              <a:t>Physical contact.</a:t>
            </a:r>
            <a:endParaRPr lang="en-US" sz="1400" dirty="0"/>
          </a:p>
          <a:p>
            <a:pPr lvl="1">
              <a:buFont typeface="Wingdings" panose="05000000000000000000" pitchFamily="2" charset="2"/>
              <a:buChar char="Ø"/>
            </a:pPr>
            <a:r>
              <a:rPr lang="en-US" sz="1400" dirty="0"/>
              <a:t>Communicate in </a:t>
            </a:r>
            <a:r>
              <a:rPr lang="en-US" sz="1400" dirty="0" smtClean="0"/>
              <a:t>writing.</a:t>
            </a:r>
            <a:endParaRPr lang="en-US" sz="1400" dirty="0"/>
          </a:p>
          <a:p>
            <a:pPr lvl="1">
              <a:buFont typeface="Wingdings" panose="05000000000000000000" pitchFamily="2" charset="2"/>
              <a:buChar char="Ø"/>
            </a:pPr>
            <a:r>
              <a:rPr lang="en-US" sz="1400" dirty="0" smtClean="0"/>
              <a:t>Contact relatives.</a:t>
            </a:r>
            <a:endParaRPr lang="en-US" sz="1400" dirty="0"/>
          </a:p>
          <a:p>
            <a:pPr lvl="1">
              <a:buFont typeface="Wingdings" panose="05000000000000000000" pitchFamily="2" charset="2"/>
              <a:buChar char="Ø"/>
            </a:pPr>
            <a:r>
              <a:rPr lang="en-US" sz="1400" dirty="0" smtClean="0"/>
              <a:t>Call a sign language interpreter.</a:t>
            </a:r>
            <a:endParaRPr lang="en-US" sz="1400" dirty="0"/>
          </a:p>
          <a:p>
            <a:pPr lvl="1">
              <a:buFont typeface="Wingdings" panose="05000000000000000000" pitchFamily="2" charset="2"/>
              <a:buChar char="Ø"/>
            </a:pPr>
            <a:r>
              <a:rPr lang="en-US" sz="1400" dirty="0" smtClean="0"/>
              <a:t>Help them!</a:t>
            </a:r>
            <a:endParaRPr lang="en-US" sz="1400"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7373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600" b="1" dirty="0" smtClean="0">
                <a:latin typeface="+mn-lt"/>
                <a:cs typeface="Times New Roman" panose="02020603050405020304" pitchFamily="18" charset="0"/>
              </a:rPr>
              <a:t>Evaluation of workshop</a:t>
            </a:r>
            <a:br>
              <a:rPr lang="da-DK" sz="1600" b="1" dirty="0" smtClean="0">
                <a:latin typeface="+mn-lt"/>
                <a:cs typeface="Times New Roman" panose="02020603050405020304" pitchFamily="18" charset="0"/>
              </a:rPr>
            </a:br>
            <a:endParaRPr lang="da-DK" sz="16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lnSpcReduction="10000"/>
          </a:bodyPr>
          <a:lstStyle/>
          <a:p>
            <a:r>
              <a:rPr lang="en-US" sz="1600" dirty="0" smtClean="0"/>
              <a:t>Participants were asked to fill out an evaluation form after the workshop</a:t>
            </a:r>
          </a:p>
          <a:p>
            <a:r>
              <a:rPr lang="en-US" sz="1600" dirty="0" smtClean="0"/>
              <a:t>9 evaluations  received</a:t>
            </a:r>
          </a:p>
          <a:p>
            <a:pPr marL="0" indent="0">
              <a:buNone/>
            </a:pPr>
            <a:endParaRPr lang="en-US" sz="1600" dirty="0"/>
          </a:p>
          <a:p>
            <a:r>
              <a:rPr lang="en-US" sz="1600" dirty="0" smtClean="0"/>
              <a:t>Summary  of evaluations</a:t>
            </a:r>
          </a:p>
          <a:p>
            <a:endParaRPr lang="en-US" sz="1600" dirty="0" smtClean="0"/>
          </a:p>
          <a:p>
            <a:pPr lvl="1">
              <a:buFont typeface="Wingdings" panose="05000000000000000000" pitchFamily="2" charset="2"/>
              <a:buChar char="Ø"/>
            </a:pPr>
            <a:r>
              <a:rPr lang="en-US" sz="1600" dirty="0" smtClean="0"/>
              <a:t>Overall opinion of workshop was  GOOD</a:t>
            </a:r>
          </a:p>
          <a:p>
            <a:pPr lvl="1">
              <a:buFont typeface="Wingdings" panose="05000000000000000000" pitchFamily="2" charset="2"/>
              <a:buChar char="Ø"/>
            </a:pPr>
            <a:endParaRPr lang="en-US" sz="1600" dirty="0" smtClean="0"/>
          </a:p>
          <a:p>
            <a:pPr lvl="1">
              <a:buFont typeface="Wingdings" panose="05000000000000000000" pitchFamily="2" charset="2"/>
              <a:buChar char="Ø"/>
            </a:pPr>
            <a:r>
              <a:rPr lang="en-US" sz="1600" dirty="0" smtClean="0"/>
              <a:t>respondents expressed that the workshop contributed to additional knowledge and inspiration </a:t>
            </a:r>
            <a:r>
              <a:rPr lang="en-US" sz="1600" dirty="0"/>
              <a:t> </a:t>
            </a:r>
            <a:r>
              <a:rPr lang="en-US" sz="1600" dirty="0" smtClean="0"/>
              <a:t>in relation to how to handle the situation next time they  meet a hearing impaired individual in connection with work.</a:t>
            </a:r>
          </a:p>
          <a:p>
            <a:pPr marL="400050" lvl="1" indent="0">
              <a:buNone/>
            </a:pPr>
            <a:endParaRPr lang="en-US" sz="1600" dirty="0" smtClean="0"/>
          </a:p>
          <a:p>
            <a:pPr lvl="1">
              <a:buFont typeface="Wingdings" panose="05000000000000000000" pitchFamily="2" charset="2"/>
              <a:buChar char="Ø"/>
            </a:pPr>
            <a:r>
              <a:rPr lang="en-US" sz="1600" dirty="0" smtClean="0"/>
              <a:t>The workshop has highlighted how  emergency workers and mental health professionals  can communicate with hearing impaired individuals.</a:t>
            </a:r>
          </a:p>
          <a:p>
            <a:pPr lvl="1">
              <a:buFont typeface="Wingdings" panose="05000000000000000000" pitchFamily="2" charset="2"/>
              <a:buChar char="Ø"/>
            </a:pPr>
            <a:endParaRPr lang="en-US" sz="1600" dirty="0"/>
          </a:p>
          <a:p>
            <a:pPr lvl="1">
              <a:buFont typeface="Wingdings" panose="05000000000000000000" pitchFamily="2" charset="2"/>
              <a:buChar char="Ø"/>
            </a:pPr>
            <a:r>
              <a:rPr lang="en-US" sz="1600" dirty="0" smtClean="0"/>
              <a:t>The workshop has drawn attention to the technical equipment for communication that already exist for hearing impaired </a:t>
            </a:r>
            <a:r>
              <a:rPr lang="en-US" sz="1600" dirty="0"/>
              <a:t> </a:t>
            </a:r>
            <a:r>
              <a:rPr lang="en-US" sz="1600" dirty="0" smtClean="0"/>
              <a:t>individuals.</a:t>
            </a:r>
          </a:p>
          <a:p>
            <a:pPr lvl="1">
              <a:buFont typeface="Wingdings" panose="05000000000000000000" pitchFamily="2" charset="2"/>
              <a:buChar char="Ø"/>
            </a:pPr>
            <a:endParaRPr lang="en-US" sz="1600" dirty="0" smtClean="0"/>
          </a:p>
          <a:p>
            <a:pPr lvl="1">
              <a:buFont typeface="Wingdings" panose="05000000000000000000" pitchFamily="2" charset="2"/>
              <a:buChar char="Ø"/>
            </a:pPr>
            <a:r>
              <a:rPr lang="en-US" sz="1600" dirty="0" smtClean="0"/>
              <a:t>Improvements:  our workshop could have reached out to a wider range of emergency- and mental health professionals and hearing impaired individuals if we had videotaped it and arranged for a  live feed over the internet.</a:t>
            </a:r>
          </a:p>
          <a:p>
            <a:pPr>
              <a:buFont typeface="Wingdings" panose="05000000000000000000" pitchFamily="2" charset="2"/>
              <a:buChar char="Ø"/>
            </a:pPr>
            <a:endParaRPr lang="en-US" sz="1600" dirty="0" smtClean="0"/>
          </a:p>
          <a:p>
            <a:pPr marL="0" indent="0">
              <a:buNone/>
            </a:pPr>
            <a:endParaRPr lang="en-US" sz="1600" dirty="0" smtClean="0"/>
          </a:p>
          <a:p>
            <a:pPr marL="0" indent="0">
              <a:buNone/>
            </a:pPr>
            <a:endParaRPr lang="en-US" sz="1600" dirty="0"/>
          </a:p>
          <a:p>
            <a:pPr marL="0" indent="0">
              <a:buNone/>
            </a:pPr>
            <a:endParaRPr lang="en-US" sz="1600" dirty="0" smtClean="0"/>
          </a:p>
          <a:p>
            <a:pPr marL="0" indent="0">
              <a:buNone/>
            </a:pPr>
            <a:endParaRPr lang="en-US" sz="1600" dirty="0" smtClean="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16812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1800" b="1" dirty="0" smtClean="0">
                <a:latin typeface="+mn-lt"/>
                <a:cs typeface="Times New Roman" panose="02020603050405020304" pitchFamily="18" charset="0"/>
              </a:rPr>
              <a:t>Summary of </a:t>
            </a:r>
            <a:r>
              <a:rPr lang="da-DK" sz="1800" b="1" dirty="0" err="1" smtClean="0">
                <a:latin typeface="+mn-lt"/>
                <a:cs typeface="Times New Roman" panose="02020603050405020304" pitchFamily="18" charset="0"/>
              </a:rPr>
              <a:t>locally</a:t>
            </a:r>
            <a:r>
              <a:rPr lang="da-DK" sz="1800" b="1" dirty="0" smtClean="0">
                <a:latin typeface="+mn-lt"/>
                <a:cs typeface="Times New Roman" panose="02020603050405020304" pitchFamily="18" charset="0"/>
              </a:rPr>
              <a:t> </a:t>
            </a:r>
            <a:br>
              <a:rPr lang="da-DK" sz="1800" b="1" dirty="0" smtClean="0">
                <a:latin typeface="+mn-lt"/>
                <a:cs typeface="Times New Roman" panose="02020603050405020304" pitchFamily="18" charset="0"/>
              </a:rPr>
            </a:br>
            <a:r>
              <a:rPr lang="da-DK" sz="1800" b="1" dirty="0" err="1" smtClean="0">
                <a:latin typeface="+mn-lt"/>
                <a:cs typeface="Times New Roman" panose="02020603050405020304" pitchFamily="18" charset="0"/>
              </a:rPr>
              <a:t>specific</a:t>
            </a:r>
            <a:r>
              <a:rPr lang="da-DK" sz="1800" b="1" dirty="0" smtClean="0">
                <a:latin typeface="+mn-lt"/>
                <a:cs typeface="Times New Roman" panose="02020603050405020304" pitchFamily="18" charset="0"/>
              </a:rPr>
              <a:t> problems</a:t>
            </a:r>
            <a:r>
              <a:rPr lang="da-DK" sz="2400" b="1" dirty="0" smtClean="0">
                <a:latin typeface="+mn-lt"/>
                <a:cs typeface="Times New Roman" panose="02020603050405020304" pitchFamily="18" charset="0"/>
              </a:rPr>
              <a:t/>
            </a:r>
            <a:br>
              <a:rPr lang="da-DK" sz="2400" b="1" dirty="0" smtClean="0">
                <a:latin typeface="+mn-lt"/>
                <a:cs typeface="Times New Roman" panose="02020603050405020304" pitchFamily="18" charset="0"/>
              </a:rPr>
            </a:br>
            <a:endParaRPr lang="da-DK" sz="24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a:bodyPr>
          <a:lstStyle/>
          <a:p>
            <a:pPr marL="0" indent="0">
              <a:buNone/>
            </a:pPr>
            <a:endParaRPr lang="en-US" sz="2000" dirty="0"/>
          </a:p>
          <a:p>
            <a:r>
              <a:rPr lang="en-US" sz="1400" dirty="0" smtClean="0"/>
              <a:t>Challenges associated with booking a sign language interpreter in acute crisis situations and at some hospitals and doctors surgery’s.</a:t>
            </a:r>
          </a:p>
          <a:p>
            <a:pPr lvl="1">
              <a:buFont typeface="Wingdings" panose="05000000000000000000" pitchFamily="2" charset="2"/>
              <a:buChar char="Ø"/>
            </a:pPr>
            <a:r>
              <a:rPr lang="en-US" sz="1400" dirty="0" smtClean="0"/>
              <a:t>No procedure for this yet.</a:t>
            </a:r>
          </a:p>
          <a:p>
            <a:pPr lvl="1">
              <a:buFont typeface="Wingdings" panose="05000000000000000000" pitchFamily="2" charset="2"/>
              <a:buChar char="Ø"/>
            </a:pPr>
            <a:r>
              <a:rPr lang="en-US" sz="1400" dirty="0" smtClean="0"/>
              <a:t>Limited office hours at the booking centers and the “acute booking function” is not always working.</a:t>
            </a:r>
          </a:p>
          <a:p>
            <a:pPr lvl="1">
              <a:buFont typeface="Wingdings" panose="05000000000000000000" pitchFamily="2" charset="2"/>
              <a:buChar char="Ø"/>
            </a:pPr>
            <a:r>
              <a:rPr lang="en-US" sz="1400" dirty="0" smtClean="0"/>
              <a:t>This may be a question of financing?</a:t>
            </a:r>
          </a:p>
          <a:p>
            <a:pPr lvl="1">
              <a:buFont typeface="Wingdings" panose="05000000000000000000" pitchFamily="2" charset="2"/>
              <a:buChar char="Ø"/>
            </a:pPr>
            <a:r>
              <a:rPr lang="en-US" sz="1400" dirty="0" smtClean="0"/>
              <a:t>Lack of political decisions in the field?</a:t>
            </a:r>
            <a:endParaRPr lang="en-US" sz="1400" dirty="0"/>
          </a:p>
          <a:p>
            <a:pPr lvl="1">
              <a:buFont typeface="Wingdings" panose="05000000000000000000" pitchFamily="2" charset="2"/>
              <a:buChar char="Ø"/>
            </a:pPr>
            <a:r>
              <a:rPr lang="en-US" sz="1400" dirty="0" smtClean="0"/>
              <a:t>Video </a:t>
            </a:r>
            <a:r>
              <a:rPr lang="en-US" sz="1400" dirty="0"/>
              <a:t>translation is used very </a:t>
            </a:r>
            <a:r>
              <a:rPr lang="en-US" sz="1400" dirty="0" smtClean="0"/>
              <a:t>rarely; we need to make the most of the technical opportunities that are out there.</a:t>
            </a:r>
          </a:p>
          <a:p>
            <a:pPr lvl="1">
              <a:buFont typeface="Wingdings" panose="05000000000000000000" pitchFamily="2" charset="2"/>
              <a:buChar char="Ø"/>
            </a:pPr>
            <a:endParaRPr lang="en-US" sz="1400" dirty="0"/>
          </a:p>
          <a:p>
            <a:pPr marL="400050"/>
            <a:r>
              <a:rPr lang="en-US" sz="1400" dirty="0"/>
              <a:t>Only one place in Denmark that specializes in Deaf </a:t>
            </a:r>
            <a:r>
              <a:rPr lang="en-US" sz="1400" dirty="0" smtClean="0"/>
              <a:t>psychiatry.</a:t>
            </a:r>
            <a:endParaRPr lang="en-US" sz="1400" dirty="0"/>
          </a:p>
          <a:p>
            <a:pPr marL="800100" lvl="1">
              <a:buFont typeface="Wingdings" panose="05000000000000000000" pitchFamily="2" charset="2"/>
              <a:buChar char="Ø"/>
            </a:pPr>
            <a:r>
              <a:rPr lang="en-US" sz="1400" dirty="0" smtClean="0"/>
              <a:t>Geographical</a:t>
            </a:r>
            <a:r>
              <a:rPr lang="en-US" sz="1400" dirty="0"/>
              <a:t>, economic and practical limitations for many hearing impaired </a:t>
            </a:r>
            <a:r>
              <a:rPr lang="en-US" sz="1400" dirty="0" smtClean="0"/>
              <a:t>individuals.</a:t>
            </a:r>
          </a:p>
          <a:p>
            <a:pPr marL="800100" lvl="1">
              <a:buFont typeface="Wingdings" panose="05000000000000000000" pitchFamily="2" charset="2"/>
              <a:buChar char="Ø"/>
            </a:pPr>
            <a:endParaRPr lang="en-US" sz="1400" dirty="0"/>
          </a:p>
          <a:p>
            <a:pPr marL="400050"/>
            <a:r>
              <a:rPr lang="en-US" sz="1400" dirty="0" smtClean="0"/>
              <a:t>General lack of knowledge about hearing impaired hearing impaired individuals among emergency workers and mental health professionals.</a:t>
            </a:r>
          </a:p>
          <a:p>
            <a:pPr lvl="1">
              <a:buFont typeface="Wingdings" panose="05000000000000000000" pitchFamily="2" charset="2"/>
              <a:buChar char="Ø"/>
            </a:pPr>
            <a:r>
              <a:rPr lang="en-US" sz="1400" dirty="0" smtClean="0"/>
              <a:t>Quality training is needed!</a:t>
            </a:r>
            <a:endParaRPr lang="en-US" sz="1400" dirty="0"/>
          </a:p>
          <a:p>
            <a:pPr marL="57150" indent="0">
              <a:buNone/>
            </a:pPr>
            <a:endParaRPr lang="en-US" sz="1400" dirty="0" smtClean="0"/>
          </a:p>
          <a:p>
            <a:pPr lvl="1">
              <a:buFont typeface="Wingdings" panose="05000000000000000000" pitchFamily="2" charset="2"/>
              <a:buChar char="Ø"/>
            </a:pPr>
            <a:endParaRPr lang="en-US" sz="1600" dirty="0"/>
          </a:p>
          <a:p>
            <a:pPr marL="0" indent="0">
              <a:buNone/>
            </a:pPr>
            <a:endParaRPr lang="en-US" sz="2000" dirty="0" smtClean="0"/>
          </a:p>
          <a:p>
            <a:pPr marL="400050" lvl="1" indent="0">
              <a:buNone/>
            </a:pPr>
            <a:endParaRPr lang="en-US" sz="1600" dirty="0" smtClean="0"/>
          </a:p>
          <a:p>
            <a:pPr marL="0" indent="0">
              <a:buNone/>
            </a:pPr>
            <a:endParaRPr lang="en-US" sz="1600" dirty="0" smtClean="0"/>
          </a:p>
          <a:p>
            <a:pPr marL="0" indent="0">
              <a:buNone/>
            </a:pPr>
            <a:endParaRPr lang="en-US" sz="1600" dirty="0" smtClean="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68697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2400" b="1" dirty="0" err="1" smtClean="0">
                <a:latin typeface="+mn-lt"/>
                <a:cs typeface="Times New Roman" panose="02020603050405020304" pitchFamily="18" charset="0"/>
              </a:rPr>
              <a:t>Outcomes</a:t>
            </a:r>
            <a:r>
              <a:rPr lang="da-DK" sz="2400" b="1" dirty="0" smtClean="0">
                <a:latin typeface="+mn-lt"/>
                <a:cs typeface="Times New Roman" panose="02020603050405020304" pitchFamily="18" charset="0"/>
              </a:rPr>
              <a:t/>
            </a:r>
            <a:br>
              <a:rPr lang="da-DK" sz="2400" b="1" dirty="0" smtClean="0">
                <a:latin typeface="+mn-lt"/>
                <a:cs typeface="Times New Roman" panose="02020603050405020304" pitchFamily="18" charset="0"/>
              </a:rPr>
            </a:br>
            <a:endParaRPr lang="da-DK" sz="24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a:bodyPr>
          <a:lstStyle/>
          <a:p>
            <a:pPr marL="0" indent="0">
              <a:buNone/>
            </a:pPr>
            <a:endParaRPr lang="en-US" sz="1600" dirty="0" smtClean="0"/>
          </a:p>
          <a:p>
            <a:endParaRPr lang="en-US" sz="1600" dirty="0"/>
          </a:p>
          <a:p>
            <a:r>
              <a:rPr lang="en-US" sz="1400" dirty="0" smtClean="0"/>
              <a:t>Ideas for  best practice guidelines and recommendations.</a:t>
            </a:r>
          </a:p>
          <a:p>
            <a:pPr marL="0" indent="0">
              <a:buNone/>
            </a:pPr>
            <a:endParaRPr lang="en-US" sz="1400" dirty="0" smtClean="0"/>
          </a:p>
          <a:p>
            <a:r>
              <a:rPr lang="en-US" sz="1400" dirty="0" smtClean="0"/>
              <a:t>Creation of Danish Task Force.</a:t>
            </a:r>
          </a:p>
          <a:p>
            <a:pPr marL="0" indent="0">
              <a:buNone/>
            </a:pPr>
            <a:endParaRPr lang="en-US" sz="1400" dirty="0" smtClean="0"/>
          </a:p>
          <a:p>
            <a:r>
              <a:rPr lang="en-US" sz="1400" dirty="0" smtClean="0"/>
              <a:t>Work shop may have influenced training at the Police School, National Police. Collaboration between Lotte Krag (psychologist, teacher at the Police School) and Eigil G.R. Hvid (Rescue Center Denmark) regarding emergency help and first aid.</a:t>
            </a:r>
          </a:p>
          <a:p>
            <a:pPr marL="0" indent="0">
              <a:buNone/>
            </a:pPr>
            <a:endParaRPr lang="en-US" sz="1400" dirty="0" smtClean="0"/>
          </a:p>
          <a:p>
            <a:r>
              <a:rPr lang="en-US" sz="1400" dirty="0" smtClean="0"/>
              <a:t>Media Coverage of the local workshop and the EUNAD project: </a:t>
            </a:r>
            <a:r>
              <a:rPr lang="en-US" sz="1400" dirty="0" err="1" smtClean="0"/>
              <a:t>Ny</a:t>
            </a:r>
            <a:r>
              <a:rPr lang="en-US" sz="1400" dirty="0" smtClean="0"/>
              <a:t> </a:t>
            </a:r>
            <a:r>
              <a:rPr lang="en-US" sz="1400" dirty="0" err="1" smtClean="0"/>
              <a:t>Viden</a:t>
            </a:r>
            <a:r>
              <a:rPr lang="en-US" sz="1400" dirty="0" smtClean="0"/>
              <a:t> (New Knowledge Magazine; published), </a:t>
            </a:r>
            <a:r>
              <a:rPr lang="en-US" sz="1400" dirty="0" err="1" smtClean="0"/>
              <a:t>Psykolog</a:t>
            </a:r>
            <a:r>
              <a:rPr lang="en-US" sz="1400" dirty="0" smtClean="0"/>
              <a:t> </a:t>
            </a:r>
            <a:r>
              <a:rPr lang="en-US" sz="1400" dirty="0" err="1" smtClean="0"/>
              <a:t>Nyt</a:t>
            </a:r>
            <a:r>
              <a:rPr lang="en-US" sz="1400" dirty="0" smtClean="0"/>
              <a:t> (Psychology New Magazine; out next month) and </a:t>
            </a:r>
            <a:r>
              <a:rPr lang="en-US" sz="1400" dirty="0" err="1" smtClean="0"/>
              <a:t>Hørende</a:t>
            </a:r>
            <a:r>
              <a:rPr lang="en-US" sz="1400" dirty="0" smtClean="0"/>
              <a:t> (Hearing; out next month).</a:t>
            </a:r>
          </a:p>
          <a:p>
            <a:pPr marL="0" indent="0">
              <a:buNone/>
            </a:pPr>
            <a:endParaRPr lang="en-US" sz="1400" dirty="0"/>
          </a:p>
          <a:p>
            <a:r>
              <a:rPr lang="en-US" sz="1400" dirty="0" smtClean="0"/>
              <a:t>Future interviews with some of the workshop participants as a supplement to our Qualitative study on hearing impairment?</a:t>
            </a:r>
          </a:p>
          <a:p>
            <a:pPr marL="0" indent="0">
              <a:buNone/>
            </a:pPr>
            <a:endParaRPr lang="da-DK" sz="1600" dirty="0"/>
          </a:p>
          <a:p>
            <a:pPr marL="0" indent="0">
              <a:buNone/>
            </a:pPr>
            <a:endParaRPr lang="da-DK" sz="1600" dirty="0"/>
          </a:p>
          <a:p>
            <a:endParaRPr lang="en-US" sz="1600" dirty="0" smtClean="0"/>
          </a:p>
          <a:p>
            <a:pPr marL="0" indent="0">
              <a:buNone/>
            </a:pPr>
            <a:endParaRPr lang="en-US" sz="1600" dirty="0" smtClean="0"/>
          </a:p>
          <a:p>
            <a:endParaRPr lang="en-US" sz="1600" dirty="0" smtClean="0"/>
          </a:p>
          <a:p>
            <a:pPr marL="0" indent="0">
              <a:buNone/>
            </a:pPr>
            <a:endParaRPr lang="en-US" sz="1600" dirty="0" smtClean="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04486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2400" b="1" dirty="0" smtClean="0">
                <a:latin typeface="+mn-lt"/>
                <a:cs typeface="Times New Roman" panose="02020603050405020304" pitchFamily="18" charset="0"/>
              </a:rPr>
              <a:t/>
            </a:r>
            <a:br>
              <a:rPr lang="da-DK" sz="2400" b="1" dirty="0" smtClean="0">
                <a:latin typeface="+mn-lt"/>
                <a:cs typeface="Times New Roman" panose="02020603050405020304" pitchFamily="18" charset="0"/>
              </a:rPr>
            </a:br>
            <a:endParaRPr lang="da-DK" sz="24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a:bodyPr>
          <a:lstStyle/>
          <a:p>
            <a:pPr marL="0" indent="0">
              <a:buNone/>
            </a:pPr>
            <a:endParaRPr lang="en-US" sz="1600" dirty="0" smtClean="0"/>
          </a:p>
          <a:p>
            <a:pPr marL="0" indent="0">
              <a:buNone/>
            </a:pPr>
            <a:endParaRPr lang="en-US" sz="1600" dirty="0"/>
          </a:p>
          <a:p>
            <a:pPr marL="0" indent="0">
              <a:buNone/>
            </a:pPr>
            <a:endParaRPr lang="en-US" sz="1600" dirty="0" smtClean="0"/>
          </a:p>
          <a:p>
            <a:pPr marL="0" indent="0">
              <a:buNone/>
            </a:pPr>
            <a:endParaRPr lang="en-US" sz="1600" dirty="0"/>
          </a:p>
          <a:p>
            <a:pPr marL="0" indent="0" algn="ctr">
              <a:buNone/>
            </a:pPr>
            <a:r>
              <a:rPr lang="en-US" sz="2400" b="1" dirty="0" smtClean="0"/>
              <a:t>Thank you for your attention!</a:t>
            </a:r>
          </a:p>
          <a:p>
            <a:pPr marL="0" indent="0" algn="ctr">
              <a:buNone/>
            </a:pPr>
            <a:endParaRPr lang="en-US" sz="2400" b="1" dirty="0"/>
          </a:p>
          <a:p>
            <a:pPr marL="0" indent="0" algn="ctr">
              <a:buNone/>
            </a:pPr>
            <a:r>
              <a:rPr lang="en-US" sz="1600" dirty="0" smtClean="0"/>
              <a:t>Professor Ask Elklit (</a:t>
            </a:r>
            <a:r>
              <a:rPr lang="en-US" sz="1600" dirty="0" smtClean="0">
                <a:hlinkClick r:id="rId2"/>
              </a:rPr>
              <a:t>aelklit@health.sdu.dk</a:t>
            </a:r>
            <a:r>
              <a:rPr lang="en-US" sz="1600" dirty="0" smtClean="0"/>
              <a:t>)</a:t>
            </a:r>
          </a:p>
          <a:p>
            <a:pPr marL="0" indent="0" algn="ctr">
              <a:buNone/>
            </a:pPr>
            <a:endParaRPr lang="en-US" sz="1600" dirty="0"/>
          </a:p>
          <a:p>
            <a:pPr marL="0" indent="0" algn="ctr">
              <a:buNone/>
            </a:pPr>
            <a:endParaRPr lang="en-US" sz="1600" dirty="0" smtClean="0"/>
          </a:p>
          <a:p>
            <a:pPr marL="0" indent="0" algn="ctr">
              <a:buNone/>
            </a:pPr>
            <a:endParaRPr lang="en-US" sz="1600" dirty="0" smtClean="0"/>
          </a:p>
          <a:p>
            <a:pPr marL="0" indent="0" algn="ctr">
              <a:buNone/>
            </a:pPr>
            <a:endParaRPr lang="en-US" sz="1600" dirty="0" smtClean="0"/>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13138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890435"/>
          </a:xfrm>
        </p:spPr>
        <p:txBody>
          <a:bodyPr>
            <a:noAutofit/>
          </a:bodyPr>
          <a:lstStyle/>
          <a:p>
            <a:r>
              <a:rPr lang="da-DK" sz="2400" dirty="0" smtClean="0">
                <a:cs typeface="Times New Roman" panose="02020603050405020304" pitchFamily="18" charset="0"/>
              </a:rPr>
              <a:t/>
            </a:r>
            <a:br>
              <a:rPr lang="da-DK" sz="2400" dirty="0" smtClean="0">
                <a:cs typeface="Times New Roman" panose="02020603050405020304" pitchFamily="18" charset="0"/>
              </a:rPr>
            </a:br>
            <a:r>
              <a:rPr lang="da-DK" sz="2400" b="1" dirty="0" smtClean="0">
                <a:latin typeface="+mn-lt"/>
                <a:cs typeface="Times New Roman" panose="02020603050405020304" pitchFamily="18" charset="0"/>
              </a:rPr>
              <a:t/>
            </a:r>
            <a:br>
              <a:rPr lang="da-DK" sz="2400" b="1" dirty="0" smtClean="0">
                <a:latin typeface="+mn-lt"/>
                <a:cs typeface="Times New Roman" panose="02020603050405020304" pitchFamily="18" charset="0"/>
              </a:rPr>
            </a:br>
            <a:endParaRPr lang="da-DK" sz="2400" b="1" dirty="0">
              <a:latin typeface="+mn-lt"/>
              <a:cs typeface="Times New Roman" panose="02020603050405020304" pitchFamily="18" charset="0"/>
            </a:endParaRPr>
          </a:p>
        </p:txBody>
      </p:sp>
      <p:sp>
        <p:nvSpPr>
          <p:cNvPr id="3" name="Pladsholder til indhold 2"/>
          <p:cNvSpPr>
            <a:spLocks noGrp="1"/>
          </p:cNvSpPr>
          <p:nvPr>
            <p:ph idx="1"/>
          </p:nvPr>
        </p:nvSpPr>
        <p:spPr>
          <a:xfrm>
            <a:off x="467544" y="1196752"/>
            <a:ext cx="8229600" cy="5294532"/>
          </a:xfrm>
        </p:spPr>
        <p:txBody>
          <a:bodyPr>
            <a:normAutofit/>
          </a:bodyPr>
          <a:lstStyle/>
          <a:p>
            <a:pPr marL="0" indent="0" algn="ctr">
              <a:buNone/>
            </a:pPr>
            <a:endParaRPr lang="en-US" b="1" dirty="0" smtClean="0"/>
          </a:p>
          <a:p>
            <a:pPr marL="0" indent="0" algn="ctr">
              <a:buNone/>
            </a:pPr>
            <a:r>
              <a:rPr lang="en-US" b="1" dirty="0" smtClean="0"/>
              <a:t>Questions?</a:t>
            </a:r>
          </a:p>
          <a:p>
            <a:pPr marL="0" indent="0" algn="ctr">
              <a:buNone/>
            </a:pPr>
            <a:endParaRPr lang="en-US" b="1" dirty="0" smtClean="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5"/>
            <a:ext cx="1152128" cy="658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58598"/>
            <a:ext cx="15113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descr="C:\Users\lskoet\Desktop\Question Mark in red.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0438" y="2708920"/>
            <a:ext cx="2143125" cy="223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6303433"/>
      </p:ext>
    </p:extLst>
  </p:cSld>
  <p:clrMapOvr>
    <a:masterClrMapping/>
  </p:clrMapOvr>
  <p:timing>
    <p:tnLst>
      <p:par>
        <p:cTn id="1" dur="indefinite" restart="never" nodeType="tmRoot"/>
      </p:par>
    </p:tnLst>
  </p:timing>
</p:sld>
</file>

<file path=ppt/theme/theme1.xml><?xml version="1.0" encoding="utf-8"?>
<a:theme xmlns:a="http://schemas.openxmlformats.org/drawingml/2006/main" name="Kontortema">
  <a:themeElements>
    <a:clrScheme name="Kont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1096</TotalTime>
  <Words>2450</Words>
  <Application>Microsoft Office PowerPoint</Application>
  <PresentationFormat>Skærmshow (4:3)</PresentationFormat>
  <Paragraphs>318</Paragraphs>
  <Slides>21</Slides>
  <Notes>0</Notes>
  <HiddenSlides>0</HiddenSlides>
  <MMClips>0</MMClips>
  <ScaleCrop>false</ScaleCrop>
  <HeadingPairs>
    <vt:vector size="4" baseType="variant">
      <vt:variant>
        <vt:lpstr>Tema</vt:lpstr>
      </vt:variant>
      <vt:variant>
        <vt:i4>1</vt:i4>
      </vt:variant>
      <vt:variant>
        <vt:lpstr>Diastitler</vt:lpstr>
      </vt:variant>
      <vt:variant>
        <vt:i4>21</vt:i4>
      </vt:variant>
    </vt:vector>
  </HeadingPairs>
  <TitlesOfParts>
    <vt:vector size="22" baseType="lpstr">
      <vt:lpstr>Kontortema</vt:lpstr>
      <vt:lpstr>  </vt:lpstr>
      <vt:lpstr>  </vt:lpstr>
      <vt:lpstr> Contents </vt:lpstr>
      <vt:lpstr> Danish Nation Center for Psychotraumatology </vt:lpstr>
      <vt:lpstr> Local workshop Denmark: Objectives </vt:lpstr>
      <vt:lpstr> Workshop participants </vt:lpstr>
      <vt:lpstr> Introduction: Professor Ask Elklit </vt:lpstr>
      <vt:lpstr> Presentation: Klaus Huse </vt:lpstr>
      <vt:lpstr> Presentation:  Interview participant  </vt:lpstr>
      <vt:lpstr>  Presentation:  Helle Berentzen  </vt:lpstr>
      <vt:lpstr>   Demonstration:  Mikkel  Andersen, Martin Zimling  &amp; Eigil G.R Hvid   </vt:lpstr>
      <vt:lpstr>  Demonstration:  Mikkel  Andersen, Martin Zimling  &amp; Eigil G.R Hvid  </vt:lpstr>
      <vt:lpstr>  Presentation:  Pia Nielsen   </vt:lpstr>
      <vt:lpstr>  Presentation:  Steen Herlev Larsen   </vt:lpstr>
      <vt:lpstr>  Presentation:  Per Jensen, Jeanette From Taubert  &amp; Annebrit Hjort   </vt:lpstr>
      <vt:lpstr>  Presentation:  Per Jensen, Jeanette From Taubert  &amp; Annebrit Hjort   </vt:lpstr>
      <vt:lpstr> Evaluation of workshop </vt:lpstr>
      <vt:lpstr> Summary of locally  specific problems </vt:lpstr>
      <vt:lpstr> Outcomes </vt:lpstr>
      <vt:lpstr>  </vt:lpstr>
      <vt:lpstr>  </vt:lpstr>
    </vt:vector>
  </TitlesOfParts>
  <Company>Syddansk Unversitet - University of Southern Denmark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Lotte Skøt</dc:creator>
  <cp:lastModifiedBy>Ask Elklit</cp:lastModifiedBy>
  <cp:revision>121</cp:revision>
  <dcterms:created xsi:type="dcterms:W3CDTF">2013-10-21T05:10:18Z</dcterms:created>
  <dcterms:modified xsi:type="dcterms:W3CDTF">2013-10-30T06:52:41Z</dcterms:modified>
</cp:coreProperties>
</file>