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856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185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12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95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0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772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516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997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774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734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10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DF907-4581-4148-A8D2-0A06BFB274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B5FD7-5DF4-418E-B2F3-AF7D2FA127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91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Literature</a:t>
            </a:r>
            <a:r>
              <a:rPr lang="cs-CZ" dirty="0" smtClean="0"/>
              <a:t> </a:t>
            </a:r>
            <a:r>
              <a:rPr lang="cs-CZ" dirty="0" err="1" smtClean="0"/>
              <a:t>analysis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Hedvika Boukalová </a:t>
            </a:r>
          </a:p>
          <a:p>
            <a:r>
              <a:rPr lang="cs-CZ" dirty="0" smtClean="0"/>
              <a:t>Simona </a:t>
            </a:r>
            <a:r>
              <a:rPr lang="cs-CZ" dirty="0" err="1" smtClean="0"/>
              <a:t>Hoskovcová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88913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883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35447"/>
            <a:ext cx="8229600" cy="629791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terms</a:t>
            </a:r>
            <a:r>
              <a:rPr lang="cs-CZ" dirty="0" smtClean="0"/>
              <a:t> and </a:t>
            </a:r>
            <a:r>
              <a:rPr lang="cs-CZ" dirty="0" err="1" smtClean="0"/>
              <a:t>databases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err="1" smtClean="0"/>
              <a:t>searched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FontTx/>
              <a:buNone/>
            </a:pPr>
            <a:r>
              <a:rPr lang="cs-CZ" sz="1400" b="1" dirty="0" err="1" smtClean="0">
                <a:latin typeface="Arial" charset="0"/>
                <a:cs typeface="Arial" charset="0"/>
              </a:rPr>
              <a:t>The</a:t>
            </a:r>
            <a:r>
              <a:rPr lang="cs-CZ" sz="1400" b="1" dirty="0" smtClean="0">
                <a:latin typeface="Arial" charset="0"/>
                <a:cs typeface="Arial" charset="0"/>
              </a:rPr>
              <a:t> </a:t>
            </a:r>
            <a:r>
              <a:rPr lang="cs-CZ" sz="1400" b="1" dirty="0" err="1" smtClean="0">
                <a:latin typeface="Arial" charset="0"/>
                <a:cs typeface="Arial" charset="0"/>
              </a:rPr>
              <a:t>terms</a:t>
            </a:r>
            <a:r>
              <a:rPr lang="cs-CZ" sz="1400" b="1" dirty="0" smtClean="0">
                <a:latin typeface="Arial" charset="0"/>
                <a:cs typeface="Arial" charset="0"/>
              </a:rPr>
              <a:t> – </a:t>
            </a:r>
            <a:r>
              <a:rPr lang="cs-CZ" sz="1400" b="1" dirty="0" err="1" smtClean="0">
                <a:latin typeface="Arial" charset="0"/>
                <a:cs typeface="Arial" charset="0"/>
              </a:rPr>
              <a:t>target</a:t>
            </a:r>
            <a:r>
              <a:rPr lang="cs-CZ" sz="1400" b="1" dirty="0" smtClean="0">
                <a:latin typeface="Arial" charset="0"/>
                <a:cs typeface="Arial" charset="0"/>
              </a:rPr>
              <a:t> </a:t>
            </a:r>
            <a:r>
              <a:rPr lang="cs-CZ" sz="1400" b="1" dirty="0" err="1" smtClean="0">
                <a:latin typeface="Arial" charset="0"/>
                <a:cs typeface="Arial" charset="0"/>
              </a:rPr>
              <a:t>groups</a:t>
            </a:r>
            <a:endParaRPr lang="cs-CZ" sz="1400" b="1" dirty="0" smtClean="0">
              <a:latin typeface="Arial" charset="0"/>
              <a:cs typeface="Arial" charset="0"/>
            </a:endParaRPr>
          </a:p>
          <a:p>
            <a:r>
              <a:rPr lang="cs-CZ" sz="1400" dirty="0" err="1" smtClean="0">
                <a:latin typeface="Arial" charset="0"/>
                <a:cs typeface="Arial" charset="0"/>
              </a:rPr>
              <a:t>Deaf</a:t>
            </a:r>
            <a:r>
              <a:rPr lang="cs-CZ" sz="1400" dirty="0" smtClean="0">
                <a:latin typeface="Arial" charset="0"/>
                <a:cs typeface="Arial" charset="0"/>
              </a:rPr>
              <a:t>/Blind</a:t>
            </a:r>
          </a:p>
          <a:p>
            <a:r>
              <a:rPr lang="cs-CZ" sz="1400" dirty="0" smtClean="0">
                <a:latin typeface="Arial" charset="0"/>
                <a:cs typeface="Arial" charset="0"/>
              </a:rPr>
              <a:t>Hard </a:t>
            </a:r>
            <a:r>
              <a:rPr lang="cs-CZ" sz="1400" dirty="0" err="1" smtClean="0">
                <a:latin typeface="Arial" charset="0"/>
                <a:cs typeface="Arial" charset="0"/>
              </a:rPr>
              <a:t>of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Hearing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people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r>
              <a:rPr lang="cs-CZ" sz="1400" dirty="0" err="1" smtClean="0">
                <a:latin typeface="Arial" charset="0"/>
                <a:cs typeface="Arial" charset="0"/>
              </a:rPr>
              <a:t>People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vision/</a:t>
            </a:r>
            <a:r>
              <a:rPr lang="cs-CZ" sz="1400" dirty="0" err="1" smtClean="0">
                <a:latin typeface="Arial" charset="0"/>
                <a:cs typeface="Arial" charset="0"/>
              </a:rPr>
              <a:t>hearing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disabilities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r>
              <a:rPr lang="cs-CZ" sz="1400" dirty="0" err="1" smtClean="0">
                <a:latin typeface="Arial" charset="0"/>
                <a:cs typeface="Arial" charset="0"/>
              </a:rPr>
              <a:t>People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disabilities</a:t>
            </a:r>
            <a:r>
              <a:rPr lang="cs-CZ" sz="1400" dirty="0" smtClean="0">
                <a:latin typeface="Arial" charset="0"/>
                <a:cs typeface="Arial" charset="0"/>
              </a:rPr>
              <a:t> and </a:t>
            </a:r>
            <a:r>
              <a:rPr lang="cs-CZ" sz="1400" dirty="0" err="1" smtClean="0">
                <a:latin typeface="Arial" charset="0"/>
                <a:cs typeface="Arial" charset="0"/>
              </a:rPr>
              <a:t>activity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limitations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r>
              <a:rPr lang="cs-CZ" sz="1400" dirty="0" err="1" smtClean="0">
                <a:latin typeface="Arial" charset="0"/>
                <a:cs typeface="Arial" charset="0"/>
              </a:rPr>
              <a:t>The</a:t>
            </a:r>
            <a:r>
              <a:rPr lang="cs-CZ" sz="1400" dirty="0" smtClean="0">
                <a:latin typeface="Arial" charset="0"/>
                <a:cs typeface="Arial" charset="0"/>
              </a:rPr>
              <a:t> term </a:t>
            </a:r>
            <a:r>
              <a:rPr lang="cs-CZ" sz="1400" dirty="0" err="1" smtClean="0">
                <a:latin typeface="Arial" charset="0"/>
                <a:cs typeface="Arial" charset="0"/>
              </a:rPr>
              <a:t>of</a:t>
            </a:r>
            <a:r>
              <a:rPr lang="cs-CZ" sz="1400" dirty="0" smtClean="0">
                <a:latin typeface="Arial" charset="0"/>
                <a:cs typeface="Arial" charset="0"/>
              </a:rPr>
              <a:t> „</a:t>
            </a:r>
            <a:r>
              <a:rPr lang="cs-CZ" sz="1400" dirty="0" err="1" smtClean="0">
                <a:latin typeface="Arial" charset="0"/>
                <a:cs typeface="Arial" charset="0"/>
              </a:rPr>
              <a:t>specific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or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special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needs</a:t>
            </a:r>
            <a:r>
              <a:rPr lang="cs-CZ" sz="1400" dirty="0" smtClean="0">
                <a:latin typeface="Arial" charset="0"/>
                <a:cs typeface="Arial" charset="0"/>
              </a:rPr>
              <a:t>“ </a:t>
            </a:r>
            <a:r>
              <a:rPr lang="cs-CZ" sz="1400" dirty="0" err="1" smtClean="0">
                <a:latin typeface="Arial" charset="0"/>
                <a:cs typeface="Arial" charset="0"/>
              </a:rPr>
              <a:t>is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being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criticised</a:t>
            </a:r>
            <a:r>
              <a:rPr lang="cs-CZ" sz="1400" dirty="0" smtClean="0">
                <a:latin typeface="Arial" charset="0"/>
                <a:cs typeface="Arial" charset="0"/>
              </a:rPr>
              <a:t>, </a:t>
            </a:r>
            <a:r>
              <a:rPr lang="cs-CZ" sz="1400" dirty="0" err="1" smtClean="0">
                <a:latin typeface="Arial" charset="0"/>
                <a:cs typeface="Arial" charset="0"/>
              </a:rPr>
              <a:t>it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is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used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while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talking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about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the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different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groups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of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people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disability in </a:t>
            </a:r>
            <a:r>
              <a:rPr lang="cs-CZ" sz="1400" dirty="0" err="1" smtClean="0">
                <a:latin typeface="Arial" charset="0"/>
                <a:cs typeface="Arial" charset="0"/>
              </a:rPr>
              <a:t>general</a:t>
            </a:r>
            <a:r>
              <a:rPr lang="cs-CZ" sz="1400" dirty="0" smtClean="0">
                <a:latin typeface="Arial" charset="0"/>
                <a:cs typeface="Arial" charset="0"/>
              </a:rPr>
              <a:t>.</a:t>
            </a:r>
          </a:p>
          <a:p>
            <a:r>
              <a:rPr lang="cs-CZ" sz="1400" dirty="0" err="1" smtClean="0">
                <a:latin typeface="Arial" charset="0"/>
                <a:cs typeface="Arial" charset="0"/>
              </a:rPr>
              <a:t>While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talking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about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specific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groups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of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people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disability, </a:t>
            </a:r>
            <a:r>
              <a:rPr lang="cs-CZ" sz="1400" dirty="0" err="1" smtClean="0">
                <a:latin typeface="Arial" charset="0"/>
                <a:cs typeface="Arial" charset="0"/>
              </a:rPr>
              <a:t>the</a:t>
            </a:r>
            <a:r>
              <a:rPr lang="cs-CZ" sz="1400" dirty="0" smtClean="0">
                <a:latin typeface="Arial" charset="0"/>
                <a:cs typeface="Arial" charset="0"/>
              </a:rPr>
              <a:t> more </a:t>
            </a:r>
            <a:r>
              <a:rPr lang="cs-CZ" sz="1400" dirty="0" err="1" smtClean="0">
                <a:latin typeface="Arial" charset="0"/>
                <a:cs typeface="Arial" charset="0"/>
              </a:rPr>
              <a:t>specific</a:t>
            </a:r>
            <a:r>
              <a:rPr lang="cs-CZ" sz="1400" dirty="0" smtClean="0">
                <a:latin typeface="Arial" charset="0"/>
                <a:cs typeface="Arial" charset="0"/>
              </a:rPr>
              <a:t> term </a:t>
            </a:r>
            <a:r>
              <a:rPr lang="cs-CZ" sz="1400" dirty="0" err="1" smtClean="0">
                <a:latin typeface="Arial" charset="0"/>
                <a:cs typeface="Arial" charset="0"/>
              </a:rPr>
              <a:t>is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preferred</a:t>
            </a:r>
            <a:r>
              <a:rPr lang="cs-CZ" sz="1400" dirty="0" smtClean="0">
                <a:latin typeface="Arial" charset="0"/>
                <a:cs typeface="Arial" charset="0"/>
              </a:rPr>
              <a:t>:</a:t>
            </a:r>
          </a:p>
          <a:p>
            <a:pPr>
              <a:buFontTx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→</a:t>
            </a:r>
            <a:r>
              <a:rPr lang="cs-CZ" sz="1400" u="sng" dirty="0" err="1" smtClean="0">
                <a:latin typeface="Arial" charset="0"/>
                <a:cs typeface="Arial" charset="0"/>
              </a:rPr>
              <a:t>people</a:t>
            </a:r>
            <a:r>
              <a:rPr lang="cs-CZ" sz="1400" u="sng" dirty="0" smtClean="0">
                <a:latin typeface="Arial" charset="0"/>
                <a:cs typeface="Arial" charset="0"/>
              </a:rPr>
              <a:t>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with</a:t>
            </a:r>
            <a:r>
              <a:rPr lang="cs-CZ" sz="1400" u="sng" dirty="0" smtClean="0">
                <a:latin typeface="Arial" charset="0"/>
                <a:cs typeface="Arial" charset="0"/>
              </a:rPr>
              <a:t>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hearing</a:t>
            </a:r>
            <a:r>
              <a:rPr lang="cs-CZ" sz="1400" u="sng" dirty="0" smtClean="0">
                <a:latin typeface="Arial" charset="0"/>
                <a:cs typeface="Arial" charset="0"/>
              </a:rPr>
              <a:t>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impairment</a:t>
            </a:r>
            <a:endParaRPr lang="cs-CZ" sz="1400" u="sng" dirty="0" smtClean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→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persons</a:t>
            </a:r>
            <a:r>
              <a:rPr lang="cs-CZ" sz="1400" u="sng" dirty="0" smtClean="0">
                <a:latin typeface="Arial" charset="0"/>
                <a:cs typeface="Arial" charset="0"/>
              </a:rPr>
              <a:t>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with</a:t>
            </a:r>
            <a:r>
              <a:rPr lang="cs-CZ" sz="1400" u="sng" dirty="0" smtClean="0">
                <a:latin typeface="Arial" charset="0"/>
                <a:cs typeface="Arial" charset="0"/>
              </a:rPr>
              <a:t> vision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impairment</a:t>
            </a:r>
            <a:endParaRPr lang="cs-CZ" sz="1400" u="sng" dirty="0" smtClean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→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people</a:t>
            </a:r>
            <a:r>
              <a:rPr lang="cs-CZ" sz="1400" u="sng" dirty="0" smtClean="0">
                <a:latin typeface="Arial" charset="0"/>
                <a:cs typeface="Arial" charset="0"/>
              </a:rPr>
              <a:t>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with</a:t>
            </a:r>
            <a:r>
              <a:rPr lang="cs-CZ" sz="1400" u="sng" dirty="0" smtClean="0">
                <a:latin typeface="Arial" charset="0"/>
                <a:cs typeface="Arial" charset="0"/>
              </a:rPr>
              <a:t> mobility </a:t>
            </a:r>
            <a:r>
              <a:rPr lang="cs-CZ" sz="1400" u="sng" dirty="0" err="1" smtClean="0">
                <a:latin typeface="Arial" charset="0"/>
                <a:cs typeface="Arial" charset="0"/>
              </a:rPr>
              <a:t>limitations</a:t>
            </a:r>
            <a:endParaRPr lang="cs-CZ" sz="1400" u="sng" dirty="0" smtClean="0">
              <a:latin typeface="Arial" charset="0"/>
              <a:cs typeface="Arial" charset="0"/>
            </a:endParaRPr>
          </a:p>
          <a:p>
            <a:endParaRPr lang="cs-CZ" sz="1400" dirty="0" smtClean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endParaRPr lang="cs-CZ" sz="1400" b="1" dirty="0" smtClean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cs-CZ" sz="1400" b="1" dirty="0" err="1" smtClean="0">
                <a:latin typeface="Arial" charset="0"/>
                <a:cs typeface="Arial" charset="0"/>
              </a:rPr>
              <a:t>Databases</a:t>
            </a:r>
            <a:r>
              <a:rPr lang="cs-CZ" sz="1400" b="1" dirty="0" smtClean="0">
                <a:latin typeface="Arial" charset="0"/>
                <a:cs typeface="Arial" charset="0"/>
              </a:rPr>
              <a:t>:</a:t>
            </a:r>
          </a:p>
          <a:p>
            <a:pPr lvl="1"/>
            <a:r>
              <a:rPr lang="cs-CZ" sz="1400" dirty="0" smtClean="0">
                <a:latin typeface="Arial" charset="0"/>
                <a:cs typeface="Arial" charset="0"/>
              </a:rPr>
              <a:t>EBSCO</a:t>
            </a:r>
          </a:p>
          <a:p>
            <a:pPr lvl="1"/>
            <a:r>
              <a:rPr lang="cs-CZ" sz="1400" dirty="0" err="1" smtClean="0">
                <a:latin typeface="Arial" charset="0"/>
                <a:cs typeface="Arial" charset="0"/>
              </a:rPr>
              <a:t>PsychInfo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lvl="1"/>
            <a:r>
              <a:rPr lang="cs-CZ" sz="1400" dirty="0" err="1" smtClean="0">
                <a:latin typeface="Arial" charset="0"/>
                <a:cs typeface="Arial" charset="0"/>
              </a:rPr>
              <a:t>Medline</a:t>
            </a:r>
            <a:r>
              <a:rPr lang="cs-CZ" sz="1400" dirty="0" smtClean="0">
                <a:latin typeface="Arial" charset="0"/>
                <a:cs typeface="Arial" charset="0"/>
              </a:rPr>
              <a:t>…</a:t>
            </a:r>
          </a:p>
          <a:p>
            <a:pPr lvl="1"/>
            <a:r>
              <a:rPr lang="cs-CZ" sz="1400" dirty="0" smtClean="0">
                <a:latin typeface="Arial" charset="0"/>
                <a:cs typeface="Arial" charset="0"/>
              </a:rPr>
              <a:t>Google </a:t>
            </a:r>
            <a:r>
              <a:rPr lang="cs-CZ" sz="1400" dirty="0" err="1" smtClean="0">
                <a:latin typeface="Arial" charset="0"/>
                <a:cs typeface="Arial" charset="0"/>
              </a:rPr>
              <a:t>Scholar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lvl="1"/>
            <a:r>
              <a:rPr lang="cs-CZ" sz="1400" dirty="0" smtClean="0">
                <a:latin typeface="Arial" charset="0"/>
                <a:cs typeface="Arial" charset="0"/>
              </a:rPr>
              <a:t>Google (</a:t>
            </a:r>
            <a:r>
              <a:rPr lang="cs-CZ" sz="1400" dirty="0" err="1" smtClean="0">
                <a:latin typeface="Arial" charset="0"/>
                <a:cs typeface="Arial" charset="0"/>
              </a:rPr>
              <a:t>for</a:t>
            </a:r>
            <a:r>
              <a:rPr lang="cs-CZ" sz="1400" dirty="0" smtClean="0">
                <a:latin typeface="Arial" charset="0"/>
                <a:cs typeface="Arial" charset="0"/>
              </a:rPr>
              <a:t> CZ </a:t>
            </a:r>
            <a:r>
              <a:rPr lang="cs-CZ" sz="1400" dirty="0" err="1" smtClean="0">
                <a:latin typeface="Arial" charset="0"/>
                <a:cs typeface="Arial" charset="0"/>
              </a:rPr>
              <a:t>titles</a:t>
            </a:r>
            <a:r>
              <a:rPr lang="cs-CZ" sz="1400" dirty="0" smtClean="0">
                <a:latin typeface="Arial" charset="0"/>
                <a:cs typeface="Arial" charset="0"/>
              </a:rPr>
              <a:t>)</a:t>
            </a:r>
          </a:p>
          <a:p>
            <a:r>
              <a:rPr lang="cs-CZ" sz="1400" dirty="0" smtClean="0">
                <a:latin typeface="Arial" charset="0"/>
                <a:cs typeface="Arial" charset="0"/>
              </a:rPr>
              <a:t>blind </a:t>
            </a:r>
            <a:r>
              <a:rPr lang="cs-CZ" sz="1400" dirty="0" err="1" smtClean="0">
                <a:latin typeface="Arial" charset="0"/>
                <a:cs typeface="Arial" charset="0"/>
              </a:rPr>
              <a:t>victim</a:t>
            </a:r>
            <a:r>
              <a:rPr lang="cs-CZ" sz="1400" dirty="0" smtClean="0">
                <a:latin typeface="Arial" charset="0"/>
                <a:cs typeface="Arial" charset="0"/>
              </a:rPr>
              <a:t>/blind </a:t>
            </a:r>
            <a:r>
              <a:rPr lang="cs-CZ" sz="1400" dirty="0" err="1" smtClean="0">
                <a:latin typeface="Arial" charset="0"/>
                <a:cs typeface="Arial" charset="0"/>
              </a:rPr>
              <a:t>surviver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victim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vision </a:t>
            </a:r>
            <a:r>
              <a:rPr lang="cs-CZ" sz="1400" dirty="0" err="1" smtClean="0">
                <a:latin typeface="Arial" charset="0"/>
                <a:cs typeface="Arial" charset="0"/>
              </a:rPr>
              <a:t>disabilities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surviver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vision </a:t>
            </a:r>
            <a:r>
              <a:rPr lang="cs-CZ" sz="1400" dirty="0" err="1" smtClean="0">
                <a:latin typeface="Arial" charset="0"/>
                <a:cs typeface="Arial" charset="0"/>
              </a:rPr>
              <a:t>disabilites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deaf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victim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deaf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surviver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victim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hearing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disabilities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surviver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with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hearing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disabilites</a:t>
            </a:r>
            <a:r>
              <a:rPr lang="cs-CZ" sz="1400" dirty="0" smtClean="0">
                <a:latin typeface="Arial" charset="0"/>
                <a:cs typeface="Arial" charset="0"/>
              </a:rPr>
              <a:t> + </a:t>
            </a:r>
            <a:r>
              <a:rPr lang="cs-CZ" sz="1400" dirty="0" err="1" smtClean="0">
                <a:latin typeface="Arial" charset="0"/>
                <a:cs typeface="Arial" charset="0"/>
              </a:rPr>
              <a:t>communication</a:t>
            </a:r>
            <a:r>
              <a:rPr lang="cs-CZ" sz="1400" dirty="0" smtClean="0">
                <a:latin typeface="Arial" charset="0"/>
                <a:cs typeface="Arial" charset="0"/>
              </a:rPr>
              <a:t>/specifity </a:t>
            </a:r>
            <a:r>
              <a:rPr lang="cs-CZ" sz="1400" dirty="0" err="1" smtClean="0">
                <a:latin typeface="Arial" charset="0"/>
                <a:cs typeface="Arial" charset="0"/>
              </a:rPr>
              <a:t>of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communication</a:t>
            </a:r>
            <a:r>
              <a:rPr lang="cs-CZ" sz="1400" dirty="0" smtClean="0">
                <a:latin typeface="Arial" charset="0"/>
                <a:cs typeface="Arial" charset="0"/>
              </a:rPr>
              <a:t>/ </a:t>
            </a:r>
            <a:r>
              <a:rPr lang="cs-CZ" sz="1400" dirty="0" err="1" smtClean="0">
                <a:latin typeface="Arial" charset="0"/>
                <a:cs typeface="Arial" charset="0"/>
              </a:rPr>
              <a:t>psychosocial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intervention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psychological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intervention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intervention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crisis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intervention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guideline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emergency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preparedness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mass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catastrophe</a:t>
            </a:r>
            <a:r>
              <a:rPr lang="cs-CZ" sz="1400" dirty="0" smtClean="0">
                <a:latin typeface="Arial" charset="0"/>
                <a:cs typeface="Arial" charset="0"/>
              </a:rPr>
              <a:t>/</a:t>
            </a:r>
            <a:r>
              <a:rPr lang="cs-CZ" sz="1400" dirty="0" err="1" smtClean="0">
                <a:latin typeface="Arial" charset="0"/>
                <a:cs typeface="Arial" charset="0"/>
              </a:rPr>
              <a:t>disaster</a:t>
            </a:r>
            <a:r>
              <a:rPr lang="cs-CZ" sz="1400" dirty="0" smtClean="0">
                <a:latin typeface="Arial" charset="0"/>
                <a:cs typeface="Arial" charset="0"/>
              </a:rPr>
              <a:t>/trauma/ post-</a:t>
            </a:r>
            <a:r>
              <a:rPr lang="cs-CZ" sz="1400" dirty="0" err="1" smtClean="0">
                <a:latin typeface="Arial" charset="0"/>
                <a:cs typeface="Arial" charset="0"/>
              </a:rPr>
              <a:t>traumatic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intervention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88913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0198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err="1" smtClean="0"/>
              <a:t>According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type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document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0185346"/>
              </p:ext>
            </p:extLst>
          </p:nvPr>
        </p:nvGraphicFramePr>
        <p:xfrm>
          <a:off x="457200" y="1600200"/>
          <a:ext cx="8229600" cy="33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1024"/>
                <a:gridCol w="20985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Type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document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numbers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Theory</a:t>
                      </a:r>
                      <a:r>
                        <a:rPr lang="cs-CZ" b="1" dirty="0" smtClean="0"/>
                        <a:t> - </a:t>
                      </a:r>
                      <a:r>
                        <a:rPr lang="cs-CZ" b="1" dirty="0" err="1" smtClean="0"/>
                        <a:t>articles</a:t>
                      </a:r>
                      <a:r>
                        <a:rPr lang="cs-CZ" b="1" dirty="0" smtClean="0"/>
                        <a:t> </a:t>
                      </a:r>
                      <a:r>
                        <a:rPr lang="cs-CZ" dirty="0" smtClean="0"/>
                        <a:t>(terminology, </a:t>
                      </a:r>
                      <a:r>
                        <a:rPr lang="cs-CZ" dirty="0" err="1" smtClean="0"/>
                        <a:t>information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overview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resource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analysis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theory</a:t>
                      </a:r>
                      <a:r>
                        <a:rPr lang="cs-CZ" baseline="0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14</a:t>
                      </a:r>
                      <a:r>
                        <a:rPr lang="cs-CZ" dirty="0" smtClean="0"/>
                        <a:t> (3+1+3+1+1+5)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Theory</a:t>
                      </a:r>
                      <a:r>
                        <a:rPr lang="cs-CZ" b="1" dirty="0" smtClean="0"/>
                        <a:t> – </a:t>
                      </a:r>
                      <a:r>
                        <a:rPr lang="cs-CZ" b="1" dirty="0" err="1" smtClean="0"/>
                        <a:t>different</a:t>
                      </a:r>
                      <a:r>
                        <a:rPr lang="cs-CZ" b="1" dirty="0" smtClean="0"/>
                        <a:t> </a:t>
                      </a:r>
                      <a:r>
                        <a:rPr lang="cs-CZ" dirty="0" smtClean="0"/>
                        <a:t>(</a:t>
                      </a:r>
                      <a:r>
                        <a:rPr lang="cs-CZ" dirty="0" err="1" smtClean="0"/>
                        <a:t>chapter</a:t>
                      </a:r>
                      <a:r>
                        <a:rPr lang="cs-CZ" dirty="0" smtClean="0"/>
                        <a:t>, thesis, </a:t>
                      </a:r>
                      <a:r>
                        <a:rPr lang="cs-CZ" dirty="0" err="1" smtClean="0"/>
                        <a:t>conference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paper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consensus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document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</a:t>
                      </a:r>
                      <a:r>
                        <a:rPr lang="cs-CZ" dirty="0" smtClean="0"/>
                        <a:t> (1+1+4+1)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err="1" smtClean="0"/>
                        <a:t>Studies</a:t>
                      </a:r>
                      <a:r>
                        <a:rPr lang="cs-CZ" dirty="0" smtClean="0"/>
                        <a:t> (Case study +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research</a:t>
                      </a:r>
                      <a:r>
                        <a:rPr lang="cs-CZ" baseline="0" dirty="0" smtClean="0"/>
                        <a:t>)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8</a:t>
                      </a:r>
                      <a:r>
                        <a:rPr lang="cs-CZ" baseline="0" dirty="0" smtClean="0"/>
                        <a:t> (1+7)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Practical</a:t>
                      </a:r>
                      <a:r>
                        <a:rPr lang="cs-CZ" b="1" dirty="0" smtClean="0"/>
                        <a:t>, </a:t>
                      </a:r>
                      <a:r>
                        <a:rPr lang="cs-CZ" b="1" dirty="0" err="1" smtClean="0"/>
                        <a:t>applied</a:t>
                      </a:r>
                      <a:r>
                        <a:rPr lang="cs-CZ" b="1" dirty="0" smtClean="0"/>
                        <a:t> </a:t>
                      </a:r>
                      <a:r>
                        <a:rPr lang="cs-CZ" dirty="0" smtClean="0"/>
                        <a:t>(</a:t>
                      </a:r>
                      <a:r>
                        <a:rPr lang="cs-CZ" dirty="0" err="1" smtClean="0"/>
                        <a:t>manual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drill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recommendations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efficiency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evaluation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17</a:t>
                      </a:r>
                      <a:r>
                        <a:rPr lang="cs-CZ" dirty="0" smtClean="0"/>
                        <a:t> (7+4+5+1)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err="1" smtClean="0"/>
                        <a:t>Technical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solutions</a:t>
                      </a:r>
                      <a:endParaRPr lang="cs-CZ" b="1" dirty="0" smtClean="0"/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7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88913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334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err="1" smtClean="0"/>
              <a:t>According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topic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5652220"/>
              </p:ext>
            </p:extLst>
          </p:nvPr>
        </p:nvGraphicFramePr>
        <p:xfrm>
          <a:off x="261170" y="1287460"/>
          <a:ext cx="8712968" cy="5328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  <a:gridCol w="864096"/>
              </a:tblGrid>
              <a:tr h="41600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topic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nr</a:t>
                      </a:r>
                      <a:endParaRPr lang="cs-CZ" dirty="0"/>
                    </a:p>
                  </a:txBody>
                  <a:tcPr/>
                </a:tc>
              </a:tr>
              <a:tr h="3735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disabilities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</a:tr>
              <a:tr h="3735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deaf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</a:tr>
              <a:tr h="3735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communication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</a:tr>
              <a:tr h="3735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Preparedness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technical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solution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</a:t>
                      </a:r>
                      <a:r>
                        <a:rPr lang="cs-CZ" dirty="0" err="1" smtClean="0"/>
                        <a:t>each</a:t>
                      </a:r>
                      <a:endParaRPr lang="cs-CZ" dirty="0"/>
                    </a:p>
                  </a:txBody>
                  <a:tcPr/>
                </a:tc>
              </a:tr>
              <a:tr h="373561">
                <a:tc>
                  <a:txBody>
                    <a:bodyPr/>
                    <a:lstStyle/>
                    <a:p>
                      <a:r>
                        <a:rPr lang="cs-CZ" dirty="0" smtClean="0"/>
                        <a:t>blind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3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Child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Crisis</a:t>
                      </a:r>
                      <a:r>
                        <a:rPr lang="cs-CZ" dirty="0" smtClean="0"/>
                        <a:t> management, New</a:t>
                      </a:r>
                      <a:r>
                        <a:rPr lang="cs-CZ" baseline="0" dirty="0" smtClean="0"/>
                        <a:t> media, </a:t>
                      </a:r>
                      <a:r>
                        <a:rPr lang="cs-CZ" dirty="0" err="1" smtClean="0"/>
                        <a:t>participation</a:t>
                      </a:r>
                      <a:r>
                        <a:rPr lang="cs-CZ" dirty="0" smtClean="0"/>
                        <a:t>, PTSD, stress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 </a:t>
                      </a:r>
                      <a:r>
                        <a:rPr lang="cs-CZ" dirty="0" err="1" smtClean="0"/>
                        <a:t>each</a:t>
                      </a:r>
                      <a:endParaRPr lang="cs-CZ" dirty="0"/>
                    </a:p>
                  </a:txBody>
                  <a:tcPr/>
                </a:tc>
              </a:tr>
              <a:tr h="644777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Alert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emergency</a:t>
                      </a:r>
                      <a:r>
                        <a:rPr lang="cs-CZ" dirty="0" smtClean="0"/>
                        <a:t> alarm, </a:t>
                      </a:r>
                      <a:r>
                        <a:rPr lang="cs-CZ" dirty="0" err="1" smtClean="0"/>
                        <a:t>emergency</a:t>
                      </a:r>
                      <a:r>
                        <a:rPr lang="cs-CZ" dirty="0" smtClean="0"/>
                        <a:t> management, </a:t>
                      </a:r>
                      <a:r>
                        <a:rPr lang="cs-CZ" dirty="0" err="1" smtClean="0"/>
                        <a:t>evacuation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Japan, Mobile </a:t>
                      </a:r>
                      <a:r>
                        <a:rPr lang="cs-CZ" baseline="0" dirty="0" err="1" smtClean="0"/>
                        <a:t>phone</a:t>
                      </a:r>
                      <a:r>
                        <a:rPr lang="cs-CZ" baseline="0" dirty="0" smtClean="0"/>
                        <a:t>, network, </a:t>
                      </a:r>
                      <a:r>
                        <a:rPr lang="cs-CZ" baseline="0" dirty="0" err="1" smtClean="0"/>
                        <a:t>prevention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 </a:t>
                      </a:r>
                      <a:r>
                        <a:rPr lang="cs-CZ" dirty="0" err="1" smtClean="0"/>
                        <a:t>each</a:t>
                      </a:r>
                      <a:endParaRPr lang="cs-CZ" dirty="0"/>
                    </a:p>
                  </a:txBody>
                  <a:tcPr/>
                </a:tc>
              </a:tr>
              <a:tr h="2026441">
                <a:tc>
                  <a:txBody>
                    <a:bodyPr/>
                    <a:lstStyle/>
                    <a:p>
                      <a:r>
                        <a:rPr lang="cs-CZ" dirty="0" smtClean="0"/>
                        <a:t>Abuse, </a:t>
                      </a:r>
                      <a:r>
                        <a:rPr lang="cs-CZ" dirty="0" err="1" smtClean="0"/>
                        <a:t>barriers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burnout</a:t>
                      </a:r>
                      <a:r>
                        <a:rPr lang="cs-CZ" dirty="0" smtClean="0"/>
                        <a:t> syndrome, </a:t>
                      </a:r>
                      <a:r>
                        <a:rPr lang="cs-CZ" dirty="0" err="1" smtClean="0"/>
                        <a:t>challenges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critical</a:t>
                      </a:r>
                      <a:r>
                        <a:rPr lang="cs-CZ" dirty="0" smtClean="0"/>
                        <a:t> incident, ems </a:t>
                      </a:r>
                      <a:r>
                        <a:rPr lang="cs-CZ" dirty="0" err="1" smtClean="0"/>
                        <a:t>professionals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executive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order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federal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programs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fire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fighters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focus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groups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foreigners</a:t>
                      </a:r>
                      <a:r>
                        <a:rPr lang="cs-CZ" dirty="0" smtClean="0"/>
                        <a:t>, GIS,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gobal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applicability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of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the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results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hurricane</a:t>
                      </a:r>
                      <a:r>
                        <a:rPr lang="cs-CZ" baseline="0" dirty="0" smtClean="0"/>
                        <a:t>, internet, </a:t>
                      </a:r>
                      <a:r>
                        <a:rPr lang="cs-CZ" baseline="0" dirty="0" err="1" smtClean="0"/>
                        <a:t>interpersonal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violence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Law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enforcement</a:t>
                      </a:r>
                      <a:r>
                        <a:rPr lang="cs-CZ" baseline="0" dirty="0" smtClean="0"/>
                        <a:t>, management, media use, </a:t>
                      </a:r>
                      <a:r>
                        <a:rPr lang="cs-CZ" baseline="0" dirty="0" err="1" smtClean="0"/>
                        <a:t>medical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service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mental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disorder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national</a:t>
                      </a:r>
                      <a:r>
                        <a:rPr lang="cs-CZ" baseline="0" dirty="0" smtClean="0"/>
                        <a:t> and </a:t>
                      </a:r>
                      <a:r>
                        <a:rPr lang="cs-CZ" baseline="0" dirty="0" err="1" smtClean="0"/>
                        <a:t>international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law</a:t>
                      </a:r>
                      <a:r>
                        <a:rPr lang="cs-CZ" baseline="0" dirty="0" smtClean="0"/>
                        <a:t>, risk </a:t>
                      </a:r>
                      <a:r>
                        <a:rPr lang="cs-CZ" baseline="0" dirty="0" err="1" smtClean="0"/>
                        <a:t>reduction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service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shelter</a:t>
                      </a:r>
                      <a:r>
                        <a:rPr lang="cs-CZ" baseline="0" dirty="0" smtClean="0"/>
                        <a:t>, sign </a:t>
                      </a:r>
                      <a:r>
                        <a:rPr lang="cs-CZ" baseline="0" dirty="0" err="1" smtClean="0"/>
                        <a:t>language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specific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needs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staff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training</a:t>
                      </a:r>
                      <a:r>
                        <a:rPr lang="cs-CZ" baseline="0" dirty="0" smtClean="0"/>
                        <a:t>, transport, trauma, trauma </a:t>
                      </a:r>
                      <a:r>
                        <a:rPr lang="cs-CZ" baseline="0" dirty="0" err="1" smtClean="0"/>
                        <a:t>therapy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Turkey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each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88913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805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682860"/>
              </p:ext>
            </p:extLst>
          </p:nvPr>
        </p:nvGraphicFramePr>
        <p:xfrm>
          <a:off x="251520" y="188640"/>
          <a:ext cx="8712969" cy="623541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{B301B821-A1FF-4177-AEE7-76D212191A09}</a:tableStyleId>
              </a:tblPr>
              <a:tblGrid>
                <a:gridCol w="1296144"/>
                <a:gridCol w="2145077"/>
                <a:gridCol w="1756614"/>
                <a:gridCol w="1757567"/>
                <a:gridCol w="1757567"/>
              </a:tblGrid>
              <a:tr h="43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Author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Title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Focus of the research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Type of the research  and nr. of respondents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outcomes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8691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Gerber, E.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Describing Tragedy: The Information Access Needs of Blind People in Emergency-Related Circumstances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Audio description; emergency planning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Exploratory research; telephone focus groups; 39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Specific information access needs in event of emergency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6518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err="1" smtClean="0">
                          <a:effectLst/>
                        </a:rPr>
                        <a:t>Schild</a:t>
                      </a:r>
                      <a:r>
                        <a:rPr lang="en-US" sz="1200" b="0" noProof="0" dirty="0" smtClean="0">
                          <a:effectLst/>
                        </a:rPr>
                        <a:t>, S, </a:t>
                      </a:r>
                      <a:r>
                        <a:rPr lang="en-US" sz="1200" b="0" noProof="0" dirty="0" err="1" smtClean="0">
                          <a:effectLst/>
                        </a:rPr>
                        <a:t>Dalenberg</a:t>
                      </a:r>
                      <a:r>
                        <a:rPr lang="en-US" sz="1200" b="0" noProof="0" dirty="0" smtClean="0">
                          <a:effectLst/>
                        </a:rPr>
                        <a:t>, CJ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Trauma exposure and traumatic symptoms in deaf adults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Trauma in the group of adult people with hearing disability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People with hearing disability; questionnaires; 79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Specific characteristics and vulnerabilities of trauma experience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8691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Kazuo </a:t>
                      </a:r>
                      <a:r>
                        <a:rPr lang="en-US" sz="1200" b="0" noProof="0" dirty="0" err="1" smtClean="0">
                          <a:effectLst/>
                        </a:rPr>
                        <a:t>Kamata</a:t>
                      </a:r>
                      <a:r>
                        <a:rPr lang="en-US" sz="1200" b="0" noProof="0" dirty="0" smtClean="0">
                          <a:effectLst/>
                        </a:rPr>
                        <a:t>, Shunichi </a:t>
                      </a:r>
                      <a:r>
                        <a:rPr lang="en-US" sz="1200" b="0" noProof="0" dirty="0" err="1" smtClean="0">
                          <a:effectLst/>
                        </a:rPr>
                        <a:t>Yonemura</a:t>
                      </a:r>
                      <a:r>
                        <a:rPr lang="en-US" sz="1200" b="0" noProof="0" dirty="0" smtClean="0">
                          <a:effectLst/>
                        </a:rPr>
                        <a:t>, Shin-</a:t>
                      </a:r>
                      <a:r>
                        <a:rPr lang="en-US" sz="1200" b="0" noProof="0" dirty="0" err="1" smtClean="0">
                          <a:effectLst/>
                        </a:rPr>
                        <a:t>ichiro</a:t>
                      </a:r>
                      <a:r>
                        <a:rPr lang="en-US" sz="1200" b="0" noProof="0" dirty="0" smtClean="0">
                          <a:effectLst/>
                        </a:rPr>
                        <a:t> </a:t>
                      </a:r>
                      <a:r>
                        <a:rPr lang="en-US" sz="1200" b="0" noProof="0" dirty="0" err="1" smtClean="0">
                          <a:effectLst/>
                        </a:rPr>
                        <a:t>Eitoku</a:t>
                      </a:r>
                      <a:r>
                        <a:rPr lang="en-US" sz="1200" b="0" noProof="0" dirty="0" smtClean="0">
                          <a:effectLst/>
                        </a:rPr>
                        <a:t>, and </a:t>
                      </a:r>
                      <a:r>
                        <a:rPr lang="en-US" sz="1200" b="0" noProof="0" dirty="0" err="1" smtClean="0">
                          <a:effectLst/>
                        </a:rPr>
                        <a:t>Masakatsu</a:t>
                      </a:r>
                      <a:r>
                        <a:rPr lang="en-US" sz="1200" b="0" noProof="0" dirty="0" smtClean="0">
                          <a:effectLst/>
                        </a:rPr>
                        <a:t> Aoki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Japanese Earthquake Messages for Deaf People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Usability of </a:t>
                      </a:r>
                      <a:r>
                        <a:rPr lang="cs-CZ" sz="1200" noProof="0" dirty="0" smtClean="0">
                          <a:effectLst/>
                        </a:rPr>
                        <a:t>J</a:t>
                      </a:r>
                      <a:r>
                        <a:rPr lang="en-US" sz="1200" noProof="0" dirty="0" err="1" smtClean="0">
                          <a:effectLst/>
                        </a:rPr>
                        <a:t>apanese</a:t>
                      </a:r>
                      <a:r>
                        <a:rPr lang="en-US" sz="1200" noProof="0" dirty="0" smtClean="0">
                          <a:effectLst/>
                        </a:rPr>
                        <a:t> sign language and other ways of communication in the crisis communication 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Interviewing, experiment; people with hearing disability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 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760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Sullivan, PM, Knutson, JF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Maltreatment and behavioral characteristics of youth who are deaf and hard-of-hearing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Children with hearing impairment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Summary, overview of incidence, epidemiological study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Child abuse </a:t>
                      </a:r>
                      <a:r>
                        <a:rPr lang="en-US" sz="1200" b="0" noProof="0" dirty="0" err="1" smtClean="0">
                          <a:effectLst/>
                        </a:rPr>
                        <a:t>neglecti</a:t>
                      </a:r>
                      <a:r>
                        <a:rPr lang="en-US" sz="1200" b="0" noProof="0" dirty="0" smtClean="0">
                          <a:effectLst/>
                        </a:rPr>
                        <a:t> in the specific group, vulnerabilities, specifics of the trauma experience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760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Cheong, P.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err="1" smtClean="0">
                          <a:effectLst/>
                        </a:rPr>
                        <a:t>Karras</a:t>
                      </a:r>
                      <a:r>
                        <a:rPr lang="en-US" sz="1200" b="0" noProof="0" dirty="0" smtClean="0">
                          <a:effectLst/>
                        </a:rPr>
                        <a:t>, E.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Deaf New Media Use and </a:t>
                      </a:r>
                      <a:r>
                        <a:rPr lang="en-US" sz="1200" b="1" noProof="0" dirty="0" err="1" smtClean="0">
                          <a:effectLst/>
                        </a:rPr>
                        <a:t>Interability</a:t>
                      </a:r>
                      <a:r>
                        <a:rPr lang="en-US" sz="1200" b="1" noProof="0" dirty="0" smtClean="0">
                          <a:effectLst/>
                        </a:rPr>
                        <a:t> Communication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New media and their use by people with hearing impairment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Survey; 327 respondents with hearing impairment, 321 without hearing impairment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The importance of the new media.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8691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Harkins, J., Tucker, P. E, Williams, N., </a:t>
                      </a:r>
                      <a:r>
                        <a:rPr lang="en-US" sz="1200" b="0" noProof="0" dirty="0" err="1" smtClean="0">
                          <a:effectLst/>
                        </a:rPr>
                        <a:t>Sauro</a:t>
                      </a:r>
                      <a:r>
                        <a:rPr lang="en-US" sz="1200" b="0" noProof="0" dirty="0" smtClean="0">
                          <a:effectLst/>
                        </a:rPr>
                        <a:t>, J.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Vibration signaling in mobile devices for emergency alerting: a study with deaf evaluators.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 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Testing </a:t>
                      </a:r>
                      <a:r>
                        <a:rPr lang="en-US" sz="1200" noProof="0" dirty="0" err="1" smtClean="0">
                          <a:effectLst/>
                        </a:rPr>
                        <a:t>techni</a:t>
                      </a:r>
                      <a:r>
                        <a:rPr lang="cs-CZ" sz="1200" noProof="0" dirty="0" smtClean="0">
                          <a:effectLst/>
                        </a:rPr>
                        <a:t>c</a:t>
                      </a:r>
                      <a:r>
                        <a:rPr lang="en-US" sz="1200" noProof="0" dirty="0" smtClean="0">
                          <a:effectLst/>
                        </a:rPr>
                        <a:t>al equip</a:t>
                      </a:r>
                      <a:r>
                        <a:rPr lang="cs-CZ" sz="1200" noProof="0" dirty="0" smtClean="0">
                          <a:effectLst/>
                        </a:rPr>
                        <a:t>e</a:t>
                      </a:r>
                      <a:r>
                        <a:rPr lang="en-US" sz="1200" noProof="0" dirty="0" err="1" smtClean="0">
                          <a:effectLst/>
                        </a:rPr>
                        <a:t>ments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noProof="0" dirty="0" smtClean="0">
                          <a:effectLst/>
                        </a:rPr>
                        <a:t>Evaluation; 44 persons with hearing impairment</a:t>
                      </a:r>
                      <a:endParaRPr lang="en-US" sz="120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 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  <a:tr h="977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Child, B., </a:t>
                      </a:r>
                      <a:r>
                        <a:rPr lang="en-US" sz="1200" b="0" noProof="0" dirty="0" err="1" smtClean="0">
                          <a:effectLst/>
                        </a:rPr>
                        <a:t>Oschwald</a:t>
                      </a:r>
                      <a:r>
                        <a:rPr lang="en-US" sz="1200" b="0" noProof="0" dirty="0" smtClean="0">
                          <a:effectLst/>
                        </a:rPr>
                        <a:t>, M., Curry, M. A., Hughes, R. B., Powers, L. E.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Understanding the Experience of Crime Victims with Disabilities and Deaf Victims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1" noProof="0" dirty="0" smtClean="0">
                          <a:effectLst/>
                        </a:rPr>
                        <a:t> </a:t>
                      </a:r>
                      <a:endParaRPr lang="en-US" sz="1200" b="1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Interpersonal </a:t>
                      </a:r>
                      <a:r>
                        <a:rPr lang="en-US" sz="1200" b="0" noProof="0" dirty="0" err="1" smtClean="0">
                          <a:effectLst/>
                        </a:rPr>
                        <a:t>viole</a:t>
                      </a:r>
                      <a:r>
                        <a:rPr lang="cs-CZ" sz="1200" b="0" noProof="0" dirty="0" smtClean="0">
                          <a:effectLst/>
                        </a:rPr>
                        <a:t>n</a:t>
                      </a:r>
                      <a:r>
                        <a:rPr lang="en-US" sz="1200" b="0" noProof="0" dirty="0" err="1" smtClean="0">
                          <a:effectLst/>
                        </a:rPr>
                        <a:t>ce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Focus groups;52 with disabilities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b="0" noProof="0" dirty="0" smtClean="0">
                          <a:effectLst/>
                        </a:rPr>
                        <a:t>Adults with disabilities still experience certain barriers in the criminal justice system</a:t>
                      </a:r>
                      <a:endParaRPr lang="en-US" sz="1200" b="0" noProof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023" marR="3202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60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Outcomes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88913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People with disabilities understood as being under higher risk of mental diseases then rest of population</a:t>
            </a:r>
          </a:p>
          <a:p>
            <a:r>
              <a:rPr lang="en-US" sz="2400" dirty="0" smtClean="0"/>
              <a:t>One of the main problems is lower accessibility of mental health care – mentioned across the world (New Zealand, USA, Europe)</a:t>
            </a:r>
          </a:p>
          <a:p>
            <a:r>
              <a:rPr lang="en-US" sz="2400" dirty="0" smtClean="0"/>
              <a:t>Specify of communication – technical development allows different technical solutions and on-line services</a:t>
            </a:r>
            <a:endParaRPr lang="cs-CZ" sz="2400" dirty="0" smtClean="0"/>
          </a:p>
          <a:p>
            <a:r>
              <a:rPr lang="en-US" sz="2400" dirty="0" smtClean="0"/>
              <a:t>More publication on hearing impairment: Question is, if there is more risk in this group or if this </a:t>
            </a:r>
            <a:r>
              <a:rPr lang="en-US" sz="2400" dirty="0" smtClean="0"/>
              <a:t>group is more </a:t>
            </a:r>
            <a:r>
              <a:rPr lang="en-US" sz="2400" dirty="0" smtClean="0"/>
              <a:t>initiative? </a:t>
            </a:r>
            <a:endParaRPr lang="cs-CZ" sz="2400" dirty="0" smtClean="0"/>
          </a:p>
          <a:p>
            <a:r>
              <a:rPr lang="en-US" sz="2400" dirty="0" smtClean="0"/>
              <a:t>Few research on disabled with disaster experience. More trauma research in the field of experience of violence (crime, home violence)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930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790</Words>
  <Application>Microsoft Office PowerPoint</Application>
  <PresentationFormat>Předvádění na obrazovce (4:3)</PresentationFormat>
  <Paragraphs>106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Literature analysis</vt:lpstr>
      <vt:lpstr>The terms and databases  searched</vt:lpstr>
      <vt:lpstr>According to the  type of the document</vt:lpstr>
      <vt:lpstr>According to the topic</vt:lpstr>
      <vt:lpstr>Prezentace aplikace PowerPoint</vt:lpstr>
      <vt:lpstr>Outcomes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Literature analysis</dc:title>
  <dc:creator>Uživatel</dc:creator>
  <cp:lastModifiedBy>pc</cp:lastModifiedBy>
  <cp:revision>13</cp:revision>
  <dcterms:created xsi:type="dcterms:W3CDTF">2013-10-25T09:34:55Z</dcterms:created>
  <dcterms:modified xsi:type="dcterms:W3CDTF">2013-10-29T08:38:10Z</dcterms:modified>
</cp:coreProperties>
</file>