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5" r:id="rId1"/>
  </p:sldMasterIdLst>
  <p:notesMasterIdLst>
    <p:notesMasterId r:id="rId26"/>
  </p:notesMasterIdLst>
  <p:sldIdLst>
    <p:sldId id="319" r:id="rId2"/>
    <p:sldId id="312" r:id="rId3"/>
    <p:sldId id="339" r:id="rId4"/>
    <p:sldId id="338" r:id="rId5"/>
    <p:sldId id="289" r:id="rId6"/>
    <p:sldId id="341" r:id="rId7"/>
    <p:sldId id="340" r:id="rId8"/>
    <p:sldId id="342" r:id="rId9"/>
    <p:sldId id="263" r:id="rId10"/>
    <p:sldId id="326" r:id="rId11"/>
    <p:sldId id="311" r:id="rId12"/>
    <p:sldId id="310" r:id="rId13"/>
    <p:sldId id="313" r:id="rId14"/>
    <p:sldId id="291" r:id="rId15"/>
    <p:sldId id="292" r:id="rId16"/>
    <p:sldId id="318" r:id="rId17"/>
    <p:sldId id="325" r:id="rId18"/>
    <p:sldId id="297" r:id="rId19"/>
    <p:sldId id="298" r:id="rId20"/>
    <p:sldId id="308" r:id="rId21"/>
    <p:sldId id="301" r:id="rId22"/>
    <p:sldId id="309" r:id="rId23"/>
    <p:sldId id="304" r:id="rId24"/>
    <p:sldId id="293" r:id="rId25"/>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CD03"/>
    <a:srgbClr val="CEA9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E56F82E-3EB3-46E2-9378-B3C7F87CEDAC}">
  <a:tblStyle styleId="{1E56F82E-3EB3-46E2-9378-B3C7F87CEDAC}" styleName="Table_0">
    <a:wholeTbl>
      <a:tcStyle>
        <a:tcBdr>
          <a:left>
            <a:ln w="9525" cap="flat" cmpd="sng">
              <a:solidFill>
                <a:srgbClr val="000000"/>
              </a:solidFill>
              <a:prstDash val="solid"/>
              <a:round/>
              <a:headEnd type="none" w="med" len="med"/>
              <a:tailEnd type="none" w="med" len="med"/>
            </a:ln>
          </a:left>
          <a:right>
            <a:ln w="9525" cap="flat" cmpd="sng">
              <a:solidFill>
                <a:srgbClr val="000000"/>
              </a:solidFill>
              <a:prstDash val="solid"/>
              <a:round/>
              <a:headEnd type="none" w="med" len="med"/>
              <a:tailEnd type="none" w="med" len="med"/>
            </a:ln>
          </a:right>
          <a:top>
            <a:ln w="9525" cap="flat" cmpd="sng">
              <a:solidFill>
                <a:srgbClr val="000000"/>
              </a:solidFill>
              <a:prstDash val="solid"/>
              <a:round/>
              <a:headEnd type="none" w="med" len="med"/>
              <a:tailEnd type="none" w="med" len="med"/>
            </a:ln>
          </a:top>
          <a:bottom>
            <a:ln w="9525" cap="flat" cmpd="sng">
              <a:solidFill>
                <a:srgbClr val="000000"/>
              </a:solidFill>
              <a:prstDash val="solid"/>
              <a:round/>
              <a:headEnd type="none" w="med" len="med"/>
              <a:tailEnd type="none" w="med" len="med"/>
            </a:ln>
          </a:bottom>
          <a:insideH>
            <a:ln w="9525" cap="flat" cmpd="sng">
              <a:solidFill>
                <a:srgbClr val="000000"/>
              </a:solidFill>
              <a:prstDash val="solid"/>
              <a:round/>
              <a:headEnd type="none" w="med" len="med"/>
              <a:tailEnd type="none" w="med" len="med"/>
            </a:ln>
          </a:insideH>
          <a:insideV>
            <a:ln w="9525" cap="flat" cmpd="sng">
              <a:solidFill>
                <a:srgbClr val="000000"/>
              </a:solidFill>
              <a:prstDash val="solid"/>
              <a:round/>
              <a:headEnd type="none" w="med" len="med"/>
              <a:tailEnd type="none" w="med" len="med"/>
            </a:ln>
          </a:insideV>
        </a:tcBdr>
      </a:tcStyle>
    </a:wholeTbl>
  </a:tblStyle>
  <a:tblStyle styleId="{2D5ABB26-0587-4C30-8999-92F81FD0307C}" styleName="Nessuno stile, nessuna grigli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Stile con tema 1 - Colore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Stile con tema 1 - Colore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Stile con tema 1 - Colore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Stile con tema 1 - Colore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Stile con tema 1 - Colore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D113A9D2-9D6B-4929-AA2D-F23B5EE8CBE7}" styleName="Stile con tema 2 - Colore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Stile con tema 2 - Colore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Stile con tema 1 - Colore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8603FDC-E32A-4AB5-989C-0864C3EAD2B8}" styleName="Stile con tema 2 - Colore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7455" autoAdjust="0"/>
    <p:restoredTop sz="77217" autoAdjust="0"/>
  </p:normalViewPr>
  <p:slideViewPr>
    <p:cSldViewPr snapToGrid="0">
      <p:cViewPr>
        <p:scale>
          <a:sx n="90" d="100"/>
          <a:sy n="90" d="100"/>
        </p:scale>
        <p:origin x="144" y="56"/>
      </p:cViewPr>
      <p:guideLst/>
    </p:cSldViewPr>
  </p:slideViewPr>
  <p:notesTextViewPr>
    <p:cViewPr>
      <p:scale>
        <a:sx n="1" d="1"/>
        <a:sy n="1" d="1"/>
      </p:scale>
      <p:origin x="0" y="0"/>
    </p:cViewPr>
  </p:notesTextViewPr>
  <p:notesViewPr>
    <p:cSldViewPr snapToGrid="0">
      <p:cViewPr varScale="1">
        <p:scale>
          <a:sx n="62" d="100"/>
          <a:sy n="62" d="100"/>
        </p:scale>
        <p:origin x="3226" y="58"/>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225" y="685800"/>
            <a:ext cx="4572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336649535"/>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Shape 7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0" name="Shape 8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Italy has a medium-high seismic hazard (due to the frequency and intensity of phenomena), very high vulnerability (due to the fragility of building, infrastructural, industrial, production and service assets) and an extremely high exposure (due to population density and its historical, artistic and monumental heritage that is one of its kind in the world). The peninsula therefore has a high seismic risk, in terms of victims, damage to buildings and direct and indirect costs expected after an earthquake.</a:t>
            </a:r>
            <a:endParaRPr lang="it-IT"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For over 15 years, a network of EMDR </a:t>
            </a:r>
            <a:r>
              <a:rPr lang="en-US" baseline="0" dirty="0" err="1" smtClean="0"/>
              <a:t>therapsits</a:t>
            </a:r>
            <a:r>
              <a:rPr lang="en-US" baseline="0" dirty="0" smtClean="0"/>
              <a:t> working pro bono jump in</a:t>
            </a:r>
            <a:r>
              <a:rPr lang="en-US" dirty="0" smtClean="0"/>
              <a:t>to action to deliver  EMDR</a:t>
            </a:r>
            <a:r>
              <a:rPr lang="en-US" baseline="0" dirty="0" smtClean="0"/>
              <a:t> early</a:t>
            </a:r>
            <a:r>
              <a:rPr lang="en-US" dirty="0" smtClean="0"/>
              <a:t> intervention and ongoing treatment to survivors (adults and children) and has since then worked to raise awareness within institutions and agencies involved with populations exposed to extreme stress.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We hope that by sharing the story of what we</a:t>
            </a:r>
            <a:r>
              <a:rPr lang="en-US" baseline="0" dirty="0" smtClean="0"/>
              <a:t> did, other</a:t>
            </a:r>
            <a:r>
              <a:rPr lang="en-US" dirty="0" smtClean="0"/>
              <a:t> professional organizations that plan disaster relief outreach will benefit from our experience.</a:t>
            </a:r>
            <a:endParaRPr lang="it-IT" dirty="0" smtClean="0"/>
          </a:p>
          <a:p>
            <a:endParaRPr lang="it-IT" dirty="0" smtClean="0"/>
          </a:p>
          <a:p>
            <a:pPr lvl="0">
              <a:spcBef>
                <a:spcPts val="0"/>
              </a:spcBef>
              <a:buNone/>
            </a:pPr>
            <a:endParaRPr dirty="0"/>
          </a:p>
        </p:txBody>
      </p:sp>
    </p:spTree>
    <p:extLst>
      <p:ext uri="{BB962C8B-B14F-4D97-AF65-F5344CB8AC3E}">
        <p14:creationId xmlns:p14="http://schemas.microsoft.com/office/powerpoint/2010/main" val="28331845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1143000" y="685800"/>
            <a:ext cx="4572000" cy="3429000"/>
          </a:xfrm>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tx1"/>
                </a:solidFill>
                <a:effectLst/>
                <a:latin typeface="+mn-lt"/>
                <a:ea typeface="+mn-ea"/>
                <a:cs typeface="+mn-cs"/>
              </a:rPr>
              <a:t>EMDR may offer</a:t>
            </a:r>
            <a:r>
              <a:rPr lang="en-US" sz="1100" kern="1200" baseline="0" dirty="0" smtClean="0">
                <a:solidFill>
                  <a:schemeClr val="tx1"/>
                </a:solidFill>
                <a:effectLst/>
                <a:latin typeface="+mn-lt"/>
                <a:ea typeface="+mn-ea"/>
                <a:cs typeface="+mn-cs"/>
              </a:rPr>
              <a:t> </a:t>
            </a:r>
            <a:r>
              <a:rPr lang="en-US" sz="1100" kern="1200" dirty="0" smtClean="0">
                <a:solidFill>
                  <a:schemeClr val="tx1"/>
                </a:solidFill>
                <a:effectLst/>
                <a:latin typeface="+mn-lt"/>
                <a:ea typeface="+mn-ea"/>
                <a:cs typeface="+mn-cs"/>
              </a:rPr>
              <a:t>a relatively brief treatment </a:t>
            </a:r>
            <a:r>
              <a:rPr lang="en-US" sz="1100" kern="1200" dirty="0" err="1" smtClean="0">
                <a:solidFill>
                  <a:schemeClr val="tx1"/>
                </a:solidFill>
                <a:effectLst/>
                <a:latin typeface="+mn-lt"/>
                <a:ea typeface="+mn-ea"/>
                <a:cs typeface="+mn-cs"/>
              </a:rPr>
              <a:t>specialising</a:t>
            </a:r>
            <a:r>
              <a:rPr lang="en-US" sz="1100" kern="1200" dirty="0" smtClean="0">
                <a:solidFill>
                  <a:schemeClr val="tx1"/>
                </a:solidFill>
                <a:effectLst/>
                <a:latin typeface="+mn-lt"/>
                <a:ea typeface="+mn-ea"/>
                <a:cs typeface="+mn-cs"/>
              </a:rPr>
              <a:t> in the adaptive processing of trauma mem- </a:t>
            </a:r>
            <a:r>
              <a:rPr lang="en-US" sz="1100" kern="1200" dirty="0" err="1" smtClean="0">
                <a:solidFill>
                  <a:schemeClr val="tx1"/>
                </a:solidFill>
                <a:effectLst/>
                <a:latin typeface="+mn-lt"/>
                <a:ea typeface="+mn-ea"/>
                <a:cs typeface="+mn-cs"/>
              </a:rPr>
              <a:t>ories</a:t>
            </a:r>
            <a:r>
              <a:rPr lang="en-US" sz="1100" kern="1200" dirty="0" smtClean="0">
                <a:solidFill>
                  <a:schemeClr val="tx1"/>
                </a:solidFill>
                <a:effectLst/>
                <a:latin typeface="+mn-lt"/>
                <a:ea typeface="+mn-ea"/>
                <a:cs typeface="+mn-cs"/>
              </a:rPr>
              <a:t>. Studies show that after EMDR processing trauma memories are distanced. They are less vivid or emotionally evocative and the trauma memory can be viewed calmly.</a:t>
            </a:r>
            <a:endParaRPr lang="it-IT" sz="1100" kern="1200" dirty="0" smtClean="0">
              <a:solidFill>
                <a:schemeClr val="tx1"/>
              </a:solidFill>
              <a:effectLst/>
              <a:latin typeface="+mn-lt"/>
              <a:ea typeface="+mn-ea"/>
              <a:cs typeface="+mn-cs"/>
            </a:endParaRPr>
          </a:p>
          <a:p>
            <a:r>
              <a:rPr lang="it-IT" dirty="0" smtClean="0"/>
              <a:t>Memory </a:t>
            </a:r>
            <a:r>
              <a:rPr lang="it-IT" dirty="0" err="1" smtClean="0"/>
              <a:t>reconsolidation</a:t>
            </a:r>
            <a:r>
              <a:rPr lang="it-IT" dirty="0" smtClean="0"/>
              <a:t> </a:t>
            </a:r>
            <a:r>
              <a:rPr lang="it-IT" dirty="0" err="1" smtClean="0"/>
              <a:t>is</a:t>
            </a:r>
            <a:r>
              <a:rPr lang="it-IT" dirty="0" smtClean="0"/>
              <a:t> the </a:t>
            </a:r>
            <a:r>
              <a:rPr lang="it-IT" dirty="0" err="1" smtClean="0"/>
              <a:t>only</a:t>
            </a:r>
            <a:r>
              <a:rPr lang="it-IT" dirty="0" smtClean="0"/>
              <a:t> </a:t>
            </a:r>
            <a:r>
              <a:rPr lang="it-IT" dirty="0" err="1" smtClean="0"/>
              <a:t>known</a:t>
            </a:r>
            <a:r>
              <a:rPr lang="it-IT" dirty="0" smtClean="0"/>
              <a:t> </a:t>
            </a:r>
            <a:r>
              <a:rPr lang="it-IT" dirty="0" err="1" smtClean="0"/>
              <a:t>form</a:t>
            </a:r>
            <a:r>
              <a:rPr lang="it-IT" dirty="0" smtClean="0"/>
              <a:t> of </a:t>
            </a:r>
            <a:r>
              <a:rPr lang="it-IT" dirty="0" err="1" smtClean="0"/>
              <a:t>neuroplasticity</a:t>
            </a:r>
            <a:r>
              <a:rPr lang="it-IT" dirty="0" smtClean="0"/>
              <a:t> </a:t>
            </a:r>
            <a:r>
              <a:rPr lang="it-IT" dirty="0" err="1" smtClean="0"/>
              <a:t>capable</a:t>
            </a:r>
            <a:r>
              <a:rPr lang="it-IT" dirty="0" smtClean="0"/>
              <a:t> of </a:t>
            </a:r>
            <a:r>
              <a:rPr lang="it-IT" dirty="0" err="1" smtClean="0"/>
              <a:t>deleting</a:t>
            </a:r>
            <a:r>
              <a:rPr lang="it-IT" dirty="0" smtClean="0"/>
              <a:t> an </a:t>
            </a:r>
            <a:r>
              <a:rPr lang="it-IT" dirty="0" err="1" smtClean="0"/>
              <a:t>emotional</a:t>
            </a:r>
            <a:r>
              <a:rPr lang="it-IT" dirty="0" smtClean="0"/>
              <a:t> </a:t>
            </a:r>
            <a:r>
              <a:rPr lang="it-IT" dirty="0" err="1" smtClean="0"/>
              <a:t>learning</a:t>
            </a:r>
            <a:r>
              <a:rPr lang="it-IT" dirty="0" smtClean="0"/>
              <a:t>. </a:t>
            </a:r>
          </a:p>
          <a:p>
            <a:r>
              <a:rPr lang="it-IT" dirty="0" smtClean="0"/>
              <a:t>In </a:t>
            </a:r>
            <a:r>
              <a:rPr lang="it-IT" dirty="0" err="1" smtClean="0"/>
              <a:t>emdr</a:t>
            </a:r>
            <a:r>
              <a:rPr lang="it-IT" dirty="0" smtClean="0"/>
              <a:t> </a:t>
            </a:r>
            <a:r>
              <a:rPr lang="it-IT" dirty="0" err="1" smtClean="0"/>
              <a:t>memory</a:t>
            </a:r>
            <a:r>
              <a:rPr lang="it-IT" dirty="0" smtClean="0"/>
              <a:t> </a:t>
            </a:r>
            <a:r>
              <a:rPr lang="it-IT" dirty="0" err="1" smtClean="0"/>
              <a:t>reconsolidation</a:t>
            </a:r>
            <a:r>
              <a:rPr lang="it-IT" dirty="0" smtClean="0"/>
              <a:t> </a:t>
            </a:r>
            <a:r>
              <a:rPr lang="it-IT" dirty="0" err="1" smtClean="0"/>
              <a:t>is</a:t>
            </a:r>
            <a:r>
              <a:rPr lang="it-IT" dirty="0" smtClean="0"/>
              <a:t> </a:t>
            </a:r>
            <a:r>
              <a:rPr lang="it-IT" dirty="0" err="1" smtClean="0"/>
              <a:t>evident</a:t>
            </a:r>
            <a:r>
              <a:rPr lang="it-IT" dirty="0" smtClean="0"/>
              <a:t> </a:t>
            </a:r>
            <a:r>
              <a:rPr lang="it-IT" dirty="0" err="1" smtClean="0"/>
              <a:t>because</a:t>
            </a:r>
            <a:r>
              <a:rPr lang="it-IT" dirty="0" smtClean="0"/>
              <a:t>:</a:t>
            </a:r>
          </a:p>
          <a:p>
            <a:pPr marL="0" indent="0">
              <a:buNone/>
            </a:pPr>
            <a:r>
              <a:rPr lang="it-IT" dirty="0" smtClean="0"/>
              <a:t>  - </a:t>
            </a:r>
            <a:r>
              <a:rPr lang="it-IT" dirty="0" err="1" smtClean="0"/>
              <a:t>there</a:t>
            </a:r>
            <a:r>
              <a:rPr lang="it-IT" dirty="0" smtClean="0"/>
              <a:t> </a:t>
            </a:r>
            <a:r>
              <a:rPr lang="it-IT" dirty="0" err="1" smtClean="0"/>
              <a:t>is</a:t>
            </a:r>
            <a:r>
              <a:rPr lang="it-IT" dirty="0" smtClean="0"/>
              <a:t> no </a:t>
            </a:r>
            <a:r>
              <a:rPr lang="it-IT" dirty="0" err="1" smtClean="0"/>
              <a:t>longer</a:t>
            </a:r>
            <a:r>
              <a:rPr lang="it-IT" dirty="0" smtClean="0"/>
              <a:t> </a:t>
            </a:r>
            <a:r>
              <a:rPr lang="it-IT" dirty="0" err="1" smtClean="0"/>
              <a:t>reactivation</a:t>
            </a:r>
            <a:r>
              <a:rPr lang="it-IT" dirty="0" smtClean="0"/>
              <a:t>. No more </a:t>
            </a:r>
            <a:r>
              <a:rPr lang="it-IT" dirty="0" err="1" smtClean="0"/>
              <a:t>emotional</a:t>
            </a:r>
            <a:r>
              <a:rPr lang="it-IT" dirty="0" smtClean="0"/>
              <a:t> </a:t>
            </a:r>
            <a:r>
              <a:rPr lang="it-IT" dirty="0" err="1" smtClean="0"/>
              <a:t>reaction</a:t>
            </a:r>
            <a:r>
              <a:rPr lang="it-IT" dirty="0" smtClean="0"/>
              <a:t> to the </a:t>
            </a:r>
            <a:r>
              <a:rPr lang="it-IT" dirty="0" err="1" smtClean="0"/>
              <a:t>memory</a:t>
            </a:r>
            <a:r>
              <a:rPr lang="it-IT" dirty="0" smtClean="0"/>
              <a:t>, </a:t>
            </a:r>
            <a:r>
              <a:rPr lang="it-IT" dirty="0" err="1" smtClean="0"/>
              <a:t>cues</a:t>
            </a:r>
            <a:r>
              <a:rPr lang="it-IT" dirty="0" smtClean="0"/>
              <a:t> or </a:t>
            </a:r>
            <a:r>
              <a:rPr lang="it-IT" dirty="0" err="1" smtClean="0"/>
              <a:t>triggers</a:t>
            </a:r>
            <a:r>
              <a:rPr lang="it-IT" dirty="0" smtClean="0"/>
              <a:t> </a:t>
            </a:r>
            <a:r>
              <a:rPr lang="it-IT" dirty="0" err="1" smtClean="0"/>
              <a:t>that</a:t>
            </a:r>
            <a:r>
              <a:rPr lang="it-IT" dirty="0" smtClean="0"/>
              <a:t> </a:t>
            </a:r>
            <a:r>
              <a:rPr lang="it-IT" dirty="0" err="1" smtClean="0"/>
              <a:t>formerly</a:t>
            </a:r>
            <a:r>
              <a:rPr lang="it-IT" dirty="0" smtClean="0"/>
              <a:t> </a:t>
            </a:r>
            <a:r>
              <a:rPr lang="it-IT" dirty="0" err="1" smtClean="0"/>
              <a:t>did</a:t>
            </a:r>
            <a:r>
              <a:rPr lang="it-IT" dirty="0" smtClean="0"/>
              <a:t> so or by </a:t>
            </a:r>
            <a:r>
              <a:rPr lang="it-IT" dirty="0" err="1" smtClean="0"/>
              <a:t>other</a:t>
            </a:r>
            <a:r>
              <a:rPr lang="it-IT" dirty="0" smtClean="0"/>
              <a:t> </a:t>
            </a:r>
            <a:r>
              <a:rPr lang="it-IT" dirty="0" err="1" smtClean="0"/>
              <a:t>stressful</a:t>
            </a:r>
            <a:r>
              <a:rPr lang="it-IT" dirty="0" smtClean="0"/>
              <a:t> </a:t>
            </a:r>
            <a:r>
              <a:rPr lang="it-IT" dirty="0" err="1" smtClean="0"/>
              <a:t>situations</a:t>
            </a:r>
            <a:r>
              <a:rPr lang="it-IT" dirty="0" smtClean="0"/>
              <a:t> (SUD=0)</a:t>
            </a:r>
          </a:p>
          <a:p>
            <a:pPr>
              <a:buFontTx/>
              <a:buChar char="-"/>
            </a:pPr>
            <a:r>
              <a:rPr lang="it-IT" dirty="0" err="1" smtClean="0"/>
              <a:t>Symptom</a:t>
            </a:r>
            <a:r>
              <a:rPr lang="it-IT" dirty="0" smtClean="0"/>
              <a:t> </a:t>
            </a:r>
            <a:r>
              <a:rPr lang="it-IT" dirty="0" err="1" smtClean="0"/>
              <a:t>cessation</a:t>
            </a:r>
            <a:r>
              <a:rPr lang="it-IT" dirty="0" smtClean="0"/>
              <a:t>. </a:t>
            </a:r>
            <a:r>
              <a:rPr lang="it-IT" dirty="0" err="1" smtClean="0"/>
              <a:t>Behaviours</a:t>
            </a:r>
            <a:r>
              <a:rPr lang="it-IT" dirty="0" smtClean="0"/>
              <a:t>, </a:t>
            </a:r>
            <a:r>
              <a:rPr lang="it-IT" dirty="0" err="1" smtClean="0"/>
              <a:t>emotions</a:t>
            </a:r>
            <a:r>
              <a:rPr lang="it-IT" dirty="0" smtClean="0"/>
              <a:t>, </a:t>
            </a:r>
            <a:r>
              <a:rPr lang="it-IT" dirty="0" err="1" smtClean="0"/>
              <a:t>somatics</a:t>
            </a:r>
            <a:r>
              <a:rPr lang="it-IT" dirty="0" smtClean="0"/>
              <a:t> or </a:t>
            </a:r>
            <a:r>
              <a:rPr lang="it-IT" dirty="0" err="1" smtClean="0"/>
              <a:t>thoughts</a:t>
            </a:r>
            <a:r>
              <a:rPr lang="it-IT" dirty="0" smtClean="0"/>
              <a:t> </a:t>
            </a:r>
            <a:r>
              <a:rPr lang="it-IT" dirty="0" err="1" smtClean="0"/>
              <a:t>that</a:t>
            </a:r>
            <a:r>
              <a:rPr lang="it-IT" dirty="0" smtClean="0"/>
              <a:t> </a:t>
            </a:r>
            <a:r>
              <a:rPr lang="it-IT" dirty="0" err="1" smtClean="0"/>
              <a:t>were</a:t>
            </a:r>
            <a:r>
              <a:rPr lang="it-IT" dirty="0" smtClean="0"/>
              <a:t> </a:t>
            </a:r>
            <a:r>
              <a:rPr lang="it-IT" dirty="0" err="1" smtClean="0"/>
              <a:t>expression</a:t>
            </a:r>
            <a:r>
              <a:rPr lang="it-IT" dirty="0" smtClean="0"/>
              <a:t> of </a:t>
            </a:r>
            <a:r>
              <a:rPr lang="it-IT" dirty="0" err="1" smtClean="0"/>
              <a:t>emotional</a:t>
            </a:r>
            <a:r>
              <a:rPr lang="it-IT" dirty="0" smtClean="0"/>
              <a:t> </a:t>
            </a:r>
            <a:r>
              <a:rPr lang="it-IT" dirty="0" err="1" smtClean="0"/>
              <a:t>reactions</a:t>
            </a:r>
            <a:r>
              <a:rPr lang="it-IT" dirty="0" smtClean="0"/>
              <a:t> </a:t>
            </a:r>
            <a:r>
              <a:rPr lang="it-IT" dirty="0" err="1" smtClean="0"/>
              <a:t>dissappear</a:t>
            </a:r>
            <a:r>
              <a:rPr lang="it-IT" dirty="0" smtClean="0"/>
              <a:t> </a:t>
            </a:r>
            <a:r>
              <a:rPr lang="it-IT" dirty="0" err="1" smtClean="0"/>
              <a:t>permanently</a:t>
            </a:r>
            <a:endParaRPr lang="it-IT" dirty="0" smtClean="0"/>
          </a:p>
          <a:p>
            <a:pPr>
              <a:buFontTx/>
              <a:buChar char="-"/>
            </a:pPr>
            <a:r>
              <a:rPr lang="it-IT" dirty="0" err="1" smtClean="0"/>
              <a:t>Results</a:t>
            </a:r>
            <a:r>
              <a:rPr lang="it-IT" dirty="0" smtClean="0"/>
              <a:t> </a:t>
            </a:r>
            <a:r>
              <a:rPr lang="it-IT" dirty="0" err="1" smtClean="0"/>
              <a:t>maintenance</a:t>
            </a:r>
            <a:r>
              <a:rPr lang="it-IT" dirty="0" smtClean="0"/>
              <a:t>.</a:t>
            </a:r>
          </a:p>
          <a:p>
            <a:endParaRPr lang="it-IT" dirty="0" smtClean="0"/>
          </a:p>
          <a:p>
            <a:endParaRPr lang="it-IT" dirty="0" smtClean="0"/>
          </a:p>
          <a:p>
            <a:endParaRPr lang="it-IT" dirty="0"/>
          </a:p>
        </p:txBody>
      </p:sp>
    </p:spTree>
    <p:extLst>
      <p:ext uri="{BB962C8B-B14F-4D97-AF65-F5344CB8AC3E}">
        <p14:creationId xmlns:p14="http://schemas.microsoft.com/office/powerpoint/2010/main" val="2694859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1143000" y="685800"/>
            <a:ext cx="4572000" cy="3429000"/>
          </a:xfrm>
        </p:spPr>
      </p:sp>
      <p:sp>
        <p:nvSpPr>
          <p:cNvPr id="3" name="Segnaposto note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100" b="1" dirty="0" smtClean="0"/>
              <a:t>Given the effectiveness of EMDR in treating symptoms of disaster </a:t>
            </a:r>
            <a:r>
              <a:rPr lang="en-US" sz="1100" b="1" dirty="0" err="1" smtClean="0"/>
              <a:t>survivrso</a:t>
            </a:r>
            <a:r>
              <a:rPr lang="en-US" sz="1100" b="1" dirty="0" smtClean="0"/>
              <a:t>, for policy planning and clinical intervention purposes the focus should not be based only on formal </a:t>
            </a:r>
            <a:r>
              <a:rPr lang="es-ES_tradnl" sz="1100" b="1" dirty="0" smtClean="0"/>
              <a:t>diagnoses, but on who is </a:t>
            </a:r>
            <a:r>
              <a:rPr lang="en-US" sz="1100" b="1" dirty="0" smtClean="0"/>
              <a:t>in </a:t>
            </a:r>
            <a:r>
              <a:rPr lang="en-US" sz="1100" b="1" dirty="0" smtClean="0">
                <a:solidFill>
                  <a:schemeClr val="accent4">
                    <a:lumMod val="60000"/>
                    <a:lumOff val="40000"/>
                  </a:schemeClr>
                </a:solidFill>
              </a:rPr>
              <a:t>sufficient distress</a:t>
            </a:r>
            <a:r>
              <a:rPr lang="en-US" sz="1100" b="1" dirty="0" smtClean="0"/>
              <a:t> to require treatment.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smtClean="0">
                <a:solidFill>
                  <a:schemeClr val="bg1"/>
                </a:solidFill>
              </a:rPr>
              <a:t>Available information is sufficient to suggest plausible ranges of PTSD prevalence that can be expected in the first year after disasters, within exposure groups.</a:t>
            </a:r>
            <a:endParaRPr lang="en-US" sz="1100" dirty="0" smtClean="0">
              <a:solidFill>
                <a:schemeClr val="bg1"/>
              </a:solidFill>
            </a:endParaRPr>
          </a:p>
          <a:p>
            <a:endParaRPr lang="it-IT" dirty="0"/>
          </a:p>
        </p:txBody>
      </p:sp>
    </p:spTree>
    <p:extLst>
      <p:ext uri="{BB962C8B-B14F-4D97-AF65-F5344CB8AC3E}">
        <p14:creationId xmlns:p14="http://schemas.microsoft.com/office/powerpoint/2010/main" val="9339049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1143000" y="685800"/>
            <a:ext cx="4572000" cy="3429000"/>
          </a:xfrm>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bg1"/>
                </a:solidFill>
                <a:latin typeface="Open Sans" panose="020B0604020202020204" charset="0"/>
                <a:ea typeface="Open Sans" panose="020B0604020202020204" charset="0"/>
                <a:cs typeface="Open Sans" panose="020B0604020202020204" charset="0"/>
              </a:rPr>
              <a:t>The memory of recent trauma differs from that of a more distant trauma in that it tends to be more fragmented or unconsolidated and less integrated into a coherent, narrative sequence of events or theme cluster (Shapiro, Francine, 2001) (Shapiro, Elan, 2008).</a:t>
            </a:r>
            <a:endParaRPr lang="en-US" sz="11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smtClean="0">
                <a:solidFill>
                  <a:schemeClr val="tx1"/>
                </a:solidFill>
                <a:effectLst/>
                <a:latin typeface="+mn-lt"/>
                <a:ea typeface="+mn-ea"/>
                <a:cs typeface="+mn-cs"/>
              </a:rPr>
              <a:t>“brief MDR  intervention can be extremely beneﬁcial for immediately reducing the intensity, duration, and number of acute stress symptoms, most notably intrusive phenomena,</a:t>
            </a:r>
            <a:endParaRPr lang="it-IT" sz="1100" kern="1200" dirty="0" smtClean="0">
              <a:solidFill>
                <a:schemeClr val="tx1"/>
              </a:solidFill>
              <a:effectLst/>
              <a:latin typeface="+mn-lt"/>
              <a:ea typeface="+mn-ea"/>
              <a:cs typeface="+mn-cs"/>
            </a:endParaRPr>
          </a:p>
          <a:p>
            <a:endParaRPr lang="it-IT" dirty="0"/>
          </a:p>
        </p:txBody>
      </p:sp>
    </p:spTree>
    <p:extLst>
      <p:ext uri="{BB962C8B-B14F-4D97-AF65-F5344CB8AC3E}">
        <p14:creationId xmlns:p14="http://schemas.microsoft.com/office/powerpoint/2010/main" val="70636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Shape 12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9" name="Shape 12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sz="1100" dirty="0" smtClean="0"/>
              <a:t>survivors’ displacement, the number of subjects, and other issues</a:t>
            </a:r>
            <a:endParaRPr lang="it-IT" dirty="0" smtClean="0"/>
          </a:p>
          <a:p>
            <a:pPr lvl="0">
              <a:spcBef>
                <a:spcPts val="0"/>
              </a:spcBef>
              <a:buNone/>
            </a:pPr>
            <a:endParaRPr dirty="0"/>
          </a:p>
        </p:txBody>
      </p:sp>
    </p:spTree>
    <p:extLst>
      <p:ext uri="{BB962C8B-B14F-4D97-AF65-F5344CB8AC3E}">
        <p14:creationId xmlns:p14="http://schemas.microsoft.com/office/powerpoint/2010/main" val="567906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1143000" y="685800"/>
            <a:ext cx="4572000" cy="3429000"/>
          </a:xfrm>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EMDR</a:t>
            </a:r>
            <a:r>
              <a:rPr lang="en-US" baseline="0" dirty="0" smtClean="0"/>
              <a:t> NAs</a:t>
            </a:r>
            <a:r>
              <a:rPr lang="en-US" dirty="0" smtClean="0"/>
              <a:t> collaborates with many partners in emergency and disaster risk management, including governments at national, sub-national and local levels, international organizations, multilateral and bilateral agencies, civil society, and non-government organizations, research institutions and universities. </a:t>
            </a:r>
          </a:p>
          <a:p>
            <a:endParaRPr lang="it-IT" dirty="0"/>
          </a:p>
        </p:txBody>
      </p:sp>
    </p:spTree>
    <p:extLst>
      <p:ext uri="{BB962C8B-B14F-4D97-AF65-F5344CB8AC3E}">
        <p14:creationId xmlns:p14="http://schemas.microsoft.com/office/powerpoint/2010/main" val="1399019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3" name="Shape 11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indent="0" algn="just">
              <a:buNone/>
            </a:pPr>
            <a:r>
              <a:rPr lang="it-IT" baseline="0" dirty="0" err="1" smtClean="0"/>
              <a:t>O</a:t>
            </a:r>
            <a:r>
              <a:rPr lang="it-IT" dirty="0" err="1" smtClean="0"/>
              <a:t>ne</a:t>
            </a:r>
            <a:r>
              <a:rPr lang="it-IT" dirty="0" smtClean="0"/>
              <a:t> of the </a:t>
            </a:r>
            <a:r>
              <a:rPr lang="it-IT" dirty="0" err="1" smtClean="0"/>
              <a:t>greatest</a:t>
            </a:r>
            <a:r>
              <a:rPr lang="it-IT" dirty="0" smtClean="0"/>
              <a:t> </a:t>
            </a:r>
            <a:r>
              <a:rPr lang="it-IT" dirty="0" err="1" smtClean="0"/>
              <a:t>challenges</a:t>
            </a:r>
            <a:r>
              <a:rPr lang="it-IT" dirty="0" smtClean="0"/>
              <a:t> to the </a:t>
            </a:r>
            <a:r>
              <a:rPr lang="it-IT" dirty="0" err="1" smtClean="0"/>
              <a:t>field</a:t>
            </a:r>
            <a:r>
              <a:rPr lang="it-IT" dirty="0" smtClean="0"/>
              <a:t> of </a:t>
            </a:r>
            <a:r>
              <a:rPr lang="it-IT" dirty="0" err="1" smtClean="0"/>
              <a:t>traumatic</a:t>
            </a:r>
            <a:r>
              <a:rPr lang="it-IT" dirty="0" smtClean="0"/>
              <a:t> stress </a:t>
            </a:r>
            <a:r>
              <a:rPr lang="it-IT" dirty="0" err="1" smtClean="0"/>
              <a:t>has</a:t>
            </a:r>
            <a:r>
              <a:rPr lang="it-IT" dirty="0" smtClean="0"/>
              <a:t> </a:t>
            </a:r>
            <a:r>
              <a:rPr lang="it-IT" dirty="0" err="1" smtClean="0"/>
              <a:t>been</a:t>
            </a:r>
            <a:r>
              <a:rPr lang="it-IT" dirty="0" smtClean="0"/>
              <a:t> the </a:t>
            </a:r>
            <a:r>
              <a:rPr lang="it-IT" dirty="0" err="1" smtClean="0"/>
              <a:t>observation</a:t>
            </a:r>
            <a:r>
              <a:rPr lang="it-IT" dirty="0" smtClean="0"/>
              <a:t> </a:t>
            </a:r>
            <a:r>
              <a:rPr lang="it-IT" dirty="0" err="1" smtClean="0"/>
              <a:t>that</a:t>
            </a:r>
            <a:r>
              <a:rPr lang="it-IT" dirty="0" smtClean="0"/>
              <a:t> </a:t>
            </a:r>
            <a:r>
              <a:rPr lang="it-IT" dirty="0" err="1" smtClean="0"/>
              <a:t>many</a:t>
            </a:r>
            <a:r>
              <a:rPr lang="it-IT" dirty="0" smtClean="0"/>
              <a:t> </a:t>
            </a:r>
            <a:r>
              <a:rPr lang="it-IT" dirty="0" err="1" smtClean="0"/>
              <a:t>individuals</a:t>
            </a:r>
            <a:r>
              <a:rPr lang="it-IT" dirty="0" smtClean="0"/>
              <a:t> </a:t>
            </a:r>
            <a:r>
              <a:rPr lang="it-IT" dirty="0" err="1" smtClean="0"/>
              <a:t>who</a:t>
            </a:r>
            <a:r>
              <a:rPr lang="it-IT" dirty="0" smtClean="0"/>
              <a:t> </a:t>
            </a:r>
            <a:r>
              <a:rPr lang="it-IT" dirty="0" err="1" smtClean="0"/>
              <a:t>coped</a:t>
            </a:r>
            <a:r>
              <a:rPr lang="it-IT" dirty="0" smtClean="0"/>
              <a:t> </a:t>
            </a:r>
            <a:r>
              <a:rPr lang="it-IT" dirty="0" err="1" smtClean="0"/>
              <a:t>at</a:t>
            </a:r>
            <a:r>
              <a:rPr lang="it-IT" dirty="0" smtClean="0"/>
              <a:t> the time of </a:t>
            </a:r>
            <a:r>
              <a:rPr lang="it-IT" dirty="0" err="1" smtClean="0"/>
              <a:t>their</a:t>
            </a:r>
            <a:r>
              <a:rPr lang="it-IT" dirty="0" smtClean="0"/>
              <a:t> </a:t>
            </a:r>
            <a:r>
              <a:rPr lang="it-IT" dirty="0" err="1" smtClean="0"/>
              <a:t>traumatic</a:t>
            </a:r>
            <a:r>
              <a:rPr lang="it-IT" dirty="0" smtClean="0"/>
              <a:t> </a:t>
            </a:r>
            <a:r>
              <a:rPr lang="it-IT" dirty="0" err="1" smtClean="0"/>
              <a:t>exposure</a:t>
            </a:r>
            <a:r>
              <a:rPr lang="it-IT" dirty="0" smtClean="0"/>
              <a:t> </a:t>
            </a:r>
            <a:r>
              <a:rPr lang="it-IT" dirty="0" err="1" smtClean="0"/>
              <a:t>become</a:t>
            </a:r>
            <a:r>
              <a:rPr lang="it-IT" dirty="0" smtClean="0"/>
              <a:t> </a:t>
            </a:r>
            <a:r>
              <a:rPr lang="it-IT" dirty="0" err="1" smtClean="0"/>
              <a:t>unwell</a:t>
            </a:r>
            <a:r>
              <a:rPr lang="it-IT" dirty="0" smtClean="0"/>
              <a:t> </a:t>
            </a:r>
            <a:r>
              <a:rPr lang="it-IT" dirty="0" err="1" smtClean="0"/>
              <a:t>at</a:t>
            </a:r>
            <a:r>
              <a:rPr lang="it-IT" dirty="0" smtClean="0"/>
              <a:t> a </a:t>
            </a:r>
            <a:r>
              <a:rPr lang="it-IT" dirty="0" err="1" smtClean="0"/>
              <a:t>later</a:t>
            </a:r>
            <a:r>
              <a:rPr lang="it-IT" dirty="0" smtClean="0"/>
              <a:t> date</a:t>
            </a:r>
          </a:p>
          <a:p>
            <a:pPr algn="just"/>
            <a:r>
              <a:rPr lang="en-US" dirty="0" smtClean="0"/>
              <a:t>The mechanism that causes the progressive escalation of symptoms with the passage of time leading to delayed expression</a:t>
            </a:r>
            <a:r>
              <a:rPr lang="en-US" baseline="0" dirty="0" smtClean="0"/>
              <a:t> of</a:t>
            </a:r>
            <a:r>
              <a:rPr lang="en-US" dirty="0" smtClean="0"/>
              <a:t> post-traumatic stress disorder (PTSD) involves the process of sensitization and kindling. </a:t>
            </a:r>
            <a:endParaRPr lang="it-IT" dirty="0" smtClean="0"/>
          </a:p>
          <a:p>
            <a:pPr lvl="0">
              <a:spcBef>
                <a:spcPts val="0"/>
              </a:spcBef>
              <a:buNone/>
            </a:pPr>
            <a:r>
              <a:rPr lang="en-US" sz="1100" kern="1200" dirty="0" smtClean="0">
                <a:solidFill>
                  <a:schemeClr val="tx1"/>
                </a:solidFill>
                <a:effectLst/>
                <a:latin typeface="+mn-lt"/>
                <a:ea typeface="+mn-ea"/>
                <a:cs typeface="+mn-cs"/>
              </a:rPr>
              <a:t>It is</a:t>
            </a:r>
            <a:r>
              <a:rPr lang="en-US" sz="1100" kern="1200" baseline="0" dirty="0" smtClean="0">
                <a:solidFill>
                  <a:schemeClr val="tx1"/>
                </a:solidFill>
                <a:effectLst/>
                <a:latin typeface="+mn-lt"/>
                <a:ea typeface="+mn-ea"/>
                <a:cs typeface="+mn-cs"/>
              </a:rPr>
              <a:t> therefore best to plan prevention policies, rather than to set goals to</a:t>
            </a:r>
            <a:r>
              <a:rPr lang="en-US" sz="1100" kern="1200" dirty="0" smtClean="0">
                <a:solidFill>
                  <a:schemeClr val="tx1"/>
                </a:solidFill>
                <a:effectLst/>
                <a:latin typeface="+mn-lt"/>
                <a:ea typeface="+mn-ea"/>
                <a:cs typeface="+mn-cs"/>
              </a:rPr>
              <a:t> treat distress</a:t>
            </a:r>
            <a:endParaRPr dirty="0"/>
          </a:p>
        </p:txBody>
      </p:sp>
    </p:spTree>
    <p:extLst>
      <p:ext uri="{BB962C8B-B14F-4D97-AF65-F5344CB8AC3E}">
        <p14:creationId xmlns:p14="http://schemas.microsoft.com/office/powerpoint/2010/main" val="2629684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1143000" y="685800"/>
            <a:ext cx="4572000" cy="3429000"/>
          </a:xfrm>
        </p:spPr>
      </p:sp>
      <p:sp>
        <p:nvSpPr>
          <p:cNvPr id="3" name="Segnaposto note 2"/>
          <p:cNvSpPr>
            <a:spLocks noGrp="1"/>
          </p:cNvSpPr>
          <p:nvPr>
            <p:ph type="body" idx="1"/>
          </p:nvPr>
        </p:nvSpPr>
        <p:spPr/>
        <p:txBody>
          <a:bodyPr/>
          <a:lstStyle/>
          <a:p>
            <a:endParaRPr lang="it-IT" dirty="0"/>
          </a:p>
        </p:txBody>
      </p:sp>
    </p:spTree>
    <p:extLst>
      <p:ext uri="{BB962C8B-B14F-4D97-AF65-F5344CB8AC3E}">
        <p14:creationId xmlns:p14="http://schemas.microsoft.com/office/powerpoint/2010/main" val="11525203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1143000" y="685800"/>
            <a:ext cx="4572000" cy="3429000"/>
          </a:xfrm>
        </p:spPr>
      </p:sp>
      <p:sp>
        <p:nvSpPr>
          <p:cNvPr id="3" name="Segnaposto note 2"/>
          <p:cNvSpPr>
            <a:spLocks noGrp="1"/>
          </p:cNvSpPr>
          <p:nvPr>
            <p:ph type="body" idx="1"/>
          </p:nvPr>
        </p:nvSpPr>
        <p:spPr/>
        <p:txBody>
          <a:bodyPr/>
          <a:lstStyle/>
          <a:p>
            <a:endParaRPr lang="en-US" sz="1100" dirty="0" smtClean="0"/>
          </a:p>
        </p:txBody>
      </p:sp>
    </p:spTree>
    <p:extLst>
      <p:ext uri="{BB962C8B-B14F-4D97-AF65-F5344CB8AC3E}">
        <p14:creationId xmlns:p14="http://schemas.microsoft.com/office/powerpoint/2010/main" val="3768521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Shape 9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6" name="Shape 9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16402414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Shape 14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4" name="Shape 14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Many survivors were relocated in tents within the urban context.</a:t>
            </a:r>
            <a:endParaRPr lang="it-IT"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The local Mental Health Service continued to provide care in tents within a camp.</a:t>
            </a:r>
            <a:endParaRPr lang="it-IT" dirty="0" smtClean="0"/>
          </a:p>
          <a:p>
            <a:r>
              <a:rPr lang="en-US" dirty="0" smtClean="0"/>
              <a:t>The unit aimed at bringing relief to the residents and to the emergency service personnel, providing active listening to victims, residents and rescuers. </a:t>
            </a:r>
          </a:p>
          <a:p>
            <a:pPr lvl="0" rtl="0">
              <a:spcBef>
                <a:spcPts val="0"/>
              </a:spcBef>
              <a:buNone/>
            </a:pPr>
            <a:r>
              <a:rPr lang="en-US" dirty="0" smtClean="0"/>
              <a:t>The EMDR R-TEP was provided to all</a:t>
            </a:r>
            <a:r>
              <a:rPr lang="en-US" sz="1100" b="1" baseline="0" dirty="0" smtClean="0"/>
              <a:t> </a:t>
            </a:r>
            <a:r>
              <a:rPr lang="en-US" sz="1100" dirty="0" smtClean="0"/>
              <a:t>529 survivors formally assessed with consideration for their physical, psychological and social needs before receiving EMDR specific </a:t>
            </a:r>
            <a:r>
              <a:rPr lang="en-US" sz="1100" dirty="0" err="1" smtClean="0"/>
              <a:t>intervention.</a:t>
            </a:r>
            <a:r>
              <a:rPr lang="en-US" sz="1100" dirty="0" err="1" smtClean="0">
                <a:latin typeface="Open Sans" panose="020B0604020202020204" charset="0"/>
                <a:ea typeface="Open Sans" panose="020B0604020202020204" charset="0"/>
                <a:cs typeface="Open Sans" panose="020B0604020202020204" charset="0"/>
              </a:rPr>
              <a:t>assessed</a:t>
            </a:r>
            <a:r>
              <a:rPr lang="en-US" sz="1100" dirty="0" smtClean="0">
                <a:latin typeface="Open Sans" panose="020B0604020202020204" charset="0"/>
                <a:ea typeface="Open Sans" panose="020B0604020202020204" charset="0"/>
                <a:cs typeface="Open Sans" panose="020B0604020202020204" charset="0"/>
              </a:rPr>
              <a:t> possible current psychopharmacological treatment, current mental state and degree of anxiety, depression or </a:t>
            </a:r>
            <a:r>
              <a:rPr lang="en-US" sz="1100" dirty="0" err="1" smtClean="0">
                <a:latin typeface="Open Sans" panose="020B0604020202020204" charset="0"/>
                <a:ea typeface="Open Sans" panose="020B0604020202020204" charset="0"/>
                <a:cs typeface="Open Sans" panose="020B0604020202020204" charset="0"/>
              </a:rPr>
              <a:t>rritable</a:t>
            </a:r>
            <a:r>
              <a:rPr lang="en-US" sz="1100" dirty="0" smtClean="0">
                <a:latin typeface="Open Sans" panose="020B0604020202020204" charset="0"/>
                <a:ea typeface="Open Sans" panose="020B0604020202020204" charset="0"/>
                <a:cs typeface="Open Sans" panose="020B0604020202020204" charset="0"/>
              </a:rPr>
              <a:t>/aggressive/disorganized behavior.</a:t>
            </a:r>
          </a:p>
          <a:p>
            <a:pPr lvl="0">
              <a:spcBef>
                <a:spcPts val="0"/>
              </a:spcBef>
              <a:buNone/>
            </a:pPr>
            <a:r>
              <a:rPr lang="en-US" sz="1100" dirty="0" err="1" smtClean="0">
                <a:latin typeface="Open Sans" panose="020B0604020202020204" charset="0"/>
                <a:ea typeface="Open Sans" panose="020B0604020202020204" charset="0"/>
                <a:cs typeface="Open Sans" panose="020B0604020202020204" charset="0"/>
              </a:rPr>
              <a:t>Particpants</a:t>
            </a:r>
            <a:r>
              <a:rPr lang="en-US" sz="1100" baseline="0" dirty="0" smtClean="0">
                <a:latin typeface="Open Sans" panose="020B0604020202020204" charset="0"/>
                <a:ea typeface="Open Sans" panose="020B0604020202020204" charset="0"/>
                <a:cs typeface="Open Sans" panose="020B0604020202020204" charset="0"/>
              </a:rPr>
              <a:t> were placed either in the ET or LT group.</a:t>
            </a:r>
          </a:p>
          <a:p>
            <a:pPr lvl="0">
              <a:spcBef>
                <a:spcPts val="0"/>
              </a:spcBef>
              <a:buNone/>
            </a:pPr>
            <a:r>
              <a:rPr lang="en-US" sz="1100" dirty="0" smtClean="0">
                <a:latin typeface="Open Sans" panose="020B0604020202020204" charset="0"/>
                <a:ea typeface="Open Sans" panose="020B0604020202020204" charset="0"/>
                <a:cs typeface="Open Sans" panose="020B0604020202020204" charset="0"/>
              </a:rPr>
              <a:t>In addition, a possible time dependent effect was tested.</a:t>
            </a:r>
            <a:br>
              <a:rPr lang="en-US" sz="1100" dirty="0" smtClean="0">
                <a:latin typeface="Open Sans" panose="020B0604020202020204" charset="0"/>
                <a:ea typeface="Open Sans" panose="020B0604020202020204" charset="0"/>
                <a:cs typeface="Open Sans" panose="020B0604020202020204" charset="0"/>
              </a:rPr>
            </a:br>
            <a:endParaRPr lang="en-US" sz="1100" baseline="0" dirty="0" smtClean="0">
              <a:latin typeface="Open Sans" panose="020B0604020202020204" charset="0"/>
              <a:ea typeface="Open Sans" panose="020B0604020202020204" charset="0"/>
              <a:cs typeface="Open Sans" panose="020B0604020202020204" charset="0"/>
            </a:endParaRPr>
          </a:p>
          <a:p>
            <a:pPr lvl="0">
              <a:spcBef>
                <a:spcPts val="0"/>
              </a:spcBef>
              <a:buNone/>
            </a:pPr>
            <a:endParaRPr lang="en-US" dirty="0" smtClean="0"/>
          </a:p>
          <a:p>
            <a:pPr lvl="0">
              <a:spcBef>
                <a:spcPts val="0"/>
              </a:spcBef>
              <a:buNone/>
            </a:pPr>
            <a:r>
              <a:rPr lang="it-IT" dirty="0" err="1" smtClean="0"/>
              <a:t>Conditions</a:t>
            </a:r>
            <a:r>
              <a:rPr lang="it-IT" baseline="0" dirty="0" smtClean="0"/>
              <a:t> in the </a:t>
            </a:r>
            <a:r>
              <a:rPr lang="it-IT" baseline="0" dirty="0" err="1" smtClean="0"/>
              <a:t>tent</a:t>
            </a:r>
            <a:r>
              <a:rPr lang="it-IT" baseline="0" dirty="0" smtClean="0"/>
              <a:t> </a:t>
            </a:r>
            <a:r>
              <a:rPr lang="it-IT" baseline="0" dirty="0" err="1" smtClean="0"/>
              <a:t>citis</a:t>
            </a:r>
            <a:r>
              <a:rPr lang="it-IT" baseline="0" dirty="0" smtClean="0"/>
              <a:t>, </a:t>
            </a:r>
            <a:r>
              <a:rPr lang="it-IT" baseline="0" dirty="0" err="1" smtClean="0"/>
              <a:t>ethical</a:t>
            </a:r>
            <a:r>
              <a:rPr lang="it-IT" baseline="0" dirty="0" smtClean="0"/>
              <a:t> and </a:t>
            </a:r>
            <a:r>
              <a:rPr lang="it-IT" baseline="0" dirty="0" err="1" smtClean="0"/>
              <a:t>organiational</a:t>
            </a:r>
            <a:r>
              <a:rPr lang="it-IT" baseline="0" dirty="0" smtClean="0"/>
              <a:t> </a:t>
            </a:r>
            <a:r>
              <a:rPr lang="it-IT" baseline="0" dirty="0" err="1" smtClean="0"/>
              <a:t>constraints</a:t>
            </a:r>
            <a:r>
              <a:rPr lang="it-IT" baseline="0" dirty="0" smtClean="0"/>
              <a:t> </a:t>
            </a:r>
            <a:r>
              <a:rPr lang="it-IT" baseline="0" dirty="0" err="1" smtClean="0"/>
              <a:t>precluded</a:t>
            </a:r>
            <a:r>
              <a:rPr lang="it-IT" baseline="0" dirty="0" smtClean="0"/>
              <a:t> to </a:t>
            </a:r>
            <a:r>
              <a:rPr lang="it-IT" baseline="0" dirty="0" err="1" smtClean="0"/>
              <a:t>enrol</a:t>
            </a:r>
            <a:r>
              <a:rPr lang="it-IT" baseline="0" dirty="0" smtClean="0"/>
              <a:t> </a:t>
            </a:r>
            <a:r>
              <a:rPr lang="it-IT" baseline="0" dirty="0" err="1" smtClean="0"/>
              <a:t>individuals</a:t>
            </a:r>
            <a:r>
              <a:rPr lang="it-IT" baseline="0" dirty="0" smtClean="0"/>
              <a:t> in a </a:t>
            </a:r>
            <a:r>
              <a:rPr lang="it-IT" baseline="0" dirty="0" err="1" smtClean="0"/>
              <a:t>research</a:t>
            </a:r>
            <a:r>
              <a:rPr lang="it-IT" baseline="0" dirty="0" smtClean="0"/>
              <a:t> trial (</a:t>
            </a:r>
            <a:r>
              <a:rPr lang="it-IT" baseline="0" dirty="0" err="1" smtClean="0"/>
              <a:t>lack</a:t>
            </a:r>
            <a:r>
              <a:rPr lang="it-IT" baseline="0" dirty="0" smtClean="0"/>
              <a:t> of </a:t>
            </a:r>
            <a:r>
              <a:rPr lang="it-IT" baseline="0" dirty="0" err="1" smtClean="0"/>
              <a:t>appropriately</a:t>
            </a:r>
            <a:r>
              <a:rPr lang="it-IT" baseline="0" dirty="0" smtClean="0"/>
              <a:t> </a:t>
            </a:r>
            <a:r>
              <a:rPr lang="it-IT" baseline="0" dirty="0" err="1" smtClean="0"/>
              <a:t>trained</a:t>
            </a:r>
            <a:r>
              <a:rPr lang="it-IT" baseline="0" dirty="0" smtClean="0"/>
              <a:t> </a:t>
            </a:r>
            <a:r>
              <a:rPr lang="it-IT" baseline="0" dirty="0" err="1" smtClean="0"/>
              <a:t>personnel</a:t>
            </a:r>
            <a:r>
              <a:rPr lang="it-IT" baseline="0" dirty="0" smtClean="0"/>
              <a:t>, </a:t>
            </a:r>
            <a:r>
              <a:rPr lang="it-IT" baseline="0" dirty="0" err="1" smtClean="0"/>
              <a:t>laco</a:t>
            </a:r>
            <a:r>
              <a:rPr lang="it-IT" baseline="0" dirty="0" smtClean="0"/>
              <a:t> f </a:t>
            </a:r>
            <a:r>
              <a:rPr lang="it-IT" baseline="0" dirty="0" err="1" smtClean="0"/>
              <a:t>reources</a:t>
            </a:r>
            <a:r>
              <a:rPr lang="it-IT" baseline="0" dirty="0" smtClean="0"/>
              <a:t>, …)</a:t>
            </a:r>
            <a:endParaRPr dirty="0"/>
          </a:p>
        </p:txBody>
      </p:sp>
    </p:spTree>
    <p:extLst>
      <p:ext uri="{BB962C8B-B14F-4D97-AF65-F5344CB8AC3E}">
        <p14:creationId xmlns:p14="http://schemas.microsoft.com/office/powerpoint/2010/main" val="3009883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1143000" y="685800"/>
            <a:ext cx="4572000" cy="3429000"/>
          </a:xfrm>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sz="1100" b="1" dirty="0" smtClean="0"/>
              <a:t>Treatment:</a:t>
            </a:r>
            <a:br>
              <a:rPr lang="en" sz="1100" b="1" dirty="0" smtClean="0"/>
            </a:br>
            <a:r>
              <a:rPr lang="en-US" sz="1100" dirty="0" smtClean="0"/>
              <a:t>The  </a:t>
            </a:r>
            <a:r>
              <a:rPr lang="it-IT" sz="1100" dirty="0" err="1" smtClean="0"/>
              <a:t>Recent</a:t>
            </a:r>
            <a:r>
              <a:rPr lang="it-IT" sz="1100" dirty="0" smtClean="0"/>
              <a:t> </a:t>
            </a:r>
            <a:r>
              <a:rPr lang="it-IT" sz="1100" dirty="0" err="1" smtClean="0"/>
              <a:t>Episode</a:t>
            </a:r>
            <a:r>
              <a:rPr lang="it-IT" sz="1100" dirty="0" smtClean="0"/>
              <a:t> </a:t>
            </a:r>
            <a:r>
              <a:rPr lang="it-IT" sz="1100" dirty="0" err="1" smtClean="0"/>
              <a:t>Protocol</a:t>
            </a:r>
            <a:r>
              <a:rPr lang="it-IT" sz="1100" dirty="0" smtClean="0"/>
              <a:t> for </a:t>
            </a:r>
            <a:r>
              <a:rPr lang="it-IT" sz="1100" dirty="0" err="1" smtClean="0"/>
              <a:t>Early</a:t>
            </a:r>
            <a:r>
              <a:rPr lang="it-IT" sz="1100" dirty="0" smtClean="0"/>
              <a:t> </a:t>
            </a:r>
            <a:r>
              <a:rPr lang="it-IT" sz="1100" dirty="0" err="1" smtClean="0"/>
              <a:t>Intervention</a:t>
            </a:r>
            <a:r>
              <a:rPr lang="it-IT" sz="1100" dirty="0" smtClean="0"/>
              <a:t> (R-TEP) – 2 to 4 sessions </a:t>
            </a:r>
            <a:r>
              <a:rPr lang="it-IT" sz="1100" dirty="0" err="1" smtClean="0"/>
              <a:t>provided</a:t>
            </a:r>
            <a:r>
              <a:rPr lang="it-IT" sz="1100" dirty="0" smtClean="0"/>
              <a:t> by EMDR </a:t>
            </a:r>
            <a:r>
              <a:rPr lang="it-IT" sz="1100" dirty="0" err="1" smtClean="0"/>
              <a:t>clinicians</a:t>
            </a:r>
            <a:r>
              <a:rPr lang="it-IT" sz="1100" dirty="0" smtClean="0"/>
              <a:t> </a:t>
            </a:r>
            <a:r>
              <a:rPr lang="it-IT" sz="1100" dirty="0" err="1" smtClean="0"/>
              <a:t>who</a:t>
            </a:r>
            <a:r>
              <a:rPr lang="it-IT" sz="1100" dirty="0" smtClean="0"/>
              <a:t> </a:t>
            </a:r>
            <a:r>
              <a:rPr lang="it-IT" sz="1100" dirty="0" err="1" smtClean="0"/>
              <a:t>had</a:t>
            </a:r>
            <a:r>
              <a:rPr lang="it-IT" sz="1100" dirty="0" smtClean="0"/>
              <a:t> </a:t>
            </a:r>
            <a:r>
              <a:rPr lang="en-US" sz="1100" dirty="0" smtClean="0"/>
              <a:t>undergone formal training</a:t>
            </a:r>
          </a:p>
          <a:p>
            <a:endParaRPr lang="en-US" sz="1100" dirty="0" smtClean="0"/>
          </a:p>
          <a:p>
            <a:pPr>
              <a:buNone/>
            </a:pPr>
            <a:r>
              <a:rPr lang="en" sz="1100" b="1" dirty="0" smtClean="0">
                <a:latin typeface="Open Sans" panose="020B0604020202020204" charset="0"/>
                <a:ea typeface="Open Sans" panose="020B0604020202020204" charset="0"/>
                <a:cs typeface="Open Sans" panose="020B0604020202020204" charset="0"/>
              </a:rPr>
              <a:t>Measures:</a:t>
            </a:r>
            <a:br>
              <a:rPr lang="en" sz="1100" b="1" dirty="0" smtClean="0">
                <a:latin typeface="Open Sans" panose="020B0604020202020204" charset="0"/>
                <a:ea typeface="Open Sans" panose="020B0604020202020204" charset="0"/>
                <a:cs typeface="Open Sans" panose="020B0604020202020204" charset="0"/>
              </a:rPr>
            </a:br>
            <a:r>
              <a:rPr lang="en-US" sz="1100" dirty="0" smtClean="0">
                <a:latin typeface="Open Sans" panose="020B0604020202020204" charset="0"/>
                <a:ea typeface="Open Sans" panose="020B0604020202020204" charset="0"/>
                <a:cs typeface="Open Sans" panose="020B0604020202020204" charset="0"/>
              </a:rPr>
              <a:t>Triage form measuring </a:t>
            </a:r>
            <a:r>
              <a:rPr lang="en-US" sz="1100" dirty="0" err="1" smtClean="0">
                <a:latin typeface="Open Sans" panose="020B0604020202020204" charset="0"/>
                <a:ea typeface="Open Sans" panose="020B0604020202020204" charset="0"/>
                <a:cs typeface="Open Sans" panose="020B0604020202020204" charset="0"/>
              </a:rPr>
              <a:t>sociodemographics</a:t>
            </a:r>
            <a:r>
              <a:rPr lang="en-US" sz="1100" dirty="0" smtClean="0">
                <a:latin typeface="Open Sans" panose="020B0604020202020204" charset="0"/>
                <a:ea typeface="Open Sans" panose="020B0604020202020204" charset="0"/>
                <a:cs typeface="Open Sans" panose="020B0604020202020204" charset="0"/>
              </a:rPr>
              <a:t>, previous psychological/psychiatric history</a:t>
            </a:r>
            <a:r>
              <a:rPr lang="it-IT" sz="1100" dirty="0" smtClean="0">
                <a:latin typeface="Open Sans" panose="020B0604020202020204" charset="0"/>
                <a:ea typeface="Open Sans" panose="020B0604020202020204" charset="0"/>
                <a:cs typeface="Open Sans" panose="020B0604020202020204" charset="0"/>
              </a:rPr>
              <a:t/>
            </a:r>
            <a:br>
              <a:rPr lang="it-IT" sz="1100" dirty="0" smtClean="0">
                <a:latin typeface="Open Sans" panose="020B0604020202020204" charset="0"/>
                <a:ea typeface="Open Sans" panose="020B0604020202020204" charset="0"/>
                <a:cs typeface="Open Sans" panose="020B0604020202020204" charset="0"/>
              </a:rPr>
            </a:br>
            <a:r>
              <a:rPr lang="en-US" sz="1100" dirty="0" smtClean="0">
                <a:latin typeface="Open Sans" panose="020B0604020202020204" charset="0"/>
                <a:ea typeface="Open Sans" panose="020B0604020202020204" charset="0"/>
                <a:cs typeface="Open Sans" panose="020B0604020202020204" charset="0"/>
              </a:rPr>
              <a:t>Impact of Event Scale-R</a:t>
            </a:r>
          </a:p>
          <a:p>
            <a:endParaRPr lang="en-US" sz="1100" dirty="0" smtClean="0">
              <a:latin typeface="Open Sans" panose="020B0604020202020204" charset="0"/>
              <a:ea typeface="Open Sans" panose="020B0604020202020204" charset="0"/>
              <a:cs typeface="Open Sans" panose="020B0604020202020204" charset="0"/>
            </a:endParaRPr>
          </a:p>
          <a:p>
            <a:endParaRPr lang="en-US" sz="1100" dirty="0" smtClean="0"/>
          </a:p>
          <a:p>
            <a:pPr>
              <a:buNone/>
            </a:pPr>
            <a:r>
              <a:rPr lang="en-US" sz="1100" dirty="0" smtClean="0"/>
              <a:t>Comparison of ET post-treatment IES-R scores with LT pre-treatment scores. </a:t>
            </a:r>
            <a:br>
              <a:rPr lang="en-US" sz="1100" dirty="0" smtClean="0"/>
            </a:br>
            <a:r>
              <a:rPr lang="en-US" sz="1100" dirty="0" smtClean="0"/>
              <a:t> </a:t>
            </a:r>
            <a:br>
              <a:rPr lang="en-US" sz="1100" dirty="0" smtClean="0"/>
            </a:br>
            <a:endParaRPr lang="en-US" sz="1100" dirty="0" smtClean="0">
              <a:latin typeface="Open Sans" panose="020B0604020202020204" charset="0"/>
              <a:ea typeface="Open Sans" panose="020B0604020202020204" charset="0"/>
              <a:cs typeface="Open Sans" panose="020B0604020202020204" charset="0"/>
            </a:endParaRPr>
          </a:p>
          <a:p>
            <a:endParaRPr lang="en-US" sz="1100" dirty="0" smtClean="0"/>
          </a:p>
          <a:p>
            <a:endParaRPr lang="it-IT" dirty="0" smtClean="0"/>
          </a:p>
          <a:p>
            <a:endParaRPr lang="it-IT" dirty="0"/>
          </a:p>
        </p:txBody>
      </p:sp>
    </p:spTree>
    <p:extLst>
      <p:ext uri="{BB962C8B-B14F-4D97-AF65-F5344CB8AC3E}">
        <p14:creationId xmlns:p14="http://schemas.microsoft.com/office/powerpoint/2010/main" val="14431847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1143000" y="685800"/>
            <a:ext cx="4572000" cy="3429000"/>
          </a:xfrm>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smtClean="0"/>
              <a:t>The comparison between post-treatment scores  for the ET group with the pre-treatment scores of LT show a significant difference: lower scores for the early-treated group (</a:t>
            </a:r>
            <a:r>
              <a:rPr lang="en-US" sz="1100" i="1" dirty="0" smtClean="0"/>
              <a:t>p </a:t>
            </a:r>
            <a:r>
              <a:rPr lang="en-US" sz="1100" dirty="0" smtClean="0"/>
              <a:t>&lt; 0.0001). </a:t>
            </a:r>
          </a:p>
          <a:p>
            <a:endParaRPr lang="it-IT" dirty="0"/>
          </a:p>
        </p:txBody>
      </p:sp>
    </p:spTree>
    <p:extLst>
      <p:ext uri="{BB962C8B-B14F-4D97-AF65-F5344CB8AC3E}">
        <p14:creationId xmlns:p14="http://schemas.microsoft.com/office/powerpoint/2010/main" val="20704805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4" name="Shape 22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lgn="just">
              <a:buNone/>
            </a:pPr>
            <a:r>
              <a:rPr lang="en-US" sz="1100" dirty="0" smtClean="0">
                <a:solidFill>
                  <a:schemeClr val="bg1"/>
                </a:solidFill>
                <a:latin typeface="Open Sans" panose="020B0604020202020204" charset="0"/>
                <a:ea typeface="Open Sans" panose="020B0604020202020204" charset="0"/>
                <a:cs typeface="Open Sans" panose="020B0604020202020204" charset="0"/>
              </a:rPr>
              <a:t>Participants with acute PTSD reported improvements, when able to return to their house, and when receiving a higher number of R-TEP sessions. </a:t>
            </a:r>
          </a:p>
          <a:p>
            <a:pPr algn="just">
              <a:buNone/>
            </a:pPr>
            <a:r>
              <a:rPr lang="en-US" sz="1100" dirty="0" smtClean="0"/>
              <a:t>A higher number of R-TEP sessions were given to participants who presented more severe ASD and PTSD symptomatology, as well as irritable/aggressive or disorganized </a:t>
            </a:r>
            <a:r>
              <a:rPr lang="en-US" sz="1100" dirty="0" err="1" smtClean="0"/>
              <a:t>behaviour</a:t>
            </a:r>
            <a:r>
              <a:rPr lang="en-US" sz="1100" dirty="0" smtClean="0"/>
              <a:t>.</a:t>
            </a:r>
          </a:p>
          <a:p>
            <a:endParaRPr lang="en-US" dirty="0" smtClean="0"/>
          </a:p>
          <a:p>
            <a:r>
              <a:rPr lang="en-US" dirty="0" smtClean="0"/>
              <a:t>and not merely to the time lapse from the traumatic event</a:t>
            </a:r>
          </a:p>
          <a:p>
            <a:pPr lvl="0">
              <a:spcBef>
                <a:spcPts val="0"/>
              </a:spcBef>
              <a:buNone/>
            </a:pPr>
            <a:endParaRPr dirty="0"/>
          </a:p>
        </p:txBody>
      </p:sp>
    </p:spTree>
    <p:extLst>
      <p:ext uri="{BB962C8B-B14F-4D97-AF65-F5344CB8AC3E}">
        <p14:creationId xmlns:p14="http://schemas.microsoft.com/office/powerpoint/2010/main" val="18259715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Shape 14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4" name="Shape 14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indent="0" defTabSz="406644">
              <a:spcBef>
                <a:spcPts val="2039"/>
              </a:spcBef>
              <a:buNone/>
              <a:defRPr sz="1800">
                <a:solidFill>
                  <a:srgbClr val="000000"/>
                </a:solidFill>
              </a:defRPr>
            </a:pPr>
            <a:r>
              <a:rPr lang="en-US" sz="1100" dirty="0" smtClean="0">
                <a:solidFill>
                  <a:schemeClr val="bg1"/>
                </a:solidFill>
              </a:rPr>
              <a:t>Previous earthquakes had already hit this area: </a:t>
            </a:r>
          </a:p>
          <a:p>
            <a:pPr marL="0" indent="0" defTabSz="406644">
              <a:spcBef>
                <a:spcPts val="2039"/>
              </a:spcBef>
              <a:buSzTx/>
              <a:buNone/>
              <a:defRPr sz="1800">
                <a:solidFill>
                  <a:srgbClr val="000000"/>
                </a:solidFill>
              </a:defRPr>
            </a:pPr>
            <a:r>
              <a:rPr lang="en-US" sz="1100" dirty="0" smtClean="0">
                <a:solidFill>
                  <a:schemeClr val="bg1"/>
                </a:solidFill>
              </a:rPr>
              <a:t>- in 1997 in Umbria and Marche of magnitude 6.1</a:t>
            </a:r>
          </a:p>
          <a:p>
            <a:pPr marL="0" indent="0">
              <a:buNone/>
            </a:pPr>
            <a:r>
              <a:rPr lang="en-US" sz="1100" dirty="0" smtClean="0">
                <a:solidFill>
                  <a:schemeClr val="bg1"/>
                </a:solidFill>
              </a:rPr>
              <a:t>- in 1979 in Norcia of magnitude 5.9 </a:t>
            </a:r>
          </a:p>
          <a:p>
            <a:pPr lvl="0">
              <a:buNone/>
            </a:pPr>
            <a:endParaRPr lang="en-US" sz="1100" dirty="0" smtClean="0"/>
          </a:p>
          <a:p>
            <a:pPr marL="0" indent="0">
              <a:buNone/>
            </a:pPr>
            <a:r>
              <a:rPr lang="it-IT" sz="1000" dirty="0" smtClean="0"/>
              <a:t>Up to</a:t>
            </a:r>
            <a:r>
              <a:rPr lang="it-IT" sz="1000" baseline="0" dirty="0" smtClean="0"/>
              <a:t> </a:t>
            </a:r>
            <a:r>
              <a:rPr lang="it-IT" sz="1000" baseline="0" dirty="0" err="1" smtClean="0"/>
              <a:t>today</a:t>
            </a:r>
            <a:r>
              <a:rPr lang="it-IT" sz="1000" baseline="0" dirty="0" smtClean="0"/>
              <a:t> </a:t>
            </a:r>
            <a:r>
              <a:rPr lang="it-IT" sz="1000" baseline="0" dirty="0" err="1" smtClean="0"/>
              <a:t>there</a:t>
            </a:r>
            <a:r>
              <a:rPr lang="it-IT" sz="1000" baseline="0" dirty="0" smtClean="0"/>
              <a:t> </a:t>
            </a:r>
            <a:r>
              <a:rPr lang="it-IT" sz="1000" baseline="0" dirty="0" err="1" smtClean="0"/>
              <a:t>have</a:t>
            </a:r>
            <a:r>
              <a:rPr lang="it-IT" sz="1000" baseline="0" dirty="0" smtClean="0"/>
              <a:t> </a:t>
            </a:r>
            <a:r>
              <a:rPr lang="it-IT" sz="1000" baseline="0" dirty="0" err="1" smtClean="0"/>
              <a:t>been</a:t>
            </a:r>
            <a:r>
              <a:rPr lang="it-IT" sz="1000" baseline="0" dirty="0" smtClean="0"/>
              <a:t> 10.000 </a:t>
            </a:r>
            <a:r>
              <a:rPr lang="it-IT" sz="1000" baseline="0" dirty="0" err="1" smtClean="0"/>
              <a:t>aftershocks</a:t>
            </a:r>
            <a:r>
              <a:rPr lang="it-IT" sz="1000" baseline="0" dirty="0" smtClean="0"/>
              <a:t> </a:t>
            </a:r>
            <a:r>
              <a:rPr lang="it-IT" sz="1000" baseline="0" dirty="0" err="1" smtClean="0"/>
              <a:t>ongoing</a:t>
            </a:r>
            <a:r>
              <a:rPr lang="it-IT" sz="1000" baseline="0" dirty="0" smtClean="0"/>
              <a:t> </a:t>
            </a:r>
            <a:r>
              <a:rPr lang="it-IT" sz="1000" baseline="0" dirty="0" err="1" smtClean="0"/>
              <a:t>seismic</a:t>
            </a:r>
            <a:r>
              <a:rPr lang="it-IT" sz="1000" baseline="0" dirty="0" smtClean="0"/>
              <a:t> </a:t>
            </a:r>
            <a:r>
              <a:rPr lang="it-IT" sz="1000" baseline="0" dirty="0" err="1" smtClean="0"/>
              <a:t>waves</a:t>
            </a:r>
            <a:endParaRPr lang="it-IT" sz="1000" dirty="0" smtClean="0"/>
          </a:p>
          <a:p>
            <a:pPr algn="just">
              <a:buNone/>
            </a:pPr>
            <a:endParaRPr lang="en-US" sz="1000" dirty="0" smtClean="0"/>
          </a:p>
          <a:p>
            <a:pPr lvl="0">
              <a:spcBef>
                <a:spcPts val="0"/>
              </a:spcBef>
              <a:buNone/>
            </a:pPr>
            <a:endParaRPr dirty="0"/>
          </a:p>
        </p:txBody>
      </p:sp>
    </p:spTree>
    <p:extLst>
      <p:ext uri="{BB962C8B-B14F-4D97-AF65-F5344CB8AC3E}">
        <p14:creationId xmlns:p14="http://schemas.microsoft.com/office/powerpoint/2010/main" val="1444398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Shape 10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7" name="Shape 10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100" dirty="0" smtClean="0">
                <a:solidFill>
                  <a:schemeClr val="bg1"/>
                </a:solidFill>
              </a:rPr>
              <a:t>The EMDR NA </a:t>
            </a:r>
            <a:r>
              <a:rPr lang="it-IT" sz="1100" dirty="0" err="1" smtClean="0">
                <a:solidFill>
                  <a:schemeClr val="bg1"/>
                </a:solidFill>
              </a:rPr>
              <a:t>took</a:t>
            </a:r>
            <a:r>
              <a:rPr lang="it-IT" sz="1100" dirty="0" smtClean="0">
                <a:solidFill>
                  <a:schemeClr val="bg1"/>
                </a:solidFill>
              </a:rPr>
              <a:t> immediate </a:t>
            </a:r>
            <a:r>
              <a:rPr lang="it-IT" sz="1100" dirty="0" err="1" smtClean="0">
                <a:solidFill>
                  <a:schemeClr val="bg1"/>
                </a:solidFill>
              </a:rPr>
              <a:t>action</a:t>
            </a:r>
            <a:r>
              <a:rPr lang="it-IT" sz="1100" dirty="0" smtClean="0">
                <a:solidFill>
                  <a:schemeClr val="bg1"/>
                </a:solidFill>
              </a:rPr>
              <a:t> with an </a:t>
            </a:r>
            <a:r>
              <a:rPr lang="it-IT" sz="1100" dirty="0" err="1" smtClean="0">
                <a:solidFill>
                  <a:schemeClr val="bg1"/>
                </a:solidFill>
              </a:rPr>
              <a:t>outreach</a:t>
            </a:r>
            <a:r>
              <a:rPr lang="it-IT" sz="1100" dirty="0" smtClean="0">
                <a:solidFill>
                  <a:schemeClr val="bg1"/>
                </a:solidFill>
              </a:rPr>
              <a:t> </a:t>
            </a:r>
            <a:r>
              <a:rPr lang="it-IT" sz="1100" dirty="0" err="1" smtClean="0">
                <a:solidFill>
                  <a:schemeClr val="bg1"/>
                </a:solidFill>
              </a:rPr>
              <a:t>program</a:t>
            </a:r>
            <a:r>
              <a:rPr lang="it-IT" sz="1100" dirty="0" smtClean="0">
                <a:solidFill>
                  <a:schemeClr val="bg1"/>
                </a:solidFill>
              </a:rPr>
              <a:t> </a:t>
            </a:r>
            <a:r>
              <a:rPr lang="it-IT" sz="1100" dirty="0" err="1" smtClean="0">
                <a:solidFill>
                  <a:schemeClr val="bg1"/>
                </a:solidFill>
              </a:rPr>
              <a:t>based</a:t>
            </a:r>
            <a:r>
              <a:rPr lang="it-IT" sz="1100" dirty="0" smtClean="0">
                <a:solidFill>
                  <a:schemeClr val="bg1"/>
                </a:solidFill>
              </a:rPr>
              <a:t> on the </a:t>
            </a:r>
            <a:r>
              <a:rPr lang="it-IT" sz="1100" dirty="0" err="1" smtClean="0">
                <a:solidFill>
                  <a:schemeClr val="bg1"/>
                </a:solidFill>
              </a:rPr>
              <a:t>principles</a:t>
            </a:r>
            <a:r>
              <a:rPr lang="it-IT" sz="1100" dirty="0" smtClean="0">
                <a:solidFill>
                  <a:schemeClr val="bg1"/>
                </a:solidFill>
              </a:rPr>
              <a:t> of </a:t>
            </a:r>
            <a:r>
              <a:rPr lang="it-IT" sz="1100" dirty="0" err="1" smtClean="0">
                <a:solidFill>
                  <a:schemeClr val="bg1"/>
                </a:solidFill>
              </a:rPr>
              <a:t>emergency</a:t>
            </a:r>
            <a:r>
              <a:rPr lang="it-IT" sz="1100" dirty="0" smtClean="0">
                <a:solidFill>
                  <a:schemeClr val="bg1"/>
                </a:solidFill>
              </a:rPr>
              <a:t> </a:t>
            </a:r>
            <a:r>
              <a:rPr lang="it-IT" sz="1100" dirty="0" err="1" smtClean="0">
                <a:solidFill>
                  <a:schemeClr val="bg1"/>
                </a:solidFill>
              </a:rPr>
              <a:t>psychology</a:t>
            </a:r>
            <a:r>
              <a:rPr lang="it-IT" sz="1100" dirty="0" smtClean="0">
                <a:solidFill>
                  <a:schemeClr val="bg1"/>
                </a:solidFill>
              </a:rPr>
              <a:t>, </a:t>
            </a:r>
            <a:r>
              <a:rPr lang="it-IT" sz="1100" dirty="0" err="1" smtClean="0">
                <a:solidFill>
                  <a:schemeClr val="bg1"/>
                </a:solidFill>
              </a:rPr>
              <a:t>linking</a:t>
            </a:r>
            <a:r>
              <a:rPr lang="it-IT" sz="1100" dirty="0" smtClean="0">
                <a:solidFill>
                  <a:schemeClr val="bg1"/>
                </a:solidFill>
              </a:rPr>
              <a:t> to the </a:t>
            </a:r>
            <a:r>
              <a:rPr lang="it-IT" sz="1100" dirty="0" err="1" smtClean="0">
                <a:solidFill>
                  <a:schemeClr val="bg1"/>
                </a:solidFill>
              </a:rPr>
              <a:t>local</a:t>
            </a:r>
            <a:r>
              <a:rPr lang="it-IT" sz="1100" dirty="0" smtClean="0">
                <a:solidFill>
                  <a:schemeClr val="bg1"/>
                </a:solidFill>
              </a:rPr>
              <a:t> </a:t>
            </a:r>
            <a:r>
              <a:rPr lang="it-IT" sz="1100" dirty="0" err="1" smtClean="0">
                <a:solidFill>
                  <a:schemeClr val="bg1"/>
                </a:solidFill>
              </a:rPr>
              <a:t>municipalities</a:t>
            </a:r>
            <a:r>
              <a:rPr lang="it-IT" sz="1100" dirty="0" smtClean="0">
                <a:solidFill>
                  <a:schemeClr val="bg1"/>
                </a:solidFill>
              </a:rPr>
              <a:t>, </a:t>
            </a:r>
            <a:r>
              <a:rPr lang="it-IT" sz="1100" dirty="0" err="1" smtClean="0">
                <a:solidFill>
                  <a:schemeClr val="bg1"/>
                </a:solidFill>
              </a:rPr>
              <a:t>health</a:t>
            </a:r>
            <a:r>
              <a:rPr lang="it-IT" sz="1100" dirty="0" smtClean="0">
                <a:solidFill>
                  <a:schemeClr val="bg1"/>
                </a:solidFill>
              </a:rPr>
              <a:t> and social </a:t>
            </a:r>
            <a:r>
              <a:rPr lang="it-IT" sz="1100" dirty="0" err="1" smtClean="0">
                <a:solidFill>
                  <a:schemeClr val="bg1"/>
                </a:solidFill>
              </a:rPr>
              <a:t>services</a:t>
            </a:r>
            <a:r>
              <a:rPr lang="it-IT" sz="1100" dirty="0" smtClean="0">
                <a:solidFill>
                  <a:schemeClr val="bg1"/>
                </a:solidFill>
              </a:rPr>
              <a:t>:</a:t>
            </a:r>
          </a:p>
          <a:p>
            <a:endParaRPr lang="en-US" dirty="0" smtClean="0"/>
          </a:p>
          <a:p>
            <a:r>
              <a:rPr lang="en-US" dirty="0" smtClean="0"/>
              <a:t>Survivors’ level of </a:t>
            </a:r>
            <a:r>
              <a:rPr lang="en-US" dirty="0" err="1" smtClean="0"/>
              <a:t>peri</a:t>
            </a:r>
            <a:r>
              <a:rPr lang="en-US" dirty="0" smtClean="0"/>
              <a:t>-trauma exposure, loss and injury, posttraumatic stress reactions, symptoms of anxiety and depression, somatic health problems, and sick leave, were assessed.</a:t>
            </a:r>
          </a:p>
          <a:p>
            <a:pPr marL="1304913" indent="-1304913" defTabSz="303132">
              <a:spcBef>
                <a:spcPts val="1547"/>
              </a:spcBef>
              <a:defRPr sz="1800">
                <a:solidFill>
                  <a:srgbClr val="000000"/>
                </a:solidFill>
              </a:defRPr>
            </a:pPr>
            <a:r>
              <a:rPr lang="en-US" dirty="0" smtClean="0"/>
              <a:t>Lucia:</a:t>
            </a:r>
          </a:p>
          <a:p>
            <a:pPr marL="1304913" indent="-1304913" defTabSz="303132">
              <a:spcBef>
                <a:spcPts val="1547"/>
              </a:spcBef>
              <a:defRPr sz="1800">
                <a:solidFill>
                  <a:srgbClr val="000000"/>
                </a:solidFill>
              </a:defRPr>
            </a:pPr>
            <a:r>
              <a:rPr lang="en-US" dirty="0" smtClean="0"/>
              <a:t>triage (Ministerial Decree of 2006 on the general criteria of psychosocial interventions in case of disasters and emergency)</a:t>
            </a:r>
          </a:p>
          <a:p>
            <a:pPr marL="1304913" indent="-1304913" defTabSz="303132">
              <a:spcBef>
                <a:spcPts val="1547"/>
              </a:spcBef>
              <a:defRPr sz="1800">
                <a:solidFill>
                  <a:srgbClr val="000000"/>
                </a:solidFill>
              </a:defRPr>
            </a:pPr>
            <a:r>
              <a:rPr lang="en-US" dirty="0" smtClean="0"/>
              <a:t>1st session for registry, evaluation tests, self place, beginning of EMDR Protocol for Recent Events</a:t>
            </a:r>
          </a:p>
          <a:p>
            <a:pPr marL="1304913" indent="-1304913" defTabSz="303132">
              <a:spcBef>
                <a:spcPts val="1547"/>
              </a:spcBef>
              <a:defRPr sz="1800">
                <a:solidFill>
                  <a:srgbClr val="000000"/>
                </a:solidFill>
              </a:defRPr>
            </a:pPr>
            <a:r>
              <a:rPr lang="en-US" dirty="0" smtClean="0"/>
              <a:t>from 2 to 6 sessions for reprocessing of traumatic memories through Recent Events Protocol and re-evaluation tests in the last session </a:t>
            </a:r>
          </a:p>
          <a:p>
            <a:endParaRPr lang="en-US" dirty="0" smtClean="0"/>
          </a:p>
          <a:p>
            <a:endParaRPr lang="en-US" dirty="0" smtClean="0"/>
          </a:p>
          <a:p>
            <a:pPr lvl="0">
              <a:spcBef>
                <a:spcPts val="0"/>
              </a:spcBef>
              <a:buNone/>
            </a:pPr>
            <a:endParaRPr lang="en-US" dirty="0"/>
          </a:p>
        </p:txBody>
      </p:sp>
    </p:spTree>
    <p:extLst>
      <p:ext uri="{BB962C8B-B14F-4D97-AF65-F5344CB8AC3E}">
        <p14:creationId xmlns:p14="http://schemas.microsoft.com/office/powerpoint/2010/main" val="6682217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Shape 10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7" name="Shape 10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1248924" indent="-1248924" defTabSz="303956">
              <a:spcBef>
                <a:spcPts val="1547"/>
              </a:spcBef>
              <a:defRPr sz="1800">
                <a:solidFill>
                  <a:srgbClr val="000000"/>
                </a:solidFill>
              </a:defRPr>
            </a:pPr>
            <a:r>
              <a:rPr lang="en-US" dirty="0" smtClean="0"/>
              <a:t>CISO with parents and teachers for schools and with the whole community</a:t>
            </a:r>
            <a:endParaRPr lang="en-US" sz="800" dirty="0" smtClean="0"/>
          </a:p>
          <a:p>
            <a:pPr marL="1248924" indent="-1248924" defTabSz="303956">
              <a:spcBef>
                <a:spcPts val="1547"/>
              </a:spcBef>
              <a:defRPr sz="1800">
                <a:solidFill>
                  <a:srgbClr val="000000"/>
                </a:solidFill>
              </a:defRPr>
            </a:pPr>
            <a:r>
              <a:rPr lang="en-US" dirty="0" smtClean="0"/>
              <a:t>Early Interventions Protocols</a:t>
            </a:r>
          </a:p>
          <a:p>
            <a:pPr marL="0" indent="0" defTabSz="303956">
              <a:spcBef>
                <a:spcPts val="1547"/>
              </a:spcBef>
              <a:buSzTx/>
              <a:buNone/>
              <a:defRPr sz="1800">
                <a:solidFill>
                  <a:srgbClr val="000000"/>
                </a:solidFill>
              </a:defRPr>
            </a:pPr>
            <a:r>
              <a:rPr lang="en-US" dirty="0" smtClean="0"/>
              <a:t>- R-TEP Protocol for recent events by Elan Shapiro  for individuals</a:t>
            </a:r>
          </a:p>
          <a:p>
            <a:pPr marL="0" indent="0" defTabSz="303956">
              <a:spcBef>
                <a:spcPts val="1547"/>
              </a:spcBef>
              <a:buSzTx/>
              <a:buNone/>
              <a:defRPr sz="1800">
                <a:solidFill>
                  <a:srgbClr val="000000"/>
                </a:solidFill>
              </a:defRPr>
            </a:pPr>
            <a:r>
              <a:rPr lang="en-US" dirty="0" smtClean="0"/>
              <a:t>- IGTP Protocol by </a:t>
            </a:r>
            <a:r>
              <a:rPr lang="en-US" dirty="0" err="1" smtClean="0"/>
              <a:t>Jarero</a:t>
            </a:r>
            <a:r>
              <a:rPr lang="en-US" dirty="0" smtClean="0"/>
              <a:t> and Artigas</a:t>
            </a:r>
          </a:p>
          <a:p>
            <a:pPr marL="0" indent="0" defTabSz="303956">
              <a:spcBef>
                <a:spcPts val="1547"/>
              </a:spcBef>
              <a:buSzTx/>
              <a:buNone/>
              <a:defRPr sz="1800">
                <a:solidFill>
                  <a:srgbClr val="000000"/>
                </a:solidFill>
              </a:defRPr>
            </a:pPr>
            <a:r>
              <a:rPr lang="en-US" dirty="0" smtClean="0"/>
              <a:t>in the Operative Center and out-reaching</a:t>
            </a:r>
          </a:p>
          <a:p>
            <a:pPr lvl="0">
              <a:spcBef>
                <a:spcPts val="0"/>
              </a:spcBef>
              <a:buNone/>
            </a:pPr>
            <a:endParaRPr dirty="0"/>
          </a:p>
        </p:txBody>
      </p:sp>
    </p:spTree>
    <p:extLst>
      <p:ext uri="{BB962C8B-B14F-4D97-AF65-F5344CB8AC3E}">
        <p14:creationId xmlns:p14="http://schemas.microsoft.com/office/powerpoint/2010/main" val="24524337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4" name="Shape 22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atin typeface="Open Sans" panose="020B0604020202020204" charset="0"/>
                <a:ea typeface="Open Sans" panose="020B0604020202020204" charset="0"/>
                <a:cs typeface="Open Sans" panose="020B0604020202020204" charset="0"/>
              </a:rPr>
              <a:t>Treated survivors reported that EMDR was very useful and that they could feel a great relief after the group and individual sessions</a:t>
            </a:r>
            <a:br>
              <a:rPr lang="en-US" sz="1100" b="1" dirty="0" smtClean="0">
                <a:latin typeface="Open Sans" panose="020B0604020202020204" charset="0"/>
                <a:ea typeface="Open Sans" panose="020B0604020202020204" charset="0"/>
                <a:cs typeface="Open Sans" panose="020B0604020202020204" charset="0"/>
              </a:rPr>
            </a:br>
            <a:endParaRPr lang="en" sz="1100" b="1" dirty="0" smtClean="0"/>
          </a:p>
          <a:p>
            <a:endParaRPr dirty="0"/>
          </a:p>
        </p:txBody>
      </p:sp>
    </p:spTree>
    <p:extLst>
      <p:ext uri="{BB962C8B-B14F-4D97-AF65-F5344CB8AC3E}">
        <p14:creationId xmlns:p14="http://schemas.microsoft.com/office/powerpoint/2010/main" val="28803806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4" name="Shape 22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endParaRPr lang="it-IT" dirty="0" smtClean="0"/>
          </a:p>
          <a:p>
            <a:pPr lvl="0">
              <a:spcBef>
                <a:spcPts val="0"/>
              </a:spcBef>
              <a:buNone/>
            </a:pPr>
            <a:endParaRPr dirty="0"/>
          </a:p>
        </p:txBody>
      </p:sp>
    </p:spTree>
    <p:extLst>
      <p:ext uri="{BB962C8B-B14F-4D97-AF65-F5344CB8AC3E}">
        <p14:creationId xmlns:p14="http://schemas.microsoft.com/office/powerpoint/2010/main" val="23923197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Shape 15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1" name="Shape 15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239939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Subtitle - Teal">
    <p:spTree>
      <p:nvGrpSpPr>
        <p:cNvPr id="1" name="Shape 11"/>
        <p:cNvGrpSpPr/>
        <p:nvPr/>
      </p:nvGrpSpPr>
      <p:grpSpPr>
        <a:xfrm>
          <a:off x="0" y="0"/>
          <a:ext cx="0" cy="0"/>
          <a:chOff x="0" y="0"/>
          <a:chExt cx="0" cy="0"/>
        </a:xfrm>
      </p:grpSpPr>
      <p:sp>
        <p:nvSpPr>
          <p:cNvPr id="12" name="Shape 12"/>
          <p:cNvSpPr txBox="1">
            <a:spLocks noGrp="1"/>
          </p:cNvSpPr>
          <p:nvPr>
            <p:ph type="ctrTitle"/>
          </p:nvPr>
        </p:nvSpPr>
        <p:spPr>
          <a:xfrm>
            <a:off x="565775" y="2111125"/>
            <a:ext cx="6009299" cy="1546500"/>
          </a:xfrm>
          <a:prstGeom prst="rect">
            <a:avLst/>
          </a:prstGeom>
        </p:spPr>
        <p:txBody>
          <a:bodyPr lIns="91425" tIns="91425" rIns="91425" bIns="91425" anchor="b" anchorCtr="0"/>
          <a:lstStyle>
            <a:lvl1pPr lvl="0" rtl="0">
              <a:spcBef>
                <a:spcPts val="0"/>
              </a:spcBef>
              <a:buSzPct val="100000"/>
              <a:defRPr sz="4800"/>
            </a:lvl1pPr>
            <a:lvl2pPr lvl="1" algn="ctr" rtl="0">
              <a:spcBef>
                <a:spcPts val="0"/>
              </a:spcBef>
              <a:buSzPct val="100000"/>
              <a:defRPr sz="4800"/>
            </a:lvl2pPr>
            <a:lvl3pPr lvl="2" algn="ctr" rtl="0">
              <a:spcBef>
                <a:spcPts val="0"/>
              </a:spcBef>
              <a:buSzPct val="100000"/>
              <a:defRPr sz="4800"/>
            </a:lvl3pPr>
            <a:lvl4pPr lvl="3" algn="ctr" rtl="0">
              <a:spcBef>
                <a:spcPts val="0"/>
              </a:spcBef>
              <a:buSzPct val="100000"/>
              <a:defRPr sz="4800"/>
            </a:lvl4pPr>
            <a:lvl5pPr lvl="4" algn="ctr" rtl="0">
              <a:spcBef>
                <a:spcPts val="0"/>
              </a:spcBef>
              <a:buSzPct val="100000"/>
              <a:defRPr sz="4800"/>
            </a:lvl5pPr>
            <a:lvl6pPr lvl="5" algn="ctr" rtl="0">
              <a:spcBef>
                <a:spcPts val="0"/>
              </a:spcBef>
              <a:buSzPct val="100000"/>
              <a:defRPr sz="4800"/>
            </a:lvl6pPr>
            <a:lvl7pPr lvl="6" algn="ctr" rtl="0">
              <a:spcBef>
                <a:spcPts val="0"/>
              </a:spcBef>
              <a:buSzPct val="100000"/>
              <a:defRPr sz="4800"/>
            </a:lvl7pPr>
            <a:lvl8pPr lvl="7" algn="ctr" rtl="0">
              <a:spcBef>
                <a:spcPts val="0"/>
              </a:spcBef>
              <a:buSzPct val="100000"/>
              <a:defRPr sz="4800"/>
            </a:lvl8pPr>
            <a:lvl9pPr lvl="8" algn="ctr" rtl="0">
              <a:spcBef>
                <a:spcPts val="0"/>
              </a:spcBef>
              <a:buSzPct val="100000"/>
              <a:defRPr sz="4800"/>
            </a:lvl9pPr>
          </a:lstStyle>
          <a:p>
            <a:endParaRPr/>
          </a:p>
        </p:txBody>
      </p:sp>
      <p:sp>
        <p:nvSpPr>
          <p:cNvPr id="13" name="Shape 13"/>
          <p:cNvSpPr txBox="1">
            <a:spLocks noGrp="1"/>
          </p:cNvSpPr>
          <p:nvPr>
            <p:ph type="subTitle" idx="1"/>
          </p:nvPr>
        </p:nvSpPr>
        <p:spPr>
          <a:xfrm>
            <a:off x="481675" y="4658725"/>
            <a:ext cx="6093599" cy="1092300"/>
          </a:xfrm>
          <a:prstGeom prst="rect">
            <a:avLst/>
          </a:prstGeom>
        </p:spPr>
        <p:txBody>
          <a:bodyPr lIns="91425" tIns="91425" rIns="91425" bIns="91425" anchor="t" anchorCtr="0"/>
          <a:lstStyle>
            <a:lvl1pPr lvl="0" rtl="0">
              <a:spcBef>
                <a:spcPts val="0"/>
              </a:spcBef>
              <a:buFont typeface="Montserrat"/>
              <a:buNone/>
              <a:defRPr>
                <a:latin typeface="Montserrat"/>
                <a:ea typeface="Montserrat"/>
                <a:cs typeface="Montserrat"/>
                <a:sym typeface="Montserrat"/>
              </a:defRPr>
            </a:lvl1pPr>
            <a:lvl2pPr lvl="1" rtl="0">
              <a:spcBef>
                <a:spcPts val="0"/>
              </a:spcBef>
              <a:buSzPct val="100000"/>
              <a:buFont typeface="Montserrat"/>
              <a:buNone/>
              <a:defRPr sz="3000">
                <a:latin typeface="Montserrat"/>
                <a:ea typeface="Montserrat"/>
                <a:cs typeface="Montserrat"/>
                <a:sym typeface="Montserrat"/>
              </a:defRPr>
            </a:lvl2pPr>
            <a:lvl3pPr lvl="2" rtl="0">
              <a:spcBef>
                <a:spcPts val="0"/>
              </a:spcBef>
              <a:buSzPct val="100000"/>
              <a:buFont typeface="Montserrat"/>
              <a:buNone/>
              <a:defRPr sz="3000">
                <a:latin typeface="Montserrat"/>
                <a:ea typeface="Montserrat"/>
                <a:cs typeface="Montserrat"/>
                <a:sym typeface="Montserrat"/>
              </a:defRPr>
            </a:lvl3pPr>
            <a:lvl4pPr lvl="3" rtl="0">
              <a:spcBef>
                <a:spcPts val="0"/>
              </a:spcBef>
              <a:buSzPct val="100000"/>
              <a:buFont typeface="Montserrat"/>
              <a:buNone/>
              <a:defRPr sz="3000">
                <a:latin typeface="Montserrat"/>
                <a:ea typeface="Montserrat"/>
                <a:cs typeface="Montserrat"/>
                <a:sym typeface="Montserrat"/>
              </a:defRPr>
            </a:lvl4pPr>
            <a:lvl5pPr lvl="4" rtl="0">
              <a:spcBef>
                <a:spcPts val="0"/>
              </a:spcBef>
              <a:buSzPct val="100000"/>
              <a:buFont typeface="Montserrat"/>
              <a:buNone/>
              <a:defRPr sz="3000">
                <a:latin typeface="Montserrat"/>
                <a:ea typeface="Montserrat"/>
                <a:cs typeface="Montserrat"/>
                <a:sym typeface="Montserrat"/>
              </a:defRPr>
            </a:lvl5pPr>
            <a:lvl6pPr lvl="5" rtl="0">
              <a:spcBef>
                <a:spcPts val="0"/>
              </a:spcBef>
              <a:buSzPct val="100000"/>
              <a:buFont typeface="Montserrat"/>
              <a:buNone/>
              <a:defRPr sz="3000">
                <a:latin typeface="Montserrat"/>
                <a:ea typeface="Montserrat"/>
                <a:cs typeface="Montserrat"/>
                <a:sym typeface="Montserrat"/>
              </a:defRPr>
            </a:lvl6pPr>
            <a:lvl7pPr lvl="6" rtl="0">
              <a:spcBef>
                <a:spcPts val="0"/>
              </a:spcBef>
              <a:buSzPct val="100000"/>
              <a:buFont typeface="Montserrat"/>
              <a:buNone/>
              <a:defRPr sz="3000">
                <a:latin typeface="Montserrat"/>
                <a:ea typeface="Montserrat"/>
                <a:cs typeface="Montserrat"/>
                <a:sym typeface="Montserrat"/>
              </a:defRPr>
            </a:lvl7pPr>
            <a:lvl8pPr lvl="7" rtl="0">
              <a:spcBef>
                <a:spcPts val="0"/>
              </a:spcBef>
              <a:buSzPct val="100000"/>
              <a:buFont typeface="Montserrat"/>
              <a:buNone/>
              <a:defRPr sz="3000">
                <a:latin typeface="Montserrat"/>
                <a:ea typeface="Montserrat"/>
                <a:cs typeface="Montserrat"/>
                <a:sym typeface="Montserrat"/>
              </a:defRPr>
            </a:lvl8pPr>
            <a:lvl9pPr lvl="8" rtl="0">
              <a:spcBef>
                <a:spcPts val="0"/>
              </a:spcBef>
              <a:buSzPct val="100000"/>
              <a:buFont typeface="Montserrat"/>
              <a:buNone/>
              <a:defRPr sz="3000">
                <a:latin typeface="Montserrat"/>
                <a:ea typeface="Montserrat"/>
                <a:cs typeface="Montserrat"/>
                <a:sym typeface="Montserrat"/>
              </a:defRPr>
            </a:lvl9pPr>
          </a:lstStyle>
          <a:p>
            <a:endParaRPr/>
          </a:p>
        </p:txBody>
      </p:sp>
      <p:sp>
        <p:nvSpPr>
          <p:cNvPr id="14" name="Shape 14"/>
          <p:cNvSpPr/>
          <p:nvPr/>
        </p:nvSpPr>
        <p:spPr>
          <a:xfrm>
            <a:off x="581050" y="4074025"/>
            <a:ext cx="6016799" cy="1682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 Gold">
    <p:bg>
      <p:bgPr>
        <a:solidFill>
          <a:srgbClr val="ED9E46"/>
        </a:solidFill>
        <a:effectLst/>
      </p:bgPr>
    </p:bg>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565775" y="2111125"/>
            <a:ext cx="6009299" cy="1546500"/>
          </a:xfrm>
          <a:prstGeom prst="rect">
            <a:avLst/>
          </a:prstGeom>
        </p:spPr>
        <p:txBody>
          <a:bodyPr lIns="91425" tIns="91425" rIns="91425" bIns="91425" anchor="b" anchorCtr="0"/>
          <a:lstStyle>
            <a:lvl1pPr lvl="0" rtl="0">
              <a:spcBef>
                <a:spcPts val="0"/>
              </a:spcBef>
              <a:buSzPct val="100000"/>
              <a:defRPr sz="4800"/>
            </a:lvl1pPr>
            <a:lvl2pPr lvl="1" algn="ctr" rtl="0">
              <a:spcBef>
                <a:spcPts val="0"/>
              </a:spcBef>
              <a:buSzPct val="100000"/>
              <a:defRPr sz="4800"/>
            </a:lvl2pPr>
            <a:lvl3pPr lvl="2" algn="ctr" rtl="0">
              <a:spcBef>
                <a:spcPts val="0"/>
              </a:spcBef>
              <a:buSzPct val="100000"/>
              <a:defRPr sz="4800"/>
            </a:lvl3pPr>
            <a:lvl4pPr lvl="3" algn="ctr" rtl="0">
              <a:spcBef>
                <a:spcPts val="0"/>
              </a:spcBef>
              <a:buSzPct val="100000"/>
              <a:defRPr sz="4800"/>
            </a:lvl4pPr>
            <a:lvl5pPr lvl="4" algn="ctr" rtl="0">
              <a:spcBef>
                <a:spcPts val="0"/>
              </a:spcBef>
              <a:buSzPct val="100000"/>
              <a:defRPr sz="4800"/>
            </a:lvl5pPr>
            <a:lvl6pPr lvl="5" algn="ctr" rtl="0">
              <a:spcBef>
                <a:spcPts val="0"/>
              </a:spcBef>
              <a:buSzPct val="100000"/>
              <a:defRPr sz="4800"/>
            </a:lvl6pPr>
            <a:lvl7pPr lvl="6" algn="ctr" rtl="0">
              <a:spcBef>
                <a:spcPts val="0"/>
              </a:spcBef>
              <a:buSzPct val="100000"/>
              <a:defRPr sz="4800"/>
            </a:lvl7pPr>
            <a:lvl8pPr lvl="7" algn="ctr" rtl="0">
              <a:spcBef>
                <a:spcPts val="0"/>
              </a:spcBef>
              <a:buSzPct val="100000"/>
              <a:defRPr sz="4800"/>
            </a:lvl8pPr>
            <a:lvl9pPr lvl="8" algn="ctr" rtl="0">
              <a:spcBef>
                <a:spcPts val="0"/>
              </a:spcBef>
              <a:buSzPct val="100000"/>
              <a:defRPr sz="4800"/>
            </a:lvl9pPr>
          </a:lstStyle>
          <a:p>
            <a:endParaRPr/>
          </a:p>
        </p:txBody>
      </p:sp>
      <p:sp>
        <p:nvSpPr>
          <p:cNvPr id="17" name="Shape 17"/>
          <p:cNvSpPr txBox="1">
            <a:spLocks noGrp="1"/>
          </p:cNvSpPr>
          <p:nvPr>
            <p:ph type="subTitle" idx="1"/>
          </p:nvPr>
        </p:nvSpPr>
        <p:spPr>
          <a:xfrm>
            <a:off x="481675" y="4658725"/>
            <a:ext cx="6093599" cy="1092300"/>
          </a:xfrm>
          <a:prstGeom prst="rect">
            <a:avLst/>
          </a:prstGeom>
        </p:spPr>
        <p:txBody>
          <a:bodyPr lIns="91425" tIns="91425" rIns="91425" bIns="91425" anchor="t" anchorCtr="0"/>
          <a:lstStyle>
            <a:lvl1pPr lvl="0" rtl="0">
              <a:spcBef>
                <a:spcPts val="0"/>
              </a:spcBef>
              <a:buFont typeface="Montserrat"/>
              <a:buNone/>
              <a:defRPr>
                <a:latin typeface="Montserrat"/>
                <a:ea typeface="Montserrat"/>
                <a:cs typeface="Montserrat"/>
                <a:sym typeface="Montserrat"/>
              </a:defRPr>
            </a:lvl1pPr>
            <a:lvl2pPr lvl="1" rtl="0">
              <a:spcBef>
                <a:spcPts val="0"/>
              </a:spcBef>
              <a:buSzPct val="100000"/>
              <a:buFont typeface="Montserrat"/>
              <a:buNone/>
              <a:defRPr sz="3000">
                <a:latin typeface="Montserrat"/>
                <a:ea typeface="Montserrat"/>
                <a:cs typeface="Montserrat"/>
                <a:sym typeface="Montserrat"/>
              </a:defRPr>
            </a:lvl2pPr>
            <a:lvl3pPr lvl="2" rtl="0">
              <a:spcBef>
                <a:spcPts val="0"/>
              </a:spcBef>
              <a:buSzPct val="100000"/>
              <a:buFont typeface="Montserrat"/>
              <a:buNone/>
              <a:defRPr sz="3000">
                <a:latin typeface="Montserrat"/>
                <a:ea typeface="Montserrat"/>
                <a:cs typeface="Montserrat"/>
                <a:sym typeface="Montserrat"/>
              </a:defRPr>
            </a:lvl3pPr>
            <a:lvl4pPr lvl="3" rtl="0">
              <a:spcBef>
                <a:spcPts val="0"/>
              </a:spcBef>
              <a:buSzPct val="100000"/>
              <a:buFont typeface="Montserrat"/>
              <a:buNone/>
              <a:defRPr sz="3000">
                <a:latin typeface="Montserrat"/>
                <a:ea typeface="Montserrat"/>
                <a:cs typeface="Montserrat"/>
                <a:sym typeface="Montserrat"/>
              </a:defRPr>
            </a:lvl4pPr>
            <a:lvl5pPr lvl="4" rtl="0">
              <a:spcBef>
                <a:spcPts val="0"/>
              </a:spcBef>
              <a:buSzPct val="100000"/>
              <a:buFont typeface="Montserrat"/>
              <a:buNone/>
              <a:defRPr sz="3000">
                <a:latin typeface="Montserrat"/>
                <a:ea typeface="Montserrat"/>
                <a:cs typeface="Montserrat"/>
                <a:sym typeface="Montserrat"/>
              </a:defRPr>
            </a:lvl5pPr>
            <a:lvl6pPr lvl="5" rtl="0">
              <a:spcBef>
                <a:spcPts val="0"/>
              </a:spcBef>
              <a:buSzPct val="100000"/>
              <a:buFont typeface="Montserrat"/>
              <a:buNone/>
              <a:defRPr sz="3000">
                <a:latin typeface="Montserrat"/>
                <a:ea typeface="Montserrat"/>
                <a:cs typeface="Montserrat"/>
                <a:sym typeface="Montserrat"/>
              </a:defRPr>
            </a:lvl6pPr>
            <a:lvl7pPr lvl="6" rtl="0">
              <a:spcBef>
                <a:spcPts val="0"/>
              </a:spcBef>
              <a:buSzPct val="100000"/>
              <a:buFont typeface="Montserrat"/>
              <a:buNone/>
              <a:defRPr sz="3000">
                <a:latin typeface="Montserrat"/>
                <a:ea typeface="Montserrat"/>
                <a:cs typeface="Montserrat"/>
                <a:sym typeface="Montserrat"/>
              </a:defRPr>
            </a:lvl7pPr>
            <a:lvl8pPr lvl="7" rtl="0">
              <a:spcBef>
                <a:spcPts val="0"/>
              </a:spcBef>
              <a:buSzPct val="100000"/>
              <a:buFont typeface="Montserrat"/>
              <a:buNone/>
              <a:defRPr sz="3000">
                <a:latin typeface="Montserrat"/>
                <a:ea typeface="Montserrat"/>
                <a:cs typeface="Montserrat"/>
                <a:sym typeface="Montserrat"/>
              </a:defRPr>
            </a:lvl8pPr>
            <a:lvl9pPr lvl="8" rtl="0">
              <a:spcBef>
                <a:spcPts val="0"/>
              </a:spcBef>
              <a:buSzPct val="100000"/>
              <a:buFont typeface="Montserrat"/>
              <a:buNone/>
              <a:defRPr sz="3000">
                <a:latin typeface="Montserrat"/>
                <a:ea typeface="Montserrat"/>
                <a:cs typeface="Montserrat"/>
                <a:sym typeface="Montserrat"/>
              </a:defRPr>
            </a:lvl9pPr>
          </a:lstStyle>
          <a:p>
            <a:endParaRPr/>
          </a:p>
        </p:txBody>
      </p:sp>
      <p:sp>
        <p:nvSpPr>
          <p:cNvPr id="18" name="Shape 18"/>
          <p:cNvSpPr/>
          <p:nvPr/>
        </p:nvSpPr>
        <p:spPr>
          <a:xfrm>
            <a:off x="581050" y="4074025"/>
            <a:ext cx="6016799" cy="1682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 Teal">
    <p:spTree>
      <p:nvGrpSpPr>
        <p:cNvPr id="1" name="Shape 19"/>
        <p:cNvGrpSpPr/>
        <p:nvPr/>
      </p:nvGrpSpPr>
      <p:grpSpPr>
        <a:xfrm>
          <a:off x="0" y="0"/>
          <a:ext cx="0" cy="0"/>
          <a:chOff x="0" y="0"/>
          <a:chExt cx="0" cy="0"/>
        </a:xfrm>
      </p:grpSpPr>
      <p:sp>
        <p:nvSpPr>
          <p:cNvPr id="20" name="Shape 20"/>
          <p:cNvSpPr txBox="1">
            <a:spLocks noGrp="1"/>
          </p:cNvSpPr>
          <p:nvPr>
            <p:ph type="body" idx="1"/>
          </p:nvPr>
        </p:nvSpPr>
        <p:spPr>
          <a:xfrm>
            <a:off x="1513800" y="2882400"/>
            <a:ext cx="6116400" cy="1093199"/>
          </a:xfrm>
          <a:prstGeom prst="rect">
            <a:avLst/>
          </a:prstGeom>
        </p:spPr>
        <p:txBody>
          <a:bodyPr lIns="91425" tIns="91425" rIns="91425" bIns="91425" anchor="t" anchorCtr="0"/>
          <a:lstStyle>
            <a:lvl1pPr lvl="0" algn="ctr" rtl="0">
              <a:spcBef>
                <a:spcPts val="0"/>
              </a:spcBef>
              <a:defRPr i="1"/>
            </a:lvl1pPr>
            <a:lvl2pPr lvl="1" algn="ctr" rtl="0">
              <a:spcBef>
                <a:spcPts val="0"/>
              </a:spcBef>
              <a:defRPr i="1"/>
            </a:lvl2pPr>
            <a:lvl3pPr lvl="2" algn="ctr" rtl="0">
              <a:spcBef>
                <a:spcPts val="0"/>
              </a:spcBef>
              <a:defRPr i="1"/>
            </a:lvl3pPr>
            <a:lvl4pPr lvl="3" algn="ctr" rtl="0">
              <a:spcBef>
                <a:spcPts val="0"/>
              </a:spcBef>
              <a:defRPr i="1"/>
            </a:lvl4pPr>
            <a:lvl5pPr lvl="4" algn="ctr" rtl="0">
              <a:spcBef>
                <a:spcPts val="0"/>
              </a:spcBef>
              <a:defRPr i="1"/>
            </a:lvl5pPr>
            <a:lvl6pPr lvl="5" algn="ctr" rtl="0">
              <a:spcBef>
                <a:spcPts val="0"/>
              </a:spcBef>
              <a:defRPr i="1"/>
            </a:lvl6pPr>
            <a:lvl7pPr lvl="6" algn="ctr" rtl="0">
              <a:spcBef>
                <a:spcPts val="0"/>
              </a:spcBef>
              <a:defRPr i="1"/>
            </a:lvl7pPr>
            <a:lvl8pPr lvl="7" algn="ctr" rtl="0">
              <a:spcBef>
                <a:spcPts val="0"/>
              </a:spcBef>
              <a:defRPr i="1"/>
            </a:lvl8pPr>
            <a:lvl9pPr lvl="8" algn="ctr">
              <a:spcBef>
                <a:spcPts val="0"/>
              </a:spcBef>
              <a:defRPr i="1"/>
            </a:lvl9pPr>
          </a:lstStyle>
          <a:p>
            <a:endParaRPr/>
          </a:p>
        </p:txBody>
      </p:sp>
      <p:sp>
        <p:nvSpPr>
          <p:cNvPr id="21" name="Shape 21"/>
          <p:cNvSpPr txBox="1"/>
          <p:nvPr/>
        </p:nvSpPr>
        <p:spPr>
          <a:xfrm>
            <a:off x="3593400" y="1575225"/>
            <a:ext cx="1957200" cy="871499"/>
          </a:xfrm>
          <a:prstGeom prst="rect">
            <a:avLst/>
          </a:prstGeom>
          <a:noFill/>
          <a:ln>
            <a:noFill/>
          </a:ln>
        </p:spPr>
        <p:txBody>
          <a:bodyPr lIns="91425" tIns="91425" rIns="91425" bIns="91425" anchor="t" anchorCtr="0">
            <a:noAutofit/>
          </a:bodyPr>
          <a:lstStyle/>
          <a:p>
            <a:pPr lvl="0" algn="ctr">
              <a:spcBef>
                <a:spcPts val="0"/>
              </a:spcBef>
              <a:buNone/>
            </a:pPr>
            <a:r>
              <a:rPr lang="en" sz="9600" b="1">
                <a:solidFill>
                  <a:srgbClr val="FFFFFF"/>
                </a:solidFill>
                <a:latin typeface="Times New Roman"/>
                <a:ea typeface="Times New Roman"/>
                <a:cs typeface="Times New Roman"/>
                <a:sym typeface="Times New Roman"/>
              </a:rPr>
              <a:t>“</a:t>
            </a:r>
          </a:p>
        </p:txBody>
      </p:sp>
      <p:sp>
        <p:nvSpPr>
          <p:cNvPr id="22" name="Shape 22"/>
          <p:cNvSpPr/>
          <p:nvPr/>
        </p:nvSpPr>
        <p:spPr>
          <a:xfrm>
            <a:off x="2584275" y="6087475"/>
            <a:ext cx="3996000" cy="1682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
        <p:nvSpPr>
          <p:cNvPr id="23" name="Shape 23"/>
          <p:cNvSpPr/>
          <p:nvPr/>
        </p:nvSpPr>
        <p:spPr>
          <a:xfrm>
            <a:off x="2584275" y="602225"/>
            <a:ext cx="3996000" cy="1682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29"/>
        <p:cNvGrpSpPr/>
        <p:nvPr/>
      </p:nvGrpSpPr>
      <p:grpSpPr>
        <a:xfrm>
          <a:off x="0" y="0"/>
          <a:ext cx="0" cy="0"/>
          <a:chOff x="0" y="0"/>
          <a:chExt cx="0" cy="0"/>
        </a:xfrm>
      </p:grpSpPr>
      <p:sp>
        <p:nvSpPr>
          <p:cNvPr id="30" name="Shape 30"/>
          <p:cNvSpPr txBox="1">
            <a:spLocks noGrp="1"/>
          </p:cNvSpPr>
          <p:nvPr>
            <p:ph type="title"/>
          </p:nvPr>
        </p:nvSpPr>
        <p:spPr>
          <a:xfrm>
            <a:off x="457200" y="596826"/>
            <a:ext cx="8229600" cy="1429199"/>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1" name="Shape 31"/>
          <p:cNvSpPr txBox="1">
            <a:spLocks noGrp="1"/>
          </p:cNvSpPr>
          <p:nvPr>
            <p:ph type="body" idx="1"/>
          </p:nvPr>
        </p:nvSpPr>
        <p:spPr>
          <a:xfrm>
            <a:off x="561950" y="2507725"/>
            <a:ext cx="8020199" cy="37535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2" name="Shape 32"/>
          <p:cNvSpPr/>
          <p:nvPr/>
        </p:nvSpPr>
        <p:spPr>
          <a:xfrm>
            <a:off x="0" y="1490900"/>
            <a:ext cx="412800" cy="3440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457200" y="596826"/>
            <a:ext cx="8229600" cy="1429199"/>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35" name="Shape 35"/>
          <p:cNvSpPr txBox="1">
            <a:spLocks noGrp="1"/>
          </p:cNvSpPr>
          <p:nvPr>
            <p:ph type="body" idx="1"/>
          </p:nvPr>
        </p:nvSpPr>
        <p:spPr>
          <a:xfrm>
            <a:off x="457200" y="2469612"/>
            <a:ext cx="3561000" cy="4098299"/>
          </a:xfrm>
          <a:prstGeom prst="rect">
            <a:avLst/>
          </a:prstGeom>
        </p:spPr>
        <p:txBody>
          <a:bodyPr lIns="91425" tIns="91425" rIns="91425" bIns="91425" anchor="t" anchorCtr="0"/>
          <a:lstStyle>
            <a:lvl1pPr lvl="0">
              <a:lnSpc>
                <a:spcPct val="115000"/>
              </a:lnSpc>
              <a:spcBef>
                <a:spcPts val="0"/>
              </a:spcBef>
              <a:buSzPct val="100000"/>
              <a:defRPr sz="2400"/>
            </a:lvl1pPr>
            <a:lvl2pPr lvl="1">
              <a:lnSpc>
                <a:spcPct val="115000"/>
              </a:lnSpc>
              <a:spcBef>
                <a:spcPts val="0"/>
              </a:spcBef>
              <a:buSzPct val="100000"/>
              <a:defRPr sz="1800"/>
            </a:lvl2pPr>
            <a:lvl3pPr lvl="2">
              <a:lnSpc>
                <a:spcPct val="115000"/>
              </a:lnSpc>
              <a:spcBef>
                <a:spcPts val="0"/>
              </a:spcBef>
              <a:buSzPct val="100000"/>
              <a:defRPr sz="1800"/>
            </a:lvl3pPr>
            <a:lvl4pPr lvl="3">
              <a:lnSpc>
                <a:spcPct val="115000"/>
              </a:lnSpc>
              <a:spcBef>
                <a:spcPts val="0"/>
              </a:spcBef>
              <a:defRPr/>
            </a:lvl4pPr>
            <a:lvl5pPr lvl="4">
              <a:lnSpc>
                <a:spcPct val="115000"/>
              </a:lnSpc>
              <a:spcBef>
                <a:spcPts val="0"/>
              </a:spcBef>
              <a:defRPr/>
            </a:lvl5pPr>
            <a:lvl6pPr lvl="5">
              <a:lnSpc>
                <a:spcPct val="115000"/>
              </a:lnSpc>
              <a:spcBef>
                <a:spcPts val="0"/>
              </a:spcBef>
              <a:defRPr/>
            </a:lvl6pPr>
            <a:lvl7pPr lvl="6">
              <a:lnSpc>
                <a:spcPct val="115000"/>
              </a:lnSpc>
              <a:spcBef>
                <a:spcPts val="0"/>
              </a:spcBef>
              <a:defRPr/>
            </a:lvl7pPr>
            <a:lvl8pPr lvl="7">
              <a:lnSpc>
                <a:spcPct val="115000"/>
              </a:lnSpc>
              <a:spcBef>
                <a:spcPts val="0"/>
              </a:spcBef>
              <a:defRPr/>
            </a:lvl8pPr>
            <a:lvl9pPr lvl="8">
              <a:lnSpc>
                <a:spcPct val="115000"/>
              </a:lnSpc>
              <a:spcBef>
                <a:spcPts val="0"/>
              </a:spcBef>
              <a:defRPr/>
            </a:lvl9pPr>
          </a:lstStyle>
          <a:p>
            <a:endParaRPr/>
          </a:p>
        </p:txBody>
      </p:sp>
      <p:sp>
        <p:nvSpPr>
          <p:cNvPr id="36" name="Shape 36"/>
          <p:cNvSpPr txBox="1">
            <a:spLocks noGrp="1"/>
          </p:cNvSpPr>
          <p:nvPr>
            <p:ph type="body" idx="2"/>
          </p:nvPr>
        </p:nvSpPr>
        <p:spPr>
          <a:xfrm>
            <a:off x="5131069" y="2469500"/>
            <a:ext cx="3600000" cy="4098299"/>
          </a:xfrm>
          <a:prstGeom prst="rect">
            <a:avLst/>
          </a:prstGeom>
        </p:spPr>
        <p:txBody>
          <a:bodyPr lIns="91425" tIns="91425" rIns="91425" bIns="91425" anchor="t" anchorCtr="0"/>
          <a:lstStyle>
            <a:lvl1pPr lvl="0">
              <a:lnSpc>
                <a:spcPct val="115000"/>
              </a:lnSpc>
              <a:spcBef>
                <a:spcPts val="0"/>
              </a:spcBef>
              <a:buSzPct val="100000"/>
              <a:defRPr sz="2400"/>
            </a:lvl1pPr>
            <a:lvl2pPr lvl="1">
              <a:lnSpc>
                <a:spcPct val="115000"/>
              </a:lnSpc>
              <a:spcBef>
                <a:spcPts val="0"/>
              </a:spcBef>
              <a:buSzPct val="100000"/>
              <a:defRPr sz="1800"/>
            </a:lvl2pPr>
            <a:lvl3pPr lvl="2">
              <a:lnSpc>
                <a:spcPct val="115000"/>
              </a:lnSpc>
              <a:spcBef>
                <a:spcPts val="0"/>
              </a:spcBef>
              <a:buSzPct val="100000"/>
              <a:defRPr sz="1800"/>
            </a:lvl3pPr>
            <a:lvl4pPr lvl="3">
              <a:lnSpc>
                <a:spcPct val="115000"/>
              </a:lnSpc>
              <a:spcBef>
                <a:spcPts val="0"/>
              </a:spcBef>
              <a:defRPr/>
            </a:lvl4pPr>
            <a:lvl5pPr lvl="4">
              <a:lnSpc>
                <a:spcPct val="115000"/>
              </a:lnSpc>
              <a:spcBef>
                <a:spcPts val="0"/>
              </a:spcBef>
              <a:defRPr/>
            </a:lvl5pPr>
            <a:lvl6pPr lvl="5">
              <a:lnSpc>
                <a:spcPct val="115000"/>
              </a:lnSpc>
              <a:spcBef>
                <a:spcPts val="0"/>
              </a:spcBef>
              <a:defRPr/>
            </a:lvl6pPr>
            <a:lvl7pPr lvl="6">
              <a:lnSpc>
                <a:spcPct val="115000"/>
              </a:lnSpc>
              <a:spcBef>
                <a:spcPts val="0"/>
              </a:spcBef>
              <a:defRPr/>
            </a:lvl7pPr>
            <a:lvl8pPr lvl="7">
              <a:lnSpc>
                <a:spcPct val="115000"/>
              </a:lnSpc>
              <a:spcBef>
                <a:spcPts val="0"/>
              </a:spcBef>
              <a:defRPr/>
            </a:lvl8pPr>
            <a:lvl9pPr lvl="8">
              <a:lnSpc>
                <a:spcPct val="115000"/>
              </a:lnSpc>
              <a:spcBef>
                <a:spcPts val="0"/>
              </a:spcBef>
              <a:defRPr/>
            </a:lvl9pPr>
          </a:lstStyle>
          <a:p>
            <a:endParaRPr/>
          </a:p>
        </p:txBody>
      </p:sp>
      <p:sp>
        <p:nvSpPr>
          <p:cNvPr id="37" name="Shape 37"/>
          <p:cNvSpPr/>
          <p:nvPr/>
        </p:nvSpPr>
        <p:spPr>
          <a:xfrm>
            <a:off x="0" y="1490900"/>
            <a:ext cx="412800" cy="3440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50"/>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itle + 2 columns - Gold">
    <p:bg>
      <p:bgPr>
        <a:solidFill>
          <a:srgbClr val="ED9E46"/>
        </a:solidFill>
        <a:effectLst/>
      </p:bgPr>
    </p:bg>
    <p:spTree>
      <p:nvGrpSpPr>
        <p:cNvPr id="1" name="Shape 55"/>
        <p:cNvGrpSpPr/>
        <p:nvPr/>
      </p:nvGrpSpPr>
      <p:grpSpPr>
        <a:xfrm>
          <a:off x="0" y="0"/>
          <a:ext cx="0" cy="0"/>
          <a:chOff x="0" y="0"/>
          <a:chExt cx="0" cy="0"/>
        </a:xfrm>
      </p:grpSpPr>
      <p:sp>
        <p:nvSpPr>
          <p:cNvPr id="56" name="Shape 56"/>
          <p:cNvSpPr txBox="1">
            <a:spLocks noGrp="1"/>
          </p:cNvSpPr>
          <p:nvPr>
            <p:ph type="title"/>
          </p:nvPr>
        </p:nvSpPr>
        <p:spPr>
          <a:xfrm>
            <a:off x="457200" y="596826"/>
            <a:ext cx="8229600" cy="1429199"/>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7" name="Shape 57"/>
          <p:cNvSpPr txBox="1">
            <a:spLocks noGrp="1"/>
          </p:cNvSpPr>
          <p:nvPr>
            <p:ph type="body" idx="1"/>
          </p:nvPr>
        </p:nvSpPr>
        <p:spPr>
          <a:xfrm>
            <a:off x="457200" y="2469612"/>
            <a:ext cx="3561000" cy="4098299"/>
          </a:xfrm>
          <a:prstGeom prst="rect">
            <a:avLst/>
          </a:prstGeom>
        </p:spPr>
        <p:txBody>
          <a:bodyPr lIns="91425" tIns="91425" rIns="91425" bIns="91425" anchor="t" anchorCtr="0"/>
          <a:lstStyle>
            <a:lvl1pPr lvl="0" rtl="0">
              <a:lnSpc>
                <a:spcPct val="115000"/>
              </a:lnSpc>
              <a:spcBef>
                <a:spcPts val="0"/>
              </a:spcBef>
              <a:buSzPct val="100000"/>
              <a:defRPr sz="2400"/>
            </a:lvl1pPr>
            <a:lvl2pPr lvl="1" rtl="0">
              <a:lnSpc>
                <a:spcPct val="115000"/>
              </a:lnSpc>
              <a:spcBef>
                <a:spcPts val="0"/>
              </a:spcBef>
              <a:buSzPct val="100000"/>
              <a:defRPr sz="1800"/>
            </a:lvl2pPr>
            <a:lvl3pPr lvl="2" rtl="0">
              <a:lnSpc>
                <a:spcPct val="115000"/>
              </a:lnSpc>
              <a:spcBef>
                <a:spcPts val="0"/>
              </a:spcBef>
              <a:buSzPct val="100000"/>
              <a:defRPr sz="1800"/>
            </a:lvl3pPr>
            <a:lvl4pPr lvl="3" rtl="0">
              <a:lnSpc>
                <a:spcPct val="115000"/>
              </a:lnSpc>
              <a:spcBef>
                <a:spcPts val="0"/>
              </a:spcBef>
              <a:defRPr/>
            </a:lvl4pPr>
            <a:lvl5pPr lvl="4" rtl="0">
              <a:lnSpc>
                <a:spcPct val="115000"/>
              </a:lnSpc>
              <a:spcBef>
                <a:spcPts val="0"/>
              </a:spcBef>
              <a:defRPr/>
            </a:lvl5pPr>
            <a:lvl6pPr lvl="5" rtl="0">
              <a:lnSpc>
                <a:spcPct val="115000"/>
              </a:lnSpc>
              <a:spcBef>
                <a:spcPts val="0"/>
              </a:spcBef>
              <a:defRPr/>
            </a:lvl6pPr>
            <a:lvl7pPr lvl="6" rtl="0">
              <a:lnSpc>
                <a:spcPct val="115000"/>
              </a:lnSpc>
              <a:spcBef>
                <a:spcPts val="0"/>
              </a:spcBef>
              <a:defRPr/>
            </a:lvl7pPr>
            <a:lvl8pPr lvl="7" rtl="0">
              <a:lnSpc>
                <a:spcPct val="115000"/>
              </a:lnSpc>
              <a:spcBef>
                <a:spcPts val="0"/>
              </a:spcBef>
              <a:defRPr/>
            </a:lvl8pPr>
            <a:lvl9pPr lvl="8" rtl="0">
              <a:lnSpc>
                <a:spcPct val="115000"/>
              </a:lnSpc>
              <a:spcBef>
                <a:spcPts val="0"/>
              </a:spcBef>
              <a:defRPr/>
            </a:lvl9pPr>
          </a:lstStyle>
          <a:p>
            <a:endParaRPr/>
          </a:p>
        </p:txBody>
      </p:sp>
      <p:sp>
        <p:nvSpPr>
          <p:cNvPr id="58" name="Shape 58"/>
          <p:cNvSpPr txBox="1">
            <a:spLocks noGrp="1"/>
          </p:cNvSpPr>
          <p:nvPr>
            <p:ph type="body" idx="2"/>
          </p:nvPr>
        </p:nvSpPr>
        <p:spPr>
          <a:xfrm>
            <a:off x="5131069" y="2469500"/>
            <a:ext cx="3600000" cy="4098299"/>
          </a:xfrm>
          <a:prstGeom prst="rect">
            <a:avLst/>
          </a:prstGeom>
        </p:spPr>
        <p:txBody>
          <a:bodyPr lIns="91425" tIns="91425" rIns="91425" bIns="91425" anchor="t" anchorCtr="0"/>
          <a:lstStyle>
            <a:lvl1pPr lvl="0" rtl="0">
              <a:lnSpc>
                <a:spcPct val="115000"/>
              </a:lnSpc>
              <a:spcBef>
                <a:spcPts val="0"/>
              </a:spcBef>
              <a:buSzPct val="100000"/>
              <a:defRPr sz="2400"/>
            </a:lvl1pPr>
            <a:lvl2pPr lvl="1" rtl="0">
              <a:lnSpc>
                <a:spcPct val="115000"/>
              </a:lnSpc>
              <a:spcBef>
                <a:spcPts val="0"/>
              </a:spcBef>
              <a:buSzPct val="100000"/>
              <a:defRPr sz="1800"/>
            </a:lvl2pPr>
            <a:lvl3pPr lvl="2" rtl="0">
              <a:lnSpc>
                <a:spcPct val="115000"/>
              </a:lnSpc>
              <a:spcBef>
                <a:spcPts val="0"/>
              </a:spcBef>
              <a:buSzPct val="100000"/>
              <a:defRPr sz="1800"/>
            </a:lvl3pPr>
            <a:lvl4pPr lvl="3" rtl="0">
              <a:lnSpc>
                <a:spcPct val="115000"/>
              </a:lnSpc>
              <a:spcBef>
                <a:spcPts val="0"/>
              </a:spcBef>
              <a:defRPr/>
            </a:lvl4pPr>
            <a:lvl5pPr lvl="4" rtl="0">
              <a:lnSpc>
                <a:spcPct val="115000"/>
              </a:lnSpc>
              <a:spcBef>
                <a:spcPts val="0"/>
              </a:spcBef>
              <a:defRPr/>
            </a:lvl5pPr>
            <a:lvl6pPr lvl="5" rtl="0">
              <a:lnSpc>
                <a:spcPct val="115000"/>
              </a:lnSpc>
              <a:spcBef>
                <a:spcPts val="0"/>
              </a:spcBef>
              <a:defRPr/>
            </a:lvl6pPr>
            <a:lvl7pPr lvl="6" rtl="0">
              <a:lnSpc>
                <a:spcPct val="115000"/>
              </a:lnSpc>
              <a:spcBef>
                <a:spcPts val="0"/>
              </a:spcBef>
              <a:defRPr/>
            </a:lvl7pPr>
            <a:lvl8pPr lvl="7" rtl="0">
              <a:lnSpc>
                <a:spcPct val="115000"/>
              </a:lnSpc>
              <a:spcBef>
                <a:spcPts val="0"/>
              </a:spcBef>
              <a:defRPr/>
            </a:lvl8pPr>
            <a:lvl9pPr lvl="8" rtl="0">
              <a:lnSpc>
                <a:spcPct val="115000"/>
              </a:lnSpc>
              <a:spcBef>
                <a:spcPts val="0"/>
              </a:spcBef>
              <a:defRPr/>
            </a:lvl9pPr>
          </a:lstStyle>
          <a:p>
            <a:endParaRPr/>
          </a:p>
        </p:txBody>
      </p:sp>
      <p:sp>
        <p:nvSpPr>
          <p:cNvPr id="59" name="Shape 59"/>
          <p:cNvSpPr/>
          <p:nvPr/>
        </p:nvSpPr>
        <p:spPr>
          <a:xfrm>
            <a:off x="0" y="1490900"/>
            <a:ext cx="412800" cy="3440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 Gold">
    <p:bg>
      <p:bgPr>
        <a:solidFill>
          <a:srgbClr val="ED9E46"/>
        </a:solidFill>
        <a:effectLst/>
      </p:bgPr>
    </p:bg>
    <p:spTree>
      <p:nvGrpSpPr>
        <p:cNvPr id="1" name="Shape 69"/>
        <p:cNvGrpSpPr/>
        <p:nvPr/>
      </p:nvGrpSpPr>
      <p:grpSpPr>
        <a:xfrm>
          <a:off x="0" y="0"/>
          <a:ext cx="0" cy="0"/>
          <a:chOff x="0" y="0"/>
          <a:chExt cx="0" cy="0"/>
        </a:xfrm>
      </p:grpSpPr>
      <p:sp>
        <p:nvSpPr>
          <p:cNvPr id="70" name="Shape 70"/>
          <p:cNvSpPr txBox="1">
            <a:spLocks noGrp="1"/>
          </p:cNvSpPr>
          <p:nvPr>
            <p:ph type="body" idx="1"/>
          </p:nvPr>
        </p:nvSpPr>
        <p:spPr>
          <a:xfrm>
            <a:off x="588700" y="5875075"/>
            <a:ext cx="7966499" cy="371400"/>
          </a:xfrm>
          <a:prstGeom prst="rect">
            <a:avLst/>
          </a:prstGeom>
        </p:spPr>
        <p:txBody>
          <a:bodyPr lIns="91425" tIns="91425" rIns="91425" bIns="91425" anchor="t" anchorCtr="0"/>
          <a:lstStyle>
            <a:lvl1pPr lvl="0" algn="ctr" rtl="0">
              <a:spcBef>
                <a:spcPts val="360"/>
              </a:spcBef>
              <a:buSzPct val="100000"/>
              <a:buNone/>
              <a:defRPr sz="1800"/>
            </a:lvl1pPr>
          </a:lstStyle>
          <a:p>
            <a:endParaRPr/>
          </a:p>
        </p:txBody>
      </p:sp>
      <p:sp>
        <p:nvSpPr>
          <p:cNvPr id="71" name="Shape 71"/>
          <p:cNvSpPr/>
          <p:nvPr/>
        </p:nvSpPr>
        <p:spPr>
          <a:xfrm>
            <a:off x="2584275" y="602225"/>
            <a:ext cx="3996000" cy="1682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Blank - Gold">
    <p:bg>
      <p:bgPr>
        <a:solidFill>
          <a:srgbClr val="ED9E46"/>
        </a:solidFill>
        <a:effectLst/>
      </p:bgPr>
    </p:bg>
    <p:spTree>
      <p:nvGrpSpPr>
        <p:cNvPr id="1" name="Shape 72"/>
        <p:cNvGrpSpPr/>
        <p:nvPr/>
      </p:nvGrpSpPr>
      <p:grpSpPr>
        <a:xfrm>
          <a:off x="0" y="0"/>
          <a:ext cx="0" cy="0"/>
          <a:chOff x="0" y="0"/>
          <a:chExt cx="0" cy="0"/>
        </a:xfrm>
      </p:grpSpPr>
    </p:spTree>
    <p:extLst>
      <p:ext uri="{BB962C8B-B14F-4D97-AF65-F5344CB8AC3E}">
        <p14:creationId xmlns:p14="http://schemas.microsoft.com/office/powerpoint/2010/main" val="16391184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5AFDC"/>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457200" y="596826"/>
            <a:ext cx="8229600" cy="1429199"/>
          </a:xfrm>
          <a:prstGeom prst="rect">
            <a:avLst/>
          </a:prstGeom>
          <a:noFill/>
          <a:ln>
            <a:noFill/>
          </a:ln>
        </p:spPr>
        <p:txBody>
          <a:bodyPr lIns="91425" tIns="91425" rIns="91425" bIns="91425" anchor="b" anchorCtr="0"/>
          <a:lstStyle>
            <a:lvl1pPr lvl="0">
              <a:spcBef>
                <a:spcPts val="0"/>
              </a:spcBef>
              <a:buClr>
                <a:srgbClr val="FFFFFF"/>
              </a:buClr>
              <a:buSzPct val="100000"/>
              <a:buFont typeface="Montserrat"/>
              <a:buNone/>
              <a:defRPr sz="3600" b="1">
                <a:solidFill>
                  <a:srgbClr val="FFFFFF"/>
                </a:solidFill>
                <a:latin typeface="Montserrat"/>
                <a:ea typeface="Montserrat"/>
                <a:cs typeface="Montserrat"/>
                <a:sym typeface="Montserrat"/>
              </a:defRPr>
            </a:lvl1pPr>
            <a:lvl2pPr lvl="1">
              <a:spcBef>
                <a:spcPts val="0"/>
              </a:spcBef>
              <a:buClr>
                <a:srgbClr val="FFFFFF"/>
              </a:buClr>
              <a:buSzPct val="100000"/>
              <a:buFont typeface="Montserrat"/>
              <a:buNone/>
              <a:defRPr sz="3600" b="1">
                <a:solidFill>
                  <a:srgbClr val="FFFFFF"/>
                </a:solidFill>
                <a:latin typeface="Montserrat"/>
                <a:ea typeface="Montserrat"/>
                <a:cs typeface="Montserrat"/>
                <a:sym typeface="Montserrat"/>
              </a:defRPr>
            </a:lvl2pPr>
            <a:lvl3pPr lvl="2">
              <a:spcBef>
                <a:spcPts val="0"/>
              </a:spcBef>
              <a:buClr>
                <a:srgbClr val="FFFFFF"/>
              </a:buClr>
              <a:buSzPct val="100000"/>
              <a:buFont typeface="Montserrat"/>
              <a:buNone/>
              <a:defRPr sz="3600" b="1">
                <a:solidFill>
                  <a:srgbClr val="FFFFFF"/>
                </a:solidFill>
                <a:latin typeface="Montserrat"/>
                <a:ea typeface="Montserrat"/>
                <a:cs typeface="Montserrat"/>
                <a:sym typeface="Montserrat"/>
              </a:defRPr>
            </a:lvl3pPr>
            <a:lvl4pPr lvl="3">
              <a:spcBef>
                <a:spcPts val="0"/>
              </a:spcBef>
              <a:buClr>
                <a:srgbClr val="FFFFFF"/>
              </a:buClr>
              <a:buSzPct val="100000"/>
              <a:buFont typeface="Montserrat"/>
              <a:buNone/>
              <a:defRPr sz="3600" b="1">
                <a:solidFill>
                  <a:srgbClr val="FFFFFF"/>
                </a:solidFill>
                <a:latin typeface="Montserrat"/>
                <a:ea typeface="Montserrat"/>
                <a:cs typeface="Montserrat"/>
                <a:sym typeface="Montserrat"/>
              </a:defRPr>
            </a:lvl4pPr>
            <a:lvl5pPr lvl="4">
              <a:spcBef>
                <a:spcPts val="0"/>
              </a:spcBef>
              <a:buClr>
                <a:srgbClr val="FFFFFF"/>
              </a:buClr>
              <a:buSzPct val="100000"/>
              <a:buFont typeface="Montserrat"/>
              <a:buNone/>
              <a:defRPr sz="3600" b="1">
                <a:solidFill>
                  <a:srgbClr val="FFFFFF"/>
                </a:solidFill>
                <a:latin typeface="Montserrat"/>
                <a:ea typeface="Montserrat"/>
                <a:cs typeface="Montserrat"/>
                <a:sym typeface="Montserrat"/>
              </a:defRPr>
            </a:lvl5pPr>
            <a:lvl6pPr lvl="5">
              <a:spcBef>
                <a:spcPts val="0"/>
              </a:spcBef>
              <a:buClr>
                <a:srgbClr val="FFFFFF"/>
              </a:buClr>
              <a:buSzPct val="100000"/>
              <a:buFont typeface="Montserrat"/>
              <a:buNone/>
              <a:defRPr sz="3600" b="1">
                <a:solidFill>
                  <a:srgbClr val="FFFFFF"/>
                </a:solidFill>
                <a:latin typeface="Montserrat"/>
                <a:ea typeface="Montserrat"/>
                <a:cs typeface="Montserrat"/>
                <a:sym typeface="Montserrat"/>
              </a:defRPr>
            </a:lvl6pPr>
            <a:lvl7pPr lvl="6">
              <a:spcBef>
                <a:spcPts val="0"/>
              </a:spcBef>
              <a:buClr>
                <a:srgbClr val="FFFFFF"/>
              </a:buClr>
              <a:buSzPct val="100000"/>
              <a:buFont typeface="Montserrat"/>
              <a:buNone/>
              <a:defRPr sz="3600" b="1">
                <a:solidFill>
                  <a:srgbClr val="FFFFFF"/>
                </a:solidFill>
                <a:latin typeface="Montserrat"/>
                <a:ea typeface="Montserrat"/>
                <a:cs typeface="Montserrat"/>
                <a:sym typeface="Montserrat"/>
              </a:defRPr>
            </a:lvl7pPr>
            <a:lvl8pPr lvl="7">
              <a:spcBef>
                <a:spcPts val="0"/>
              </a:spcBef>
              <a:buClr>
                <a:srgbClr val="FFFFFF"/>
              </a:buClr>
              <a:buSzPct val="100000"/>
              <a:buFont typeface="Montserrat"/>
              <a:buNone/>
              <a:defRPr sz="3600" b="1">
                <a:solidFill>
                  <a:srgbClr val="FFFFFF"/>
                </a:solidFill>
                <a:latin typeface="Montserrat"/>
                <a:ea typeface="Montserrat"/>
                <a:cs typeface="Montserrat"/>
                <a:sym typeface="Montserrat"/>
              </a:defRPr>
            </a:lvl8pPr>
            <a:lvl9pPr lvl="8">
              <a:spcBef>
                <a:spcPts val="0"/>
              </a:spcBef>
              <a:buClr>
                <a:srgbClr val="FFFFFF"/>
              </a:buClr>
              <a:buSzPct val="100000"/>
              <a:buFont typeface="Montserrat"/>
              <a:buNone/>
              <a:defRPr sz="3600" b="1">
                <a:solidFill>
                  <a:srgbClr val="FFFFFF"/>
                </a:solidFill>
                <a:latin typeface="Montserrat"/>
                <a:ea typeface="Montserrat"/>
                <a:cs typeface="Montserrat"/>
                <a:sym typeface="Montserrat"/>
              </a:defRPr>
            </a:lvl9pPr>
          </a:lstStyle>
          <a:p>
            <a:endParaRPr/>
          </a:p>
        </p:txBody>
      </p:sp>
      <p:sp>
        <p:nvSpPr>
          <p:cNvPr id="7" name="Shape 7"/>
          <p:cNvSpPr txBox="1">
            <a:spLocks noGrp="1"/>
          </p:cNvSpPr>
          <p:nvPr>
            <p:ph type="body" idx="1"/>
          </p:nvPr>
        </p:nvSpPr>
        <p:spPr>
          <a:xfrm>
            <a:off x="561950" y="2507725"/>
            <a:ext cx="8020199" cy="3753599"/>
          </a:xfrm>
          <a:prstGeom prst="rect">
            <a:avLst/>
          </a:prstGeom>
          <a:noFill/>
          <a:ln>
            <a:noFill/>
          </a:ln>
        </p:spPr>
        <p:txBody>
          <a:bodyPr lIns="91425" tIns="91425" rIns="91425" bIns="91425" anchor="t" anchorCtr="0"/>
          <a:lstStyle>
            <a:lvl1pPr lvl="0">
              <a:spcBef>
                <a:spcPts val="600"/>
              </a:spcBef>
              <a:buClr>
                <a:srgbClr val="FFFFFF"/>
              </a:buClr>
              <a:buSzPct val="100000"/>
              <a:buFont typeface="Open Sans"/>
              <a:buChar char="○"/>
              <a:defRPr sz="3000">
                <a:solidFill>
                  <a:srgbClr val="FFFFFF"/>
                </a:solidFill>
                <a:latin typeface="Open Sans"/>
                <a:ea typeface="Open Sans"/>
                <a:cs typeface="Open Sans"/>
                <a:sym typeface="Open Sans"/>
              </a:defRPr>
            </a:lvl1pPr>
            <a:lvl2pPr lvl="1">
              <a:spcBef>
                <a:spcPts val="480"/>
              </a:spcBef>
              <a:buClr>
                <a:srgbClr val="FFFFFF"/>
              </a:buClr>
              <a:buSzPct val="100000"/>
              <a:buFont typeface="Open Sans"/>
              <a:buChar char="●"/>
              <a:defRPr sz="2400">
                <a:solidFill>
                  <a:srgbClr val="FFFFFF"/>
                </a:solidFill>
                <a:latin typeface="Open Sans"/>
                <a:ea typeface="Open Sans"/>
                <a:cs typeface="Open Sans"/>
                <a:sym typeface="Open Sans"/>
              </a:defRPr>
            </a:lvl2pPr>
            <a:lvl3pPr lvl="2">
              <a:spcBef>
                <a:spcPts val="480"/>
              </a:spcBef>
              <a:buClr>
                <a:srgbClr val="FFFFFF"/>
              </a:buClr>
              <a:buSzPct val="100000"/>
              <a:buFont typeface="Open Sans"/>
              <a:defRPr sz="2400">
                <a:solidFill>
                  <a:srgbClr val="FFFFFF"/>
                </a:solidFill>
                <a:latin typeface="Open Sans"/>
                <a:ea typeface="Open Sans"/>
                <a:cs typeface="Open Sans"/>
                <a:sym typeface="Open Sans"/>
              </a:defRPr>
            </a:lvl3pPr>
            <a:lvl4pPr lvl="3">
              <a:spcBef>
                <a:spcPts val="360"/>
              </a:spcBef>
              <a:buClr>
                <a:srgbClr val="FFFFFF"/>
              </a:buClr>
              <a:buSzPct val="100000"/>
              <a:buFont typeface="Open Sans"/>
              <a:defRPr sz="1800">
                <a:solidFill>
                  <a:srgbClr val="FFFFFF"/>
                </a:solidFill>
                <a:latin typeface="Open Sans"/>
                <a:ea typeface="Open Sans"/>
                <a:cs typeface="Open Sans"/>
                <a:sym typeface="Open Sans"/>
              </a:defRPr>
            </a:lvl4pPr>
            <a:lvl5pPr lvl="4">
              <a:spcBef>
                <a:spcPts val="360"/>
              </a:spcBef>
              <a:buClr>
                <a:srgbClr val="FFFFFF"/>
              </a:buClr>
              <a:buSzPct val="100000"/>
              <a:buFont typeface="Open Sans"/>
              <a:defRPr sz="1800">
                <a:solidFill>
                  <a:srgbClr val="FFFFFF"/>
                </a:solidFill>
                <a:latin typeface="Open Sans"/>
                <a:ea typeface="Open Sans"/>
                <a:cs typeface="Open Sans"/>
                <a:sym typeface="Open Sans"/>
              </a:defRPr>
            </a:lvl5pPr>
            <a:lvl6pPr lvl="5">
              <a:spcBef>
                <a:spcPts val="360"/>
              </a:spcBef>
              <a:buClr>
                <a:srgbClr val="FFFFFF"/>
              </a:buClr>
              <a:buSzPct val="100000"/>
              <a:buFont typeface="Open Sans"/>
              <a:defRPr sz="1800">
                <a:solidFill>
                  <a:srgbClr val="FFFFFF"/>
                </a:solidFill>
                <a:latin typeface="Open Sans"/>
                <a:ea typeface="Open Sans"/>
                <a:cs typeface="Open Sans"/>
                <a:sym typeface="Open Sans"/>
              </a:defRPr>
            </a:lvl6pPr>
            <a:lvl7pPr lvl="6">
              <a:spcBef>
                <a:spcPts val="360"/>
              </a:spcBef>
              <a:buClr>
                <a:srgbClr val="FFFFFF"/>
              </a:buClr>
              <a:buSzPct val="100000"/>
              <a:buFont typeface="Open Sans"/>
              <a:defRPr sz="1800">
                <a:solidFill>
                  <a:srgbClr val="FFFFFF"/>
                </a:solidFill>
                <a:latin typeface="Open Sans"/>
                <a:ea typeface="Open Sans"/>
                <a:cs typeface="Open Sans"/>
                <a:sym typeface="Open Sans"/>
              </a:defRPr>
            </a:lvl7pPr>
            <a:lvl8pPr lvl="7">
              <a:spcBef>
                <a:spcPts val="360"/>
              </a:spcBef>
              <a:buClr>
                <a:srgbClr val="FFFFFF"/>
              </a:buClr>
              <a:buSzPct val="100000"/>
              <a:buFont typeface="Open Sans"/>
              <a:defRPr sz="1800">
                <a:solidFill>
                  <a:srgbClr val="FFFFFF"/>
                </a:solidFill>
                <a:latin typeface="Open Sans"/>
                <a:ea typeface="Open Sans"/>
                <a:cs typeface="Open Sans"/>
                <a:sym typeface="Open Sans"/>
              </a:defRPr>
            </a:lvl8pPr>
            <a:lvl9pPr lvl="8">
              <a:spcBef>
                <a:spcPts val="360"/>
              </a:spcBef>
              <a:buClr>
                <a:srgbClr val="FFFFFF"/>
              </a:buClr>
              <a:buSzPct val="100000"/>
              <a:buFont typeface="Open Sans"/>
              <a:defRPr sz="1800">
                <a:solidFill>
                  <a:srgbClr val="FFFFFF"/>
                </a:solidFill>
                <a:latin typeface="Open Sans"/>
                <a:ea typeface="Open Sans"/>
                <a:cs typeface="Open Sans"/>
                <a:sym typeface="Open Sans"/>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4" r:id="rId5"/>
    <p:sldLayoutId id="2147483658" r:id="rId6"/>
    <p:sldLayoutId id="2147483660" r:id="rId7"/>
    <p:sldLayoutId id="2147483663" r:id="rId8"/>
    <p:sldLayoutId id="2147483666"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1.jp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1.jpg"/><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1.jpg"/><Relationship Id="rId5" Type="http://schemas.openxmlformats.org/officeDocument/2006/relationships/image" Target="../media/image5.png"/><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4.xml"/><Relationship Id="rId3" Type="http://schemas.openxmlformats.org/officeDocument/2006/relationships/image" Target="../media/image1.jp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jpg"/><Relationship Id="rId5" Type="http://schemas.openxmlformats.org/officeDocument/2006/relationships/image" Target="../media/image5.png"/><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1.jp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5.png"/><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5.png"/><Relationship Id="rId1" Type="http://schemas.openxmlformats.org/officeDocument/2006/relationships/slideLayout" Target="../slideLayouts/slideLayout9.xml"/><Relationship Id="rId2" Type="http://schemas.openxmlformats.org/officeDocument/2006/relationships/notesSlide" Target="../notesSlides/notesSlide18.xml"/></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5.png"/><Relationship Id="rId1" Type="http://schemas.openxmlformats.org/officeDocument/2006/relationships/slideLayout" Target="../slideLayouts/slideLayout9.xml"/><Relationship Id="rId2"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1.jpg"/><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olo 1"/>
          <p:cNvSpPr>
            <a:spLocks noGrp="1"/>
          </p:cNvSpPr>
          <p:nvPr>
            <p:ph type="ctrTitle"/>
          </p:nvPr>
        </p:nvSpPr>
        <p:spPr>
          <a:xfrm>
            <a:off x="481675" y="2152068"/>
            <a:ext cx="7215662" cy="1546500"/>
          </a:xfrm>
        </p:spPr>
        <p:txBody>
          <a:bodyPr/>
          <a:lstStyle/>
          <a:p>
            <a:r>
              <a:rPr lang="en" sz="4000" dirty="0">
                <a:latin typeface="Open Sans" panose="020B0604020202020204" charset="0"/>
                <a:ea typeface="Open Sans" panose="020B0604020202020204" charset="0"/>
                <a:cs typeface="Open Sans" panose="020B0604020202020204" charset="0"/>
              </a:rPr>
              <a:t>EARTHQUAKES: THE ROLE OF AN </a:t>
            </a:r>
            <a:r>
              <a:rPr lang="en" sz="4000" dirty="0">
                <a:solidFill>
                  <a:srgbClr val="FDCD03"/>
                </a:solidFill>
                <a:latin typeface="Open Sans" panose="020B0604020202020204" charset="0"/>
                <a:ea typeface="Open Sans" panose="020B0604020202020204" charset="0"/>
                <a:cs typeface="Open Sans" panose="020B0604020202020204" charset="0"/>
              </a:rPr>
              <a:t>EMDR </a:t>
            </a:r>
            <a:r>
              <a:rPr lang="en" sz="4000" dirty="0">
                <a:solidFill>
                  <a:schemeClr val="bg1"/>
                </a:solidFill>
                <a:latin typeface="Open Sans" panose="020B0604020202020204" charset="0"/>
                <a:ea typeface="Open Sans" panose="020B0604020202020204" charset="0"/>
                <a:cs typeface="Open Sans" panose="020B0604020202020204" charset="0"/>
              </a:rPr>
              <a:t>EARLY</a:t>
            </a:r>
            <a:r>
              <a:rPr lang="en" sz="4000" dirty="0">
                <a:solidFill>
                  <a:srgbClr val="FDCD03"/>
                </a:solidFill>
                <a:latin typeface="Open Sans" panose="020B0604020202020204" charset="0"/>
                <a:ea typeface="Open Sans" panose="020B0604020202020204" charset="0"/>
                <a:cs typeface="Open Sans" panose="020B0604020202020204" charset="0"/>
              </a:rPr>
              <a:t> </a:t>
            </a:r>
            <a:r>
              <a:rPr lang="en" sz="4000" dirty="0">
                <a:solidFill>
                  <a:schemeClr val="bg1"/>
                </a:solidFill>
                <a:latin typeface="Open Sans" panose="020B0604020202020204" charset="0"/>
                <a:ea typeface="Open Sans" panose="020B0604020202020204" charset="0"/>
                <a:cs typeface="Open Sans" panose="020B0604020202020204" charset="0"/>
              </a:rPr>
              <a:t>I</a:t>
            </a:r>
            <a:r>
              <a:rPr lang="en" sz="4000" dirty="0">
                <a:latin typeface="Open Sans" panose="020B0604020202020204" charset="0"/>
                <a:ea typeface="Open Sans" panose="020B0604020202020204" charset="0"/>
                <a:cs typeface="Open Sans" panose="020B0604020202020204" charset="0"/>
              </a:rPr>
              <a:t>NTERVENTION </a:t>
            </a:r>
            <a:br>
              <a:rPr lang="en" sz="4000" dirty="0">
                <a:latin typeface="Open Sans" panose="020B0604020202020204" charset="0"/>
                <a:ea typeface="Open Sans" panose="020B0604020202020204" charset="0"/>
                <a:cs typeface="Open Sans" panose="020B0604020202020204" charset="0"/>
              </a:rPr>
            </a:br>
            <a:r>
              <a:rPr lang="en" sz="1600" dirty="0">
                <a:latin typeface="Open Sans" panose="020B0604020202020204" charset="0"/>
                <a:ea typeface="Open Sans" panose="020B0604020202020204" charset="0"/>
                <a:cs typeface="Open Sans" panose="020B0604020202020204" charset="0"/>
              </a:rPr>
              <a:t> </a:t>
            </a:r>
            <a:endParaRPr lang="it-IT" sz="2000" dirty="0">
              <a:latin typeface="Open Sans" panose="020B0604020202020204" charset="0"/>
              <a:ea typeface="Open Sans" panose="020B0604020202020204" charset="0"/>
              <a:cs typeface="Open Sans" panose="020B0604020202020204" charset="0"/>
            </a:endParaRPr>
          </a:p>
        </p:txBody>
      </p:sp>
      <p:sp>
        <p:nvSpPr>
          <p:cNvPr id="3" name="Sottotitolo 2"/>
          <p:cNvSpPr>
            <a:spLocks noGrp="1"/>
          </p:cNvSpPr>
          <p:nvPr>
            <p:ph type="subTitle" idx="1"/>
          </p:nvPr>
        </p:nvSpPr>
        <p:spPr>
          <a:xfrm>
            <a:off x="481675" y="4658725"/>
            <a:ext cx="6587865" cy="1092300"/>
          </a:xfrm>
        </p:spPr>
        <p:txBody>
          <a:bodyPr/>
          <a:lstStyle/>
          <a:p>
            <a:r>
              <a:rPr lang="en" sz="2000" dirty="0" smtClean="0">
                <a:latin typeface="Open Sans" panose="020B0604020202020204" charset="0"/>
                <a:ea typeface="Open Sans" panose="020B0604020202020204" charset="0"/>
                <a:cs typeface="Open Sans" panose="020B0604020202020204" charset="0"/>
              </a:rPr>
              <a:t> </a:t>
            </a:r>
            <a:r>
              <a:rPr lang="it-IT" sz="2000" dirty="0" smtClean="0">
                <a:latin typeface="Open Sans" panose="020B0604020202020204" charset="0"/>
                <a:ea typeface="Open Sans" panose="020B0604020202020204" charset="0"/>
                <a:cs typeface="Open Sans" panose="020B0604020202020204" charset="0"/>
              </a:rPr>
              <a:t>Lucia Formenti</a:t>
            </a:r>
            <a:r>
              <a:rPr lang="en" sz="2000" dirty="0">
                <a:latin typeface="Open Sans" panose="020B0604020202020204" charset="0"/>
                <a:ea typeface="Open Sans" panose="020B0604020202020204" charset="0"/>
                <a:cs typeface="Open Sans" panose="020B0604020202020204" charset="0"/>
              </a:rPr>
              <a:t/>
            </a:r>
            <a:br>
              <a:rPr lang="en" sz="2000" dirty="0">
                <a:latin typeface="Open Sans" panose="020B0604020202020204" charset="0"/>
                <a:ea typeface="Open Sans" panose="020B0604020202020204" charset="0"/>
                <a:cs typeface="Open Sans" panose="020B0604020202020204" charset="0"/>
              </a:rPr>
            </a:br>
            <a:r>
              <a:rPr lang="en" sz="2000" dirty="0">
                <a:latin typeface="Open Sans" panose="020B0604020202020204" charset="0"/>
                <a:ea typeface="Open Sans" panose="020B0604020202020204" charset="0"/>
                <a:cs typeface="Open Sans" panose="020B0604020202020204" charset="0"/>
              </a:rPr>
              <a:t> </a:t>
            </a:r>
            <a:r>
              <a:rPr lang="en" sz="2000" dirty="0" smtClean="0">
                <a:latin typeface="Open Sans" panose="020B0604020202020204" charset="0"/>
                <a:ea typeface="Open Sans" panose="020B0604020202020204" charset="0"/>
                <a:cs typeface="Open Sans" panose="020B0604020202020204" charset="0"/>
              </a:rPr>
              <a:t>EMDR </a:t>
            </a:r>
            <a:r>
              <a:rPr lang="en" sz="2000" dirty="0">
                <a:latin typeface="Open Sans" panose="020B0604020202020204" charset="0"/>
                <a:ea typeface="Open Sans" panose="020B0604020202020204" charset="0"/>
                <a:cs typeface="Open Sans" panose="020B0604020202020204" charset="0"/>
              </a:rPr>
              <a:t>Europe Association</a:t>
            </a:r>
            <a:br>
              <a:rPr lang="en" sz="2000" dirty="0">
                <a:latin typeface="Open Sans" panose="020B0604020202020204" charset="0"/>
                <a:ea typeface="Open Sans" panose="020B0604020202020204" charset="0"/>
                <a:cs typeface="Open Sans" panose="020B0604020202020204" charset="0"/>
              </a:rPr>
            </a:br>
            <a:r>
              <a:rPr lang="en" sz="2000" dirty="0" smtClean="0">
                <a:latin typeface="Open Sans" panose="020B0604020202020204" charset="0"/>
                <a:ea typeface="Open Sans" panose="020B0604020202020204" charset="0"/>
                <a:cs typeface="Open Sans" panose="020B0604020202020204" charset="0"/>
              </a:rPr>
              <a:t> Center </a:t>
            </a:r>
            <a:r>
              <a:rPr lang="en" sz="2000" dirty="0">
                <a:latin typeface="Open Sans" panose="020B0604020202020204" charset="0"/>
                <a:ea typeface="Open Sans" panose="020B0604020202020204" charset="0"/>
                <a:cs typeface="Open Sans" panose="020B0604020202020204" charset="0"/>
              </a:rPr>
              <a:t>for Research in Psychotraumatology – </a:t>
            </a:r>
            <a:r>
              <a:rPr lang="en" sz="2000" dirty="0" smtClean="0">
                <a:latin typeface="Open Sans" panose="020B0604020202020204" charset="0"/>
                <a:ea typeface="Open Sans" panose="020B0604020202020204" charset="0"/>
                <a:cs typeface="Open Sans" panose="020B0604020202020204" charset="0"/>
              </a:rPr>
              <a:t> Milan   </a:t>
            </a:r>
            <a:r>
              <a:rPr lang="en" sz="2000" dirty="0">
                <a:latin typeface="Open Sans" panose="020B0604020202020204" charset="0"/>
                <a:ea typeface="Open Sans" panose="020B0604020202020204" charset="0"/>
                <a:cs typeface="Open Sans" panose="020B0604020202020204" charset="0"/>
              </a:rPr>
              <a:t/>
            </a:r>
            <a:br>
              <a:rPr lang="en" sz="2000" dirty="0">
                <a:latin typeface="Open Sans" panose="020B0604020202020204" charset="0"/>
                <a:ea typeface="Open Sans" panose="020B0604020202020204" charset="0"/>
                <a:cs typeface="Open Sans" panose="020B0604020202020204" charset="0"/>
              </a:rPr>
            </a:br>
            <a:endParaRPr lang="it-IT" sz="2000" dirty="0">
              <a:latin typeface="Open Sans" panose="020B0604020202020204" charset="0"/>
              <a:ea typeface="Open Sans" panose="020B0604020202020204" charset="0"/>
              <a:cs typeface="Open Sans" panose="020B0604020202020204" charset="0"/>
            </a:endParaRPr>
          </a:p>
        </p:txBody>
      </p:sp>
      <p:pic>
        <p:nvPicPr>
          <p:cNvPr id="4" name="Immagin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4535" y="5854416"/>
            <a:ext cx="783336" cy="737616"/>
          </a:xfrm>
          <a:prstGeom prst="rect">
            <a:avLst/>
          </a:prstGeom>
        </p:spPr>
      </p:pic>
    </p:spTree>
    <p:extLst>
      <p:ext uri="{BB962C8B-B14F-4D97-AF65-F5344CB8AC3E}">
        <p14:creationId xmlns:p14="http://schemas.microsoft.com/office/powerpoint/2010/main" val="1911241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81"/>
        <p:cNvGrpSpPr/>
        <p:nvPr/>
      </p:nvGrpSpPr>
      <p:grpSpPr>
        <a:xfrm>
          <a:off x="0" y="0"/>
          <a:ext cx="0" cy="0"/>
          <a:chOff x="0" y="0"/>
          <a:chExt cx="0" cy="0"/>
        </a:xfrm>
      </p:grpSpPr>
      <p:sp>
        <p:nvSpPr>
          <p:cNvPr id="82" name="Shape 82"/>
          <p:cNvSpPr txBox="1">
            <a:spLocks noGrp="1"/>
          </p:cNvSpPr>
          <p:nvPr>
            <p:ph type="title"/>
          </p:nvPr>
        </p:nvSpPr>
        <p:spPr>
          <a:xfrm>
            <a:off x="457200" y="236852"/>
            <a:ext cx="8382000" cy="1429199"/>
          </a:xfrm>
          <a:prstGeom prst="rect">
            <a:avLst/>
          </a:prstGeom>
        </p:spPr>
        <p:txBody>
          <a:bodyPr lIns="91425" tIns="91425" rIns="91425" bIns="91425" anchor="t" anchorCtr="0">
            <a:noAutofit/>
          </a:bodyPr>
          <a:lstStyle/>
          <a:p>
            <a:pPr lvl="0"/>
            <a:r>
              <a:rPr lang="it-IT" dirty="0"/>
              <a:t>ITALY– MANY AREAS OF SEISMIC HAZARDS</a:t>
            </a:r>
            <a:endParaRPr lang="en" dirty="0"/>
          </a:p>
        </p:txBody>
      </p:sp>
      <p:sp>
        <p:nvSpPr>
          <p:cNvPr id="83" name="Shape 83"/>
          <p:cNvSpPr txBox="1"/>
          <p:nvPr/>
        </p:nvSpPr>
        <p:spPr>
          <a:xfrm>
            <a:off x="457200" y="2255426"/>
            <a:ext cx="3776700" cy="2207100"/>
          </a:xfrm>
          <a:prstGeom prst="rect">
            <a:avLst/>
          </a:prstGeom>
          <a:noFill/>
          <a:ln>
            <a:noFill/>
          </a:ln>
        </p:spPr>
        <p:txBody>
          <a:bodyPr lIns="91425" tIns="91425" rIns="91425" bIns="91425" anchor="t" anchorCtr="0">
            <a:noAutofit/>
          </a:bodyPr>
          <a:lstStyle/>
          <a:p>
            <a:pPr>
              <a:lnSpc>
                <a:spcPct val="150000"/>
              </a:lnSpc>
            </a:pPr>
            <a:r>
              <a:rPr lang="en-US" sz="1800" b="1" dirty="0">
                <a:solidFill>
                  <a:schemeClr val="bg1"/>
                </a:solidFill>
                <a:latin typeface="Open Sans" panose="020B0604020202020204" charset="0"/>
                <a:ea typeface="Open Sans" panose="020B0604020202020204" charset="0"/>
                <a:cs typeface="Open Sans" panose="020B0604020202020204" charset="0"/>
              </a:rPr>
              <a:t>Over </a:t>
            </a:r>
            <a:r>
              <a:rPr lang="en-US" sz="1800" b="1" dirty="0" smtClean="0">
                <a:solidFill>
                  <a:schemeClr val="bg1"/>
                </a:solidFill>
                <a:latin typeface="Open Sans" panose="020B0604020202020204" charset="0"/>
                <a:ea typeface="Open Sans" panose="020B0604020202020204" charset="0"/>
                <a:cs typeface="Open Sans" panose="020B0604020202020204" charset="0"/>
              </a:rPr>
              <a:t>the past </a:t>
            </a:r>
            <a:r>
              <a:rPr lang="en-US" sz="1800" b="1" dirty="0">
                <a:solidFill>
                  <a:schemeClr val="bg1"/>
                </a:solidFill>
                <a:latin typeface="Open Sans" panose="020B0604020202020204" charset="0"/>
                <a:ea typeface="Open Sans" panose="020B0604020202020204" charset="0"/>
                <a:cs typeface="Open Sans" panose="020B0604020202020204" charset="0"/>
              </a:rPr>
              <a:t>15 years, Italy has been hit by several earthquakes.</a:t>
            </a:r>
          </a:p>
          <a:p>
            <a:pPr>
              <a:lnSpc>
                <a:spcPct val="150000"/>
              </a:lnSpc>
            </a:pPr>
            <a:r>
              <a:rPr lang="en-US" sz="1800" b="1" dirty="0">
                <a:solidFill>
                  <a:schemeClr val="bg1"/>
                </a:solidFill>
                <a:latin typeface="Open Sans" panose="020B0604020202020204" charset="0"/>
                <a:ea typeface="Open Sans" panose="020B0604020202020204" charset="0"/>
                <a:cs typeface="Open Sans" panose="020B0604020202020204" charset="0"/>
              </a:rPr>
              <a:t>The Italian EMDR Association has been asked to intervene to help the victims to recover from extreme stress reactions.</a:t>
            </a:r>
          </a:p>
          <a:p>
            <a:endParaRPr lang="en-US" sz="1200" dirty="0">
              <a:solidFill>
                <a:schemeClr val="tx1"/>
              </a:solidFill>
            </a:endParaRPr>
          </a:p>
          <a:p>
            <a:pPr lvl="0" rtl="0">
              <a:spcBef>
                <a:spcPts val="600"/>
              </a:spcBef>
              <a:buClr>
                <a:schemeClr val="dk1"/>
              </a:buClr>
              <a:buFont typeface="Arial"/>
              <a:buNone/>
            </a:pPr>
            <a:endParaRPr sz="1200" dirty="0">
              <a:solidFill>
                <a:srgbClr val="FFFFFF"/>
              </a:solidFill>
              <a:latin typeface="Open Sans"/>
              <a:ea typeface="Open Sans"/>
              <a:cs typeface="Open Sans"/>
              <a:sym typeface="Open Sans"/>
            </a:endParaRPr>
          </a:p>
          <a:p>
            <a:pPr lvl="0" rtl="0">
              <a:spcBef>
                <a:spcPts val="600"/>
              </a:spcBef>
              <a:buNone/>
            </a:pPr>
            <a:endParaRPr sz="1200" dirty="0">
              <a:solidFill>
                <a:srgbClr val="FFFFFF"/>
              </a:solidFill>
              <a:latin typeface="Open Sans"/>
              <a:ea typeface="Open Sans"/>
              <a:cs typeface="Open Sans"/>
              <a:sym typeface="Open Sans"/>
            </a:endParaRPr>
          </a:p>
        </p:txBody>
      </p:sp>
      <p:sp>
        <p:nvSpPr>
          <p:cNvPr id="84" name="Shape 84"/>
          <p:cNvSpPr txBox="1"/>
          <p:nvPr/>
        </p:nvSpPr>
        <p:spPr>
          <a:xfrm>
            <a:off x="4744975" y="2492550"/>
            <a:ext cx="3941700" cy="2207100"/>
          </a:xfrm>
          <a:prstGeom prst="rect">
            <a:avLst/>
          </a:prstGeom>
          <a:noFill/>
          <a:ln>
            <a:noFill/>
          </a:ln>
        </p:spPr>
        <p:txBody>
          <a:bodyPr lIns="91425" tIns="91425" rIns="91425" bIns="91425" anchor="t" anchorCtr="0">
            <a:noAutofit/>
          </a:bodyPr>
          <a:lstStyle/>
          <a:p>
            <a:pPr lvl="0" algn="just" rtl="0">
              <a:spcBef>
                <a:spcPts val="600"/>
              </a:spcBef>
              <a:buNone/>
            </a:pPr>
            <a:endParaRPr lang="es-ES_tradnl" sz="1200" dirty="0">
              <a:solidFill>
                <a:schemeClr val="bg1"/>
              </a:solidFill>
              <a:latin typeface="Open Sans" panose="020B0604020202020204" charset="0"/>
              <a:ea typeface="Open Sans" panose="020B0604020202020204" charset="0"/>
              <a:cs typeface="Open Sans" panose="020B0604020202020204" charset="0"/>
            </a:endParaRPr>
          </a:p>
        </p:txBody>
      </p:sp>
      <p:sp>
        <p:nvSpPr>
          <p:cNvPr id="85" name="Shape 85"/>
          <p:cNvSpPr txBox="1"/>
          <p:nvPr/>
        </p:nvSpPr>
        <p:spPr>
          <a:xfrm>
            <a:off x="457075" y="3694955"/>
            <a:ext cx="8229600" cy="826499"/>
          </a:xfrm>
          <a:prstGeom prst="rect">
            <a:avLst/>
          </a:prstGeom>
          <a:noFill/>
          <a:ln>
            <a:noFill/>
          </a:ln>
        </p:spPr>
        <p:txBody>
          <a:bodyPr lIns="91425" tIns="91425" rIns="91425" bIns="91425" anchor="t" anchorCtr="0">
            <a:noAutofit/>
          </a:bodyPr>
          <a:lstStyle/>
          <a:p>
            <a:pPr algn="just"/>
            <a:endParaRPr lang="en-US" sz="1600" dirty="0"/>
          </a:p>
        </p:txBody>
      </p:sp>
      <p:pic>
        <p:nvPicPr>
          <p:cNvPr id="6" name="Segnaposto contenuto 3"/>
          <p:cNvPicPr>
            <a:picLocks noChangeAspect="1"/>
          </p:cNvPicPr>
          <p:nvPr/>
        </p:nvPicPr>
        <p:blipFill>
          <a:blip r:embed="rId3"/>
          <a:stretch>
            <a:fillRect/>
          </a:stretch>
        </p:blipFill>
        <p:spPr>
          <a:xfrm>
            <a:off x="5362513" y="1548194"/>
            <a:ext cx="2706624" cy="4095812"/>
          </a:xfrm>
          <a:prstGeom prst="rect">
            <a:avLst/>
          </a:prstGeom>
          <a:noFill/>
          <a:ln>
            <a:noFill/>
          </a:ln>
        </p:spPr>
      </p:pic>
      <p:pic>
        <p:nvPicPr>
          <p:cNvPr id="7" name="Immagin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9905" y="5960983"/>
            <a:ext cx="783336" cy="737616"/>
          </a:xfrm>
          <a:prstGeom prst="rect">
            <a:avLst/>
          </a:prstGeom>
        </p:spPr>
      </p:pic>
    </p:spTree>
    <p:extLst>
      <p:ext uri="{BB962C8B-B14F-4D97-AF65-F5344CB8AC3E}">
        <p14:creationId xmlns:p14="http://schemas.microsoft.com/office/powerpoint/2010/main" val="13416916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87" name="Shape 87"/>
          <p:cNvSpPr>
            <a:spLocks noGrp="1"/>
          </p:cNvSpPr>
          <p:nvPr>
            <p:ph type="title"/>
          </p:nvPr>
        </p:nvSpPr>
        <p:spPr>
          <a:prstGeom prst="rect">
            <a:avLst/>
          </a:prstGeom>
        </p:spPr>
        <p:txBody>
          <a:bodyPr/>
          <a:lstStyle>
            <a:lvl1pPr>
              <a:defRPr sz="3600"/>
            </a:lvl1pPr>
          </a:lstStyle>
          <a:p>
            <a:pPr lvl="0">
              <a:defRPr sz="1800">
                <a:solidFill>
                  <a:srgbClr val="000000"/>
                </a:solidFill>
              </a:defRPr>
            </a:pPr>
            <a:r>
              <a:rPr sz="2700">
                <a:solidFill>
                  <a:srgbClr val="F6F6F6"/>
                </a:solidFill>
              </a:rPr>
              <a:t>EMDR ASSOCIATION IN THE FIELD-  EARTHQUAKES IN ITALY</a:t>
            </a:r>
          </a:p>
        </p:txBody>
      </p:sp>
      <p:sp>
        <p:nvSpPr>
          <p:cNvPr id="88" name="Shape 88"/>
          <p:cNvSpPr>
            <a:spLocks noGrp="1"/>
          </p:cNvSpPr>
          <p:nvPr>
            <p:ph type="body" idx="1"/>
          </p:nvPr>
        </p:nvSpPr>
        <p:spPr>
          <a:prstGeom prst="rect">
            <a:avLst/>
          </a:prstGeom>
        </p:spPr>
        <p:txBody>
          <a:bodyPr/>
          <a:lstStyle/>
          <a:p>
            <a:pPr lvl="0"/>
            <a:endParaRPr dirty="0"/>
          </a:p>
        </p:txBody>
      </p:sp>
      <p:sp>
        <p:nvSpPr>
          <p:cNvPr id="89" name="Shape 89"/>
          <p:cNvSpPr>
            <a:spLocks noGrp="1"/>
          </p:cNvSpPr>
          <p:nvPr>
            <p:ph type="sldNum" sz="quarter" idx="4294967295"/>
          </p:nvPr>
        </p:nvSpPr>
        <p:spPr>
          <a:xfrm>
            <a:off x="6457950" y="5660469"/>
            <a:ext cx="2057400" cy="201931"/>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sz="900">
                <a:solidFill>
                  <a:srgbClr val="F6F6F6"/>
                </a:solidFill>
              </a:rPr>
              <a:t>3</a:t>
            </a:fld>
            <a:endParaRPr sz="900">
              <a:solidFill>
                <a:srgbClr val="F6F6F6"/>
              </a:solidFill>
            </a:endParaRPr>
          </a:p>
        </p:txBody>
      </p:sp>
      <p:pic>
        <p:nvPicPr>
          <p:cNvPr id="90" name="image3.jpg" descr="C:\Users\Chiara\Desktop\images (1).jpg"/>
          <p:cNvPicPr/>
          <p:nvPr/>
        </p:nvPicPr>
        <p:blipFill>
          <a:blip r:embed="rId2">
            <a:extLst/>
          </a:blip>
          <a:stretch>
            <a:fillRect/>
          </a:stretch>
        </p:blipFill>
        <p:spPr>
          <a:xfrm>
            <a:off x="1331640" y="2132856"/>
            <a:ext cx="2499718" cy="3482257"/>
          </a:xfrm>
          <a:prstGeom prst="rect">
            <a:avLst/>
          </a:prstGeom>
          <a:ln w="12700">
            <a:miter lim="400000"/>
          </a:ln>
        </p:spPr>
      </p:pic>
      <p:sp>
        <p:nvSpPr>
          <p:cNvPr id="91" name="Shape 91"/>
          <p:cNvSpPr/>
          <p:nvPr/>
        </p:nvSpPr>
        <p:spPr>
          <a:xfrm flipH="1">
            <a:off x="2500908" y="2627085"/>
            <a:ext cx="2935189" cy="347293"/>
          </a:xfrm>
          <a:prstGeom prst="line">
            <a:avLst/>
          </a:prstGeom>
          <a:ln w="38100">
            <a:solidFill>
              <a:srgbClr val="CCB661"/>
            </a:solidFill>
            <a:tailEnd type="triangle"/>
          </a:ln>
        </p:spPr>
        <p:txBody>
          <a:bodyPr lIns="0" tIns="0" rIns="0" bIns="0"/>
          <a:lstStyle/>
          <a:p>
            <a:pPr lvl="0">
              <a:defRPr sz="1200">
                <a:latin typeface="+mj-lt"/>
                <a:ea typeface="+mj-ea"/>
                <a:cs typeface="+mj-cs"/>
                <a:sym typeface="Helvetica"/>
              </a:defRPr>
            </a:pPr>
            <a:endParaRPr sz="900"/>
          </a:p>
        </p:txBody>
      </p:sp>
      <p:sp>
        <p:nvSpPr>
          <p:cNvPr id="92" name="Shape 92"/>
          <p:cNvSpPr/>
          <p:nvPr/>
        </p:nvSpPr>
        <p:spPr>
          <a:xfrm>
            <a:off x="5436096" y="2493163"/>
            <a:ext cx="2484277" cy="369332"/>
          </a:xfrm>
          <a:prstGeom prst="rect">
            <a:avLst/>
          </a:prstGeom>
          <a:ln w="12700">
            <a:miter lim="400000"/>
          </a:ln>
          <a:extLst>
            <a:ext uri="{C572A759-6A51-4108-AA02-DFA0A04FC94B}">
              <ma14:wrappingTextBoxFlag xmlns:ma14="http://schemas.microsoft.com/office/mac/drawingml/2011/main" val="1"/>
            </a:ext>
          </a:extLst>
        </p:spPr>
        <p:txBody>
          <a:bodyPr lIns="34289" rIns="34289">
            <a:spAutoFit/>
          </a:bodyPr>
          <a:lstStyle>
            <a:lvl1pPr>
              <a:defRPr sz="2400">
                <a:solidFill>
                  <a:srgbClr val="FFFFFF"/>
                </a:solidFill>
              </a:defRPr>
            </a:lvl1pPr>
          </a:lstStyle>
          <a:p>
            <a:pPr lvl="0">
              <a:defRPr sz="1800">
                <a:solidFill>
                  <a:srgbClr val="000000"/>
                </a:solidFill>
              </a:defRPr>
            </a:pPr>
            <a:r>
              <a:rPr sz="1800" dirty="0"/>
              <a:t>Emilia, 2012</a:t>
            </a:r>
          </a:p>
        </p:txBody>
      </p:sp>
      <p:sp>
        <p:nvSpPr>
          <p:cNvPr id="93" name="Shape 93"/>
          <p:cNvSpPr/>
          <p:nvPr/>
        </p:nvSpPr>
        <p:spPr>
          <a:xfrm>
            <a:off x="3599892" y="2402886"/>
            <a:ext cx="108013" cy="108013"/>
          </a:xfrm>
          <a:prstGeom prst="line">
            <a:avLst/>
          </a:prstGeom>
          <a:ln w="38100">
            <a:solidFill>
              <a:srgbClr val="CCB661"/>
            </a:solidFill>
            <a:tailEnd type="triangle"/>
          </a:ln>
        </p:spPr>
        <p:txBody>
          <a:bodyPr lIns="0" tIns="0" rIns="0" bIns="0"/>
          <a:lstStyle/>
          <a:p>
            <a:pPr lvl="0">
              <a:defRPr sz="1200">
                <a:latin typeface="+mj-lt"/>
                <a:ea typeface="+mj-ea"/>
                <a:cs typeface="+mj-cs"/>
                <a:sym typeface="Helvetica"/>
              </a:defRPr>
            </a:pPr>
            <a:endParaRPr sz="900"/>
          </a:p>
        </p:txBody>
      </p:sp>
      <p:sp>
        <p:nvSpPr>
          <p:cNvPr id="94" name="Shape 94"/>
          <p:cNvSpPr/>
          <p:nvPr/>
        </p:nvSpPr>
        <p:spPr>
          <a:xfrm flipH="1">
            <a:off x="2478391" y="3081481"/>
            <a:ext cx="3100858" cy="747194"/>
          </a:xfrm>
          <a:prstGeom prst="line">
            <a:avLst/>
          </a:prstGeom>
          <a:ln w="38100">
            <a:solidFill>
              <a:srgbClr val="CCB661"/>
            </a:solidFill>
            <a:tailEnd type="triangle"/>
          </a:ln>
        </p:spPr>
        <p:txBody>
          <a:bodyPr lIns="0" tIns="0" rIns="0" bIns="0"/>
          <a:lstStyle/>
          <a:p>
            <a:pPr lvl="0">
              <a:defRPr sz="1200">
                <a:latin typeface="+mj-lt"/>
                <a:ea typeface="+mj-ea"/>
                <a:cs typeface="+mj-cs"/>
                <a:sym typeface="Helvetica"/>
              </a:defRPr>
            </a:pPr>
            <a:endParaRPr sz="900"/>
          </a:p>
        </p:txBody>
      </p:sp>
      <p:sp>
        <p:nvSpPr>
          <p:cNvPr id="95" name="Shape 95"/>
          <p:cNvSpPr/>
          <p:nvPr/>
        </p:nvSpPr>
        <p:spPr>
          <a:xfrm>
            <a:off x="5579250" y="3852693"/>
            <a:ext cx="2421751" cy="369332"/>
          </a:xfrm>
          <a:prstGeom prst="rect">
            <a:avLst/>
          </a:prstGeom>
          <a:ln w="12700">
            <a:miter lim="400000"/>
          </a:ln>
          <a:extLst>
            <a:ext uri="{C572A759-6A51-4108-AA02-DFA0A04FC94B}">
              <ma14:wrappingTextBoxFlag xmlns:ma14="http://schemas.microsoft.com/office/mac/drawingml/2011/main" val="1"/>
            </a:ext>
          </a:extLst>
        </p:spPr>
        <p:txBody>
          <a:bodyPr lIns="34289" rIns="34289">
            <a:spAutoFit/>
          </a:bodyPr>
          <a:lstStyle>
            <a:lvl1pPr>
              <a:defRPr>
                <a:solidFill>
                  <a:srgbClr val="FFFFFF"/>
                </a:solidFill>
              </a:defRPr>
            </a:lvl1pPr>
          </a:lstStyle>
          <a:p>
            <a:pPr lvl="0">
              <a:defRPr>
                <a:solidFill>
                  <a:srgbClr val="000000"/>
                </a:solidFill>
              </a:defRPr>
            </a:pPr>
            <a:r>
              <a:rPr sz="1050" dirty="0"/>
              <a:t> </a:t>
            </a:r>
            <a:r>
              <a:rPr sz="1800" dirty="0"/>
              <a:t>San Giuliano, 2002</a:t>
            </a:r>
          </a:p>
        </p:txBody>
      </p:sp>
      <p:sp>
        <p:nvSpPr>
          <p:cNvPr id="96" name="Shape 96"/>
          <p:cNvSpPr/>
          <p:nvPr/>
        </p:nvSpPr>
        <p:spPr>
          <a:xfrm flipH="1">
            <a:off x="2735796" y="3650206"/>
            <a:ext cx="2843455" cy="54006"/>
          </a:xfrm>
          <a:prstGeom prst="line">
            <a:avLst/>
          </a:prstGeom>
          <a:ln w="38100">
            <a:solidFill>
              <a:srgbClr val="CCB661"/>
            </a:solidFill>
            <a:tailEnd type="triangle"/>
          </a:ln>
        </p:spPr>
        <p:txBody>
          <a:bodyPr lIns="0" tIns="0" rIns="0" bIns="0"/>
          <a:lstStyle/>
          <a:p>
            <a:pPr lvl="0">
              <a:defRPr sz="1200">
                <a:latin typeface="+mj-lt"/>
                <a:ea typeface="+mj-ea"/>
                <a:cs typeface="+mj-cs"/>
                <a:sym typeface="Helvetica"/>
              </a:defRPr>
            </a:pPr>
            <a:endParaRPr sz="900"/>
          </a:p>
        </p:txBody>
      </p:sp>
      <p:sp>
        <p:nvSpPr>
          <p:cNvPr id="97" name="Shape 97"/>
          <p:cNvSpPr/>
          <p:nvPr/>
        </p:nvSpPr>
        <p:spPr>
          <a:xfrm>
            <a:off x="5579250" y="3468974"/>
            <a:ext cx="2341123" cy="369332"/>
          </a:xfrm>
          <a:prstGeom prst="rect">
            <a:avLst/>
          </a:prstGeom>
          <a:ln w="12700">
            <a:miter lim="400000"/>
          </a:ln>
          <a:extLst>
            <a:ext uri="{C572A759-6A51-4108-AA02-DFA0A04FC94B}">
              <ma14:wrappingTextBoxFlag xmlns:ma14="http://schemas.microsoft.com/office/mac/drawingml/2011/main" val="1"/>
            </a:ext>
          </a:extLst>
        </p:spPr>
        <p:txBody>
          <a:bodyPr lIns="34289" rIns="34289">
            <a:spAutoFit/>
          </a:bodyPr>
          <a:lstStyle>
            <a:lvl1pPr>
              <a:defRPr>
                <a:solidFill>
                  <a:srgbClr val="FFFFFF"/>
                </a:solidFill>
              </a:defRPr>
            </a:lvl1pPr>
          </a:lstStyle>
          <a:p>
            <a:pPr lvl="0">
              <a:defRPr>
                <a:solidFill>
                  <a:srgbClr val="000000"/>
                </a:solidFill>
              </a:defRPr>
            </a:pPr>
            <a:r>
              <a:rPr sz="1800" dirty="0"/>
              <a:t>L’Aquila,  2009</a:t>
            </a:r>
          </a:p>
        </p:txBody>
      </p:sp>
      <p:sp>
        <p:nvSpPr>
          <p:cNvPr id="98" name="Shape 98"/>
          <p:cNvSpPr/>
          <p:nvPr/>
        </p:nvSpPr>
        <p:spPr>
          <a:xfrm flipH="1" flipV="1">
            <a:off x="3076916" y="3931409"/>
            <a:ext cx="2502333" cy="95411"/>
          </a:xfrm>
          <a:prstGeom prst="line">
            <a:avLst/>
          </a:prstGeom>
          <a:ln w="38100">
            <a:solidFill>
              <a:srgbClr val="CCB661"/>
            </a:solidFill>
            <a:tailEnd type="triangle"/>
          </a:ln>
        </p:spPr>
        <p:txBody>
          <a:bodyPr lIns="0" tIns="0" rIns="0" bIns="0"/>
          <a:lstStyle/>
          <a:p>
            <a:pPr lvl="0">
              <a:defRPr sz="1200">
                <a:latin typeface="+mj-lt"/>
                <a:ea typeface="+mj-ea"/>
                <a:cs typeface="+mj-cs"/>
                <a:sym typeface="Helvetica"/>
              </a:defRPr>
            </a:pPr>
            <a:endParaRPr sz="900"/>
          </a:p>
        </p:txBody>
      </p:sp>
      <p:sp>
        <p:nvSpPr>
          <p:cNvPr id="99" name="Shape 99"/>
          <p:cNvSpPr/>
          <p:nvPr/>
        </p:nvSpPr>
        <p:spPr>
          <a:xfrm>
            <a:off x="5579250" y="2935547"/>
            <a:ext cx="2233111" cy="646331"/>
          </a:xfrm>
          <a:prstGeom prst="rect">
            <a:avLst/>
          </a:prstGeom>
          <a:ln w="12700">
            <a:miter lim="400000"/>
          </a:ln>
          <a:extLst>
            <a:ext uri="{C572A759-6A51-4108-AA02-DFA0A04FC94B}">
              <ma14:wrappingTextBoxFlag xmlns:ma14="http://schemas.microsoft.com/office/mac/drawingml/2011/main" val="1"/>
            </a:ext>
          </a:extLst>
        </p:spPr>
        <p:txBody>
          <a:bodyPr lIns="34289" rIns="34289">
            <a:spAutoFit/>
          </a:bodyPr>
          <a:lstStyle>
            <a:lvl1pPr>
              <a:defRPr sz="2400">
                <a:solidFill>
                  <a:srgbClr val="FFFFFF"/>
                </a:solidFill>
              </a:defRPr>
            </a:lvl1pPr>
          </a:lstStyle>
          <a:p>
            <a:pPr lvl="0">
              <a:defRPr sz="1800">
                <a:solidFill>
                  <a:srgbClr val="000000"/>
                </a:solidFill>
              </a:defRPr>
            </a:pPr>
            <a:r>
              <a:rPr sz="1800" dirty="0"/>
              <a:t>Amatrice</a:t>
            </a:r>
            <a:r>
              <a:rPr lang="it-IT" sz="1800" dirty="0"/>
              <a:t>-Norcia</a:t>
            </a:r>
            <a:r>
              <a:rPr sz="1800" dirty="0"/>
              <a:t>,2016</a:t>
            </a:r>
          </a:p>
        </p:txBody>
      </p:sp>
    </p:spTree>
    <p:extLst>
      <p:ext uri="{BB962C8B-B14F-4D97-AF65-F5344CB8AC3E}">
        <p14:creationId xmlns:p14="http://schemas.microsoft.com/office/powerpoint/2010/main" val="19090029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chemeClr val="bg1"/>
                </a:solidFill>
              </a:rPr>
              <a:t>THE</a:t>
            </a:r>
            <a:r>
              <a:rPr lang="it-IT" dirty="0" smtClean="0">
                <a:solidFill>
                  <a:srgbClr val="FFC000"/>
                </a:solidFill>
              </a:rPr>
              <a:t> </a:t>
            </a:r>
            <a:r>
              <a:rPr lang="it-IT" dirty="0" smtClean="0">
                <a:solidFill>
                  <a:schemeClr val="bg1"/>
                </a:solidFill>
              </a:rPr>
              <a:t>OVERALL</a:t>
            </a:r>
            <a:r>
              <a:rPr lang="it-IT" dirty="0" smtClean="0">
                <a:solidFill>
                  <a:srgbClr val="FFC000"/>
                </a:solidFill>
              </a:rPr>
              <a:t> GOAL </a:t>
            </a:r>
            <a:r>
              <a:rPr lang="it-IT" dirty="0" smtClean="0">
                <a:solidFill>
                  <a:schemeClr val="bg1"/>
                </a:solidFill>
              </a:rPr>
              <a:t>OF EEI IN POST DISASTER:</a:t>
            </a:r>
            <a:r>
              <a:rPr lang="it-IT" dirty="0">
                <a:solidFill>
                  <a:srgbClr val="FFC000"/>
                </a:solidFill>
              </a:rPr>
              <a:t/>
            </a:r>
            <a:br>
              <a:rPr lang="it-IT" dirty="0">
                <a:solidFill>
                  <a:srgbClr val="FFC000"/>
                </a:solidFill>
              </a:rPr>
            </a:br>
            <a:endParaRPr lang="it-IT" dirty="0"/>
          </a:p>
        </p:txBody>
      </p:sp>
      <p:sp>
        <p:nvSpPr>
          <p:cNvPr id="3" name="Segnaposto testo 2"/>
          <p:cNvSpPr>
            <a:spLocks noGrp="1"/>
          </p:cNvSpPr>
          <p:nvPr>
            <p:ph type="body" idx="1"/>
          </p:nvPr>
        </p:nvSpPr>
        <p:spPr/>
        <p:txBody>
          <a:bodyPr/>
          <a:lstStyle/>
          <a:p>
            <a:pPr marL="0" indent="0" algn="just">
              <a:lnSpc>
                <a:spcPct val="150000"/>
              </a:lnSpc>
              <a:buNone/>
            </a:pPr>
            <a:r>
              <a:rPr lang="it-IT" sz="2800" dirty="0" smtClean="0"/>
              <a:t>I</a:t>
            </a:r>
            <a:r>
              <a:rPr lang="en-US" sz="2800" dirty="0" err="1"/>
              <a:t>mmediately</a:t>
            </a:r>
            <a:r>
              <a:rPr lang="en-US" sz="2800" dirty="0"/>
              <a:t> reduce the intensity, duration, and number of acute stress symptoms, enabling survivors to move forward with their lives and be free of the trauma they experienced.</a:t>
            </a:r>
          </a:p>
          <a:p>
            <a:endParaRPr lang="it-IT" sz="2800" dirty="0"/>
          </a:p>
          <a:p>
            <a:endParaRPr lang="it-IT" dirty="0"/>
          </a:p>
        </p:txBody>
      </p:sp>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0464" y="6266687"/>
            <a:ext cx="452470" cy="426061"/>
          </a:xfrm>
          <a:prstGeom prst="rect">
            <a:avLst/>
          </a:prstGeom>
        </p:spPr>
      </p:pic>
    </p:spTree>
    <p:extLst>
      <p:ext uri="{BB962C8B-B14F-4D97-AF65-F5344CB8AC3E}">
        <p14:creationId xmlns:p14="http://schemas.microsoft.com/office/powerpoint/2010/main" val="1110207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Policy </a:t>
            </a:r>
            <a:r>
              <a:rPr lang="it-IT" dirty="0" smtClean="0"/>
              <a:t>Planning</a:t>
            </a:r>
            <a:r>
              <a:rPr lang="it-IT" dirty="0"/>
              <a:t>: </a:t>
            </a:r>
            <a:r>
              <a:rPr lang="it-IT" dirty="0" err="1" smtClean="0"/>
              <a:t>Who</a:t>
            </a:r>
            <a:r>
              <a:rPr lang="it-IT" dirty="0" smtClean="0"/>
              <a:t> </a:t>
            </a:r>
            <a:r>
              <a:rPr lang="it-IT" dirty="0" err="1"/>
              <a:t>R</a:t>
            </a:r>
            <a:r>
              <a:rPr lang="it-IT" dirty="0" err="1" smtClean="0"/>
              <a:t>equires</a:t>
            </a:r>
            <a:r>
              <a:rPr lang="it-IT" dirty="0" smtClean="0"/>
              <a:t> EMDR </a:t>
            </a:r>
            <a:r>
              <a:rPr lang="it-IT" dirty="0" err="1" smtClean="0"/>
              <a:t>Early</a:t>
            </a:r>
            <a:r>
              <a:rPr lang="it-IT" dirty="0" smtClean="0"/>
              <a:t> </a:t>
            </a:r>
            <a:r>
              <a:rPr lang="it-IT" dirty="0" err="1" smtClean="0"/>
              <a:t>Intervention</a:t>
            </a:r>
            <a:r>
              <a:rPr lang="it-IT" dirty="0" smtClean="0"/>
              <a:t>?</a:t>
            </a:r>
            <a:endParaRPr lang="it-IT" dirty="0"/>
          </a:p>
        </p:txBody>
      </p:sp>
      <p:sp>
        <p:nvSpPr>
          <p:cNvPr id="3" name="Segnaposto testo 2"/>
          <p:cNvSpPr>
            <a:spLocks noGrp="1"/>
          </p:cNvSpPr>
          <p:nvPr>
            <p:ph type="body" idx="1"/>
          </p:nvPr>
        </p:nvSpPr>
        <p:spPr>
          <a:xfrm>
            <a:off x="561950" y="2678343"/>
            <a:ext cx="8020199" cy="3412363"/>
          </a:xfrm>
        </p:spPr>
        <p:txBody>
          <a:bodyPr/>
          <a:lstStyle/>
          <a:p>
            <a:pPr defTabSz="353246">
              <a:spcBef>
                <a:spcPts val="1758"/>
              </a:spcBef>
              <a:buNone/>
              <a:defRPr sz="1800">
                <a:solidFill>
                  <a:srgbClr val="000000"/>
                </a:solidFill>
              </a:defRPr>
            </a:pPr>
            <a:r>
              <a:rPr lang="en-US" sz="1800" dirty="0" smtClean="0">
                <a:solidFill>
                  <a:schemeClr val="bg1"/>
                </a:solidFill>
              </a:rPr>
              <a:t>Exposure groups may be those who nearly escaped death, are injured, are family members of the deceased and/or  have  witnessed a catastrophic event (i.e. rescue workers).</a:t>
            </a:r>
          </a:p>
          <a:p>
            <a:pPr defTabSz="353246">
              <a:spcBef>
                <a:spcPts val="1758"/>
              </a:spcBef>
              <a:buNone/>
              <a:defRPr sz="1800">
                <a:solidFill>
                  <a:srgbClr val="000000"/>
                </a:solidFill>
              </a:defRPr>
            </a:pPr>
            <a:endParaRPr lang="en-GB" sz="1800" dirty="0" smtClean="0">
              <a:solidFill>
                <a:schemeClr val="bg1"/>
              </a:solidFill>
            </a:endParaRPr>
          </a:p>
          <a:p>
            <a:pPr defTabSz="353246">
              <a:spcBef>
                <a:spcPts val="1758"/>
              </a:spcBef>
              <a:buNone/>
              <a:defRPr sz="1800">
                <a:solidFill>
                  <a:srgbClr val="000000"/>
                </a:solidFill>
              </a:defRPr>
            </a:pPr>
            <a:r>
              <a:rPr lang="en-GB" sz="1800" dirty="0" smtClean="0">
                <a:solidFill>
                  <a:schemeClr val="bg1"/>
                </a:solidFill>
              </a:rPr>
              <a:t>Yet, EEI recipients should be those </a:t>
            </a:r>
            <a:r>
              <a:rPr lang="en-GB" sz="1800" b="1" dirty="0" smtClean="0">
                <a:solidFill>
                  <a:schemeClr val="bg1"/>
                </a:solidFill>
              </a:rPr>
              <a:t>who are in sufficient distress</a:t>
            </a:r>
            <a:r>
              <a:rPr lang="en-GB" sz="1800" dirty="0" smtClean="0">
                <a:solidFill>
                  <a:schemeClr val="bg1"/>
                </a:solidFill>
              </a:rPr>
              <a:t> to require treatment, not only those who receive a formal diagnosis.</a:t>
            </a:r>
          </a:p>
          <a:p>
            <a:pPr defTabSz="353246">
              <a:spcBef>
                <a:spcPts val="1758"/>
              </a:spcBef>
              <a:buNone/>
              <a:defRPr sz="1800">
                <a:solidFill>
                  <a:srgbClr val="000000"/>
                </a:solidFill>
              </a:defRPr>
            </a:pPr>
            <a:endParaRPr lang="en-GB" sz="1800" dirty="0" smtClean="0">
              <a:solidFill>
                <a:schemeClr val="bg1"/>
              </a:solidFill>
            </a:endParaRPr>
          </a:p>
          <a:p>
            <a:pPr defTabSz="353246">
              <a:spcBef>
                <a:spcPts val="1758"/>
              </a:spcBef>
              <a:buNone/>
              <a:defRPr sz="1800">
                <a:solidFill>
                  <a:srgbClr val="000000"/>
                </a:solidFill>
              </a:defRPr>
            </a:pPr>
            <a:r>
              <a:rPr lang="en-GB" sz="1800" dirty="0" smtClean="0">
                <a:solidFill>
                  <a:schemeClr val="bg1"/>
                </a:solidFill>
              </a:rPr>
              <a:t>PTSD prevalence can be expected in the first year after disasters, within exposure groups.</a:t>
            </a:r>
            <a:endParaRPr lang="en-US" sz="1800" dirty="0">
              <a:solidFill>
                <a:schemeClr val="bg1"/>
              </a:solidFill>
            </a:endParaRPr>
          </a:p>
        </p:txBody>
      </p:sp>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spTree>
    <p:extLst>
      <p:ext uri="{BB962C8B-B14F-4D97-AF65-F5344CB8AC3E}">
        <p14:creationId xmlns:p14="http://schemas.microsoft.com/office/powerpoint/2010/main" val="33058267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en" dirty="0" smtClean="0"/>
              <a:t>EMDR </a:t>
            </a:r>
            <a:r>
              <a:rPr lang="en" dirty="0"/>
              <a:t>Early Interventions (EEI</a:t>
            </a:r>
            <a:r>
              <a:rPr lang="en" dirty="0" smtClean="0"/>
              <a:t>) in Post-Disaster</a:t>
            </a:r>
            <a:endParaRPr lang="it-IT" dirty="0"/>
          </a:p>
        </p:txBody>
      </p:sp>
      <p:sp>
        <p:nvSpPr>
          <p:cNvPr id="6" name="Segnaposto testo 5"/>
          <p:cNvSpPr>
            <a:spLocks noGrp="1"/>
          </p:cNvSpPr>
          <p:nvPr>
            <p:ph type="body" idx="1"/>
          </p:nvPr>
        </p:nvSpPr>
        <p:spPr>
          <a:xfrm>
            <a:off x="561900" y="2026025"/>
            <a:ext cx="8020199" cy="3753599"/>
          </a:xfrm>
        </p:spPr>
        <p:txBody>
          <a:bodyPr/>
          <a:lstStyle/>
          <a:p>
            <a:pPr lvl="0">
              <a:spcBef>
                <a:spcPts val="1000"/>
              </a:spcBef>
              <a:spcAft>
                <a:spcPts val="1000"/>
              </a:spcAft>
              <a:buNone/>
            </a:pPr>
            <a:r>
              <a:rPr lang="en-US" sz="1800" dirty="0" smtClean="0">
                <a:solidFill>
                  <a:schemeClr val="bg1"/>
                </a:solidFill>
                <a:latin typeface="Open Sans" panose="020B0604020202020204" charset="0"/>
                <a:ea typeface="Open Sans" panose="020B0604020202020204" charset="0"/>
                <a:cs typeface="Open Sans" panose="020B0604020202020204" charset="0"/>
              </a:rPr>
              <a:t>Early EMDR interventions (EEI) are for those clients involved in a recent traumatic event. </a:t>
            </a:r>
          </a:p>
          <a:p>
            <a:pPr>
              <a:spcBef>
                <a:spcPts val="1000"/>
              </a:spcBef>
              <a:spcAft>
                <a:spcPts val="1000"/>
              </a:spcAft>
              <a:buNone/>
            </a:pPr>
            <a:r>
              <a:rPr lang="en-US" sz="1800" dirty="0" smtClean="0">
                <a:solidFill>
                  <a:schemeClr val="bg1"/>
                </a:solidFill>
                <a:latin typeface="Open Sans" panose="020B0604020202020204" charset="0"/>
                <a:ea typeface="Open Sans" panose="020B0604020202020204" charset="0"/>
                <a:cs typeface="Open Sans" panose="020B0604020202020204" charset="0"/>
              </a:rPr>
              <a:t>The </a:t>
            </a:r>
            <a:r>
              <a:rPr lang="en-US" sz="1800" dirty="0">
                <a:solidFill>
                  <a:schemeClr val="bg1"/>
                </a:solidFill>
                <a:latin typeface="Open Sans" panose="020B0604020202020204" charset="0"/>
                <a:ea typeface="Open Sans" panose="020B0604020202020204" charset="0"/>
                <a:cs typeface="Open Sans" panose="020B0604020202020204" charset="0"/>
              </a:rPr>
              <a:t>memory of recent trauma differs from that of a more distant </a:t>
            </a:r>
            <a:r>
              <a:rPr lang="en-US" sz="1800" dirty="0" smtClean="0">
                <a:solidFill>
                  <a:schemeClr val="bg1"/>
                </a:solidFill>
                <a:latin typeface="Open Sans" panose="020B0604020202020204" charset="0"/>
                <a:ea typeface="Open Sans" panose="020B0604020202020204" charset="0"/>
                <a:cs typeface="Open Sans" panose="020B0604020202020204" charset="0"/>
              </a:rPr>
              <a:t>trauma:</a:t>
            </a:r>
          </a:p>
          <a:p>
            <a:pPr marL="285750" indent="-285750">
              <a:spcBef>
                <a:spcPts val="1000"/>
              </a:spcBef>
              <a:spcAft>
                <a:spcPts val="1000"/>
              </a:spcAft>
            </a:pPr>
            <a:r>
              <a:rPr lang="en-US" sz="1800" dirty="0" smtClean="0">
                <a:solidFill>
                  <a:schemeClr val="bg1"/>
                </a:solidFill>
                <a:latin typeface="Open Sans" panose="020B0604020202020204" charset="0"/>
                <a:ea typeface="Open Sans" panose="020B0604020202020204" charset="0"/>
                <a:cs typeface="Open Sans" panose="020B0604020202020204" charset="0"/>
              </a:rPr>
              <a:t>more </a:t>
            </a:r>
            <a:r>
              <a:rPr lang="en-US" sz="1800" dirty="0">
                <a:solidFill>
                  <a:schemeClr val="bg1"/>
                </a:solidFill>
                <a:latin typeface="Open Sans" panose="020B0604020202020204" charset="0"/>
                <a:ea typeface="Open Sans" panose="020B0604020202020204" charset="0"/>
                <a:cs typeface="Open Sans" panose="020B0604020202020204" charset="0"/>
              </a:rPr>
              <a:t>fragmented </a:t>
            </a:r>
            <a:endParaRPr lang="en-US" sz="1800" dirty="0" smtClean="0">
              <a:solidFill>
                <a:schemeClr val="bg1"/>
              </a:solidFill>
              <a:latin typeface="Open Sans" panose="020B0604020202020204" charset="0"/>
              <a:ea typeface="Open Sans" panose="020B0604020202020204" charset="0"/>
              <a:cs typeface="Open Sans" panose="020B0604020202020204" charset="0"/>
            </a:endParaRPr>
          </a:p>
          <a:p>
            <a:pPr marL="285750" indent="-285750">
              <a:spcBef>
                <a:spcPts val="1000"/>
              </a:spcBef>
              <a:spcAft>
                <a:spcPts val="1000"/>
              </a:spcAft>
            </a:pPr>
            <a:r>
              <a:rPr lang="en-US" sz="1800" dirty="0" smtClean="0">
                <a:solidFill>
                  <a:schemeClr val="bg1"/>
                </a:solidFill>
                <a:latin typeface="Open Sans" panose="020B0604020202020204" charset="0"/>
                <a:ea typeface="Open Sans" panose="020B0604020202020204" charset="0"/>
                <a:cs typeface="Open Sans" panose="020B0604020202020204" charset="0"/>
              </a:rPr>
              <a:t>unconsolidated </a:t>
            </a:r>
          </a:p>
          <a:p>
            <a:pPr marL="285750" indent="-285750">
              <a:spcBef>
                <a:spcPts val="1000"/>
              </a:spcBef>
              <a:spcAft>
                <a:spcPts val="1000"/>
              </a:spcAft>
            </a:pPr>
            <a:r>
              <a:rPr lang="en-US" sz="1800" dirty="0" smtClean="0">
                <a:solidFill>
                  <a:schemeClr val="bg1"/>
                </a:solidFill>
                <a:latin typeface="Open Sans" panose="020B0604020202020204" charset="0"/>
                <a:ea typeface="Open Sans" panose="020B0604020202020204" charset="0"/>
                <a:cs typeface="Open Sans" panose="020B0604020202020204" charset="0"/>
              </a:rPr>
              <a:t>less </a:t>
            </a:r>
            <a:r>
              <a:rPr lang="en-US" sz="1800" dirty="0">
                <a:solidFill>
                  <a:schemeClr val="bg1"/>
                </a:solidFill>
                <a:latin typeface="Open Sans" panose="020B0604020202020204" charset="0"/>
                <a:ea typeface="Open Sans" panose="020B0604020202020204" charset="0"/>
                <a:cs typeface="Open Sans" panose="020B0604020202020204" charset="0"/>
              </a:rPr>
              <a:t>integrated into a coherent, narrative sequence of </a:t>
            </a:r>
            <a:r>
              <a:rPr lang="en-US" sz="1800" dirty="0" smtClean="0">
                <a:solidFill>
                  <a:schemeClr val="bg1"/>
                </a:solidFill>
                <a:latin typeface="Open Sans" panose="020B0604020202020204" charset="0"/>
                <a:ea typeface="Open Sans" panose="020B0604020202020204" charset="0"/>
                <a:cs typeface="Open Sans" panose="020B0604020202020204" charset="0"/>
              </a:rPr>
              <a:t>events</a:t>
            </a:r>
          </a:p>
          <a:p>
            <a:pPr marL="0" indent="0">
              <a:buNone/>
            </a:pPr>
            <a:endParaRPr lang="it-IT" sz="2000" b="1" dirty="0" smtClean="0">
              <a:solidFill>
                <a:srgbClr val="FFC000"/>
              </a:solidFill>
            </a:endParaRPr>
          </a:p>
        </p:txBody>
      </p:sp>
      <p:pic>
        <p:nvPicPr>
          <p:cNvPr id="7" name="Immagin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0464" y="6266687"/>
            <a:ext cx="452470" cy="426061"/>
          </a:xfrm>
          <a:prstGeom prst="rect">
            <a:avLst/>
          </a:prstGeom>
        </p:spPr>
      </p:pic>
    </p:spTree>
    <p:extLst>
      <p:ext uri="{BB962C8B-B14F-4D97-AF65-F5344CB8AC3E}">
        <p14:creationId xmlns:p14="http://schemas.microsoft.com/office/powerpoint/2010/main" val="3282982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174" name="Shape 174"/>
          <p:cNvSpPr>
            <a:spLocks noGrp="1"/>
          </p:cNvSpPr>
          <p:nvPr>
            <p:ph type="body" idx="1"/>
          </p:nvPr>
        </p:nvSpPr>
        <p:spPr>
          <a:xfrm>
            <a:off x="840000" y="1805620"/>
            <a:ext cx="7675351" cy="4195130"/>
          </a:xfrm>
          <a:prstGeom prst="rect">
            <a:avLst/>
          </a:prstGeom>
        </p:spPr>
        <p:txBody>
          <a:bodyPr/>
          <a:lstStyle>
            <a:lvl1pPr marL="381000" indent="-381000" algn="just">
              <a:lnSpc>
                <a:spcPct val="120000"/>
              </a:lnSpc>
              <a:spcBef>
                <a:spcPts val="1200"/>
              </a:spcBef>
              <a:buSzTx/>
              <a:buNone/>
              <a:defRPr sz="4500"/>
            </a:lvl1pPr>
          </a:lstStyle>
          <a:p>
            <a:pPr lvl="0">
              <a:defRPr sz="1800">
                <a:solidFill>
                  <a:srgbClr val="000000"/>
                </a:solidFill>
              </a:defRPr>
            </a:pPr>
            <a:r>
              <a:rPr sz="3375">
                <a:solidFill>
                  <a:srgbClr val="F6F6F6"/>
                </a:solidFill>
              </a:rPr>
              <a:t>  The goal is not to erase the memories of negative emotional experiences, but to process them, unlocking the neural connections that contain these memories: this is also called memory reconsolidation.</a:t>
            </a:r>
          </a:p>
        </p:txBody>
      </p:sp>
      <p:sp>
        <p:nvSpPr>
          <p:cNvPr id="175" name="Shape 175"/>
          <p:cNvSpPr>
            <a:spLocks noGrp="1"/>
          </p:cNvSpPr>
          <p:nvPr>
            <p:ph type="sldNum" sz="quarter" idx="4294967295"/>
          </p:nvPr>
        </p:nvSpPr>
        <p:spPr>
          <a:xfrm>
            <a:off x="6457950" y="5660469"/>
            <a:ext cx="2057400" cy="201931"/>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sz="900">
                <a:solidFill>
                  <a:srgbClr val="F6F6F6"/>
                </a:solidFill>
              </a:rPr>
              <a:t>7</a:t>
            </a:fld>
            <a:endParaRPr sz="900">
              <a:solidFill>
                <a:srgbClr val="F6F6F6"/>
              </a:solidFill>
            </a:endParaRPr>
          </a:p>
        </p:txBody>
      </p:sp>
    </p:spTree>
    <p:extLst>
      <p:ext uri="{BB962C8B-B14F-4D97-AF65-F5344CB8AC3E}">
        <p14:creationId xmlns:p14="http://schemas.microsoft.com/office/powerpoint/2010/main" val="3643195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13" name="Shape 113"/>
          <p:cNvSpPr>
            <a:spLocks noGrp="1"/>
          </p:cNvSpPr>
          <p:nvPr>
            <p:ph type="title"/>
          </p:nvPr>
        </p:nvSpPr>
        <p:spPr>
          <a:xfrm>
            <a:off x="628650" y="1029891"/>
            <a:ext cx="7886700" cy="780592"/>
          </a:xfrm>
          <a:prstGeom prst="rect">
            <a:avLst/>
          </a:prstGeom>
        </p:spPr>
        <p:txBody>
          <a:bodyPr>
            <a:normAutofit/>
          </a:bodyPr>
          <a:lstStyle>
            <a:lvl1pPr>
              <a:defRPr sz="3000" b="1"/>
            </a:lvl1pPr>
          </a:lstStyle>
          <a:p>
            <a:pPr lvl="0">
              <a:defRPr sz="1800" b="0">
                <a:solidFill>
                  <a:srgbClr val="000000"/>
                </a:solidFill>
              </a:defRPr>
            </a:pPr>
            <a:r>
              <a:rPr sz="2100" dirty="0">
                <a:solidFill>
                  <a:srgbClr val="F6F6F6"/>
                </a:solidFill>
              </a:rPr>
              <a:t>Ways of reprocessing during EMDR sessions</a:t>
            </a:r>
          </a:p>
        </p:txBody>
      </p:sp>
      <p:sp>
        <p:nvSpPr>
          <p:cNvPr id="114" name="Shape 114"/>
          <p:cNvSpPr>
            <a:spLocks noGrp="1"/>
          </p:cNvSpPr>
          <p:nvPr>
            <p:ph type="body" idx="1"/>
          </p:nvPr>
        </p:nvSpPr>
        <p:spPr>
          <a:xfrm>
            <a:off x="628649" y="2042275"/>
            <a:ext cx="7886702" cy="3958475"/>
          </a:xfrm>
          <a:prstGeom prst="rect">
            <a:avLst/>
          </a:prstGeom>
        </p:spPr>
        <p:txBody>
          <a:bodyPr>
            <a:normAutofit/>
          </a:bodyPr>
          <a:lstStyle/>
          <a:p>
            <a:pPr marL="296265" indent="-296265" algn="just">
              <a:lnSpc>
                <a:spcPct val="120000"/>
              </a:lnSpc>
              <a:spcBef>
                <a:spcPts val="450"/>
              </a:spcBef>
              <a:defRPr sz="1800">
                <a:solidFill>
                  <a:srgbClr val="000000"/>
                </a:solidFill>
              </a:defRPr>
            </a:pPr>
            <a:r>
              <a:rPr sz="1950" dirty="0">
                <a:solidFill>
                  <a:srgbClr val="F6F6F6"/>
                </a:solidFill>
              </a:rPr>
              <a:t>Resolution of sensorial fragments, that remain «trapped» in the memory in a disfunctional way (smells, sounds, etc.). Once these are desensitized, the level of disturbance falls to zero</a:t>
            </a:r>
          </a:p>
          <a:p>
            <a:pPr marL="296265" indent="-296265" algn="just">
              <a:lnSpc>
                <a:spcPct val="120000"/>
              </a:lnSpc>
              <a:spcBef>
                <a:spcPts val="450"/>
              </a:spcBef>
              <a:defRPr sz="1800">
                <a:solidFill>
                  <a:srgbClr val="000000"/>
                </a:solidFill>
              </a:defRPr>
            </a:pPr>
            <a:r>
              <a:rPr sz="1950" dirty="0">
                <a:solidFill>
                  <a:srgbClr val="F6F6F6"/>
                </a:solidFill>
              </a:rPr>
              <a:t>Cognitive changes in people’s perspective: «I can protect myself», «I can count on me», «I am stronger that what I thought». Their point of view broadens and guilt diminishes</a:t>
            </a:r>
          </a:p>
          <a:p>
            <a:pPr marL="296265" indent="-296265" algn="just">
              <a:lnSpc>
                <a:spcPct val="120000"/>
              </a:lnSpc>
              <a:spcBef>
                <a:spcPts val="450"/>
              </a:spcBef>
              <a:defRPr sz="1800">
                <a:solidFill>
                  <a:srgbClr val="000000"/>
                </a:solidFill>
              </a:defRPr>
            </a:pPr>
            <a:r>
              <a:rPr sz="1950" dirty="0">
                <a:solidFill>
                  <a:srgbClr val="F6F6F6"/>
                </a:solidFill>
              </a:rPr>
              <a:t>Focusing and recognizing what they had done during the </a:t>
            </a:r>
            <a:r>
              <a:rPr lang="it-IT" sz="1950" dirty="0" err="1" smtClean="0">
                <a:solidFill>
                  <a:srgbClr val="F6F6F6"/>
                </a:solidFill>
              </a:rPr>
              <a:t>earthquake</a:t>
            </a:r>
            <a:endParaRPr sz="1950" dirty="0">
              <a:solidFill>
                <a:srgbClr val="F6F6F6"/>
              </a:solidFill>
            </a:endParaRPr>
          </a:p>
          <a:p>
            <a:pPr marL="296265" indent="-296265" algn="just">
              <a:lnSpc>
                <a:spcPct val="120000"/>
              </a:lnSpc>
              <a:spcBef>
                <a:spcPts val="450"/>
              </a:spcBef>
              <a:defRPr sz="1800">
                <a:solidFill>
                  <a:srgbClr val="000000"/>
                </a:solidFill>
              </a:defRPr>
            </a:pPr>
            <a:r>
              <a:rPr sz="1950" dirty="0">
                <a:solidFill>
                  <a:srgbClr val="F6F6F6"/>
                </a:solidFill>
              </a:rPr>
              <a:t>Switching from a feeling of not having control to a belief of having had control</a:t>
            </a:r>
          </a:p>
        </p:txBody>
      </p:sp>
      <p:sp>
        <p:nvSpPr>
          <p:cNvPr id="115" name="Shape 115"/>
          <p:cNvSpPr>
            <a:spLocks noGrp="1"/>
          </p:cNvSpPr>
          <p:nvPr>
            <p:ph type="sldNum" sz="quarter" idx="4294967295"/>
          </p:nvPr>
        </p:nvSpPr>
        <p:spPr>
          <a:xfrm>
            <a:off x="6457950" y="5660469"/>
            <a:ext cx="2057400" cy="201931"/>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sz="900">
                <a:solidFill>
                  <a:srgbClr val="F6F6F6"/>
                </a:solidFill>
              </a:rPr>
              <a:t>8</a:t>
            </a:fld>
            <a:endParaRPr sz="900">
              <a:solidFill>
                <a:srgbClr val="F6F6F6"/>
              </a:solidFill>
            </a:endParaRPr>
          </a:p>
        </p:txBody>
      </p:sp>
    </p:spTree>
    <p:extLst>
      <p:ext uri="{BB962C8B-B14F-4D97-AF65-F5344CB8AC3E}">
        <p14:creationId xmlns:p14="http://schemas.microsoft.com/office/powerpoint/2010/main" val="11842146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30"/>
        <p:cNvGrpSpPr/>
        <p:nvPr/>
      </p:nvGrpSpPr>
      <p:grpSpPr>
        <a:xfrm>
          <a:off x="0" y="0"/>
          <a:ext cx="0" cy="0"/>
          <a:chOff x="0" y="0"/>
          <a:chExt cx="0" cy="0"/>
        </a:xfrm>
      </p:grpSpPr>
      <p:sp>
        <p:nvSpPr>
          <p:cNvPr id="132" name="Shape 132"/>
          <p:cNvSpPr txBox="1">
            <a:spLocks noGrp="1"/>
          </p:cNvSpPr>
          <p:nvPr>
            <p:ph type="title"/>
          </p:nvPr>
        </p:nvSpPr>
        <p:spPr>
          <a:prstGeom prst="rect">
            <a:avLst/>
          </a:prstGeom>
        </p:spPr>
        <p:txBody>
          <a:bodyPr lIns="91425" tIns="91425" rIns="91425" bIns="91425" anchor="t" anchorCtr="0">
            <a:noAutofit/>
          </a:bodyPr>
          <a:lstStyle/>
          <a:p>
            <a:pPr lvl="0"/>
            <a:r>
              <a:rPr lang="en" dirty="0" smtClean="0"/>
              <a:t>EMDR EI </a:t>
            </a:r>
            <a:r>
              <a:rPr lang="en" dirty="0" smtClean="0">
                <a:solidFill>
                  <a:srgbClr val="FFC800"/>
                </a:solidFill>
              </a:rPr>
              <a:t>POST - DISASTER </a:t>
            </a:r>
            <a:r>
              <a:rPr lang="en" dirty="0"/>
              <a:t>INTERVENTIONS </a:t>
            </a:r>
            <a:r>
              <a:rPr lang="en" dirty="0" smtClean="0"/>
              <a:t>PROVIDE:</a:t>
            </a:r>
            <a:endParaRPr lang="en" dirty="0"/>
          </a:p>
        </p:txBody>
      </p:sp>
      <p:sp>
        <p:nvSpPr>
          <p:cNvPr id="131" name="Shape 131"/>
          <p:cNvSpPr txBox="1">
            <a:spLocks noGrp="1"/>
          </p:cNvSpPr>
          <p:nvPr>
            <p:ph type="body" idx="1"/>
          </p:nvPr>
        </p:nvSpPr>
        <p:spPr>
          <a:xfrm>
            <a:off x="457200" y="2201534"/>
            <a:ext cx="8020199" cy="3753599"/>
          </a:xfrm>
          <a:prstGeom prst="rect">
            <a:avLst/>
          </a:prstGeom>
        </p:spPr>
        <p:txBody>
          <a:bodyPr lIns="91425" tIns="91425" rIns="91425" bIns="91425" anchor="t" anchorCtr="0">
            <a:noAutofit/>
          </a:bodyPr>
          <a:lstStyle/>
          <a:p>
            <a:pPr>
              <a:lnSpc>
                <a:spcPct val="150000"/>
              </a:lnSpc>
              <a:buNone/>
            </a:pPr>
            <a:r>
              <a:rPr lang="en-US" sz="2000" dirty="0" smtClean="0">
                <a:solidFill>
                  <a:schemeClr val="bg1"/>
                </a:solidFill>
              </a:rPr>
              <a:t>Outreaching</a:t>
            </a:r>
            <a:endParaRPr lang="en-US" sz="2000" dirty="0" smtClean="0">
              <a:solidFill>
                <a:schemeClr val="bg1"/>
              </a:solidFill>
            </a:endParaRPr>
          </a:p>
          <a:p>
            <a:pPr>
              <a:lnSpc>
                <a:spcPct val="150000"/>
              </a:lnSpc>
              <a:buNone/>
            </a:pPr>
            <a:r>
              <a:rPr lang="en-US" sz="2000" dirty="0">
                <a:solidFill>
                  <a:schemeClr val="bg1"/>
                </a:solidFill>
              </a:rPr>
              <a:t>Critical Incident </a:t>
            </a:r>
            <a:r>
              <a:rPr lang="en-US" sz="2000" dirty="0" smtClean="0">
                <a:solidFill>
                  <a:schemeClr val="bg1"/>
                </a:solidFill>
              </a:rPr>
              <a:t>Stress Orientation (CISO)</a:t>
            </a:r>
          </a:p>
          <a:p>
            <a:pPr>
              <a:lnSpc>
                <a:spcPct val="150000"/>
              </a:lnSpc>
              <a:buNone/>
            </a:pPr>
            <a:r>
              <a:rPr lang="it-IT" sz="2000" dirty="0" err="1" smtClean="0">
                <a:solidFill>
                  <a:schemeClr val="bg1"/>
                </a:solidFill>
              </a:rPr>
              <a:t>Psychoeducation</a:t>
            </a:r>
            <a:endParaRPr lang="it-IT" sz="2000" dirty="0" smtClean="0"/>
          </a:p>
          <a:p>
            <a:pPr>
              <a:lnSpc>
                <a:spcPct val="150000"/>
              </a:lnSpc>
              <a:buNone/>
            </a:pPr>
            <a:r>
              <a:rPr lang="it-IT" sz="2000" dirty="0" err="1" smtClean="0"/>
              <a:t>Psychological</a:t>
            </a:r>
            <a:r>
              <a:rPr lang="it-IT" sz="2000" dirty="0" smtClean="0"/>
              <a:t> </a:t>
            </a:r>
            <a:r>
              <a:rPr lang="it-IT" sz="2000" dirty="0" err="1" smtClean="0"/>
              <a:t>support</a:t>
            </a:r>
            <a:r>
              <a:rPr lang="it-IT" sz="2000" dirty="0" smtClean="0"/>
              <a:t> for rescue </a:t>
            </a:r>
            <a:r>
              <a:rPr lang="it-IT" sz="2000" dirty="0" err="1" smtClean="0"/>
              <a:t>workers</a:t>
            </a:r>
            <a:endParaRPr lang="it-IT" sz="2000" dirty="0"/>
          </a:p>
          <a:p>
            <a:pPr>
              <a:lnSpc>
                <a:spcPct val="150000"/>
              </a:lnSpc>
              <a:buNone/>
            </a:pPr>
            <a:r>
              <a:rPr lang="it-IT" sz="2000" dirty="0" err="1" smtClean="0"/>
              <a:t>Provide</a:t>
            </a:r>
            <a:r>
              <a:rPr lang="it-IT" sz="2000" dirty="0" smtClean="0"/>
              <a:t> treatment to </a:t>
            </a:r>
            <a:r>
              <a:rPr lang="it-IT" sz="2000" dirty="0" err="1" smtClean="0"/>
              <a:t>survivors</a:t>
            </a:r>
            <a:r>
              <a:rPr lang="it-IT" sz="2000" dirty="0" smtClean="0"/>
              <a:t> with:</a:t>
            </a:r>
          </a:p>
          <a:p>
            <a:pPr marL="285750" indent="-285750">
              <a:lnSpc>
                <a:spcPct val="150000"/>
              </a:lnSpc>
              <a:buFontTx/>
              <a:buChar char="-"/>
            </a:pPr>
            <a:r>
              <a:rPr lang="it-IT" sz="2000" dirty="0" smtClean="0">
                <a:solidFill>
                  <a:schemeClr val="bg1"/>
                </a:solidFill>
              </a:rPr>
              <a:t>EMDR Group sessions</a:t>
            </a:r>
          </a:p>
          <a:p>
            <a:pPr marL="285750" indent="-285750">
              <a:lnSpc>
                <a:spcPct val="150000"/>
              </a:lnSpc>
              <a:buFontTx/>
              <a:buChar char="-"/>
            </a:pPr>
            <a:r>
              <a:rPr lang="it-IT" sz="2000" dirty="0" smtClean="0">
                <a:solidFill>
                  <a:schemeClr val="bg1"/>
                </a:solidFill>
              </a:rPr>
              <a:t>EMDR </a:t>
            </a:r>
            <a:r>
              <a:rPr lang="it-IT" sz="2000" dirty="0" err="1" smtClean="0">
                <a:solidFill>
                  <a:schemeClr val="bg1"/>
                </a:solidFill>
              </a:rPr>
              <a:t>Individual</a:t>
            </a:r>
            <a:r>
              <a:rPr lang="it-IT" sz="2000" dirty="0" smtClean="0">
                <a:solidFill>
                  <a:schemeClr val="bg1"/>
                </a:solidFill>
              </a:rPr>
              <a:t> </a:t>
            </a:r>
            <a:r>
              <a:rPr lang="it-IT" sz="2000" dirty="0">
                <a:solidFill>
                  <a:schemeClr val="bg1"/>
                </a:solidFill>
              </a:rPr>
              <a:t>sessions </a:t>
            </a:r>
            <a:endParaRPr lang="it-IT" sz="2000" dirty="0" smtClean="0">
              <a:solidFill>
                <a:schemeClr val="bg1"/>
              </a:solidFill>
            </a:endParaRPr>
          </a:p>
          <a:p>
            <a:pPr>
              <a:buNone/>
            </a:pPr>
            <a:endParaRPr lang="en-US" sz="2000" dirty="0" smtClean="0">
              <a:solidFill>
                <a:schemeClr val="bg1"/>
              </a:solidFill>
              <a:latin typeface="Open Sans" panose="020B0604020202020204" charset="0"/>
              <a:ea typeface="Open Sans" panose="020B0604020202020204" charset="0"/>
              <a:cs typeface="Open Sans" panose="020B0604020202020204" charset="0"/>
            </a:endParaRPr>
          </a:p>
          <a:p>
            <a:pPr marL="285750" indent="-285750">
              <a:lnSpc>
                <a:spcPct val="150000"/>
              </a:lnSpc>
              <a:buFontTx/>
              <a:buChar char="-"/>
            </a:pPr>
            <a:endParaRPr lang="it-IT" sz="2000" b="1" dirty="0">
              <a:solidFill>
                <a:schemeClr val="bg1"/>
              </a:solidFill>
            </a:endParaRPr>
          </a:p>
          <a:p>
            <a:pPr marL="0" indent="0">
              <a:lnSpc>
                <a:spcPct val="100000"/>
              </a:lnSpc>
              <a:buNone/>
            </a:pPr>
            <a:endParaRPr lang="it-IT" sz="2000" dirty="0"/>
          </a:p>
        </p:txBody>
      </p:sp>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 dirty="0">
                <a:latin typeface="Open Sans" panose="020B0604020202020204" charset="0"/>
                <a:ea typeface="Open Sans" panose="020B0604020202020204" charset="0"/>
                <a:cs typeface="Open Sans" panose="020B0604020202020204" charset="0"/>
              </a:rPr>
              <a:t>EMDR OUTREACH PROGRAM PARTNERS </a:t>
            </a:r>
            <a:endParaRPr lang="it-IT" dirty="0">
              <a:latin typeface="Open Sans" panose="020B0604020202020204" charset="0"/>
              <a:ea typeface="Open Sans" panose="020B0604020202020204" charset="0"/>
              <a:cs typeface="Open Sans" panose="020B0604020202020204" charset="0"/>
            </a:endParaRPr>
          </a:p>
        </p:txBody>
      </p:sp>
      <p:sp>
        <p:nvSpPr>
          <p:cNvPr id="3" name="Segnaposto testo 2"/>
          <p:cNvSpPr>
            <a:spLocks noGrp="1"/>
          </p:cNvSpPr>
          <p:nvPr>
            <p:ph type="body" idx="1"/>
          </p:nvPr>
        </p:nvSpPr>
        <p:spPr/>
        <p:txBody>
          <a:bodyPr/>
          <a:lstStyle/>
          <a:p>
            <a:pPr algn="just">
              <a:buFont typeface="Wingdings" panose="05000000000000000000" pitchFamily="2" charset="2"/>
              <a:buChar char="§"/>
            </a:pPr>
            <a:r>
              <a:rPr lang="it-IT" sz="2000" dirty="0"/>
              <a:t> </a:t>
            </a:r>
            <a:r>
              <a:rPr lang="it-IT" sz="2000" dirty="0" err="1"/>
              <a:t>Governments</a:t>
            </a:r>
            <a:r>
              <a:rPr lang="it-IT" sz="2000" dirty="0"/>
              <a:t> </a:t>
            </a:r>
            <a:r>
              <a:rPr lang="it-IT" sz="2000" dirty="0" err="1"/>
              <a:t>at</a:t>
            </a:r>
            <a:r>
              <a:rPr lang="it-IT" sz="2000" dirty="0"/>
              <a:t> a sub-</a:t>
            </a:r>
            <a:r>
              <a:rPr lang="it-IT" sz="2000" dirty="0" err="1"/>
              <a:t>national</a:t>
            </a:r>
            <a:r>
              <a:rPr lang="it-IT" sz="2000" dirty="0"/>
              <a:t> and </a:t>
            </a:r>
            <a:r>
              <a:rPr lang="it-IT" sz="2000" dirty="0" err="1"/>
              <a:t>local</a:t>
            </a:r>
            <a:r>
              <a:rPr lang="it-IT" sz="2000" dirty="0"/>
              <a:t> </a:t>
            </a:r>
            <a:r>
              <a:rPr lang="it-IT" sz="2000" dirty="0" err="1"/>
              <a:t>level</a:t>
            </a:r>
            <a:r>
              <a:rPr lang="it-IT" sz="2000" dirty="0"/>
              <a:t> </a:t>
            </a:r>
            <a:r>
              <a:rPr lang="it-IT" sz="2000" dirty="0" smtClean="0"/>
              <a:t> (</a:t>
            </a:r>
            <a:r>
              <a:rPr lang="it-IT" sz="2000" dirty="0" err="1"/>
              <a:t>municipalities</a:t>
            </a:r>
            <a:r>
              <a:rPr lang="it-IT" sz="2000" dirty="0"/>
              <a:t>)</a:t>
            </a:r>
          </a:p>
          <a:p>
            <a:pPr algn="just">
              <a:buFont typeface="Wingdings" panose="05000000000000000000" pitchFamily="2" charset="2"/>
              <a:buChar char="§"/>
            </a:pPr>
            <a:endParaRPr lang="it-IT" sz="2000" dirty="0"/>
          </a:p>
          <a:p>
            <a:pPr algn="just">
              <a:buFont typeface="Wingdings" panose="05000000000000000000" pitchFamily="2" charset="2"/>
              <a:buChar char="§"/>
            </a:pPr>
            <a:r>
              <a:rPr lang="it-IT" sz="2000" dirty="0"/>
              <a:t> School </a:t>
            </a:r>
            <a:r>
              <a:rPr lang="it-IT" sz="2000" dirty="0" err="1"/>
              <a:t>administrations</a:t>
            </a:r>
            <a:endParaRPr lang="it-IT" sz="2000" dirty="0"/>
          </a:p>
          <a:p>
            <a:pPr algn="just">
              <a:buNone/>
            </a:pPr>
            <a:endParaRPr lang="it-IT" sz="2000" dirty="0"/>
          </a:p>
          <a:p>
            <a:pPr algn="just">
              <a:buFont typeface="Wingdings" panose="05000000000000000000" pitchFamily="2" charset="2"/>
              <a:buChar char="§"/>
            </a:pPr>
            <a:r>
              <a:rPr lang="it-IT" sz="2000" dirty="0"/>
              <a:t> </a:t>
            </a:r>
            <a:r>
              <a:rPr lang="it-IT" sz="2000" dirty="0" err="1"/>
              <a:t>Civil</a:t>
            </a:r>
            <a:r>
              <a:rPr lang="it-IT" sz="2000" dirty="0"/>
              <a:t> society and </a:t>
            </a:r>
            <a:r>
              <a:rPr lang="it-IT" sz="2000" dirty="0" smtClean="0"/>
              <a:t>non-</a:t>
            </a:r>
            <a:r>
              <a:rPr lang="it-IT" sz="2000" dirty="0" err="1" smtClean="0"/>
              <a:t>governmental</a:t>
            </a:r>
            <a:r>
              <a:rPr lang="it-IT" sz="2000" dirty="0" smtClean="0"/>
              <a:t> </a:t>
            </a:r>
            <a:r>
              <a:rPr lang="it-IT" sz="2000" dirty="0" err="1"/>
              <a:t>organizations</a:t>
            </a:r>
            <a:r>
              <a:rPr lang="it-IT" sz="2000" dirty="0"/>
              <a:t> </a:t>
            </a:r>
          </a:p>
          <a:p>
            <a:pPr algn="just">
              <a:buNone/>
            </a:pPr>
            <a:endParaRPr lang="it-IT" sz="2000" dirty="0"/>
          </a:p>
          <a:p>
            <a:pPr algn="just">
              <a:buFont typeface="Wingdings" panose="05000000000000000000" pitchFamily="2" charset="2"/>
              <a:buChar char="§"/>
            </a:pPr>
            <a:r>
              <a:rPr lang="it-IT" sz="2000" dirty="0"/>
              <a:t> </a:t>
            </a:r>
            <a:r>
              <a:rPr lang="it-IT" sz="2000" dirty="0" err="1"/>
              <a:t>Civil</a:t>
            </a:r>
            <a:r>
              <a:rPr lang="it-IT" sz="2000" dirty="0"/>
              <a:t> Defense Administration</a:t>
            </a:r>
          </a:p>
          <a:p>
            <a:pPr algn="just">
              <a:buNone/>
            </a:pPr>
            <a:endParaRPr lang="it-IT" sz="2000" dirty="0"/>
          </a:p>
          <a:p>
            <a:pPr algn="just">
              <a:buFont typeface="Wingdings" panose="05000000000000000000" pitchFamily="2" charset="2"/>
              <a:buChar char="§"/>
            </a:pPr>
            <a:r>
              <a:rPr lang="it-IT" sz="2000" dirty="0"/>
              <a:t> </a:t>
            </a:r>
            <a:r>
              <a:rPr lang="it-IT" sz="2000" dirty="0" err="1"/>
              <a:t>Military</a:t>
            </a:r>
            <a:r>
              <a:rPr lang="it-IT" sz="2000" dirty="0"/>
              <a:t> </a:t>
            </a:r>
            <a:r>
              <a:rPr lang="it-IT" sz="2000" dirty="0" err="1"/>
              <a:t>Red</a:t>
            </a:r>
            <a:r>
              <a:rPr lang="it-IT" sz="2000" dirty="0"/>
              <a:t> Cross</a:t>
            </a:r>
          </a:p>
          <a:p>
            <a:endParaRPr lang="it-IT" sz="2000" dirty="0"/>
          </a:p>
        </p:txBody>
      </p:sp>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spTree>
    <p:extLst>
      <p:ext uri="{BB962C8B-B14F-4D97-AF65-F5344CB8AC3E}">
        <p14:creationId xmlns:p14="http://schemas.microsoft.com/office/powerpoint/2010/main" val="18706724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14"/>
        <p:cNvGrpSpPr/>
        <p:nvPr/>
      </p:nvGrpSpPr>
      <p:grpSpPr>
        <a:xfrm>
          <a:off x="0" y="0"/>
          <a:ext cx="0" cy="0"/>
          <a:chOff x="0" y="0"/>
          <a:chExt cx="0" cy="0"/>
        </a:xfrm>
      </p:grpSpPr>
      <p:sp>
        <p:nvSpPr>
          <p:cNvPr id="115" name="Shape 115"/>
          <p:cNvSpPr txBox="1">
            <a:spLocks noGrp="1"/>
          </p:cNvSpPr>
          <p:nvPr>
            <p:ph type="title" idx="4294967295"/>
          </p:nvPr>
        </p:nvSpPr>
        <p:spPr>
          <a:xfrm>
            <a:off x="457200" y="3183925"/>
            <a:ext cx="8229600" cy="764100"/>
          </a:xfrm>
          <a:prstGeom prst="rect">
            <a:avLst/>
          </a:prstGeom>
        </p:spPr>
        <p:txBody>
          <a:bodyPr lIns="91425" tIns="91425" rIns="91425" bIns="91425" anchor="ctr" anchorCtr="0">
            <a:noAutofit/>
          </a:bodyPr>
          <a:lstStyle/>
          <a:p>
            <a:pPr lvl="0" algn="ctr" rtl="0">
              <a:spcBef>
                <a:spcPts val="0"/>
              </a:spcBef>
              <a:buNone/>
            </a:pPr>
            <a:r>
              <a:rPr lang="en" sz="6000" dirty="0" smtClean="0"/>
              <a:t>EMDR</a:t>
            </a:r>
            <a:r>
              <a:rPr lang="en" sz="6000" dirty="0"/>
              <a:t> </a:t>
            </a:r>
            <a:r>
              <a:rPr lang="en" sz="6000" dirty="0" smtClean="0">
                <a:solidFill>
                  <a:srgbClr val="FFC800"/>
                </a:solidFill>
              </a:rPr>
              <a:t>OUTREACH </a:t>
            </a:r>
            <a:endParaRPr lang="en" sz="6000" dirty="0">
              <a:solidFill>
                <a:srgbClr val="FFC800"/>
              </a:solidFill>
            </a:endParaRPr>
          </a:p>
        </p:txBody>
      </p:sp>
      <p:sp>
        <p:nvSpPr>
          <p:cNvPr id="116" name="Shape 116"/>
          <p:cNvSpPr txBox="1">
            <a:spLocks noGrp="1"/>
          </p:cNvSpPr>
          <p:nvPr>
            <p:ph type="subTitle" idx="4294967295"/>
          </p:nvPr>
        </p:nvSpPr>
        <p:spPr>
          <a:xfrm>
            <a:off x="481675" y="4787650"/>
            <a:ext cx="8158199" cy="1092300"/>
          </a:xfrm>
          <a:prstGeom prst="rect">
            <a:avLst/>
          </a:prstGeom>
        </p:spPr>
        <p:txBody>
          <a:bodyPr lIns="91425" tIns="91425" rIns="91425" bIns="91425" anchor="t" anchorCtr="0">
            <a:noAutofit/>
          </a:bodyPr>
          <a:lstStyle/>
          <a:p>
            <a:pPr algn="ctr">
              <a:spcBef>
                <a:spcPts val="0"/>
              </a:spcBef>
              <a:buNone/>
            </a:pPr>
            <a:r>
              <a:rPr lang="it-IT" sz="2000" b="1" dirty="0"/>
              <a:t>A CENTRAL </a:t>
            </a:r>
            <a:r>
              <a:rPr lang="it-IT" sz="2000" b="1" dirty="0" smtClean="0"/>
              <a:t>MOTIVATON</a:t>
            </a:r>
            <a:r>
              <a:rPr lang="en" sz="2000" dirty="0" smtClean="0"/>
              <a:t>:</a:t>
            </a:r>
            <a:endParaRPr lang="it-IT" sz="2000" b="1" dirty="0" smtClean="0"/>
          </a:p>
          <a:p>
            <a:pPr lvl="0" algn="ctr">
              <a:spcBef>
                <a:spcPts val="0"/>
              </a:spcBef>
              <a:buNone/>
            </a:pPr>
            <a:r>
              <a:rPr lang="it-IT" sz="2000" b="1" dirty="0" smtClean="0">
                <a:solidFill>
                  <a:srgbClr val="FFC000"/>
                </a:solidFill>
              </a:rPr>
              <a:t>PREVENTION</a:t>
            </a:r>
            <a:r>
              <a:rPr lang="it-IT" sz="2000" b="1" dirty="0" smtClean="0"/>
              <a:t> AND THE LONG TERM COSTS OF TRAUMA </a:t>
            </a:r>
          </a:p>
        </p:txBody>
      </p:sp>
      <p:sp>
        <p:nvSpPr>
          <p:cNvPr id="117" name="Shape 117"/>
          <p:cNvSpPr/>
          <p:nvPr/>
        </p:nvSpPr>
        <p:spPr>
          <a:xfrm>
            <a:off x="3979200" y="4415350"/>
            <a:ext cx="1185600" cy="1682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pic>
        <p:nvPicPr>
          <p:cNvPr id="3" name="Immagin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3935" y="1376121"/>
            <a:ext cx="1836129" cy="1705803"/>
          </a:xfrm>
          <a:prstGeom prst="rect">
            <a:avLst/>
          </a:prstGeom>
          <a:solidFill>
            <a:schemeClr val="accent2"/>
          </a:solidFill>
        </p:spPr>
      </p:pic>
      <p:pic>
        <p:nvPicPr>
          <p:cNvPr id="6" name="Immagin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spTree>
    <p:extLst>
      <p:ext uri="{BB962C8B-B14F-4D97-AF65-F5344CB8AC3E}">
        <p14:creationId xmlns:p14="http://schemas.microsoft.com/office/powerpoint/2010/main" val="19873846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chor="ctr"/>
          <a:lstStyle/>
          <a:p>
            <a:r>
              <a:rPr lang="en-US" sz="1600" dirty="0" smtClean="0"/>
              <a:t/>
            </a:r>
            <a:br>
              <a:rPr lang="en-US" sz="1600" dirty="0" smtClean="0"/>
            </a:br>
            <a:r>
              <a:rPr lang="en-US" sz="1600" dirty="0"/>
              <a:t/>
            </a:r>
            <a:br>
              <a:rPr lang="en-US" sz="1600" dirty="0"/>
            </a:br>
            <a:r>
              <a:rPr lang="en-US" sz="1600" dirty="0" smtClean="0"/>
              <a:t/>
            </a:r>
            <a:br>
              <a:rPr lang="en-US" sz="1600" dirty="0" smtClean="0"/>
            </a:br>
            <a:r>
              <a:rPr lang="en-US" sz="1600" dirty="0"/>
              <a:t/>
            </a:r>
            <a:br>
              <a:rPr lang="en-US" sz="1600" dirty="0"/>
            </a:br>
            <a:r>
              <a:rPr lang="en-US" sz="1600" dirty="0" smtClean="0"/>
              <a:t/>
            </a:r>
            <a:br>
              <a:rPr lang="en-US" sz="1600" dirty="0" smtClean="0"/>
            </a:br>
            <a:r>
              <a:rPr lang="en-US" sz="1600" dirty="0"/>
              <a:t/>
            </a:r>
            <a:br>
              <a:rPr lang="en-US" sz="1600" dirty="0"/>
            </a:br>
            <a:r>
              <a:rPr lang="en-US" sz="2800" dirty="0" smtClean="0"/>
              <a:t>EEI Protocols</a:t>
            </a:r>
            <a:br>
              <a:rPr lang="en-US" sz="2800" dirty="0" smtClean="0"/>
            </a:br>
            <a:r>
              <a:rPr lang="en-US" sz="1600" dirty="0"/>
              <a:t/>
            </a:r>
            <a:br>
              <a:rPr lang="en-US" sz="1600" dirty="0"/>
            </a:br>
            <a:r>
              <a:rPr lang="en-US" sz="3200" dirty="0" smtClean="0"/>
              <a:t/>
            </a:r>
            <a:br>
              <a:rPr lang="en-US" sz="3200" dirty="0" smtClean="0"/>
            </a:br>
            <a:r>
              <a:rPr lang="en-US" sz="3200" dirty="0" smtClean="0"/>
              <a:t/>
            </a:r>
            <a:br>
              <a:rPr lang="en-US" sz="3200" dirty="0" smtClean="0"/>
            </a:br>
            <a:endParaRPr lang="it-IT" sz="1600" dirty="0"/>
          </a:p>
        </p:txBody>
      </p:sp>
      <p:sp>
        <p:nvSpPr>
          <p:cNvPr id="3" name="Segnaposto testo 2"/>
          <p:cNvSpPr>
            <a:spLocks noGrp="1"/>
          </p:cNvSpPr>
          <p:nvPr>
            <p:ph type="body" idx="1"/>
          </p:nvPr>
        </p:nvSpPr>
        <p:spPr>
          <a:xfrm>
            <a:off x="457199" y="2469612"/>
            <a:ext cx="3841845" cy="4098299"/>
          </a:xfrm>
        </p:spPr>
        <p:txBody>
          <a:bodyPr/>
          <a:lstStyle/>
          <a:p>
            <a:pPr>
              <a:buNone/>
            </a:pPr>
            <a:r>
              <a:rPr lang="en-US" sz="1800" b="1" dirty="0" smtClean="0"/>
              <a:t>EMDR </a:t>
            </a:r>
            <a:r>
              <a:rPr lang="en-US" sz="1800" b="1" dirty="0"/>
              <a:t>integrative group treatment protocol (EMDR-IGTP</a:t>
            </a:r>
            <a:r>
              <a:rPr lang="en-US" sz="1800" b="1" dirty="0" smtClean="0"/>
              <a:t>):</a:t>
            </a:r>
          </a:p>
          <a:p>
            <a:pPr>
              <a:buNone/>
            </a:pPr>
            <a:endParaRPr lang="en-US" sz="1800" b="1" dirty="0" smtClean="0"/>
          </a:p>
          <a:p>
            <a:pPr>
              <a:buNone/>
            </a:pPr>
            <a:r>
              <a:rPr lang="en-US" sz="1800" dirty="0" smtClean="0"/>
              <a:t>It has  </a:t>
            </a:r>
            <a:r>
              <a:rPr lang="en-US" sz="1800" dirty="0"/>
              <a:t>been developed for use in </a:t>
            </a:r>
            <a:r>
              <a:rPr lang="en-US" sz="1800" b="1" dirty="0" smtClean="0"/>
              <a:t>mass </a:t>
            </a:r>
            <a:r>
              <a:rPr lang="en-US" sz="1800" b="1" dirty="0"/>
              <a:t>disasters </a:t>
            </a:r>
            <a:r>
              <a:rPr lang="en-US" sz="1800" b="1" dirty="0" smtClean="0"/>
              <a:t>with large </a:t>
            </a:r>
            <a:r>
              <a:rPr lang="en-US" sz="1800" b="1" dirty="0"/>
              <a:t>numbers of victims and few clinicians</a:t>
            </a:r>
            <a:r>
              <a:rPr lang="en-US" sz="1800" dirty="0"/>
              <a:t>, </a:t>
            </a:r>
            <a:r>
              <a:rPr lang="en-US" sz="1800" dirty="0" smtClean="0"/>
              <a:t>with limited possibility </a:t>
            </a:r>
            <a:r>
              <a:rPr lang="en-US" sz="1800" dirty="0"/>
              <a:t>of individual </a:t>
            </a:r>
            <a:r>
              <a:rPr lang="en-US" sz="1800" dirty="0" smtClean="0"/>
              <a:t>intervention.</a:t>
            </a:r>
            <a:endParaRPr lang="it-IT" dirty="0"/>
          </a:p>
        </p:txBody>
      </p:sp>
      <p:sp>
        <p:nvSpPr>
          <p:cNvPr id="4" name="Segnaposto testo 3"/>
          <p:cNvSpPr>
            <a:spLocks noGrp="1"/>
          </p:cNvSpPr>
          <p:nvPr>
            <p:ph type="body" idx="2"/>
          </p:nvPr>
        </p:nvSpPr>
        <p:spPr/>
        <p:txBody>
          <a:bodyPr/>
          <a:lstStyle/>
          <a:p>
            <a:pPr>
              <a:buNone/>
            </a:pPr>
            <a:r>
              <a:rPr lang="it-IT" sz="1800" b="1" dirty="0" err="1" smtClean="0"/>
              <a:t>Recent</a:t>
            </a:r>
            <a:r>
              <a:rPr lang="it-IT" sz="1800" b="1" dirty="0" smtClean="0"/>
              <a:t> </a:t>
            </a:r>
            <a:r>
              <a:rPr lang="it-IT" sz="1800" b="1" dirty="0" err="1" smtClean="0"/>
              <a:t>Traumatic</a:t>
            </a:r>
            <a:r>
              <a:rPr lang="it-IT" sz="1800" b="1" dirty="0" smtClean="0"/>
              <a:t> </a:t>
            </a:r>
            <a:r>
              <a:rPr lang="it-IT" sz="1800" b="1" dirty="0" err="1" smtClean="0"/>
              <a:t>Episode</a:t>
            </a:r>
            <a:r>
              <a:rPr lang="it-IT" sz="1800" b="1" dirty="0" smtClean="0"/>
              <a:t> </a:t>
            </a:r>
            <a:r>
              <a:rPr lang="it-IT" sz="1800" b="1" dirty="0" err="1" smtClean="0"/>
              <a:t>Protocol</a:t>
            </a:r>
            <a:r>
              <a:rPr lang="it-IT" sz="1800" b="1" dirty="0" smtClean="0"/>
              <a:t> (</a:t>
            </a:r>
            <a:r>
              <a:rPr lang="it-IT" sz="1800" b="1" dirty="0" err="1" smtClean="0"/>
              <a:t>individual</a:t>
            </a:r>
            <a:r>
              <a:rPr lang="it-IT" sz="1800" b="1" dirty="0" smtClean="0"/>
              <a:t> sessions):</a:t>
            </a:r>
          </a:p>
          <a:p>
            <a:pPr>
              <a:buNone/>
            </a:pPr>
            <a:endParaRPr lang="it-IT" sz="1800" b="1" dirty="0" smtClean="0">
              <a:solidFill>
                <a:schemeClr val="bg1"/>
              </a:solidFill>
            </a:endParaRPr>
          </a:p>
          <a:p>
            <a:pPr>
              <a:buNone/>
            </a:pPr>
            <a:r>
              <a:rPr lang="en-US" sz="1800" kern="1200" dirty="0" smtClean="0">
                <a:solidFill>
                  <a:schemeClr val="bg1"/>
                </a:solidFill>
              </a:rPr>
              <a:t>It i</a:t>
            </a:r>
            <a:r>
              <a:rPr lang="en-US" sz="1800" dirty="0" smtClean="0"/>
              <a:t>s a comprehensive current trauma-focused protocol suitable for </a:t>
            </a:r>
            <a:r>
              <a:rPr lang="en-US" sz="1800" b="1" dirty="0"/>
              <a:t>emergency settings with limited resources and time</a:t>
            </a:r>
            <a:r>
              <a:rPr lang="en-US" sz="1800" dirty="0"/>
              <a:t>: </a:t>
            </a:r>
            <a:r>
              <a:rPr lang="en-US" sz="1800" dirty="0" smtClean="0"/>
              <a:t>it </a:t>
            </a:r>
            <a:r>
              <a:rPr lang="en-US" sz="1800" kern="1200" dirty="0" smtClean="0">
                <a:solidFill>
                  <a:schemeClr val="bg1"/>
                </a:solidFill>
              </a:rPr>
              <a:t> focuses </a:t>
            </a:r>
            <a:r>
              <a:rPr lang="en-US" sz="1800" kern="1200" dirty="0">
                <a:solidFill>
                  <a:schemeClr val="bg1"/>
                </a:solidFill>
              </a:rPr>
              <a:t>on a progressive </a:t>
            </a:r>
            <a:r>
              <a:rPr lang="en-US" sz="1800" kern="1200" dirty="0" smtClean="0">
                <a:solidFill>
                  <a:schemeClr val="bg1"/>
                </a:solidFill>
              </a:rPr>
              <a:t>desensitization </a:t>
            </a:r>
            <a:r>
              <a:rPr lang="en-US" sz="1800" kern="1200" dirty="0">
                <a:solidFill>
                  <a:schemeClr val="bg1"/>
                </a:solidFill>
              </a:rPr>
              <a:t>of the target memory.</a:t>
            </a:r>
          </a:p>
          <a:p>
            <a:pPr>
              <a:buNone/>
            </a:pPr>
            <a:endParaRPr lang="it-IT" sz="1800" b="1" dirty="0"/>
          </a:p>
        </p:txBody>
      </p:sp>
      <p:pic>
        <p:nvPicPr>
          <p:cNvPr id="10" name="Immagin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spTree>
    <p:extLst>
      <p:ext uri="{BB962C8B-B14F-4D97-AF65-F5344CB8AC3E}">
        <p14:creationId xmlns:p14="http://schemas.microsoft.com/office/powerpoint/2010/main" val="4664541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5" name="Titolo 4"/>
          <p:cNvSpPr>
            <a:spLocks noGrp="1"/>
          </p:cNvSpPr>
          <p:nvPr>
            <p:ph type="title"/>
          </p:nvPr>
        </p:nvSpPr>
        <p:spPr>
          <a:xfrm>
            <a:off x="561950" y="214689"/>
            <a:ext cx="8229600" cy="1429199"/>
          </a:xfrm>
        </p:spPr>
        <p:txBody>
          <a:bodyPr/>
          <a:lstStyle/>
          <a:p>
            <a:r>
              <a:rPr lang="en-US" sz="2800" dirty="0"/>
              <a:t>Advantages of </a:t>
            </a:r>
            <a:r>
              <a:rPr lang="en-US" sz="2800" dirty="0" smtClean="0"/>
              <a:t>EMDR Early Intervention </a:t>
            </a:r>
            <a:r>
              <a:rPr lang="en-US" sz="2800" dirty="0"/>
              <a:t>(EEI)</a:t>
            </a:r>
            <a:endParaRPr lang="it-IT" sz="2800" dirty="0"/>
          </a:p>
        </p:txBody>
      </p:sp>
      <p:sp>
        <p:nvSpPr>
          <p:cNvPr id="6" name="Segnaposto testo 5"/>
          <p:cNvSpPr>
            <a:spLocks noGrp="1"/>
          </p:cNvSpPr>
          <p:nvPr>
            <p:ph type="body" idx="1"/>
          </p:nvPr>
        </p:nvSpPr>
        <p:spPr>
          <a:xfrm>
            <a:off x="561950" y="1943183"/>
            <a:ext cx="8020199" cy="3753599"/>
          </a:xfrm>
        </p:spPr>
        <p:txBody>
          <a:bodyPr/>
          <a:lstStyle/>
          <a:p>
            <a:pPr marL="342900" indent="-342900">
              <a:lnSpc>
                <a:spcPct val="150000"/>
              </a:lnSpc>
              <a:buFont typeface="+mj-lt"/>
              <a:buAutoNum type="arabicPeriod"/>
            </a:pPr>
            <a:r>
              <a:rPr lang="en-US" sz="1600" dirty="0"/>
              <a:t>Brief intervention, rapid treatment </a:t>
            </a:r>
            <a:r>
              <a:rPr lang="en-US" sz="1600" dirty="0" smtClean="0"/>
              <a:t>effects </a:t>
            </a:r>
            <a:endParaRPr lang="it-IT" sz="1600" dirty="0"/>
          </a:p>
          <a:p>
            <a:pPr marL="342900" indent="-342900">
              <a:lnSpc>
                <a:spcPct val="150000"/>
              </a:lnSpc>
              <a:buFont typeface="+mj-lt"/>
              <a:buAutoNum type="arabicPeriod"/>
            </a:pPr>
            <a:r>
              <a:rPr lang="en-US" sz="1600" dirty="0"/>
              <a:t>Psycho-physiological de-arousal </a:t>
            </a:r>
            <a:r>
              <a:rPr lang="en-US" sz="1600" dirty="0" smtClean="0"/>
              <a:t>response – decreases imagery/distress</a:t>
            </a:r>
            <a:endParaRPr lang="it-IT" sz="1600" dirty="0"/>
          </a:p>
          <a:p>
            <a:pPr marL="342900" indent="-342900">
              <a:lnSpc>
                <a:spcPct val="150000"/>
              </a:lnSpc>
              <a:buFont typeface="+mj-lt"/>
              <a:buAutoNum type="arabicPeriod"/>
            </a:pPr>
            <a:r>
              <a:rPr lang="en-US" sz="1600" dirty="0"/>
              <a:t>Can be </a:t>
            </a:r>
            <a:r>
              <a:rPr lang="en-US" sz="1600" dirty="0" smtClean="0"/>
              <a:t>delivered on </a:t>
            </a:r>
            <a:r>
              <a:rPr lang="en-US" sz="1600" dirty="0"/>
              <a:t>consecutive days (no homework required</a:t>
            </a:r>
            <a:r>
              <a:rPr lang="en-US" sz="1600" dirty="0" smtClean="0"/>
              <a:t>)</a:t>
            </a:r>
            <a:endParaRPr lang="it-IT" sz="1600" dirty="0"/>
          </a:p>
          <a:p>
            <a:pPr marL="342900" indent="-342900">
              <a:lnSpc>
                <a:spcPct val="150000"/>
              </a:lnSpc>
              <a:buFont typeface="+mj-lt"/>
              <a:buAutoNum type="arabicPeriod"/>
            </a:pPr>
            <a:r>
              <a:rPr lang="en-US" sz="1600" dirty="0"/>
              <a:t>Prevents accumulation of </a:t>
            </a:r>
            <a:r>
              <a:rPr lang="en-US" sz="1600" dirty="0" smtClean="0"/>
              <a:t>trauma-memories</a:t>
            </a:r>
            <a:endParaRPr lang="it-IT" sz="1600" dirty="0"/>
          </a:p>
          <a:p>
            <a:pPr marL="342900" indent="-342900">
              <a:lnSpc>
                <a:spcPct val="150000"/>
              </a:lnSpc>
              <a:buFont typeface="+mj-lt"/>
              <a:buAutoNum type="arabicPeriod"/>
            </a:pPr>
            <a:r>
              <a:rPr lang="en-US" sz="1600" dirty="0"/>
              <a:t>May  strengthen  resilience,  important  for  on-going  situations </a:t>
            </a:r>
            <a:r>
              <a:rPr lang="en-US" sz="1600" dirty="0" smtClean="0"/>
              <a:t>(economic factor)</a:t>
            </a:r>
            <a:endParaRPr lang="it-IT" sz="1600" dirty="0"/>
          </a:p>
          <a:p>
            <a:pPr marL="342900" indent="-342900">
              <a:lnSpc>
                <a:spcPct val="150000"/>
              </a:lnSpc>
              <a:buFont typeface="+mj-lt"/>
              <a:buAutoNum type="arabicPeriod"/>
            </a:pPr>
            <a:r>
              <a:rPr lang="en-US" sz="1600" dirty="0" smtClean="0"/>
              <a:t>Prevention: when </a:t>
            </a:r>
            <a:r>
              <a:rPr lang="en-US" sz="1600" dirty="0"/>
              <a:t>there are ASD symptoms </a:t>
            </a:r>
            <a:r>
              <a:rPr lang="en-US" sz="1600" dirty="0" smtClean="0"/>
              <a:t>evidence, PTSD </a:t>
            </a:r>
            <a:r>
              <a:rPr lang="en-US" sz="1600" dirty="0"/>
              <a:t>or other disorders may still develop as </a:t>
            </a:r>
            <a:r>
              <a:rPr lang="en-US" sz="1600" dirty="0" smtClean="0"/>
              <a:t>a delayed expression </a:t>
            </a:r>
            <a:r>
              <a:rPr lang="en-US" sz="1600" dirty="0"/>
              <a:t>months or years later or after subsequent exposures to trauma</a:t>
            </a:r>
            <a:endParaRPr lang="it-IT" sz="1600" dirty="0"/>
          </a:p>
          <a:p>
            <a:pPr marL="342900" indent="-342900">
              <a:lnSpc>
                <a:spcPct val="150000"/>
              </a:lnSpc>
              <a:buFont typeface="+mj-lt"/>
              <a:buAutoNum type="arabicPeriod"/>
            </a:pPr>
            <a:r>
              <a:rPr lang="en-US" sz="1600" dirty="0" smtClean="0"/>
              <a:t>Majority of trauma-exposed </a:t>
            </a:r>
            <a:r>
              <a:rPr lang="en-US" sz="1600" dirty="0"/>
              <a:t>victims with symptoms will not </a:t>
            </a:r>
            <a:r>
              <a:rPr lang="en-US" sz="1600" dirty="0" smtClean="0"/>
              <a:t>seek treatment</a:t>
            </a:r>
          </a:p>
          <a:p>
            <a:pPr>
              <a:lnSpc>
                <a:spcPct val="150000"/>
              </a:lnSpc>
              <a:buNone/>
            </a:pPr>
            <a:endParaRPr lang="it-IT" sz="1600" dirty="0"/>
          </a:p>
        </p:txBody>
      </p:sp>
      <p:pic>
        <p:nvPicPr>
          <p:cNvPr id="17" name="Immagin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96077"/>
            <a:ext cx="783336" cy="737616"/>
          </a:xfrm>
          <a:prstGeom prst="rect">
            <a:avLst/>
          </a:prstGeom>
        </p:spPr>
      </p:pic>
    </p:spTree>
    <p:extLst>
      <p:ext uri="{BB962C8B-B14F-4D97-AF65-F5344CB8AC3E}">
        <p14:creationId xmlns:p14="http://schemas.microsoft.com/office/powerpoint/2010/main" val="27365253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97"/>
        <p:cNvGrpSpPr/>
        <p:nvPr/>
      </p:nvGrpSpPr>
      <p:grpSpPr>
        <a:xfrm>
          <a:off x="0" y="0"/>
          <a:ext cx="0" cy="0"/>
          <a:chOff x="0" y="0"/>
          <a:chExt cx="0" cy="0"/>
        </a:xfrm>
      </p:grpSpPr>
      <p:sp>
        <p:nvSpPr>
          <p:cNvPr id="98" name="Shape 98"/>
          <p:cNvSpPr txBox="1">
            <a:spLocks noGrp="1"/>
          </p:cNvSpPr>
          <p:nvPr>
            <p:ph type="ctrTitle"/>
          </p:nvPr>
        </p:nvSpPr>
        <p:spPr>
          <a:xfrm>
            <a:off x="565775" y="2111125"/>
            <a:ext cx="6907921" cy="1546500"/>
          </a:xfrm>
          <a:prstGeom prst="rect">
            <a:avLst/>
          </a:prstGeom>
        </p:spPr>
        <p:txBody>
          <a:bodyPr lIns="91425" tIns="91425" rIns="91425" bIns="91425" anchor="b" anchorCtr="0">
            <a:noAutofit/>
          </a:bodyPr>
          <a:lstStyle/>
          <a:p>
            <a:pPr lvl="0"/>
            <a:r>
              <a:rPr lang="it-IT" dirty="0" smtClean="0"/>
              <a:t> </a:t>
            </a:r>
            <a:br>
              <a:rPr lang="it-IT" dirty="0" smtClean="0"/>
            </a:br>
            <a:r>
              <a:rPr lang="it-IT" dirty="0" err="1" smtClean="0"/>
              <a:t>Earthquakes</a:t>
            </a:r>
            <a:r>
              <a:rPr lang="it-IT" dirty="0" smtClean="0"/>
              <a:t> in Emilia (2012) and Amatrice (2016/17), </a:t>
            </a:r>
            <a:r>
              <a:rPr lang="it-IT" dirty="0" err="1" smtClean="0"/>
              <a:t>Italy</a:t>
            </a:r>
            <a:endParaRPr lang="en" dirty="0">
              <a:solidFill>
                <a:srgbClr val="FFC800"/>
              </a:solidFill>
            </a:endParaRPr>
          </a:p>
        </p:txBody>
      </p:sp>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01398"/>
            <a:ext cx="783336" cy="737616"/>
          </a:xfrm>
          <a:prstGeom prst="rect">
            <a:avLst/>
          </a:prstGeom>
        </p:spPr>
      </p:pic>
      <p:pic>
        <p:nvPicPr>
          <p:cNvPr id="3" name="Immagine 2"/>
          <p:cNvPicPr>
            <a:picLocks noChangeAspect="1"/>
          </p:cNvPicPr>
          <p:nvPr/>
        </p:nvPicPr>
        <p:blipFill>
          <a:blip r:embed="rId4"/>
          <a:stretch>
            <a:fillRect/>
          </a:stretch>
        </p:blipFill>
        <p:spPr>
          <a:xfrm>
            <a:off x="565775" y="5353139"/>
            <a:ext cx="3774577" cy="1285875"/>
          </a:xfrm>
          <a:prstGeom prst="rect">
            <a:avLst/>
          </a:prstGeom>
        </p:spPr>
      </p:pic>
    </p:spTree>
    <p:extLst>
      <p:ext uri="{BB962C8B-B14F-4D97-AF65-F5344CB8AC3E}">
        <p14:creationId xmlns:p14="http://schemas.microsoft.com/office/powerpoint/2010/main" val="11222480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45"/>
        <p:cNvGrpSpPr/>
        <p:nvPr/>
      </p:nvGrpSpPr>
      <p:grpSpPr>
        <a:xfrm>
          <a:off x="0" y="0"/>
          <a:ext cx="0" cy="0"/>
          <a:chOff x="0" y="0"/>
          <a:chExt cx="0" cy="0"/>
        </a:xfrm>
      </p:grpSpPr>
      <p:sp>
        <p:nvSpPr>
          <p:cNvPr id="146" name="Shape 146"/>
          <p:cNvSpPr txBox="1">
            <a:spLocks noGrp="1"/>
          </p:cNvSpPr>
          <p:nvPr>
            <p:ph type="title"/>
          </p:nvPr>
        </p:nvSpPr>
        <p:spPr>
          <a:xfrm>
            <a:off x="457200" y="1282625"/>
            <a:ext cx="3978600" cy="1429199"/>
          </a:xfrm>
          <a:prstGeom prst="rect">
            <a:avLst/>
          </a:prstGeom>
        </p:spPr>
        <p:txBody>
          <a:bodyPr lIns="91425" tIns="91425" rIns="91425" bIns="91425" anchor="t" anchorCtr="0">
            <a:noAutofit/>
          </a:bodyPr>
          <a:lstStyle/>
          <a:p>
            <a:pPr lvl="0"/>
            <a:r>
              <a:rPr lang="en" dirty="0" smtClean="0">
                <a:solidFill>
                  <a:srgbClr val="FFC800"/>
                </a:solidFill>
              </a:rPr>
              <a:t>1.</a:t>
            </a:r>
            <a:br>
              <a:rPr lang="en" dirty="0" smtClean="0">
                <a:solidFill>
                  <a:srgbClr val="FFC800"/>
                </a:solidFill>
              </a:rPr>
            </a:br>
            <a:r>
              <a:rPr lang="en" dirty="0" smtClean="0">
                <a:solidFill>
                  <a:schemeClr val="bg1"/>
                </a:solidFill>
              </a:rPr>
              <a:t>EMILIA:</a:t>
            </a:r>
            <a:r>
              <a:rPr lang="en" dirty="0" smtClean="0">
                <a:solidFill>
                  <a:srgbClr val="FFC800"/>
                </a:solidFill>
              </a:rPr>
              <a:t> </a:t>
            </a:r>
            <a:r>
              <a:rPr lang="en" dirty="0" smtClean="0">
                <a:solidFill>
                  <a:schemeClr val="bg1"/>
                </a:solidFill>
              </a:rPr>
              <a:t> </a:t>
            </a:r>
            <a:r>
              <a:rPr lang="en" dirty="0" smtClean="0">
                <a:solidFill>
                  <a:srgbClr val="FFC000"/>
                </a:solidFill>
              </a:rPr>
              <a:t>WHAT </a:t>
            </a:r>
            <a:r>
              <a:rPr lang="en" dirty="0" smtClean="0"/>
              <a:t>HAPPENED</a:t>
            </a:r>
            <a:endParaRPr lang="en" dirty="0"/>
          </a:p>
        </p:txBody>
      </p:sp>
      <p:sp>
        <p:nvSpPr>
          <p:cNvPr id="147" name="Shape 147"/>
          <p:cNvSpPr txBox="1">
            <a:spLocks noGrp="1"/>
          </p:cNvSpPr>
          <p:nvPr>
            <p:ph type="body" idx="1"/>
          </p:nvPr>
        </p:nvSpPr>
        <p:spPr>
          <a:xfrm>
            <a:off x="315263" y="3315627"/>
            <a:ext cx="3754800" cy="2846699"/>
          </a:xfrm>
          <a:prstGeom prst="rect">
            <a:avLst/>
          </a:prstGeom>
        </p:spPr>
        <p:txBody>
          <a:bodyPr lIns="91425" tIns="91425" rIns="91425" bIns="91425" anchor="t" anchorCtr="0">
            <a:noAutofit/>
          </a:bodyPr>
          <a:lstStyle/>
          <a:p>
            <a:pPr algn="just">
              <a:buNone/>
            </a:pPr>
            <a:r>
              <a:rPr lang="en-US" sz="1600" b="1" dirty="0"/>
              <a:t>Two earthquakes of 5.9 Richter scale magnitude hit the Emilia region affecting 36% of the area</a:t>
            </a:r>
            <a:r>
              <a:rPr lang="en-US" sz="1600" b="1" dirty="0" smtClean="0"/>
              <a:t>.</a:t>
            </a:r>
          </a:p>
          <a:p>
            <a:pPr lvl="0">
              <a:buNone/>
            </a:pPr>
            <a:endParaRPr lang="en" sz="1600" b="1" dirty="0"/>
          </a:p>
          <a:p>
            <a:pPr marL="0" indent="0">
              <a:buNone/>
            </a:pPr>
            <a:endParaRPr lang="en-US" sz="1600" b="1" dirty="0"/>
          </a:p>
          <a:p>
            <a:pPr marL="0" indent="0" algn="just">
              <a:buNone/>
            </a:pPr>
            <a:r>
              <a:rPr lang="en-US" sz="1600" b="1" dirty="0"/>
              <a:t>A </a:t>
            </a:r>
            <a:r>
              <a:rPr lang="en-US" sz="1600" b="1" dirty="0" smtClean="0"/>
              <a:t>retrospective study </a:t>
            </a:r>
            <a:r>
              <a:rPr lang="en-US" sz="1600" b="1" dirty="0"/>
              <a:t>evaluated the effects of EMDR </a:t>
            </a:r>
            <a:r>
              <a:rPr lang="en-US" sz="1600" b="1" dirty="0" smtClean="0"/>
              <a:t>therapy.</a:t>
            </a:r>
            <a:endParaRPr lang="en-US" sz="1100" dirty="0"/>
          </a:p>
          <a:p>
            <a:pPr marL="0" indent="0">
              <a:buNone/>
            </a:pPr>
            <a:r>
              <a:rPr lang="en-US" sz="1100" dirty="0" smtClean="0"/>
              <a:t>.</a:t>
            </a:r>
            <a:endParaRPr lang="en-US" sz="1100" dirty="0"/>
          </a:p>
          <a:p>
            <a:pPr algn="just">
              <a:buNone/>
            </a:pPr>
            <a:endParaRPr lang="it-IT" sz="1100" dirty="0"/>
          </a:p>
          <a:p>
            <a:pPr algn="just">
              <a:buNone/>
            </a:pPr>
            <a:endParaRPr lang="en-US" sz="1100" dirty="0"/>
          </a:p>
        </p:txBody>
      </p:sp>
      <p:pic>
        <p:nvPicPr>
          <p:cNvPr id="6" name="Immagin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5704" y="1463040"/>
            <a:ext cx="4838296" cy="4364735"/>
          </a:xfrm>
          <a:prstGeom prst="rect">
            <a:avLst/>
          </a:prstGeom>
        </p:spPr>
      </p:pic>
      <p:pic>
        <p:nvPicPr>
          <p:cNvPr id="5" name="Immagin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5916348"/>
            <a:ext cx="783336" cy="737616"/>
          </a:xfrm>
          <a:prstGeom prst="rect">
            <a:avLst/>
          </a:prstGeom>
        </p:spPr>
      </p:pic>
      <p:pic>
        <p:nvPicPr>
          <p:cNvPr id="7" name="Immagine 6"/>
          <p:cNvPicPr>
            <a:picLocks noChangeAspect="1"/>
          </p:cNvPicPr>
          <p:nvPr/>
        </p:nvPicPr>
        <p:blipFill>
          <a:blip r:embed="rId5"/>
          <a:stretch>
            <a:fillRect/>
          </a:stretch>
        </p:blipFill>
        <p:spPr>
          <a:xfrm>
            <a:off x="1658112" y="5914679"/>
            <a:ext cx="2499360" cy="739285"/>
          </a:xfrm>
          <a:prstGeom prst="rect">
            <a:avLst/>
          </a:prstGeom>
        </p:spPr>
      </p:pic>
    </p:spTree>
    <p:extLst>
      <p:ext uri="{BB962C8B-B14F-4D97-AF65-F5344CB8AC3E}">
        <p14:creationId xmlns:p14="http://schemas.microsoft.com/office/powerpoint/2010/main" val="24831766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 dirty="0">
                <a:solidFill>
                  <a:schemeClr val="bg1"/>
                </a:solidFill>
                <a:latin typeface="Open Sans" panose="020B0604020202020204" charset="0"/>
                <a:ea typeface="Open Sans" panose="020B0604020202020204" charset="0"/>
                <a:cs typeface="Open Sans" panose="020B0604020202020204" charset="0"/>
              </a:rPr>
              <a:t>EMILIA:  EMDR OUTREACH AND TREATMENT STUDY </a:t>
            </a:r>
            <a:r>
              <a:rPr lang="it-IT" dirty="0">
                <a:solidFill>
                  <a:schemeClr val="bg1"/>
                </a:solidFill>
                <a:latin typeface="Open Sans" panose="020B0604020202020204" charset="0"/>
                <a:ea typeface="Open Sans" panose="020B0604020202020204" charset="0"/>
                <a:cs typeface="Open Sans" panose="020B0604020202020204" charset="0"/>
              </a:rPr>
              <a:t/>
            </a:r>
            <a:br>
              <a:rPr lang="it-IT" dirty="0">
                <a:solidFill>
                  <a:schemeClr val="bg1"/>
                </a:solidFill>
                <a:latin typeface="Open Sans" panose="020B0604020202020204" charset="0"/>
                <a:ea typeface="Open Sans" panose="020B0604020202020204" charset="0"/>
                <a:cs typeface="Open Sans" panose="020B0604020202020204" charset="0"/>
              </a:rPr>
            </a:br>
            <a:endParaRPr lang="it-IT" dirty="0"/>
          </a:p>
        </p:txBody>
      </p:sp>
      <p:sp>
        <p:nvSpPr>
          <p:cNvPr id="3" name="Segnaposto testo 2"/>
          <p:cNvSpPr>
            <a:spLocks noGrp="1"/>
          </p:cNvSpPr>
          <p:nvPr>
            <p:ph type="body" idx="1"/>
          </p:nvPr>
        </p:nvSpPr>
        <p:spPr>
          <a:xfrm>
            <a:off x="561950" y="1692323"/>
            <a:ext cx="8020199" cy="4569002"/>
          </a:xfrm>
        </p:spPr>
        <p:txBody>
          <a:bodyPr/>
          <a:lstStyle/>
          <a:p>
            <a:pPr>
              <a:buNone/>
            </a:pPr>
            <a:r>
              <a:rPr lang="en" sz="1800" b="1" dirty="0" smtClean="0"/>
              <a:t>Objective:</a:t>
            </a:r>
          </a:p>
          <a:p>
            <a:pPr>
              <a:buNone/>
            </a:pPr>
            <a:r>
              <a:rPr lang="en-US" sz="1800" dirty="0" smtClean="0"/>
              <a:t>Examine </a:t>
            </a:r>
            <a:r>
              <a:rPr lang="en-US" sz="1800" dirty="0"/>
              <a:t>the effect of EMDR </a:t>
            </a:r>
            <a:r>
              <a:rPr lang="en-US" sz="1800" dirty="0" smtClean="0"/>
              <a:t>in reducing </a:t>
            </a:r>
            <a:r>
              <a:rPr lang="en-US" sz="1800" dirty="0"/>
              <a:t>PTSD </a:t>
            </a:r>
            <a:r>
              <a:rPr lang="en-US" sz="1800" dirty="0" smtClean="0"/>
              <a:t>symptoms in early treated survivors (ET) </a:t>
            </a:r>
            <a:r>
              <a:rPr lang="en-US" sz="1800" dirty="0"/>
              <a:t>compared </a:t>
            </a:r>
            <a:r>
              <a:rPr lang="en-US" sz="1800" dirty="0" smtClean="0"/>
              <a:t>with </a:t>
            </a:r>
            <a:r>
              <a:rPr lang="en-US" sz="1800" dirty="0"/>
              <a:t>a wait-list </a:t>
            </a:r>
            <a:r>
              <a:rPr lang="en-US" sz="1800" dirty="0" smtClean="0"/>
              <a:t>control group (late treated LT).</a:t>
            </a:r>
            <a:endParaRPr lang="en-US" sz="1800" dirty="0">
              <a:latin typeface="Open Sans" panose="020B0604020202020204" charset="0"/>
              <a:ea typeface="Open Sans" panose="020B0604020202020204" charset="0"/>
              <a:cs typeface="Open Sans" panose="020B0604020202020204" charset="0"/>
            </a:endParaRPr>
          </a:p>
          <a:p>
            <a:pPr>
              <a:buNone/>
            </a:pPr>
            <a:endParaRPr lang="en-US" sz="1800" b="1" dirty="0" smtClean="0"/>
          </a:p>
          <a:p>
            <a:pPr>
              <a:buNone/>
            </a:pPr>
            <a:r>
              <a:rPr lang="en-US" sz="1800" b="1" dirty="0" smtClean="0"/>
              <a:t>Method:</a:t>
            </a:r>
            <a:endParaRPr lang="en-US" sz="1800" b="1" dirty="0"/>
          </a:p>
          <a:p>
            <a:pPr>
              <a:buNone/>
            </a:pPr>
            <a:r>
              <a:rPr lang="en-US" sz="1800" dirty="0" smtClean="0"/>
              <a:t>529 adult participants with ASD and </a:t>
            </a:r>
            <a:r>
              <a:rPr lang="en-US" sz="1800" dirty="0"/>
              <a:t>PTSD symptoms were </a:t>
            </a:r>
            <a:r>
              <a:rPr lang="en-US" sz="1800" dirty="0" smtClean="0"/>
              <a:t>allocated respectively  to experimental group Early Treatment </a:t>
            </a:r>
            <a:r>
              <a:rPr lang="en-US" sz="1800" dirty="0"/>
              <a:t>(</a:t>
            </a:r>
            <a:r>
              <a:rPr lang="en-US" sz="1800" i="1" dirty="0" smtClean="0"/>
              <a:t>n=</a:t>
            </a:r>
            <a:r>
              <a:rPr lang="en-US" sz="1800" dirty="0"/>
              <a:t>239</a:t>
            </a:r>
            <a:r>
              <a:rPr lang="en-US" sz="1800" dirty="0" smtClean="0"/>
              <a:t>) </a:t>
            </a:r>
            <a:r>
              <a:rPr lang="en-US" sz="1800" dirty="0"/>
              <a:t>or wait-list </a:t>
            </a:r>
            <a:r>
              <a:rPr lang="en-US" sz="1800" dirty="0" smtClean="0"/>
              <a:t>control  group Late Treatment (</a:t>
            </a:r>
            <a:r>
              <a:rPr lang="en-US" sz="1800" i="1" dirty="0" smtClean="0"/>
              <a:t>n=</a:t>
            </a:r>
            <a:r>
              <a:rPr lang="en-US" sz="1800" dirty="0"/>
              <a:t>290</a:t>
            </a:r>
            <a:r>
              <a:rPr lang="en-US" sz="1800" dirty="0" smtClean="0"/>
              <a:t>). </a:t>
            </a:r>
          </a:p>
          <a:p>
            <a:pPr>
              <a:buNone/>
            </a:pPr>
            <a:endParaRPr lang="en-US" sz="1800" dirty="0"/>
          </a:p>
          <a:p>
            <a:pPr>
              <a:buNone/>
            </a:pPr>
            <a:r>
              <a:rPr lang="en-US" sz="1800" dirty="0" smtClean="0"/>
              <a:t>The </a:t>
            </a:r>
            <a:r>
              <a:rPr lang="en-US" sz="1800" dirty="0"/>
              <a:t>main outcome measures </a:t>
            </a:r>
            <a:r>
              <a:rPr lang="en-US" sz="1800" dirty="0" smtClean="0"/>
              <a:t>were the IES-R at posttreatment (ET) and pretreatment (LT),  </a:t>
            </a:r>
            <a:r>
              <a:rPr lang="en-US" sz="1800" dirty="0"/>
              <a:t>4-week </a:t>
            </a:r>
            <a:r>
              <a:rPr lang="en-US" sz="1800" dirty="0" smtClean="0"/>
              <a:t>follow-up. A time-dependent effect was also tested.</a:t>
            </a:r>
          </a:p>
          <a:p>
            <a:pPr>
              <a:buNone/>
            </a:pPr>
            <a:endParaRPr lang="en-US" sz="1800" dirty="0" smtClean="0"/>
          </a:p>
          <a:p>
            <a:pPr>
              <a:buNone/>
            </a:pPr>
            <a:r>
              <a:rPr lang="en-US" sz="1800" dirty="0" smtClean="0"/>
              <a:t>ET had been treated with EMDR R-TEP within 1 month after traumatic event (ASD assessed as per DSM IV).</a:t>
            </a:r>
          </a:p>
          <a:p>
            <a:pPr>
              <a:buNone/>
            </a:pPr>
            <a:r>
              <a:rPr lang="en-US" sz="1800" dirty="0" smtClean="0"/>
              <a:t>LT were treated with EMDR R-TEP 1 month after the traumatic event (Acute PTSD assessed as per DSM-IV) </a:t>
            </a:r>
            <a:endParaRPr lang="en-US" sz="1800" dirty="0"/>
          </a:p>
          <a:p>
            <a:pPr>
              <a:buNone/>
            </a:pPr>
            <a:endParaRPr lang="en-US" sz="1800" dirty="0"/>
          </a:p>
          <a:p>
            <a:pPr>
              <a:buNone/>
            </a:pPr>
            <a:endParaRPr lang="en-US" sz="1800" b="1" dirty="0"/>
          </a:p>
        </p:txBody>
      </p:sp>
    </p:spTree>
    <p:extLst>
      <p:ext uri="{BB962C8B-B14F-4D97-AF65-F5344CB8AC3E}">
        <p14:creationId xmlns:p14="http://schemas.microsoft.com/office/powerpoint/2010/main" val="39313520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57200" y="287110"/>
            <a:ext cx="8229600" cy="1429199"/>
          </a:xfrm>
        </p:spPr>
        <p:txBody>
          <a:bodyPr anchor="ctr"/>
          <a:lstStyle/>
          <a:p>
            <a:r>
              <a:rPr lang="it-IT" sz="2800" dirty="0" err="1">
                <a:latin typeface="Open Sans" panose="020B0604020202020204" charset="0"/>
                <a:ea typeface="Open Sans" panose="020B0604020202020204" charset="0"/>
                <a:cs typeface="Open Sans" panose="020B0604020202020204" charset="0"/>
              </a:rPr>
              <a:t>Comparison</a:t>
            </a:r>
            <a:r>
              <a:rPr lang="it-IT" sz="2800" dirty="0">
                <a:latin typeface="Open Sans" panose="020B0604020202020204" charset="0"/>
                <a:ea typeface="Open Sans" panose="020B0604020202020204" charset="0"/>
                <a:cs typeface="Open Sans" panose="020B0604020202020204" charset="0"/>
              </a:rPr>
              <a:t> </a:t>
            </a:r>
            <a:r>
              <a:rPr lang="it-IT" sz="2800" dirty="0" smtClean="0">
                <a:latin typeface="Open Sans" panose="020B0604020202020204" charset="0"/>
                <a:ea typeface="Open Sans" panose="020B0604020202020204" charset="0"/>
                <a:cs typeface="Open Sans" panose="020B0604020202020204" charset="0"/>
              </a:rPr>
              <a:t>IES-R </a:t>
            </a:r>
            <a:r>
              <a:rPr lang="it-IT" sz="2800" dirty="0" err="1" smtClean="0">
                <a:latin typeface="Open Sans" panose="020B0604020202020204" charset="0"/>
                <a:ea typeface="Open Sans" panose="020B0604020202020204" charset="0"/>
                <a:cs typeface="Open Sans" panose="020B0604020202020204" charset="0"/>
              </a:rPr>
              <a:t>scores</a:t>
            </a:r>
            <a:r>
              <a:rPr lang="it-IT" sz="2800" dirty="0">
                <a:latin typeface="Open Sans" panose="020B0604020202020204" charset="0"/>
                <a:ea typeface="Open Sans" panose="020B0604020202020204" charset="0"/>
                <a:cs typeface="Open Sans" panose="020B0604020202020204" charset="0"/>
              </a:rPr>
              <a:t> </a:t>
            </a:r>
            <a:r>
              <a:rPr lang="it-IT" sz="2800" dirty="0" err="1">
                <a:latin typeface="Open Sans" panose="020B0604020202020204" charset="0"/>
                <a:ea typeface="Open Sans" panose="020B0604020202020204" charset="0"/>
                <a:cs typeface="Open Sans" panose="020B0604020202020204" charset="0"/>
              </a:rPr>
              <a:t>pre</a:t>
            </a:r>
            <a:r>
              <a:rPr lang="it-IT" sz="2800" dirty="0">
                <a:latin typeface="Open Sans" panose="020B0604020202020204" charset="0"/>
                <a:ea typeface="Open Sans" panose="020B0604020202020204" charset="0"/>
                <a:cs typeface="Open Sans" panose="020B0604020202020204" charset="0"/>
              </a:rPr>
              <a:t> and post treatment </a:t>
            </a:r>
            <a:r>
              <a:rPr lang="it-IT" sz="2800" dirty="0" smtClean="0">
                <a:latin typeface="Open Sans" panose="020B0604020202020204" charset="0"/>
                <a:ea typeface="Open Sans" panose="020B0604020202020204" charset="0"/>
                <a:cs typeface="Open Sans" panose="020B0604020202020204" charset="0"/>
              </a:rPr>
              <a:t>(ET </a:t>
            </a:r>
            <a:r>
              <a:rPr lang="it-IT" sz="2800" dirty="0">
                <a:latin typeface="Open Sans" panose="020B0604020202020204" charset="0"/>
                <a:ea typeface="Open Sans" panose="020B0604020202020204" charset="0"/>
                <a:cs typeface="Open Sans" panose="020B0604020202020204" charset="0"/>
              </a:rPr>
              <a:t>and </a:t>
            </a:r>
            <a:r>
              <a:rPr lang="it-IT" sz="2800" dirty="0" smtClean="0">
                <a:latin typeface="Open Sans" panose="020B0604020202020204" charset="0"/>
                <a:ea typeface="Open Sans" panose="020B0604020202020204" charset="0"/>
                <a:cs typeface="Open Sans" panose="020B0604020202020204" charset="0"/>
              </a:rPr>
              <a:t>LT)</a:t>
            </a:r>
            <a:endParaRPr lang="it-IT" sz="2800" dirty="0"/>
          </a:p>
        </p:txBody>
      </p:sp>
      <p:graphicFrame>
        <p:nvGraphicFramePr>
          <p:cNvPr id="4" name="Tabella 3"/>
          <p:cNvGraphicFramePr>
            <a:graphicFrameLocks noGrp="1"/>
          </p:cNvGraphicFramePr>
          <p:nvPr>
            <p:extLst>
              <p:ext uri="{D42A27DB-BD31-4B8C-83A1-F6EECF244321}">
                <p14:modId xmlns:p14="http://schemas.microsoft.com/office/powerpoint/2010/main" val="2005954528"/>
              </p:ext>
            </p:extLst>
          </p:nvPr>
        </p:nvGraphicFramePr>
        <p:xfrm>
          <a:off x="154859" y="2153265"/>
          <a:ext cx="8834282" cy="4318057"/>
        </p:xfrm>
        <a:graphic>
          <a:graphicData uri="http://schemas.openxmlformats.org/drawingml/2006/table">
            <a:tbl>
              <a:tblPr firstRow="1" firstCol="1" lastRow="1" lastCol="1" bandRow="1" bandCol="1">
                <a:tableStyleId>{1E56F82E-3EB3-46E2-9378-B3C7F87CEDAC}</a:tableStyleId>
              </a:tblPr>
              <a:tblGrid>
                <a:gridCol w="1766621"/>
                <a:gridCol w="1578180"/>
                <a:gridCol w="919822"/>
                <a:gridCol w="1101192"/>
                <a:gridCol w="1458051"/>
                <a:gridCol w="919822"/>
                <a:gridCol w="1090594"/>
              </a:tblGrid>
              <a:tr h="480149">
                <a:tc>
                  <a:txBody>
                    <a:bodyPr/>
                    <a:lstStyle/>
                    <a:p>
                      <a:pPr>
                        <a:spcAft>
                          <a:spcPts val="0"/>
                        </a:spcAft>
                      </a:pPr>
                      <a:r>
                        <a:rPr lang="en-US" sz="1400" b="1" dirty="0">
                          <a:solidFill>
                            <a:schemeClr val="bg1"/>
                          </a:solidFill>
                          <a:effectLst/>
                        </a:rPr>
                        <a:t> </a:t>
                      </a:r>
                      <a:endParaRPr lang="it-IT" sz="1400" b="1" dirty="0">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348615" marR="273050" algn="ctr">
                        <a:lnSpc>
                          <a:spcPts val="840"/>
                        </a:lnSpc>
                        <a:spcBef>
                          <a:spcPts val="195"/>
                        </a:spcBef>
                        <a:spcAft>
                          <a:spcPts val="0"/>
                        </a:spcAft>
                      </a:pPr>
                      <a:r>
                        <a:rPr lang="en-US" sz="1400" b="1" dirty="0">
                          <a:solidFill>
                            <a:schemeClr val="bg1"/>
                          </a:solidFill>
                          <a:effectLst/>
                        </a:rPr>
                        <a:t>Early</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8890" algn="ctr">
                        <a:lnSpc>
                          <a:spcPts val="840"/>
                        </a:lnSpc>
                        <a:spcBef>
                          <a:spcPts val="195"/>
                        </a:spcBef>
                        <a:spcAft>
                          <a:spcPts val="0"/>
                        </a:spcAft>
                      </a:pPr>
                      <a:r>
                        <a:rPr lang="en-US" sz="1400" b="1">
                          <a:solidFill>
                            <a:schemeClr val="bg1"/>
                          </a:solidFill>
                          <a:effectLst/>
                        </a:rPr>
                        <a:t>t</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3350" marR="128905" algn="ctr">
                        <a:lnSpc>
                          <a:spcPts val="840"/>
                        </a:lnSpc>
                        <a:spcBef>
                          <a:spcPts val="195"/>
                        </a:spcBef>
                        <a:spcAft>
                          <a:spcPts val="0"/>
                        </a:spcAft>
                      </a:pPr>
                      <a:r>
                        <a:rPr lang="en-US" sz="1400" b="1">
                          <a:solidFill>
                            <a:schemeClr val="bg1"/>
                          </a:solidFill>
                          <a:effectLst/>
                        </a:rPr>
                        <a:t>p-value</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2080" marR="132715" algn="ctr">
                        <a:lnSpc>
                          <a:spcPts val="840"/>
                        </a:lnSpc>
                        <a:spcBef>
                          <a:spcPts val="195"/>
                        </a:spcBef>
                        <a:spcAft>
                          <a:spcPts val="0"/>
                        </a:spcAft>
                      </a:pPr>
                      <a:r>
                        <a:rPr lang="en-US" sz="1400" b="1">
                          <a:solidFill>
                            <a:schemeClr val="bg1"/>
                          </a:solidFill>
                          <a:effectLst/>
                        </a:rPr>
                        <a:t>Later</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22225" marR="1270" algn="ctr">
                        <a:lnSpc>
                          <a:spcPts val="840"/>
                        </a:lnSpc>
                        <a:spcBef>
                          <a:spcPts val="195"/>
                        </a:spcBef>
                        <a:spcAft>
                          <a:spcPts val="0"/>
                        </a:spcAft>
                      </a:pPr>
                      <a:r>
                        <a:rPr lang="en-US" sz="1400" b="1">
                          <a:solidFill>
                            <a:schemeClr val="bg1"/>
                          </a:solidFill>
                          <a:effectLst/>
                        </a:rPr>
                        <a:t>t</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28270" marR="128905" algn="ctr">
                        <a:lnSpc>
                          <a:spcPts val="840"/>
                        </a:lnSpc>
                        <a:spcBef>
                          <a:spcPts val="195"/>
                        </a:spcBef>
                        <a:spcAft>
                          <a:spcPts val="0"/>
                        </a:spcAft>
                      </a:pPr>
                      <a:r>
                        <a:rPr lang="en-US" sz="1400" b="1" dirty="0">
                          <a:solidFill>
                            <a:schemeClr val="bg1"/>
                          </a:solidFill>
                          <a:effectLst/>
                        </a:rPr>
                        <a:t>p-value</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r>
              <a:tr h="423581">
                <a:tc>
                  <a:txBody>
                    <a:bodyPr/>
                    <a:lstStyle/>
                    <a:p>
                      <a:pPr marL="22860" algn="l">
                        <a:lnSpc>
                          <a:spcPts val="840"/>
                        </a:lnSpc>
                        <a:spcAft>
                          <a:spcPts val="0"/>
                        </a:spcAft>
                      </a:pPr>
                      <a:r>
                        <a:rPr lang="en-US" sz="1400" b="1" dirty="0" smtClean="0">
                          <a:solidFill>
                            <a:schemeClr val="bg1"/>
                          </a:solidFill>
                          <a:effectLst/>
                        </a:rPr>
                        <a:t>avoidance-pre</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259715" algn="l">
                        <a:lnSpc>
                          <a:spcPts val="840"/>
                        </a:lnSpc>
                        <a:spcAft>
                          <a:spcPts val="0"/>
                        </a:spcAft>
                      </a:pPr>
                      <a:r>
                        <a:rPr lang="en-US" sz="1400" b="1" dirty="0">
                          <a:solidFill>
                            <a:schemeClr val="bg1"/>
                          </a:solidFill>
                          <a:effectLst/>
                        </a:rPr>
                        <a:t>1.85 (0.80)</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a:spcAft>
                          <a:spcPts val="0"/>
                        </a:spcAft>
                      </a:pPr>
                      <a:r>
                        <a:rPr lang="en-US" sz="1400" b="1">
                          <a:solidFill>
                            <a:schemeClr val="bg1"/>
                          </a:solidFill>
                          <a:effectLst/>
                        </a:rPr>
                        <a:t> </a:t>
                      </a:r>
                      <a:endParaRPr lang="it-IT" sz="1400" b="1">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a:spcAft>
                          <a:spcPts val="0"/>
                        </a:spcAft>
                      </a:pPr>
                      <a:r>
                        <a:rPr lang="en-US" sz="1400" b="1">
                          <a:solidFill>
                            <a:schemeClr val="bg1"/>
                          </a:solidFill>
                          <a:effectLst/>
                        </a:rPr>
                        <a:t> </a:t>
                      </a:r>
                      <a:endParaRPr lang="it-IT" sz="1400" b="1">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32080" marR="132715" algn="ctr">
                        <a:lnSpc>
                          <a:spcPts val="840"/>
                        </a:lnSpc>
                        <a:spcAft>
                          <a:spcPts val="0"/>
                        </a:spcAft>
                      </a:pPr>
                      <a:r>
                        <a:rPr lang="en-US" sz="1400" b="1" dirty="0">
                          <a:solidFill>
                            <a:schemeClr val="bg1"/>
                          </a:solidFill>
                          <a:effectLst/>
                        </a:rPr>
                        <a:t>1.95 (0.88)</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a:spcAft>
                          <a:spcPts val="0"/>
                        </a:spcAft>
                      </a:pPr>
                      <a:r>
                        <a:rPr lang="en-US" sz="1400" b="1">
                          <a:solidFill>
                            <a:schemeClr val="bg1"/>
                          </a:solidFill>
                          <a:effectLst/>
                        </a:rPr>
                        <a:t> </a:t>
                      </a:r>
                      <a:endParaRPr lang="it-IT" sz="1400" b="1">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a:spcAft>
                          <a:spcPts val="0"/>
                        </a:spcAft>
                      </a:pPr>
                      <a:r>
                        <a:rPr lang="en-US" sz="1400" b="1" dirty="0">
                          <a:solidFill>
                            <a:schemeClr val="bg1"/>
                          </a:solidFill>
                          <a:effectLst/>
                        </a:rPr>
                        <a:t> </a:t>
                      </a:r>
                      <a:endParaRPr lang="it-IT" sz="1400" b="1" dirty="0">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r>
              <a:tr h="513433">
                <a:tc>
                  <a:txBody>
                    <a:bodyPr/>
                    <a:lstStyle/>
                    <a:p>
                      <a:pPr marL="22225" algn="l">
                        <a:lnSpc>
                          <a:spcPts val="840"/>
                        </a:lnSpc>
                        <a:spcAft>
                          <a:spcPts val="0"/>
                        </a:spcAft>
                      </a:pPr>
                      <a:r>
                        <a:rPr lang="en-US" sz="1400" b="1" dirty="0">
                          <a:solidFill>
                            <a:schemeClr val="bg1"/>
                          </a:solidFill>
                          <a:effectLst/>
                        </a:rPr>
                        <a:t>avoidance-post</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259715" algn="l">
                        <a:lnSpc>
                          <a:spcPts val="840"/>
                        </a:lnSpc>
                        <a:spcAft>
                          <a:spcPts val="0"/>
                        </a:spcAft>
                      </a:pPr>
                      <a:r>
                        <a:rPr lang="en-US" sz="1400" b="1" dirty="0">
                          <a:solidFill>
                            <a:schemeClr val="bg1"/>
                          </a:solidFill>
                          <a:effectLst/>
                        </a:rPr>
                        <a:t>1.27 (0.76)</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27000" marR="86995" algn="ctr">
                        <a:lnSpc>
                          <a:spcPts val="840"/>
                        </a:lnSpc>
                        <a:spcAft>
                          <a:spcPts val="0"/>
                        </a:spcAft>
                      </a:pPr>
                      <a:r>
                        <a:rPr lang="en-US" sz="1400" b="1">
                          <a:solidFill>
                            <a:schemeClr val="bg1"/>
                          </a:solidFill>
                          <a:effectLst/>
                        </a:rPr>
                        <a:t>9.67</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3350" marR="116205" algn="ctr">
                        <a:lnSpc>
                          <a:spcPts val="840"/>
                        </a:lnSpc>
                        <a:spcAft>
                          <a:spcPts val="0"/>
                        </a:spcAft>
                      </a:pPr>
                      <a:r>
                        <a:rPr lang="en-US" sz="1400" b="1">
                          <a:solidFill>
                            <a:schemeClr val="bg1"/>
                          </a:solidFill>
                          <a:effectLst/>
                        </a:rPr>
                        <a:t>0.00</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2080" marR="132715" algn="ctr">
                        <a:lnSpc>
                          <a:spcPts val="840"/>
                        </a:lnSpc>
                        <a:spcAft>
                          <a:spcPts val="0"/>
                        </a:spcAft>
                      </a:pPr>
                      <a:r>
                        <a:rPr lang="en-US" sz="1400" b="1">
                          <a:solidFill>
                            <a:schemeClr val="bg1"/>
                          </a:solidFill>
                          <a:effectLst/>
                        </a:rPr>
                        <a:t>1.30 (0.85)</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2080" marR="128270" algn="ctr">
                        <a:lnSpc>
                          <a:spcPts val="840"/>
                        </a:lnSpc>
                        <a:spcAft>
                          <a:spcPts val="0"/>
                        </a:spcAft>
                      </a:pPr>
                      <a:r>
                        <a:rPr lang="en-US" sz="1400" b="1">
                          <a:solidFill>
                            <a:schemeClr val="bg1"/>
                          </a:solidFill>
                          <a:effectLst/>
                        </a:rPr>
                        <a:t>12.87</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28270" marR="118110" algn="ctr">
                        <a:lnSpc>
                          <a:spcPts val="840"/>
                        </a:lnSpc>
                        <a:spcAft>
                          <a:spcPts val="0"/>
                        </a:spcAft>
                      </a:pPr>
                      <a:r>
                        <a:rPr lang="en-US" sz="1400" b="1" dirty="0">
                          <a:solidFill>
                            <a:schemeClr val="bg1"/>
                          </a:solidFill>
                          <a:effectLst/>
                        </a:rPr>
                        <a:t>0.00</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r>
              <a:tr h="423581">
                <a:tc>
                  <a:txBody>
                    <a:bodyPr/>
                    <a:lstStyle/>
                    <a:p>
                      <a:pPr marL="22225" algn="l">
                        <a:lnSpc>
                          <a:spcPts val="840"/>
                        </a:lnSpc>
                        <a:spcAft>
                          <a:spcPts val="0"/>
                        </a:spcAft>
                      </a:pPr>
                      <a:r>
                        <a:rPr lang="en-US" sz="1400" b="1" dirty="0">
                          <a:solidFill>
                            <a:schemeClr val="bg1"/>
                          </a:solidFill>
                          <a:effectLst/>
                        </a:rPr>
                        <a:t>intrusion-pre</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259715" algn="l">
                        <a:lnSpc>
                          <a:spcPts val="840"/>
                        </a:lnSpc>
                        <a:spcAft>
                          <a:spcPts val="0"/>
                        </a:spcAft>
                      </a:pPr>
                      <a:r>
                        <a:rPr lang="en-US" sz="1400" b="1" dirty="0">
                          <a:solidFill>
                            <a:schemeClr val="bg1"/>
                          </a:solidFill>
                          <a:effectLst/>
                        </a:rPr>
                        <a:t>2.87 (0.96)</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a:spcAft>
                          <a:spcPts val="0"/>
                        </a:spcAft>
                      </a:pPr>
                      <a:r>
                        <a:rPr lang="en-US" sz="1400" b="1" dirty="0">
                          <a:solidFill>
                            <a:schemeClr val="bg1"/>
                          </a:solidFill>
                          <a:effectLst/>
                        </a:rPr>
                        <a:t> </a:t>
                      </a:r>
                      <a:endParaRPr lang="it-IT" sz="1400" b="1" dirty="0">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a:spcAft>
                          <a:spcPts val="0"/>
                        </a:spcAft>
                      </a:pPr>
                      <a:r>
                        <a:rPr lang="en-US" sz="1400" b="1" dirty="0">
                          <a:solidFill>
                            <a:schemeClr val="bg1"/>
                          </a:solidFill>
                          <a:effectLst/>
                        </a:rPr>
                        <a:t> </a:t>
                      </a:r>
                      <a:endParaRPr lang="it-IT" sz="1400" b="1" dirty="0">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32080" marR="132080" algn="ctr">
                        <a:lnSpc>
                          <a:spcPts val="840"/>
                        </a:lnSpc>
                        <a:spcAft>
                          <a:spcPts val="0"/>
                        </a:spcAft>
                      </a:pPr>
                      <a:r>
                        <a:rPr lang="en-US" sz="1400" b="1" dirty="0">
                          <a:solidFill>
                            <a:schemeClr val="bg1"/>
                          </a:solidFill>
                          <a:effectLst/>
                        </a:rPr>
                        <a:t>2.83 (0.95)</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a:spcAft>
                          <a:spcPts val="0"/>
                        </a:spcAft>
                      </a:pPr>
                      <a:r>
                        <a:rPr lang="en-US" sz="1400" b="1" dirty="0">
                          <a:solidFill>
                            <a:schemeClr val="bg1"/>
                          </a:solidFill>
                          <a:effectLst/>
                        </a:rPr>
                        <a:t> </a:t>
                      </a:r>
                      <a:endParaRPr lang="it-IT" sz="1400" b="1" dirty="0">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a:spcAft>
                          <a:spcPts val="0"/>
                        </a:spcAft>
                      </a:pPr>
                      <a:r>
                        <a:rPr lang="en-US" sz="1400" b="1" dirty="0">
                          <a:solidFill>
                            <a:schemeClr val="bg1"/>
                          </a:solidFill>
                          <a:effectLst/>
                        </a:rPr>
                        <a:t> </a:t>
                      </a:r>
                      <a:endParaRPr lang="it-IT" sz="1400" b="1" dirty="0">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r>
              <a:tr h="513433">
                <a:tc>
                  <a:txBody>
                    <a:bodyPr/>
                    <a:lstStyle/>
                    <a:p>
                      <a:pPr marL="22225" algn="l">
                        <a:lnSpc>
                          <a:spcPts val="840"/>
                        </a:lnSpc>
                        <a:spcAft>
                          <a:spcPts val="0"/>
                        </a:spcAft>
                      </a:pPr>
                      <a:r>
                        <a:rPr lang="en-US" sz="1400" b="1">
                          <a:solidFill>
                            <a:schemeClr val="bg1"/>
                          </a:solidFill>
                          <a:effectLst/>
                        </a:rPr>
                        <a:t>intrusion-post</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259715" algn="l">
                        <a:lnSpc>
                          <a:spcPts val="840"/>
                        </a:lnSpc>
                        <a:spcAft>
                          <a:spcPts val="0"/>
                        </a:spcAft>
                      </a:pPr>
                      <a:r>
                        <a:rPr lang="en-US" sz="1400" b="1" dirty="0">
                          <a:solidFill>
                            <a:schemeClr val="bg1"/>
                          </a:solidFill>
                          <a:effectLst/>
                        </a:rPr>
                        <a:t>1.37 (0.87)</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27000" marR="133985" algn="ctr">
                        <a:lnSpc>
                          <a:spcPts val="840"/>
                        </a:lnSpc>
                        <a:spcAft>
                          <a:spcPts val="0"/>
                        </a:spcAft>
                      </a:pPr>
                      <a:r>
                        <a:rPr lang="en-US" sz="1400" b="1">
                          <a:solidFill>
                            <a:schemeClr val="bg1"/>
                          </a:solidFill>
                          <a:effectLst/>
                        </a:rPr>
                        <a:t>24.47</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3350" marR="116840" algn="ctr">
                        <a:lnSpc>
                          <a:spcPts val="840"/>
                        </a:lnSpc>
                        <a:spcAft>
                          <a:spcPts val="0"/>
                        </a:spcAft>
                      </a:pPr>
                      <a:r>
                        <a:rPr lang="en-US" sz="1400" b="1">
                          <a:solidFill>
                            <a:schemeClr val="bg1"/>
                          </a:solidFill>
                          <a:effectLst/>
                        </a:rPr>
                        <a:t>0.00</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2080" marR="132080" algn="ctr">
                        <a:lnSpc>
                          <a:spcPts val="840"/>
                        </a:lnSpc>
                        <a:spcAft>
                          <a:spcPts val="0"/>
                        </a:spcAft>
                      </a:pPr>
                      <a:r>
                        <a:rPr lang="en-US" sz="1400" b="1" dirty="0">
                          <a:solidFill>
                            <a:schemeClr val="bg1"/>
                          </a:solidFill>
                          <a:effectLst/>
                        </a:rPr>
                        <a:t>1.39 (0.92)</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2080" marR="128270" algn="ctr">
                        <a:lnSpc>
                          <a:spcPts val="840"/>
                        </a:lnSpc>
                        <a:spcAft>
                          <a:spcPts val="0"/>
                        </a:spcAft>
                      </a:pPr>
                      <a:r>
                        <a:rPr lang="en-US" sz="1400" b="1">
                          <a:solidFill>
                            <a:schemeClr val="bg1"/>
                          </a:solidFill>
                          <a:effectLst/>
                        </a:rPr>
                        <a:t>24.05</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28270" marR="118745" algn="ctr">
                        <a:lnSpc>
                          <a:spcPts val="840"/>
                        </a:lnSpc>
                        <a:spcAft>
                          <a:spcPts val="0"/>
                        </a:spcAft>
                      </a:pPr>
                      <a:r>
                        <a:rPr lang="en-US" sz="1400" b="1" dirty="0">
                          <a:solidFill>
                            <a:schemeClr val="bg1"/>
                          </a:solidFill>
                          <a:effectLst/>
                        </a:rPr>
                        <a:t>0.00</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r>
              <a:tr h="423581">
                <a:tc>
                  <a:txBody>
                    <a:bodyPr/>
                    <a:lstStyle/>
                    <a:p>
                      <a:pPr marL="22225" algn="l">
                        <a:lnSpc>
                          <a:spcPts val="840"/>
                        </a:lnSpc>
                        <a:spcAft>
                          <a:spcPts val="0"/>
                        </a:spcAft>
                      </a:pPr>
                      <a:r>
                        <a:rPr lang="en-US" sz="1400" b="1">
                          <a:solidFill>
                            <a:schemeClr val="bg1"/>
                          </a:solidFill>
                          <a:effectLst/>
                        </a:rPr>
                        <a:t>hyperarousal-pre</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259080" algn="l">
                        <a:lnSpc>
                          <a:spcPts val="840"/>
                        </a:lnSpc>
                        <a:spcAft>
                          <a:spcPts val="0"/>
                        </a:spcAft>
                      </a:pPr>
                      <a:r>
                        <a:rPr lang="en-US" sz="1400" b="1">
                          <a:solidFill>
                            <a:schemeClr val="bg1"/>
                          </a:solidFill>
                          <a:effectLst/>
                        </a:rPr>
                        <a:t>2.78 (0.73)</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a:spcAft>
                          <a:spcPts val="0"/>
                        </a:spcAft>
                      </a:pPr>
                      <a:r>
                        <a:rPr lang="en-US" sz="1400" b="1">
                          <a:solidFill>
                            <a:schemeClr val="bg1"/>
                          </a:solidFill>
                          <a:effectLst/>
                        </a:rPr>
                        <a:t> </a:t>
                      </a:r>
                      <a:endParaRPr lang="it-IT" sz="1400" b="1">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a:spcAft>
                          <a:spcPts val="0"/>
                        </a:spcAft>
                      </a:pPr>
                      <a:r>
                        <a:rPr lang="en-US" sz="1400" b="1">
                          <a:solidFill>
                            <a:schemeClr val="bg1"/>
                          </a:solidFill>
                          <a:effectLst/>
                        </a:rPr>
                        <a:t> </a:t>
                      </a:r>
                      <a:endParaRPr lang="it-IT" sz="1400" b="1">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32080" marR="132080" algn="ctr">
                        <a:lnSpc>
                          <a:spcPts val="840"/>
                        </a:lnSpc>
                        <a:spcAft>
                          <a:spcPts val="0"/>
                        </a:spcAft>
                      </a:pPr>
                      <a:r>
                        <a:rPr lang="en-US" sz="1400" b="1">
                          <a:solidFill>
                            <a:schemeClr val="bg1"/>
                          </a:solidFill>
                          <a:effectLst/>
                        </a:rPr>
                        <a:t>2.75 (0.75)</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a:spcAft>
                          <a:spcPts val="0"/>
                        </a:spcAft>
                      </a:pPr>
                      <a:r>
                        <a:rPr lang="en-US" sz="1400" b="1">
                          <a:solidFill>
                            <a:schemeClr val="bg1"/>
                          </a:solidFill>
                          <a:effectLst/>
                        </a:rPr>
                        <a:t> </a:t>
                      </a:r>
                      <a:endParaRPr lang="it-IT" sz="1400" b="1">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a:spcAft>
                          <a:spcPts val="0"/>
                        </a:spcAft>
                      </a:pPr>
                      <a:r>
                        <a:rPr lang="en-US" sz="1400" b="1" dirty="0">
                          <a:solidFill>
                            <a:schemeClr val="bg1"/>
                          </a:solidFill>
                          <a:effectLst/>
                        </a:rPr>
                        <a:t> </a:t>
                      </a:r>
                      <a:endParaRPr lang="it-IT" sz="1400" b="1" dirty="0">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r>
              <a:tr h="513433">
                <a:tc>
                  <a:txBody>
                    <a:bodyPr/>
                    <a:lstStyle/>
                    <a:p>
                      <a:pPr marL="22225" algn="l">
                        <a:lnSpc>
                          <a:spcPts val="840"/>
                        </a:lnSpc>
                        <a:spcAft>
                          <a:spcPts val="0"/>
                        </a:spcAft>
                      </a:pPr>
                      <a:r>
                        <a:rPr lang="en-US" sz="1400" b="1">
                          <a:solidFill>
                            <a:schemeClr val="bg1"/>
                          </a:solidFill>
                          <a:effectLst/>
                        </a:rPr>
                        <a:t>hyperarousal-post</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259080" algn="l">
                        <a:lnSpc>
                          <a:spcPts val="840"/>
                        </a:lnSpc>
                        <a:spcAft>
                          <a:spcPts val="0"/>
                        </a:spcAft>
                      </a:pPr>
                      <a:r>
                        <a:rPr lang="en-US" sz="1400" b="1">
                          <a:solidFill>
                            <a:schemeClr val="bg1"/>
                          </a:solidFill>
                          <a:effectLst/>
                        </a:rPr>
                        <a:t>1.20 (0.95)</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26365" marR="133985" algn="ctr">
                        <a:lnSpc>
                          <a:spcPts val="840"/>
                        </a:lnSpc>
                        <a:spcAft>
                          <a:spcPts val="0"/>
                        </a:spcAft>
                      </a:pPr>
                      <a:r>
                        <a:rPr lang="en-US" sz="1400" b="1">
                          <a:solidFill>
                            <a:schemeClr val="bg1"/>
                          </a:solidFill>
                          <a:effectLst/>
                        </a:rPr>
                        <a:t>25.15</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3350" marR="117475" algn="ctr">
                        <a:lnSpc>
                          <a:spcPts val="840"/>
                        </a:lnSpc>
                        <a:spcAft>
                          <a:spcPts val="0"/>
                        </a:spcAft>
                      </a:pPr>
                      <a:r>
                        <a:rPr lang="en-US" sz="1400" b="1">
                          <a:solidFill>
                            <a:schemeClr val="bg1"/>
                          </a:solidFill>
                          <a:effectLst/>
                        </a:rPr>
                        <a:t>0.00</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2080" marR="132715" algn="ctr">
                        <a:lnSpc>
                          <a:spcPts val="840"/>
                        </a:lnSpc>
                        <a:spcAft>
                          <a:spcPts val="0"/>
                        </a:spcAft>
                      </a:pPr>
                      <a:r>
                        <a:rPr lang="en-US" sz="1400" b="1">
                          <a:solidFill>
                            <a:schemeClr val="bg1"/>
                          </a:solidFill>
                          <a:effectLst/>
                        </a:rPr>
                        <a:t>1.22 (0.96)</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2080" marR="128905" algn="ctr">
                        <a:lnSpc>
                          <a:spcPts val="840"/>
                        </a:lnSpc>
                        <a:spcAft>
                          <a:spcPts val="0"/>
                        </a:spcAft>
                      </a:pPr>
                      <a:r>
                        <a:rPr lang="en-US" sz="1400" b="1">
                          <a:solidFill>
                            <a:schemeClr val="bg1"/>
                          </a:solidFill>
                          <a:effectLst/>
                        </a:rPr>
                        <a:t>25.38</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28270" marR="119380" algn="ctr">
                        <a:lnSpc>
                          <a:spcPts val="840"/>
                        </a:lnSpc>
                        <a:spcAft>
                          <a:spcPts val="0"/>
                        </a:spcAft>
                      </a:pPr>
                      <a:r>
                        <a:rPr lang="en-US" sz="1400" b="1" dirty="0">
                          <a:solidFill>
                            <a:schemeClr val="bg1"/>
                          </a:solidFill>
                          <a:effectLst/>
                        </a:rPr>
                        <a:t>0.00</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r>
              <a:tr h="513433">
                <a:tc>
                  <a:txBody>
                    <a:bodyPr/>
                    <a:lstStyle/>
                    <a:p>
                      <a:pPr marL="22225" algn="l">
                        <a:lnSpc>
                          <a:spcPts val="840"/>
                        </a:lnSpc>
                        <a:spcAft>
                          <a:spcPts val="0"/>
                        </a:spcAft>
                      </a:pPr>
                      <a:r>
                        <a:rPr lang="en-US" sz="1400" b="1">
                          <a:solidFill>
                            <a:schemeClr val="bg1"/>
                          </a:solidFill>
                          <a:effectLst/>
                        </a:rPr>
                        <a:t>ies-R total-pre</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210820" algn="l">
                        <a:lnSpc>
                          <a:spcPts val="840"/>
                        </a:lnSpc>
                        <a:spcAft>
                          <a:spcPts val="0"/>
                        </a:spcAft>
                      </a:pPr>
                      <a:r>
                        <a:rPr lang="en-US" sz="1400" b="1">
                          <a:solidFill>
                            <a:schemeClr val="bg1"/>
                          </a:solidFill>
                          <a:effectLst/>
                        </a:rPr>
                        <a:t>54.31 (11.94)</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a:spcAft>
                          <a:spcPts val="0"/>
                        </a:spcAft>
                      </a:pPr>
                      <a:r>
                        <a:rPr lang="en-US" sz="1400" b="1">
                          <a:solidFill>
                            <a:schemeClr val="bg1"/>
                          </a:solidFill>
                          <a:effectLst/>
                        </a:rPr>
                        <a:t> </a:t>
                      </a:r>
                      <a:endParaRPr lang="it-IT" sz="1400" b="1">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a:spcAft>
                          <a:spcPts val="0"/>
                        </a:spcAft>
                      </a:pPr>
                      <a:r>
                        <a:rPr lang="en-US" sz="1400" b="1">
                          <a:solidFill>
                            <a:schemeClr val="bg1"/>
                          </a:solidFill>
                          <a:effectLst/>
                        </a:rPr>
                        <a:t> </a:t>
                      </a:r>
                      <a:endParaRPr lang="it-IT" sz="1400" b="1">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32080" marR="132715" algn="ctr">
                        <a:lnSpc>
                          <a:spcPts val="840"/>
                        </a:lnSpc>
                        <a:spcAft>
                          <a:spcPts val="0"/>
                        </a:spcAft>
                      </a:pPr>
                      <a:r>
                        <a:rPr lang="en-US" sz="1400" b="1">
                          <a:solidFill>
                            <a:schemeClr val="bg1"/>
                          </a:solidFill>
                          <a:effectLst/>
                        </a:rPr>
                        <a:t>55.13 (12.28)</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a:spcAft>
                          <a:spcPts val="0"/>
                        </a:spcAft>
                      </a:pPr>
                      <a:r>
                        <a:rPr lang="en-US" sz="1400" b="1">
                          <a:solidFill>
                            <a:schemeClr val="bg1"/>
                          </a:solidFill>
                          <a:effectLst/>
                        </a:rPr>
                        <a:t> </a:t>
                      </a:r>
                      <a:endParaRPr lang="it-IT" sz="1400" b="1">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c>
                  <a:txBody>
                    <a:bodyPr/>
                    <a:lstStyle/>
                    <a:p>
                      <a:pPr>
                        <a:spcAft>
                          <a:spcPts val="0"/>
                        </a:spcAft>
                      </a:pPr>
                      <a:r>
                        <a:rPr lang="en-US" sz="1400" b="1" dirty="0">
                          <a:solidFill>
                            <a:schemeClr val="bg1"/>
                          </a:solidFill>
                          <a:effectLst/>
                        </a:rPr>
                        <a:t> </a:t>
                      </a:r>
                      <a:endParaRPr lang="it-IT" sz="1400" b="1" dirty="0">
                        <a:solidFill>
                          <a:schemeClr val="bg1"/>
                        </a:solidFill>
                        <a:effectLst/>
                        <a:latin typeface="Times New Roman" panose="02020603050405020304" pitchFamily="18" charset="0"/>
                        <a:ea typeface="Times New Roman" panose="02020603050405020304" pitchFamily="18" charset="0"/>
                      </a:endParaRPr>
                    </a:p>
                  </a:txBody>
                  <a:tcPr marL="0" marR="0" marT="0" marB="0" anchor="ctr"/>
                </a:tc>
              </a:tr>
              <a:tr h="513433">
                <a:tc>
                  <a:txBody>
                    <a:bodyPr/>
                    <a:lstStyle/>
                    <a:p>
                      <a:pPr marL="22225" algn="l">
                        <a:lnSpc>
                          <a:spcPts val="840"/>
                        </a:lnSpc>
                        <a:spcAft>
                          <a:spcPts val="0"/>
                        </a:spcAft>
                      </a:pPr>
                      <a:r>
                        <a:rPr lang="en-US" sz="1400" b="1">
                          <a:solidFill>
                            <a:schemeClr val="bg1"/>
                          </a:solidFill>
                          <a:effectLst/>
                        </a:rPr>
                        <a:t>ies-R total-post</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210820" algn="l">
                        <a:lnSpc>
                          <a:spcPts val="840"/>
                        </a:lnSpc>
                        <a:spcAft>
                          <a:spcPts val="0"/>
                        </a:spcAft>
                      </a:pPr>
                      <a:r>
                        <a:rPr lang="en-US" sz="1400" b="1">
                          <a:solidFill>
                            <a:schemeClr val="bg1"/>
                          </a:solidFill>
                          <a:effectLst/>
                        </a:rPr>
                        <a:t>27.91 (16.16)</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26365" marR="133985" algn="ctr">
                        <a:lnSpc>
                          <a:spcPts val="840"/>
                        </a:lnSpc>
                        <a:spcAft>
                          <a:spcPts val="0"/>
                        </a:spcAft>
                      </a:pPr>
                      <a:r>
                        <a:rPr lang="en-US" sz="1400" b="1">
                          <a:solidFill>
                            <a:schemeClr val="bg1"/>
                          </a:solidFill>
                          <a:effectLst/>
                        </a:rPr>
                        <a:t>24.33</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3350" marR="117475" algn="ctr">
                        <a:lnSpc>
                          <a:spcPts val="840"/>
                        </a:lnSpc>
                        <a:spcAft>
                          <a:spcPts val="0"/>
                        </a:spcAft>
                      </a:pPr>
                      <a:r>
                        <a:rPr lang="en-US" sz="1400" b="1">
                          <a:solidFill>
                            <a:schemeClr val="bg1"/>
                          </a:solidFill>
                          <a:effectLst/>
                        </a:rPr>
                        <a:t>0.00</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2080" marR="132715" algn="ctr">
                        <a:lnSpc>
                          <a:spcPts val="840"/>
                        </a:lnSpc>
                        <a:spcAft>
                          <a:spcPts val="0"/>
                        </a:spcAft>
                      </a:pPr>
                      <a:r>
                        <a:rPr lang="en-US" sz="1400" b="1">
                          <a:solidFill>
                            <a:schemeClr val="bg1"/>
                          </a:solidFill>
                          <a:effectLst/>
                        </a:rPr>
                        <a:t>28.57 (17.94)</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32080" marR="128905" algn="ctr">
                        <a:lnSpc>
                          <a:spcPts val="840"/>
                        </a:lnSpc>
                        <a:spcAft>
                          <a:spcPts val="0"/>
                        </a:spcAft>
                      </a:pPr>
                      <a:r>
                        <a:rPr lang="en-US" sz="1400" b="1">
                          <a:solidFill>
                            <a:schemeClr val="bg1"/>
                          </a:solidFill>
                          <a:effectLst/>
                        </a:rPr>
                        <a:t>24.38</a:t>
                      </a:r>
                      <a:endParaRPr lang="it-IT" sz="1400" b="1">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c>
                  <a:txBody>
                    <a:bodyPr/>
                    <a:lstStyle/>
                    <a:p>
                      <a:pPr marL="128270" marR="119380" algn="ctr">
                        <a:lnSpc>
                          <a:spcPts val="840"/>
                        </a:lnSpc>
                        <a:spcAft>
                          <a:spcPts val="0"/>
                        </a:spcAft>
                      </a:pPr>
                      <a:r>
                        <a:rPr lang="en-US" sz="1400" b="1" dirty="0">
                          <a:solidFill>
                            <a:schemeClr val="bg1"/>
                          </a:solidFill>
                          <a:effectLst/>
                        </a:rPr>
                        <a:t>0.00</a:t>
                      </a:r>
                      <a:endParaRPr lang="it-IT" sz="1400" b="1" dirty="0">
                        <a:solidFill>
                          <a:schemeClr val="bg1"/>
                        </a:solidFill>
                        <a:effectLst/>
                        <a:latin typeface="Arial Narrow" panose="020B0606020202030204" pitchFamily="34" charset="0"/>
                        <a:ea typeface="Arial Narrow" panose="020B0606020202030204" pitchFamily="34" charset="0"/>
                        <a:cs typeface="Arial Narrow" panose="020B0606020202030204" pitchFamily="34" charset="0"/>
                      </a:endParaRPr>
                    </a:p>
                  </a:txBody>
                  <a:tcPr marL="0" marR="0" marT="0" marB="0" anchor="ctr"/>
                </a:tc>
              </a:tr>
            </a:tbl>
          </a:graphicData>
        </a:graphic>
      </p:graphicFrame>
    </p:spTree>
    <p:extLst>
      <p:ext uri="{BB962C8B-B14F-4D97-AF65-F5344CB8AC3E}">
        <p14:creationId xmlns:p14="http://schemas.microsoft.com/office/powerpoint/2010/main" val="40336565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25"/>
        <p:cNvGrpSpPr/>
        <p:nvPr/>
      </p:nvGrpSpPr>
      <p:grpSpPr>
        <a:xfrm>
          <a:off x="0" y="0"/>
          <a:ext cx="0" cy="0"/>
          <a:chOff x="0" y="0"/>
          <a:chExt cx="0" cy="0"/>
        </a:xfrm>
      </p:grpSpPr>
      <p:sp>
        <p:nvSpPr>
          <p:cNvPr id="226" name="Shape 226"/>
          <p:cNvSpPr txBox="1">
            <a:spLocks noGrp="1"/>
          </p:cNvSpPr>
          <p:nvPr>
            <p:ph type="ctrTitle" idx="4294967295"/>
          </p:nvPr>
        </p:nvSpPr>
        <p:spPr>
          <a:xfrm>
            <a:off x="578867" y="538357"/>
            <a:ext cx="8012399" cy="1546500"/>
          </a:xfrm>
          <a:prstGeom prst="rect">
            <a:avLst/>
          </a:prstGeom>
        </p:spPr>
        <p:txBody>
          <a:bodyPr lIns="91425" tIns="91425" rIns="91425" bIns="91425" anchor="ctr" anchorCtr="0">
            <a:noAutofit/>
          </a:bodyPr>
          <a:lstStyle/>
          <a:p>
            <a:pPr>
              <a:lnSpc>
                <a:spcPct val="150000"/>
              </a:lnSpc>
            </a:pPr>
            <a:r>
              <a:rPr lang="en-US" sz="1200" dirty="0"/>
              <a:t/>
            </a:r>
            <a:br>
              <a:rPr lang="en-US" sz="1200" dirty="0"/>
            </a:br>
            <a:r>
              <a:rPr lang="en-US" sz="1200" dirty="0" smtClean="0"/>
              <a:t/>
            </a:r>
            <a:br>
              <a:rPr lang="en-US" sz="1200" dirty="0" smtClean="0"/>
            </a:br>
            <a:r>
              <a:rPr lang="en-US" sz="1200" dirty="0"/>
              <a:t/>
            </a:r>
            <a:br>
              <a:rPr lang="en-US" sz="1200" dirty="0"/>
            </a:br>
            <a:r>
              <a:rPr lang="en-US" sz="1200" dirty="0" smtClean="0"/>
              <a:t/>
            </a:r>
            <a:br>
              <a:rPr lang="en-US" sz="1200" dirty="0" smtClean="0"/>
            </a:br>
            <a:r>
              <a:rPr lang="en-US" sz="1200" dirty="0"/>
              <a:t/>
            </a:r>
            <a:br>
              <a:rPr lang="en-US" sz="1200" dirty="0"/>
            </a:br>
            <a:r>
              <a:rPr lang="en-US" sz="1200" dirty="0" smtClean="0"/>
              <a:t/>
            </a:r>
            <a:br>
              <a:rPr lang="en-US" sz="1200" dirty="0" smtClean="0"/>
            </a:br>
            <a:r>
              <a:rPr lang="en-US" sz="1200" dirty="0"/>
              <a:t/>
            </a:r>
            <a:br>
              <a:rPr lang="en-US" sz="1200" dirty="0"/>
            </a:br>
            <a:r>
              <a:rPr lang="en-US" sz="1200" dirty="0" smtClean="0"/>
              <a:t/>
            </a:r>
            <a:br>
              <a:rPr lang="en-US" sz="1200" dirty="0" smtClean="0"/>
            </a:br>
            <a:r>
              <a:rPr lang="en-US" sz="1200" dirty="0"/>
              <a:t/>
            </a:r>
            <a:br>
              <a:rPr lang="en-US" sz="1200" dirty="0"/>
            </a:br>
            <a:r>
              <a:rPr lang="en-US" sz="1200" dirty="0" smtClean="0"/>
              <a:t/>
            </a:r>
            <a:br>
              <a:rPr lang="en-US" sz="1200" dirty="0" smtClean="0"/>
            </a:br>
            <a:r>
              <a:rPr lang="en-US" sz="1200" dirty="0"/>
              <a:t/>
            </a:r>
            <a:br>
              <a:rPr lang="en-US" sz="1200" dirty="0"/>
            </a:br>
            <a:r>
              <a:rPr lang="en-US" sz="1200" dirty="0" smtClean="0"/>
              <a:t/>
            </a:r>
            <a:br>
              <a:rPr lang="en-US" sz="1200" dirty="0" smtClean="0"/>
            </a:br>
            <a:r>
              <a:rPr lang="en-US" sz="1200" dirty="0"/>
              <a:t/>
            </a:r>
            <a:br>
              <a:rPr lang="en-US" sz="1200" dirty="0"/>
            </a:br>
            <a:r>
              <a:rPr lang="en-US" sz="1200" dirty="0" smtClean="0"/>
              <a:t/>
            </a:r>
            <a:br>
              <a:rPr lang="en-US" sz="1200" dirty="0" smtClean="0"/>
            </a:br>
            <a:r>
              <a:rPr lang="en-US" sz="1200" dirty="0"/>
              <a:t/>
            </a:r>
            <a:br>
              <a:rPr lang="en-US" sz="1200" dirty="0"/>
            </a:br>
            <a:r>
              <a:rPr lang="en-US" sz="1200" dirty="0" smtClean="0"/>
              <a:t/>
            </a:r>
            <a:br>
              <a:rPr lang="en-US" sz="1200" dirty="0" smtClean="0"/>
            </a:br>
            <a:r>
              <a:rPr lang="en-US" sz="1200" dirty="0"/>
              <a:t/>
            </a:r>
            <a:br>
              <a:rPr lang="en-US" sz="1200" dirty="0"/>
            </a:br>
            <a:r>
              <a:rPr lang="en-US" dirty="0" smtClean="0"/>
              <a:t>Results:</a:t>
            </a:r>
            <a:br>
              <a:rPr lang="en-US" dirty="0" smtClean="0"/>
            </a:br>
            <a:r>
              <a:rPr lang="en-US" sz="2000" dirty="0" smtClean="0"/>
              <a:t/>
            </a:r>
            <a:br>
              <a:rPr lang="en-US" sz="2000" dirty="0" smtClean="0"/>
            </a:br>
            <a:r>
              <a:rPr lang="en-US" sz="1800" b="0" dirty="0"/>
              <a:t>The comparison between post-treatment scores  for the ET group with the pre-treatment scores of LT showed a significant difference: lower scores for the early-treated group (</a:t>
            </a:r>
            <a:r>
              <a:rPr lang="en-US" sz="1800" b="0" i="1" dirty="0"/>
              <a:t>p </a:t>
            </a:r>
            <a:r>
              <a:rPr lang="en-US" sz="1800" b="0" dirty="0"/>
              <a:t>&lt; 0.0001). </a:t>
            </a:r>
            <a:br>
              <a:rPr lang="en-US" sz="1800" b="0" dirty="0"/>
            </a:br>
            <a:r>
              <a:rPr lang="en-US" sz="1800" b="0" dirty="0"/>
              <a:t/>
            </a:r>
            <a:br>
              <a:rPr lang="en-US" sz="1800" b="0" dirty="0"/>
            </a:br>
            <a:r>
              <a:rPr lang="en-US" sz="1800" b="0" dirty="0" smtClean="0">
                <a:latin typeface="Open Sans" panose="020B0604020202020204" charset="0"/>
                <a:ea typeface="Open Sans" panose="020B0604020202020204" charset="0"/>
                <a:cs typeface="Open Sans" panose="020B0604020202020204" charset="0"/>
              </a:rPr>
              <a:t>Post-treatment </a:t>
            </a:r>
            <a:r>
              <a:rPr lang="en-US" sz="1800" b="0" dirty="0">
                <a:latin typeface="Open Sans" panose="020B0604020202020204" charset="0"/>
                <a:ea typeface="Open Sans" panose="020B0604020202020204" charset="0"/>
                <a:cs typeface="Open Sans" panose="020B0604020202020204" charset="0"/>
              </a:rPr>
              <a:t>IES-R average scores were significantly lower than baseline, in both groups. 65.8% of the ET and 64.02% of the LT group  reported an IES-R total score &lt;33.</a:t>
            </a:r>
            <a:br>
              <a:rPr lang="en-US" sz="1800" b="0" dirty="0">
                <a:latin typeface="Open Sans" panose="020B0604020202020204" charset="0"/>
                <a:ea typeface="Open Sans" panose="020B0604020202020204" charset="0"/>
                <a:cs typeface="Open Sans" panose="020B0604020202020204" charset="0"/>
              </a:rPr>
            </a:br>
            <a:r>
              <a:rPr lang="en-US" sz="1800" b="0" dirty="0">
                <a:latin typeface="Open Sans" panose="020B0604020202020204" charset="0"/>
                <a:ea typeface="Open Sans" panose="020B0604020202020204" charset="0"/>
                <a:cs typeface="Open Sans" panose="020B0604020202020204" charset="0"/>
              </a:rPr>
              <a:t/>
            </a:r>
            <a:br>
              <a:rPr lang="en-US" sz="1800" b="0" dirty="0">
                <a:latin typeface="Open Sans" panose="020B0604020202020204" charset="0"/>
                <a:ea typeface="Open Sans" panose="020B0604020202020204" charset="0"/>
                <a:cs typeface="Open Sans" panose="020B0604020202020204" charset="0"/>
              </a:rPr>
            </a:br>
            <a:r>
              <a:rPr lang="en-US" sz="1200" dirty="0" smtClean="0"/>
              <a:t/>
            </a:r>
            <a:br>
              <a:rPr lang="en-US" sz="1200" dirty="0" smtClean="0"/>
            </a:br>
            <a:r>
              <a:rPr lang="en" sz="1200" dirty="0">
                <a:latin typeface="Open Sans"/>
                <a:ea typeface="Open Sans"/>
                <a:cs typeface="Open Sans"/>
                <a:sym typeface="Open Sans"/>
              </a:rPr>
              <a:t/>
            </a:r>
            <a:br>
              <a:rPr lang="en" sz="1200" dirty="0">
                <a:latin typeface="Open Sans"/>
                <a:ea typeface="Open Sans"/>
                <a:cs typeface="Open Sans"/>
                <a:sym typeface="Open Sans"/>
              </a:rPr>
            </a:br>
            <a:r>
              <a:rPr lang="en-US" sz="1200" dirty="0"/>
              <a:t/>
            </a:r>
            <a:br>
              <a:rPr lang="en-US" sz="1200" dirty="0"/>
            </a:br>
            <a:endParaRPr lang="en-US" sz="1200" dirty="0"/>
          </a:p>
        </p:txBody>
      </p:sp>
      <p:sp>
        <p:nvSpPr>
          <p:cNvPr id="228" name="Shape 228"/>
          <p:cNvSpPr/>
          <p:nvPr/>
        </p:nvSpPr>
        <p:spPr>
          <a:xfrm>
            <a:off x="2587066" y="5643578"/>
            <a:ext cx="3996000" cy="1682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spTree>
    <p:extLst>
      <p:ext uri="{BB962C8B-B14F-4D97-AF65-F5344CB8AC3E}">
        <p14:creationId xmlns:p14="http://schemas.microsoft.com/office/powerpoint/2010/main" val="3768677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45"/>
        <p:cNvGrpSpPr/>
        <p:nvPr/>
      </p:nvGrpSpPr>
      <p:grpSpPr>
        <a:xfrm>
          <a:off x="0" y="0"/>
          <a:ext cx="0" cy="0"/>
          <a:chOff x="0" y="0"/>
          <a:chExt cx="0" cy="0"/>
        </a:xfrm>
      </p:grpSpPr>
      <p:sp>
        <p:nvSpPr>
          <p:cNvPr id="146" name="Shape 146"/>
          <p:cNvSpPr txBox="1">
            <a:spLocks noGrp="1"/>
          </p:cNvSpPr>
          <p:nvPr>
            <p:ph type="title"/>
          </p:nvPr>
        </p:nvSpPr>
        <p:spPr>
          <a:xfrm>
            <a:off x="457200" y="1282625"/>
            <a:ext cx="3978600" cy="1429199"/>
          </a:xfrm>
          <a:prstGeom prst="rect">
            <a:avLst/>
          </a:prstGeom>
        </p:spPr>
        <p:txBody>
          <a:bodyPr lIns="91425" tIns="91425" rIns="91425" bIns="91425" anchor="t" anchorCtr="0">
            <a:noAutofit/>
          </a:bodyPr>
          <a:lstStyle/>
          <a:p>
            <a:pPr lvl="0" rtl="0">
              <a:spcBef>
                <a:spcPts val="0"/>
              </a:spcBef>
              <a:buNone/>
            </a:pPr>
            <a:r>
              <a:rPr lang="en" dirty="0" smtClean="0">
                <a:solidFill>
                  <a:srgbClr val="FFC800"/>
                </a:solidFill>
              </a:rPr>
              <a:t>2. </a:t>
            </a:r>
            <a:r>
              <a:rPr lang="en" dirty="0" smtClean="0">
                <a:solidFill>
                  <a:schemeClr val="bg1"/>
                </a:solidFill>
              </a:rPr>
              <a:t/>
            </a:r>
            <a:br>
              <a:rPr lang="en" dirty="0" smtClean="0">
                <a:solidFill>
                  <a:schemeClr val="bg1"/>
                </a:solidFill>
              </a:rPr>
            </a:br>
            <a:r>
              <a:rPr lang="en" dirty="0" smtClean="0">
                <a:solidFill>
                  <a:schemeClr val="bg1"/>
                </a:solidFill>
              </a:rPr>
              <a:t>NORCIA:</a:t>
            </a:r>
            <a:r>
              <a:rPr lang="en" dirty="0" smtClean="0">
                <a:solidFill>
                  <a:srgbClr val="FFC800"/>
                </a:solidFill>
              </a:rPr>
              <a:t> </a:t>
            </a:r>
            <a:r>
              <a:rPr lang="en" dirty="0" smtClean="0">
                <a:solidFill>
                  <a:srgbClr val="FFC000"/>
                </a:solidFill>
              </a:rPr>
              <a:t>WHAT</a:t>
            </a:r>
            <a:r>
              <a:rPr lang="en" dirty="0" smtClean="0">
                <a:solidFill>
                  <a:schemeClr val="bg1"/>
                </a:solidFill>
              </a:rPr>
              <a:t> HAPPENED</a:t>
            </a:r>
            <a:endParaRPr lang="en" dirty="0"/>
          </a:p>
        </p:txBody>
      </p:sp>
      <p:sp>
        <p:nvSpPr>
          <p:cNvPr id="147" name="Shape 147"/>
          <p:cNvSpPr txBox="1">
            <a:spLocks noGrp="1"/>
          </p:cNvSpPr>
          <p:nvPr>
            <p:ph type="body" idx="1"/>
          </p:nvPr>
        </p:nvSpPr>
        <p:spPr>
          <a:xfrm>
            <a:off x="457200" y="3244086"/>
            <a:ext cx="3754800" cy="2846699"/>
          </a:xfrm>
          <a:prstGeom prst="rect">
            <a:avLst/>
          </a:prstGeom>
        </p:spPr>
        <p:txBody>
          <a:bodyPr lIns="91425" tIns="91425" rIns="91425" bIns="91425" anchor="t" anchorCtr="0">
            <a:noAutofit/>
          </a:bodyPr>
          <a:lstStyle/>
          <a:p>
            <a:pPr marL="0" indent="0">
              <a:buSzTx/>
              <a:buNone/>
              <a:defRPr sz="1800">
                <a:solidFill>
                  <a:srgbClr val="000000"/>
                </a:solidFill>
              </a:defRPr>
            </a:pPr>
            <a:r>
              <a:rPr lang="en-US" sz="1800" dirty="0" smtClean="0">
                <a:solidFill>
                  <a:schemeClr val="bg1"/>
                </a:solidFill>
              </a:rPr>
              <a:t>On August 24</a:t>
            </a:r>
            <a:r>
              <a:rPr lang="en-US" sz="1800" baseline="30000" dirty="0" smtClean="0">
                <a:solidFill>
                  <a:schemeClr val="bg1"/>
                </a:solidFill>
              </a:rPr>
              <a:t>th</a:t>
            </a:r>
            <a:r>
              <a:rPr lang="en-US" sz="1800" dirty="0" smtClean="0">
                <a:solidFill>
                  <a:schemeClr val="bg1"/>
                </a:solidFill>
              </a:rPr>
              <a:t>  </a:t>
            </a:r>
            <a:r>
              <a:rPr lang="en-US" sz="1800" dirty="0">
                <a:solidFill>
                  <a:schemeClr val="bg1"/>
                </a:solidFill>
              </a:rPr>
              <a:t>2016, </a:t>
            </a:r>
            <a:r>
              <a:rPr lang="en-US" sz="1800" dirty="0" smtClean="0">
                <a:solidFill>
                  <a:schemeClr val="bg1"/>
                </a:solidFill>
              </a:rPr>
              <a:t>an </a:t>
            </a:r>
            <a:r>
              <a:rPr lang="en-US" sz="1800" dirty="0">
                <a:solidFill>
                  <a:schemeClr val="bg1"/>
                </a:solidFill>
              </a:rPr>
              <a:t>earthquake of magnitude 6.0 +/- 0.3 hit </a:t>
            </a:r>
            <a:r>
              <a:rPr lang="en-US" sz="1800" dirty="0" smtClean="0">
                <a:solidFill>
                  <a:schemeClr val="bg1"/>
                </a:solidFill>
              </a:rPr>
              <a:t>Central </a:t>
            </a:r>
            <a:r>
              <a:rPr lang="en-US" sz="1800" dirty="0">
                <a:solidFill>
                  <a:schemeClr val="bg1"/>
                </a:solidFill>
              </a:rPr>
              <a:t>Italy, causing thousands of casualties with 300 </a:t>
            </a:r>
            <a:r>
              <a:rPr lang="en-US" sz="1800" dirty="0" smtClean="0">
                <a:solidFill>
                  <a:schemeClr val="bg1"/>
                </a:solidFill>
              </a:rPr>
              <a:t>dead.</a:t>
            </a:r>
          </a:p>
          <a:p>
            <a:pPr marL="0" indent="0">
              <a:buSzTx/>
              <a:buNone/>
              <a:defRPr sz="1800">
                <a:solidFill>
                  <a:srgbClr val="000000"/>
                </a:solidFill>
              </a:defRPr>
            </a:pPr>
            <a:endParaRPr lang="en-US" sz="1800" dirty="0">
              <a:solidFill>
                <a:schemeClr val="bg1"/>
              </a:solidFill>
            </a:endParaRPr>
          </a:p>
          <a:p>
            <a:pPr marL="0" indent="0">
              <a:buSzTx/>
              <a:buNone/>
              <a:defRPr sz="1800">
                <a:solidFill>
                  <a:srgbClr val="000000"/>
                </a:solidFill>
              </a:defRPr>
            </a:pPr>
            <a:r>
              <a:rPr lang="it-IT" sz="1800" dirty="0" err="1" smtClean="0">
                <a:solidFill>
                  <a:schemeClr val="bg1"/>
                </a:solidFill>
              </a:rPr>
              <a:t>Aftershocks</a:t>
            </a:r>
            <a:r>
              <a:rPr lang="it-IT" sz="1800" dirty="0" smtClean="0">
                <a:solidFill>
                  <a:schemeClr val="bg1"/>
                </a:solidFill>
              </a:rPr>
              <a:t> are </a:t>
            </a:r>
            <a:r>
              <a:rPr lang="it-IT" sz="1800" dirty="0" err="1" smtClean="0">
                <a:solidFill>
                  <a:schemeClr val="bg1"/>
                </a:solidFill>
              </a:rPr>
              <a:t>still</a:t>
            </a:r>
            <a:r>
              <a:rPr lang="en-US" sz="1800" dirty="0" smtClean="0">
                <a:solidFill>
                  <a:schemeClr val="bg1"/>
                </a:solidFill>
              </a:rPr>
              <a:t> ongoing.</a:t>
            </a:r>
            <a:endParaRPr lang="en-US" sz="1800" dirty="0">
              <a:solidFill>
                <a:schemeClr val="bg1"/>
              </a:solidFill>
            </a:endParaRPr>
          </a:p>
        </p:txBody>
      </p:sp>
      <p:pic>
        <p:nvPicPr>
          <p:cNvPr id="2" name="Immagine 1"/>
          <p:cNvPicPr>
            <a:picLocks noChangeAspect="1"/>
          </p:cNvPicPr>
          <p:nvPr/>
        </p:nvPicPr>
        <p:blipFill>
          <a:blip r:embed="rId3"/>
          <a:stretch>
            <a:fillRect/>
          </a:stretch>
        </p:blipFill>
        <p:spPr>
          <a:xfrm>
            <a:off x="4393266" y="1511807"/>
            <a:ext cx="4750734" cy="4274843"/>
          </a:xfrm>
          <a:prstGeom prst="rect">
            <a:avLst/>
          </a:prstGeom>
        </p:spPr>
      </p:pic>
      <p:pic>
        <p:nvPicPr>
          <p:cNvPr id="5" name="Immagin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7826" y="5950690"/>
            <a:ext cx="785108" cy="743728"/>
          </a:xfrm>
          <a:prstGeom prst="rect">
            <a:avLst/>
          </a:prstGeom>
        </p:spPr>
      </p:pic>
      <p:pic>
        <p:nvPicPr>
          <p:cNvPr id="6" name="Immagine 5"/>
          <p:cNvPicPr>
            <a:picLocks noChangeAspect="1"/>
          </p:cNvPicPr>
          <p:nvPr/>
        </p:nvPicPr>
        <p:blipFill>
          <a:blip r:embed="rId5"/>
          <a:stretch>
            <a:fillRect/>
          </a:stretch>
        </p:blipFill>
        <p:spPr>
          <a:xfrm>
            <a:off x="553593" y="5955133"/>
            <a:ext cx="2499360" cy="739285"/>
          </a:xfrm>
          <a:prstGeom prst="rect">
            <a:avLst/>
          </a:prstGeom>
        </p:spPr>
      </p:pic>
    </p:spTree>
    <p:extLst>
      <p:ext uri="{BB962C8B-B14F-4D97-AF65-F5344CB8AC3E}">
        <p14:creationId xmlns:p14="http://schemas.microsoft.com/office/powerpoint/2010/main" val="15035857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108"/>
        <p:cNvGrpSpPr/>
        <p:nvPr/>
      </p:nvGrpSpPr>
      <p:grpSpPr>
        <a:xfrm>
          <a:off x="0" y="0"/>
          <a:ext cx="0" cy="0"/>
          <a:chOff x="0" y="0"/>
          <a:chExt cx="0" cy="0"/>
        </a:xfrm>
      </p:grpSpPr>
      <p:sp>
        <p:nvSpPr>
          <p:cNvPr id="109" name="Shape 109"/>
          <p:cNvSpPr txBox="1">
            <a:spLocks noGrp="1"/>
          </p:cNvSpPr>
          <p:nvPr>
            <p:ph type="title"/>
          </p:nvPr>
        </p:nvSpPr>
        <p:spPr>
          <a:xfrm>
            <a:off x="561950" y="938021"/>
            <a:ext cx="8839200" cy="999962"/>
          </a:xfrm>
          <a:prstGeom prst="rect">
            <a:avLst/>
          </a:prstGeom>
        </p:spPr>
        <p:txBody>
          <a:bodyPr lIns="91425" tIns="91425" rIns="91425" bIns="91425" anchor="t" anchorCtr="0">
            <a:noAutofit/>
          </a:bodyPr>
          <a:lstStyle/>
          <a:p>
            <a:pPr lvl="0"/>
            <a:r>
              <a:rPr lang="en" dirty="0"/>
              <a:t>NORCIA: </a:t>
            </a:r>
            <a:r>
              <a:rPr lang="it-IT" dirty="0"/>
              <a:t>EEI </a:t>
            </a:r>
            <a:r>
              <a:rPr lang="it-IT" dirty="0">
                <a:solidFill>
                  <a:srgbClr val="FFC000"/>
                </a:solidFill>
              </a:rPr>
              <a:t>OUTREACH</a:t>
            </a:r>
            <a:r>
              <a:rPr lang="it-IT" dirty="0"/>
              <a:t> PROGRAM</a:t>
            </a:r>
            <a:endParaRPr lang="en" dirty="0"/>
          </a:p>
        </p:txBody>
      </p:sp>
      <p:sp>
        <p:nvSpPr>
          <p:cNvPr id="110" name="Shape 110"/>
          <p:cNvSpPr txBox="1">
            <a:spLocks noGrp="1"/>
          </p:cNvSpPr>
          <p:nvPr>
            <p:ph type="body" idx="1"/>
          </p:nvPr>
        </p:nvSpPr>
        <p:spPr>
          <a:xfrm>
            <a:off x="357549" y="1781037"/>
            <a:ext cx="8625385" cy="4331042"/>
          </a:xfrm>
          <a:prstGeom prst="rect">
            <a:avLst/>
          </a:prstGeom>
        </p:spPr>
        <p:txBody>
          <a:bodyPr lIns="91425" tIns="91425" rIns="91425" bIns="91425" anchor="t" anchorCtr="0">
            <a:noAutofit/>
          </a:bodyPr>
          <a:lstStyle/>
          <a:p>
            <a:pPr>
              <a:lnSpc>
                <a:spcPct val="150000"/>
              </a:lnSpc>
              <a:buNone/>
            </a:pPr>
            <a:r>
              <a:rPr lang="it-IT" sz="1800" dirty="0" err="1">
                <a:solidFill>
                  <a:schemeClr val="bg1"/>
                </a:solidFill>
              </a:rPr>
              <a:t>Within</a:t>
            </a:r>
            <a:r>
              <a:rPr lang="it-IT" sz="1800" dirty="0">
                <a:solidFill>
                  <a:schemeClr val="bg1"/>
                </a:solidFill>
              </a:rPr>
              <a:t> 1 </a:t>
            </a:r>
            <a:r>
              <a:rPr lang="it-IT" sz="1800" dirty="0" err="1">
                <a:solidFill>
                  <a:schemeClr val="bg1"/>
                </a:solidFill>
              </a:rPr>
              <a:t>day</a:t>
            </a:r>
            <a:r>
              <a:rPr lang="it-IT" sz="1800" dirty="0">
                <a:solidFill>
                  <a:schemeClr val="bg1"/>
                </a:solidFill>
              </a:rPr>
              <a:t> </a:t>
            </a:r>
            <a:r>
              <a:rPr lang="it-IT" sz="1800" dirty="0" err="1">
                <a:solidFill>
                  <a:schemeClr val="bg1"/>
                </a:solidFill>
              </a:rPr>
              <a:t>after</a:t>
            </a:r>
            <a:r>
              <a:rPr lang="it-IT" sz="1800" dirty="0">
                <a:solidFill>
                  <a:schemeClr val="bg1"/>
                </a:solidFill>
              </a:rPr>
              <a:t> the </a:t>
            </a:r>
            <a:r>
              <a:rPr lang="it-IT" sz="1800" dirty="0" err="1">
                <a:solidFill>
                  <a:schemeClr val="bg1"/>
                </a:solidFill>
              </a:rPr>
              <a:t>disaster</a:t>
            </a:r>
            <a:r>
              <a:rPr lang="it-IT" sz="1800" dirty="0">
                <a:solidFill>
                  <a:schemeClr val="bg1"/>
                </a:solidFill>
              </a:rPr>
              <a:t>, a </a:t>
            </a:r>
            <a:r>
              <a:rPr lang="it-IT" sz="1800" dirty="0" err="1">
                <a:solidFill>
                  <a:schemeClr val="bg1"/>
                </a:solidFill>
              </a:rPr>
              <a:t>national</a:t>
            </a:r>
            <a:r>
              <a:rPr lang="it-IT" sz="1800" dirty="0">
                <a:solidFill>
                  <a:schemeClr val="bg1"/>
                </a:solidFill>
              </a:rPr>
              <a:t> </a:t>
            </a:r>
            <a:r>
              <a:rPr lang="it-IT" sz="1800" dirty="0" err="1">
                <a:solidFill>
                  <a:schemeClr val="bg1"/>
                </a:solidFill>
              </a:rPr>
              <a:t>plan</a:t>
            </a:r>
            <a:r>
              <a:rPr lang="it-IT" sz="1800" dirty="0">
                <a:solidFill>
                  <a:schemeClr val="bg1"/>
                </a:solidFill>
              </a:rPr>
              <a:t> </a:t>
            </a:r>
            <a:r>
              <a:rPr lang="it-IT" sz="1800" dirty="0" err="1">
                <a:solidFill>
                  <a:schemeClr val="bg1"/>
                </a:solidFill>
              </a:rPr>
              <a:t>was</a:t>
            </a:r>
            <a:r>
              <a:rPr lang="it-IT" sz="1800" dirty="0">
                <a:solidFill>
                  <a:schemeClr val="bg1"/>
                </a:solidFill>
              </a:rPr>
              <a:t> </a:t>
            </a:r>
            <a:r>
              <a:rPr lang="it-IT" sz="1800" dirty="0" err="1">
                <a:solidFill>
                  <a:schemeClr val="bg1"/>
                </a:solidFill>
              </a:rPr>
              <a:t>called</a:t>
            </a:r>
            <a:r>
              <a:rPr lang="it-IT" sz="1800" dirty="0">
                <a:solidFill>
                  <a:schemeClr val="bg1"/>
                </a:solidFill>
              </a:rPr>
              <a:t> </a:t>
            </a:r>
            <a:r>
              <a:rPr lang="it-IT" sz="1800" dirty="0" smtClean="0">
                <a:solidFill>
                  <a:schemeClr val="bg1"/>
                </a:solidFill>
              </a:rPr>
              <a:t>for: the </a:t>
            </a:r>
            <a:r>
              <a:rPr lang="it-IT" sz="1800" dirty="0" err="1">
                <a:solidFill>
                  <a:schemeClr val="bg1"/>
                </a:solidFill>
              </a:rPr>
              <a:t>Psychological</a:t>
            </a:r>
            <a:r>
              <a:rPr lang="it-IT" sz="1800" dirty="0">
                <a:solidFill>
                  <a:schemeClr val="bg1"/>
                </a:solidFill>
              </a:rPr>
              <a:t> Order of Umbria and the </a:t>
            </a:r>
            <a:r>
              <a:rPr lang="it-IT" sz="1800" dirty="0" err="1">
                <a:solidFill>
                  <a:schemeClr val="bg1"/>
                </a:solidFill>
              </a:rPr>
              <a:t>Italian</a:t>
            </a:r>
            <a:r>
              <a:rPr lang="it-IT" sz="1800" dirty="0">
                <a:solidFill>
                  <a:schemeClr val="bg1"/>
                </a:solidFill>
              </a:rPr>
              <a:t> </a:t>
            </a:r>
            <a:r>
              <a:rPr lang="it-IT" sz="1800" dirty="0" err="1">
                <a:solidFill>
                  <a:schemeClr val="bg1"/>
                </a:solidFill>
              </a:rPr>
              <a:t>Civil</a:t>
            </a:r>
            <a:r>
              <a:rPr lang="it-IT" sz="1800" dirty="0">
                <a:solidFill>
                  <a:schemeClr val="bg1"/>
                </a:solidFill>
              </a:rPr>
              <a:t> </a:t>
            </a:r>
            <a:r>
              <a:rPr lang="it-IT" sz="1800" dirty="0" err="1">
                <a:solidFill>
                  <a:schemeClr val="bg1"/>
                </a:solidFill>
              </a:rPr>
              <a:t>Protection</a:t>
            </a:r>
            <a:r>
              <a:rPr lang="it-IT" sz="1800" dirty="0">
                <a:solidFill>
                  <a:schemeClr val="bg1"/>
                </a:solidFill>
              </a:rPr>
              <a:t> </a:t>
            </a:r>
            <a:r>
              <a:rPr lang="it-IT" sz="1800" dirty="0" err="1">
                <a:solidFill>
                  <a:schemeClr val="bg1"/>
                </a:solidFill>
              </a:rPr>
              <a:t>requested</a:t>
            </a:r>
            <a:r>
              <a:rPr lang="it-IT" sz="1800" dirty="0">
                <a:solidFill>
                  <a:schemeClr val="bg1"/>
                </a:solidFill>
              </a:rPr>
              <a:t> an EMDR </a:t>
            </a:r>
            <a:r>
              <a:rPr lang="it-IT" sz="1800" dirty="0" err="1">
                <a:solidFill>
                  <a:schemeClr val="bg1"/>
                </a:solidFill>
              </a:rPr>
              <a:t>Early</a:t>
            </a:r>
            <a:r>
              <a:rPr lang="it-IT" sz="1800" dirty="0">
                <a:solidFill>
                  <a:schemeClr val="bg1"/>
                </a:solidFill>
              </a:rPr>
              <a:t> </a:t>
            </a:r>
            <a:r>
              <a:rPr lang="it-IT" sz="1800" dirty="0" err="1" smtClean="0">
                <a:solidFill>
                  <a:schemeClr val="bg1"/>
                </a:solidFill>
              </a:rPr>
              <a:t>Intervention</a:t>
            </a:r>
            <a:r>
              <a:rPr lang="it-IT" sz="1800" dirty="0">
                <a:solidFill>
                  <a:schemeClr val="bg1"/>
                </a:solidFill>
              </a:rPr>
              <a:t>:</a:t>
            </a:r>
            <a:endParaRPr lang="it-IT" sz="1800" dirty="0" smtClean="0">
              <a:solidFill>
                <a:schemeClr val="bg1"/>
              </a:solidFill>
            </a:endParaRPr>
          </a:p>
          <a:p>
            <a:pPr>
              <a:lnSpc>
                <a:spcPct val="150000"/>
              </a:lnSpc>
              <a:buNone/>
            </a:pPr>
            <a:endParaRPr lang="it-IT" sz="1800" dirty="0" smtClean="0">
              <a:solidFill>
                <a:schemeClr val="bg1"/>
              </a:solidFill>
            </a:endParaRPr>
          </a:p>
          <a:p>
            <a:pPr marL="285750" indent="-285750">
              <a:lnSpc>
                <a:spcPct val="150000"/>
              </a:lnSpc>
            </a:pPr>
            <a:r>
              <a:rPr lang="it-IT" sz="1800" dirty="0" err="1" smtClean="0">
                <a:solidFill>
                  <a:schemeClr val="bg1"/>
                </a:solidFill>
              </a:rPr>
              <a:t>Population</a:t>
            </a:r>
            <a:r>
              <a:rPr lang="it-IT" sz="1800" dirty="0" smtClean="0">
                <a:solidFill>
                  <a:schemeClr val="bg1"/>
                </a:solidFill>
              </a:rPr>
              <a:t> </a:t>
            </a:r>
            <a:r>
              <a:rPr lang="it-IT" sz="1800" dirty="0" err="1" smtClean="0">
                <a:solidFill>
                  <a:schemeClr val="bg1"/>
                </a:solidFill>
              </a:rPr>
              <a:t>census</a:t>
            </a:r>
            <a:r>
              <a:rPr lang="it-IT" sz="1800" dirty="0" smtClean="0">
                <a:solidFill>
                  <a:schemeClr val="bg1"/>
                </a:solidFill>
              </a:rPr>
              <a:t> </a:t>
            </a:r>
            <a:r>
              <a:rPr lang="it-IT" sz="1800" dirty="0" err="1" smtClean="0">
                <a:solidFill>
                  <a:schemeClr val="bg1"/>
                </a:solidFill>
              </a:rPr>
              <a:t>within</a:t>
            </a:r>
            <a:r>
              <a:rPr lang="it-IT" sz="1800" dirty="0" smtClean="0">
                <a:solidFill>
                  <a:schemeClr val="bg1"/>
                </a:solidFill>
              </a:rPr>
              <a:t> major </a:t>
            </a:r>
            <a:r>
              <a:rPr lang="it-IT" sz="1800" dirty="0" err="1" smtClean="0">
                <a:solidFill>
                  <a:schemeClr val="bg1"/>
                </a:solidFill>
              </a:rPr>
              <a:t>emergency</a:t>
            </a:r>
            <a:r>
              <a:rPr lang="it-IT" sz="1800" dirty="0" smtClean="0">
                <a:solidFill>
                  <a:schemeClr val="bg1"/>
                </a:solidFill>
              </a:rPr>
              <a:t> </a:t>
            </a:r>
            <a:r>
              <a:rPr lang="it-IT" sz="1800" dirty="0" err="1" smtClean="0">
                <a:solidFill>
                  <a:schemeClr val="bg1"/>
                </a:solidFill>
              </a:rPr>
              <a:t>shelters</a:t>
            </a:r>
            <a:r>
              <a:rPr lang="it-IT" sz="1800" dirty="0" smtClean="0">
                <a:solidFill>
                  <a:schemeClr val="bg1"/>
                </a:solidFill>
              </a:rPr>
              <a:t> </a:t>
            </a:r>
          </a:p>
          <a:p>
            <a:pPr marL="285750" indent="-285750">
              <a:lnSpc>
                <a:spcPct val="150000"/>
              </a:lnSpc>
            </a:pPr>
            <a:r>
              <a:rPr lang="it-IT" sz="1800" dirty="0" err="1" smtClean="0">
                <a:solidFill>
                  <a:schemeClr val="bg1"/>
                </a:solidFill>
              </a:rPr>
              <a:t>Surveys</a:t>
            </a:r>
            <a:r>
              <a:rPr lang="it-IT" sz="1800" dirty="0" smtClean="0">
                <a:solidFill>
                  <a:schemeClr val="bg1"/>
                </a:solidFill>
              </a:rPr>
              <a:t> </a:t>
            </a:r>
            <a:r>
              <a:rPr lang="it-IT" sz="1800" dirty="0" err="1" smtClean="0">
                <a:solidFill>
                  <a:schemeClr val="bg1"/>
                </a:solidFill>
              </a:rPr>
              <a:t>assessing</a:t>
            </a:r>
            <a:r>
              <a:rPr lang="it-IT" sz="1800" dirty="0" smtClean="0">
                <a:solidFill>
                  <a:schemeClr val="bg1"/>
                </a:solidFill>
              </a:rPr>
              <a:t> </a:t>
            </a:r>
            <a:r>
              <a:rPr lang="it-IT" sz="1800" dirty="0" err="1" smtClean="0">
                <a:solidFill>
                  <a:schemeClr val="bg1"/>
                </a:solidFill>
              </a:rPr>
              <a:t>demographics</a:t>
            </a:r>
            <a:r>
              <a:rPr lang="it-IT" sz="1800" dirty="0" smtClean="0">
                <a:solidFill>
                  <a:schemeClr val="bg1"/>
                </a:solidFill>
              </a:rPr>
              <a:t> (triage)</a:t>
            </a:r>
          </a:p>
          <a:p>
            <a:pPr marL="285750" indent="-285750">
              <a:lnSpc>
                <a:spcPct val="150000"/>
              </a:lnSpc>
            </a:pPr>
            <a:r>
              <a:rPr lang="it-IT" sz="1800" dirty="0" smtClean="0">
                <a:solidFill>
                  <a:schemeClr val="bg1"/>
                </a:solidFill>
              </a:rPr>
              <a:t>Information </a:t>
            </a:r>
            <a:r>
              <a:rPr lang="it-IT" sz="1800" dirty="0" err="1" smtClean="0">
                <a:solidFill>
                  <a:schemeClr val="bg1"/>
                </a:solidFill>
              </a:rPr>
              <a:t>was</a:t>
            </a:r>
            <a:r>
              <a:rPr lang="it-IT" sz="1800" dirty="0" smtClean="0">
                <a:solidFill>
                  <a:schemeClr val="bg1"/>
                </a:solidFill>
              </a:rPr>
              <a:t> </a:t>
            </a:r>
            <a:r>
              <a:rPr lang="it-IT" sz="1800" dirty="0" err="1" smtClean="0">
                <a:solidFill>
                  <a:schemeClr val="bg1"/>
                </a:solidFill>
              </a:rPr>
              <a:t>given</a:t>
            </a:r>
            <a:r>
              <a:rPr lang="it-IT" sz="1800" dirty="0" smtClean="0">
                <a:solidFill>
                  <a:schemeClr val="bg1"/>
                </a:solidFill>
              </a:rPr>
              <a:t> in </a:t>
            </a:r>
            <a:r>
              <a:rPr lang="it-IT" sz="1800" dirty="0" err="1" smtClean="0">
                <a:solidFill>
                  <a:schemeClr val="bg1"/>
                </a:solidFill>
              </a:rPr>
              <a:t>written</a:t>
            </a:r>
            <a:r>
              <a:rPr lang="it-IT" sz="1800" dirty="0" smtClean="0">
                <a:solidFill>
                  <a:schemeClr val="bg1"/>
                </a:solidFill>
              </a:rPr>
              <a:t> and </a:t>
            </a:r>
            <a:r>
              <a:rPr lang="it-IT" sz="1800" dirty="0" err="1" smtClean="0">
                <a:solidFill>
                  <a:schemeClr val="bg1"/>
                </a:solidFill>
              </a:rPr>
              <a:t>verbal</a:t>
            </a:r>
            <a:r>
              <a:rPr lang="it-IT" sz="1800" dirty="0" smtClean="0">
                <a:solidFill>
                  <a:schemeClr val="bg1"/>
                </a:solidFill>
              </a:rPr>
              <a:t> </a:t>
            </a:r>
            <a:r>
              <a:rPr lang="it-IT" sz="1800" dirty="0" err="1" smtClean="0">
                <a:solidFill>
                  <a:schemeClr val="bg1"/>
                </a:solidFill>
              </a:rPr>
              <a:t>form</a:t>
            </a:r>
            <a:r>
              <a:rPr lang="it-IT" sz="1800" dirty="0" smtClean="0">
                <a:solidFill>
                  <a:schemeClr val="bg1"/>
                </a:solidFill>
              </a:rPr>
              <a:t> </a:t>
            </a:r>
            <a:r>
              <a:rPr lang="it-IT" sz="1800" dirty="0" err="1" smtClean="0">
                <a:solidFill>
                  <a:schemeClr val="bg1"/>
                </a:solidFill>
              </a:rPr>
              <a:t>describing</a:t>
            </a:r>
            <a:r>
              <a:rPr lang="it-IT" sz="1800" dirty="0" smtClean="0">
                <a:solidFill>
                  <a:schemeClr val="bg1"/>
                </a:solidFill>
              </a:rPr>
              <a:t> </a:t>
            </a:r>
            <a:r>
              <a:rPr lang="it-IT" sz="1800" dirty="0" err="1" smtClean="0">
                <a:solidFill>
                  <a:schemeClr val="bg1"/>
                </a:solidFill>
              </a:rPr>
              <a:t>typical</a:t>
            </a:r>
            <a:r>
              <a:rPr lang="it-IT" sz="1800" dirty="0" smtClean="0">
                <a:solidFill>
                  <a:schemeClr val="bg1"/>
                </a:solidFill>
              </a:rPr>
              <a:t> </a:t>
            </a:r>
            <a:r>
              <a:rPr lang="it-IT" sz="1800" dirty="0" err="1" smtClean="0">
                <a:solidFill>
                  <a:schemeClr val="bg1"/>
                </a:solidFill>
              </a:rPr>
              <a:t>posttraumatic</a:t>
            </a:r>
            <a:r>
              <a:rPr lang="it-IT" sz="1800" dirty="0" smtClean="0">
                <a:solidFill>
                  <a:schemeClr val="bg1"/>
                </a:solidFill>
              </a:rPr>
              <a:t> stress </a:t>
            </a:r>
            <a:r>
              <a:rPr lang="it-IT" sz="1800" dirty="0" err="1" smtClean="0">
                <a:solidFill>
                  <a:schemeClr val="bg1"/>
                </a:solidFill>
              </a:rPr>
              <a:t>reactions</a:t>
            </a:r>
            <a:r>
              <a:rPr lang="it-IT" sz="1800" dirty="0" smtClean="0">
                <a:solidFill>
                  <a:schemeClr val="bg1"/>
                </a:solidFill>
              </a:rPr>
              <a:t>  in </a:t>
            </a:r>
            <a:r>
              <a:rPr lang="it-IT" sz="1800" dirty="0" err="1" smtClean="0">
                <a:solidFill>
                  <a:schemeClr val="bg1"/>
                </a:solidFill>
              </a:rPr>
              <a:t>adults</a:t>
            </a:r>
            <a:r>
              <a:rPr lang="it-IT" sz="1800" dirty="0" smtClean="0">
                <a:solidFill>
                  <a:schemeClr val="bg1"/>
                </a:solidFill>
              </a:rPr>
              <a:t> and </a:t>
            </a:r>
            <a:r>
              <a:rPr lang="it-IT" sz="1800" dirty="0" err="1" smtClean="0">
                <a:solidFill>
                  <a:schemeClr val="bg1"/>
                </a:solidFill>
              </a:rPr>
              <a:t>children</a:t>
            </a:r>
            <a:r>
              <a:rPr lang="it-IT" sz="1800" dirty="0" smtClean="0">
                <a:solidFill>
                  <a:schemeClr val="bg1"/>
                </a:solidFill>
              </a:rPr>
              <a:t> and EMDR </a:t>
            </a:r>
          </a:p>
          <a:p>
            <a:pPr marL="285750" indent="-285750">
              <a:lnSpc>
                <a:spcPct val="150000"/>
              </a:lnSpc>
            </a:pPr>
            <a:r>
              <a:rPr lang="en-US" sz="1800" dirty="0" smtClean="0">
                <a:solidFill>
                  <a:schemeClr val="bg1"/>
                </a:solidFill>
              </a:rPr>
              <a:t>Data collection, screening and assessing ASD prevalence, PTSD and factors related to ASD symptomatology among sheltered evacuees.</a:t>
            </a:r>
            <a:endParaRPr lang="it-IT" sz="1800" dirty="0" smtClean="0">
              <a:solidFill>
                <a:schemeClr val="bg1"/>
              </a:solidFill>
            </a:endParaRPr>
          </a:p>
          <a:p>
            <a:pPr>
              <a:lnSpc>
                <a:spcPct val="150000"/>
              </a:lnSpc>
              <a:buNone/>
            </a:pPr>
            <a:endParaRPr lang="it-IT" sz="1800" b="1" dirty="0">
              <a:solidFill>
                <a:schemeClr val="bg1"/>
              </a:solidFill>
            </a:endParaRPr>
          </a:p>
          <a:p>
            <a:pPr>
              <a:lnSpc>
                <a:spcPct val="150000"/>
              </a:lnSpc>
              <a:buNone/>
            </a:pPr>
            <a:endParaRPr lang="it-IT" sz="1800" b="1" dirty="0"/>
          </a:p>
        </p:txBody>
      </p:sp>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spTree>
    <p:extLst>
      <p:ext uri="{BB962C8B-B14F-4D97-AF65-F5344CB8AC3E}">
        <p14:creationId xmlns:p14="http://schemas.microsoft.com/office/powerpoint/2010/main" val="5612745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08"/>
        <p:cNvGrpSpPr/>
        <p:nvPr/>
      </p:nvGrpSpPr>
      <p:grpSpPr>
        <a:xfrm>
          <a:off x="0" y="0"/>
          <a:ext cx="0" cy="0"/>
          <a:chOff x="0" y="0"/>
          <a:chExt cx="0" cy="0"/>
        </a:xfrm>
      </p:grpSpPr>
      <p:sp>
        <p:nvSpPr>
          <p:cNvPr id="109" name="Shape 109"/>
          <p:cNvSpPr txBox="1">
            <a:spLocks noGrp="1"/>
          </p:cNvSpPr>
          <p:nvPr>
            <p:ph type="title"/>
          </p:nvPr>
        </p:nvSpPr>
        <p:spPr>
          <a:xfrm>
            <a:off x="457200" y="596826"/>
            <a:ext cx="8229600" cy="1429199"/>
          </a:xfrm>
          <a:prstGeom prst="rect">
            <a:avLst/>
          </a:prstGeom>
        </p:spPr>
        <p:txBody>
          <a:bodyPr lIns="91425" tIns="91425" rIns="91425" bIns="91425" anchor="b" anchorCtr="0">
            <a:noAutofit/>
          </a:bodyPr>
          <a:lstStyle/>
          <a:p>
            <a:pPr lvl="0"/>
            <a:r>
              <a:rPr lang="it-IT" dirty="0" smtClean="0"/>
              <a:t>EEI </a:t>
            </a:r>
            <a:r>
              <a:rPr lang="it-IT" dirty="0" smtClean="0">
                <a:solidFill>
                  <a:srgbClr val="FFC000"/>
                </a:solidFill>
              </a:rPr>
              <a:t>OUTREACH</a:t>
            </a:r>
            <a:r>
              <a:rPr lang="it-IT" dirty="0" smtClean="0"/>
              <a:t> PROGRAM</a:t>
            </a:r>
            <a:r>
              <a:rPr lang="en" dirty="0" smtClean="0"/>
              <a:t>  FROM AUGUST 2016 TO JUNE 2017</a:t>
            </a:r>
            <a:endParaRPr lang="en" dirty="0"/>
          </a:p>
        </p:txBody>
      </p:sp>
      <p:sp>
        <p:nvSpPr>
          <p:cNvPr id="110" name="Shape 110"/>
          <p:cNvSpPr txBox="1">
            <a:spLocks noGrp="1"/>
          </p:cNvSpPr>
          <p:nvPr>
            <p:ph type="body" idx="1"/>
          </p:nvPr>
        </p:nvSpPr>
        <p:spPr>
          <a:xfrm>
            <a:off x="561950" y="2507725"/>
            <a:ext cx="8020199" cy="3753599"/>
          </a:xfrm>
          <a:prstGeom prst="rect">
            <a:avLst/>
          </a:prstGeom>
        </p:spPr>
        <p:txBody>
          <a:bodyPr lIns="91425" tIns="91425" rIns="91425" bIns="91425" anchor="t" anchorCtr="0">
            <a:noAutofit/>
          </a:bodyPr>
          <a:lstStyle/>
          <a:p>
            <a:pPr>
              <a:lnSpc>
                <a:spcPct val="150000"/>
              </a:lnSpc>
              <a:buFont typeface="Wingdings" panose="05000000000000000000" pitchFamily="2" charset="2"/>
              <a:buChar char="§"/>
            </a:pPr>
            <a:r>
              <a:rPr lang="it-IT" sz="1800" b="1" dirty="0" smtClean="0"/>
              <a:t> 14 </a:t>
            </a:r>
            <a:r>
              <a:rPr lang="it-IT" sz="1800" b="1" dirty="0"/>
              <a:t>Critical </a:t>
            </a:r>
            <a:r>
              <a:rPr lang="it-IT" sz="1800" b="1" dirty="0" err="1"/>
              <a:t>Incident</a:t>
            </a:r>
            <a:r>
              <a:rPr lang="it-IT" sz="1800" b="1" dirty="0"/>
              <a:t> Stress </a:t>
            </a:r>
            <a:r>
              <a:rPr lang="it-IT" sz="1800" b="1" dirty="0" err="1"/>
              <a:t>Orientation</a:t>
            </a:r>
            <a:r>
              <a:rPr lang="it-IT" sz="1800" b="1" dirty="0"/>
              <a:t> sessions (</a:t>
            </a:r>
            <a:r>
              <a:rPr lang="it-IT" sz="1800" b="1" dirty="0" err="1" smtClean="0"/>
              <a:t>psychoeducation</a:t>
            </a:r>
            <a:r>
              <a:rPr lang="it-IT" sz="1800" b="1" dirty="0" smtClean="0"/>
              <a:t>)</a:t>
            </a:r>
          </a:p>
          <a:p>
            <a:pPr>
              <a:lnSpc>
                <a:spcPct val="150000"/>
              </a:lnSpc>
              <a:buFont typeface="Wingdings" panose="05000000000000000000" pitchFamily="2" charset="2"/>
              <a:buChar char="§"/>
            </a:pPr>
            <a:r>
              <a:rPr lang="it-IT" sz="1800" b="1" dirty="0" smtClean="0"/>
              <a:t> 29 </a:t>
            </a:r>
            <a:r>
              <a:rPr lang="it-IT" sz="1800" b="1" dirty="0"/>
              <a:t>EMDR </a:t>
            </a:r>
            <a:r>
              <a:rPr lang="it-IT" sz="1800" b="1" dirty="0" err="1"/>
              <a:t>group</a:t>
            </a:r>
            <a:r>
              <a:rPr lang="it-IT" sz="1800" b="1" dirty="0"/>
              <a:t> sessions with 120 </a:t>
            </a:r>
            <a:r>
              <a:rPr lang="it-IT" sz="1800" b="1" dirty="0" err="1" smtClean="0"/>
              <a:t>participants</a:t>
            </a:r>
            <a:r>
              <a:rPr lang="it-IT" sz="1800" b="1" dirty="0" smtClean="0"/>
              <a:t>;</a:t>
            </a:r>
          </a:p>
          <a:p>
            <a:pPr>
              <a:lnSpc>
                <a:spcPct val="150000"/>
              </a:lnSpc>
              <a:buFont typeface="Wingdings" panose="05000000000000000000" pitchFamily="2" charset="2"/>
              <a:buChar char="§"/>
            </a:pPr>
            <a:r>
              <a:rPr lang="it-IT" sz="1800" b="1" dirty="0" smtClean="0"/>
              <a:t> 100 EMDR </a:t>
            </a:r>
            <a:r>
              <a:rPr lang="it-IT" sz="1800" b="1" dirty="0" err="1" smtClean="0"/>
              <a:t>group</a:t>
            </a:r>
            <a:r>
              <a:rPr lang="it-IT" sz="1800" b="1" dirty="0" smtClean="0"/>
              <a:t> sessions in </a:t>
            </a:r>
            <a:r>
              <a:rPr lang="it-IT" sz="1800" b="1" dirty="0" err="1" smtClean="0"/>
              <a:t>elementary</a:t>
            </a:r>
            <a:r>
              <a:rPr lang="it-IT" sz="1800" b="1" dirty="0" smtClean="0"/>
              <a:t> and middle </a:t>
            </a:r>
            <a:r>
              <a:rPr lang="it-IT" sz="1800" b="1" dirty="0" err="1" smtClean="0"/>
              <a:t>schools</a:t>
            </a:r>
            <a:endParaRPr lang="it-IT" sz="1800" b="1" dirty="0"/>
          </a:p>
          <a:p>
            <a:pPr>
              <a:lnSpc>
                <a:spcPct val="150000"/>
              </a:lnSpc>
              <a:buFont typeface="Wingdings" panose="05000000000000000000" pitchFamily="2" charset="2"/>
              <a:buChar char="§"/>
            </a:pPr>
            <a:r>
              <a:rPr lang="it-IT" sz="1800" b="1" dirty="0" smtClean="0"/>
              <a:t> 1680 </a:t>
            </a:r>
            <a:r>
              <a:rPr lang="it-IT" sz="1800" b="1" dirty="0" err="1" smtClean="0"/>
              <a:t>individual</a:t>
            </a:r>
            <a:r>
              <a:rPr lang="it-IT" sz="1800" b="1" dirty="0" smtClean="0"/>
              <a:t> EMDR sessions (2 to 6)</a:t>
            </a:r>
          </a:p>
          <a:p>
            <a:pPr>
              <a:lnSpc>
                <a:spcPct val="150000"/>
              </a:lnSpc>
              <a:buFont typeface="Wingdings" panose="05000000000000000000" pitchFamily="2" charset="2"/>
              <a:buChar char="§"/>
            </a:pPr>
            <a:r>
              <a:rPr lang="it-IT" sz="1800" b="1" dirty="0" smtClean="0"/>
              <a:t> </a:t>
            </a:r>
            <a:r>
              <a:rPr lang="it-IT" sz="1800" b="1" dirty="0" err="1" smtClean="0"/>
              <a:t>Psychological</a:t>
            </a:r>
            <a:r>
              <a:rPr lang="it-IT" sz="1800" b="1" dirty="0" smtClean="0"/>
              <a:t> </a:t>
            </a:r>
            <a:r>
              <a:rPr lang="it-IT" sz="1800" b="1" dirty="0" err="1" smtClean="0"/>
              <a:t>counseling</a:t>
            </a:r>
            <a:r>
              <a:rPr lang="it-IT" sz="1800" b="1" dirty="0" smtClean="0"/>
              <a:t> in high </a:t>
            </a:r>
            <a:r>
              <a:rPr lang="it-IT" sz="1800" b="1" dirty="0" err="1" smtClean="0"/>
              <a:t>schools</a:t>
            </a:r>
            <a:endParaRPr lang="it-IT" sz="1800" b="1" dirty="0"/>
          </a:p>
          <a:p>
            <a:pPr>
              <a:lnSpc>
                <a:spcPct val="150000"/>
              </a:lnSpc>
              <a:buFont typeface="Wingdings" panose="05000000000000000000" pitchFamily="2" charset="2"/>
              <a:buChar char="§"/>
            </a:pPr>
            <a:r>
              <a:rPr lang="it-IT" sz="1800" b="1" dirty="0" smtClean="0"/>
              <a:t> 145 EMDR </a:t>
            </a:r>
            <a:r>
              <a:rPr lang="it-IT" sz="1800" b="1" dirty="0" err="1" smtClean="0"/>
              <a:t>clinicians</a:t>
            </a:r>
            <a:r>
              <a:rPr lang="it-IT" sz="1800" b="1" dirty="0" smtClean="0"/>
              <a:t> and 65 </a:t>
            </a:r>
            <a:r>
              <a:rPr lang="it-IT" sz="1800" b="1" dirty="0" err="1" smtClean="0"/>
              <a:t>colleagues</a:t>
            </a:r>
            <a:r>
              <a:rPr lang="it-IT" sz="1800" b="1" dirty="0" smtClean="0"/>
              <a:t> from the </a:t>
            </a:r>
            <a:r>
              <a:rPr lang="it-IT" sz="1800" b="1" dirty="0" err="1" smtClean="0"/>
              <a:t>Psychological</a:t>
            </a:r>
            <a:r>
              <a:rPr lang="it-IT" sz="1800" b="1" dirty="0" smtClean="0"/>
              <a:t> Order </a:t>
            </a:r>
            <a:r>
              <a:rPr lang="it-IT" sz="1800" b="1" dirty="0" err="1" smtClean="0"/>
              <a:t>volunteered</a:t>
            </a:r>
            <a:r>
              <a:rPr lang="it-IT" sz="1800" b="1" dirty="0" smtClean="0"/>
              <a:t> </a:t>
            </a:r>
            <a:r>
              <a:rPr lang="it-IT" sz="1800" b="1" dirty="0" err="1" smtClean="0"/>
              <a:t>throughout</a:t>
            </a:r>
            <a:r>
              <a:rPr lang="it-IT" sz="1800" b="1" dirty="0" smtClean="0"/>
              <a:t> T1, T2, T3.</a:t>
            </a:r>
            <a:br>
              <a:rPr lang="it-IT" sz="1800" b="1" dirty="0" smtClean="0"/>
            </a:br>
            <a:endParaRPr lang="it-IT" sz="1800" b="1" dirty="0"/>
          </a:p>
        </p:txBody>
      </p:sp>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pic>
        <p:nvPicPr>
          <p:cNvPr id="5" name="Immagine 4"/>
          <p:cNvPicPr>
            <a:picLocks noChangeAspect="1"/>
          </p:cNvPicPr>
          <p:nvPr/>
        </p:nvPicPr>
        <p:blipFill>
          <a:blip r:embed="rId4"/>
          <a:stretch>
            <a:fillRect/>
          </a:stretch>
        </p:blipFill>
        <p:spPr>
          <a:xfrm>
            <a:off x="631734" y="5891681"/>
            <a:ext cx="2499360" cy="739285"/>
          </a:xfrm>
          <a:prstGeom prst="rect">
            <a:avLst/>
          </a:prstGeom>
        </p:spPr>
      </p:pic>
    </p:spTree>
    <p:extLst>
      <p:ext uri="{BB962C8B-B14F-4D97-AF65-F5344CB8AC3E}">
        <p14:creationId xmlns:p14="http://schemas.microsoft.com/office/powerpoint/2010/main" val="341753185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25"/>
        <p:cNvGrpSpPr/>
        <p:nvPr/>
      </p:nvGrpSpPr>
      <p:grpSpPr>
        <a:xfrm>
          <a:off x="0" y="0"/>
          <a:ext cx="0" cy="0"/>
          <a:chOff x="0" y="0"/>
          <a:chExt cx="0" cy="0"/>
        </a:xfrm>
      </p:grpSpPr>
      <p:sp>
        <p:nvSpPr>
          <p:cNvPr id="226" name="Shape 226"/>
          <p:cNvSpPr txBox="1">
            <a:spLocks noGrp="1"/>
          </p:cNvSpPr>
          <p:nvPr>
            <p:ph type="ctrTitle" idx="4294967295"/>
          </p:nvPr>
        </p:nvSpPr>
        <p:spPr>
          <a:xfrm>
            <a:off x="565775" y="254379"/>
            <a:ext cx="8012399" cy="2895625"/>
          </a:xfrm>
          <a:prstGeom prst="rect">
            <a:avLst/>
          </a:prstGeom>
        </p:spPr>
        <p:txBody>
          <a:bodyPr lIns="91425" tIns="91425" rIns="91425" bIns="91425" anchor="b" anchorCtr="0">
            <a:noAutofit/>
          </a:bodyPr>
          <a:lstStyle/>
          <a:p>
            <a:pPr lvl="0">
              <a:lnSpc>
                <a:spcPct val="150000"/>
              </a:lnSpc>
            </a:pPr>
            <a:r>
              <a:rPr lang="en-US" sz="4000" dirty="0" smtClean="0">
                <a:latin typeface="Open Sans" panose="020B0604020202020204" charset="0"/>
                <a:ea typeface="Open Sans" panose="020B0604020202020204" charset="0"/>
                <a:cs typeface="Open Sans" panose="020B0604020202020204" charset="0"/>
              </a:rPr>
              <a:t>IN SUM</a:t>
            </a:r>
            <a:r>
              <a:rPr lang="en-US" sz="2000" b="0" dirty="0" smtClean="0">
                <a:latin typeface="Open Sans" panose="020B0604020202020204" charset="0"/>
                <a:ea typeface="Open Sans" panose="020B0604020202020204" charset="0"/>
                <a:cs typeface="Open Sans" panose="020B0604020202020204" charset="0"/>
              </a:rPr>
              <a:t/>
            </a:r>
            <a:br>
              <a:rPr lang="en-US" sz="2000" b="0" dirty="0" smtClean="0">
                <a:latin typeface="Open Sans" panose="020B0604020202020204" charset="0"/>
                <a:ea typeface="Open Sans" panose="020B0604020202020204" charset="0"/>
                <a:cs typeface="Open Sans" panose="020B0604020202020204" charset="0"/>
              </a:rPr>
            </a:br>
            <a:r>
              <a:rPr lang="en-US" sz="2000" b="0" dirty="0">
                <a:latin typeface="Open Sans" panose="020B0604020202020204" charset="0"/>
                <a:ea typeface="Open Sans" panose="020B0604020202020204" charset="0"/>
                <a:cs typeface="Open Sans" panose="020B0604020202020204" charset="0"/>
              </a:rPr>
              <a:t>T</a:t>
            </a:r>
            <a:r>
              <a:rPr lang="en-US" sz="2000" b="0" dirty="0" smtClean="0">
                <a:latin typeface="Open Sans" panose="020B0604020202020204" charset="0"/>
                <a:ea typeface="Open Sans" panose="020B0604020202020204" charset="0"/>
                <a:cs typeface="Open Sans" panose="020B0604020202020204" charset="0"/>
              </a:rPr>
              <a:t>he </a:t>
            </a:r>
            <a:r>
              <a:rPr lang="en-US" sz="2000" b="0" dirty="0">
                <a:latin typeface="Open Sans" panose="020B0604020202020204" charset="0"/>
                <a:ea typeface="Open Sans" panose="020B0604020202020204" charset="0"/>
                <a:cs typeface="Open Sans" panose="020B0604020202020204" charset="0"/>
              </a:rPr>
              <a:t>EMDR Group Protocol and </a:t>
            </a:r>
            <a:r>
              <a:rPr lang="en-US" sz="2000" b="0" dirty="0" smtClean="0">
                <a:latin typeface="Open Sans" panose="020B0604020202020204" charset="0"/>
                <a:ea typeface="Open Sans" panose="020B0604020202020204" charset="0"/>
                <a:cs typeface="Open Sans" panose="020B0604020202020204" charset="0"/>
              </a:rPr>
              <a:t>the R-TEP </a:t>
            </a:r>
            <a:r>
              <a:rPr lang="en-US" sz="2000" b="0" dirty="0">
                <a:latin typeface="Open Sans" panose="020B0604020202020204" charset="0"/>
                <a:ea typeface="Open Sans" panose="020B0604020202020204" charset="0"/>
                <a:cs typeface="Open Sans" panose="020B0604020202020204" charset="0"/>
              </a:rPr>
              <a:t>have been </a:t>
            </a:r>
            <a:r>
              <a:rPr lang="en-US" sz="2000" b="0" dirty="0" smtClean="0">
                <a:latin typeface="Open Sans" panose="020B0604020202020204" charset="0"/>
                <a:ea typeface="Open Sans" panose="020B0604020202020204" charset="0"/>
                <a:cs typeface="Open Sans" panose="020B0604020202020204" charset="0"/>
              </a:rPr>
              <a:t>used </a:t>
            </a:r>
            <a:r>
              <a:rPr lang="en-US" sz="2000" b="0" dirty="0">
                <a:latin typeface="Open Sans" panose="020B0604020202020204" charset="0"/>
                <a:ea typeface="Open Sans" panose="020B0604020202020204" charset="0"/>
                <a:cs typeface="Open Sans" panose="020B0604020202020204" charset="0"/>
              </a:rPr>
              <a:t>with over </a:t>
            </a:r>
            <a:r>
              <a:rPr lang="en-US" sz="2000" dirty="0">
                <a:latin typeface="Open Sans" panose="020B0604020202020204" charset="0"/>
                <a:ea typeface="Open Sans" panose="020B0604020202020204" charset="0"/>
                <a:cs typeface="Open Sans" panose="020B0604020202020204" charset="0"/>
              </a:rPr>
              <a:t>3.102 </a:t>
            </a:r>
            <a:r>
              <a:rPr lang="en-US" sz="2000" dirty="0" smtClean="0">
                <a:latin typeface="Open Sans" panose="020B0604020202020204" charset="0"/>
                <a:ea typeface="Open Sans" panose="020B0604020202020204" charset="0"/>
                <a:cs typeface="Open Sans" panose="020B0604020202020204" charset="0"/>
              </a:rPr>
              <a:t>survivors, commencing 2 days after the earthquake. </a:t>
            </a:r>
            <a:br>
              <a:rPr lang="en-US" sz="2000" dirty="0" smtClean="0">
                <a:latin typeface="Open Sans" panose="020B0604020202020204" charset="0"/>
                <a:ea typeface="Open Sans" panose="020B0604020202020204" charset="0"/>
                <a:cs typeface="Open Sans" panose="020B0604020202020204" charset="0"/>
              </a:rPr>
            </a:br>
            <a:r>
              <a:rPr lang="en-US" sz="2000" b="0" dirty="0" smtClean="0">
                <a:latin typeface="Open Sans" panose="020B0604020202020204" charset="0"/>
                <a:ea typeface="Open Sans" panose="020B0604020202020204" charset="0"/>
                <a:cs typeface="Open Sans" panose="020B0604020202020204" charset="0"/>
              </a:rPr>
              <a:t>Pre- </a:t>
            </a:r>
            <a:r>
              <a:rPr lang="en-US" sz="2000" b="0" dirty="0">
                <a:latin typeface="Open Sans" panose="020B0604020202020204" charset="0"/>
                <a:ea typeface="Open Sans" panose="020B0604020202020204" charset="0"/>
                <a:cs typeface="Open Sans" panose="020B0604020202020204" charset="0"/>
              </a:rPr>
              <a:t>and post-treatment data measures </a:t>
            </a:r>
            <a:r>
              <a:rPr lang="en-US" sz="2000" b="0" dirty="0" smtClean="0">
                <a:latin typeface="Open Sans" panose="020B0604020202020204" charset="0"/>
                <a:ea typeface="Open Sans" panose="020B0604020202020204" charset="0"/>
                <a:cs typeface="Open Sans" panose="020B0604020202020204" charset="0"/>
              </a:rPr>
              <a:t>have been collected for research purposes.</a:t>
            </a:r>
            <a:endParaRPr lang="it-IT" sz="2000" b="0" dirty="0">
              <a:latin typeface="Open Sans" panose="020B0604020202020204" charset="0"/>
              <a:ea typeface="Open Sans" panose="020B0604020202020204" charset="0"/>
              <a:cs typeface="Open Sans" panose="020B0604020202020204" charset="0"/>
            </a:endParaRPr>
          </a:p>
        </p:txBody>
      </p:sp>
      <p:sp>
        <p:nvSpPr>
          <p:cNvPr id="227" name="Shape 227"/>
          <p:cNvSpPr txBox="1">
            <a:spLocks noGrp="1"/>
          </p:cNvSpPr>
          <p:nvPr>
            <p:ph type="subTitle" idx="4294967295"/>
          </p:nvPr>
        </p:nvSpPr>
        <p:spPr>
          <a:xfrm>
            <a:off x="565775" y="3409279"/>
            <a:ext cx="8204699" cy="1092300"/>
          </a:xfrm>
          <a:prstGeom prst="rect">
            <a:avLst/>
          </a:prstGeom>
        </p:spPr>
        <p:txBody>
          <a:bodyPr lIns="91425" tIns="91425" rIns="91425" bIns="91425" anchor="t" anchorCtr="0">
            <a:noAutofit/>
          </a:bodyPr>
          <a:lstStyle/>
          <a:p>
            <a:pPr>
              <a:lnSpc>
                <a:spcPct val="150000"/>
              </a:lnSpc>
              <a:buNone/>
            </a:pPr>
            <a:r>
              <a:rPr lang="it-IT" sz="2000" dirty="0" smtClean="0">
                <a:solidFill>
                  <a:schemeClr val="bg1"/>
                </a:solidFill>
              </a:rPr>
              <a:t>In </a:t>
            </a:r>
            <a:r>
              <a:rPr lang="it-IT" sz="2000" dirty="0" err="1" smtClean="0">
                <a:solidFill>
                  <a:schemeClr val="bg1"/>
                </a:solidFill>
              </a:rPr>
              <a:t>total</a:t>
            </a:r>
            <a:r>
              <a:rPr lang="it-IT" sz="2000" dirty="0" smtClean="0">
                <a:solidFill>
                  <a:schemeClr val="bg1"/>
                </a:solidFill>
              </a:rPr>
              <a:t>, </a:t>
            </a:r>
            <a:r>
              <a:rPr lang="it-IT" sz="2000" b="1" dirty="0" smtClean="0">
                <a:solidFill>
                  <a:schemeClr val="bg1"/>
                </a:solidFill>
              </a:rPr>
              <a:t>9.282 hours of </a:t>
            </a:r>
            <a:r>
              <a:rPr lang="it-IT" sz="2000" dirty="0" err="1" smtClean="0">
                <a:solidFill>
                  <a:schemeClr val="bg1"/>
                </a:solidFill>
              </a:rPr>
              <a:t>psychological</a:t>
            </a:r>
            <a:r>
              <a:rPr lang="it-IT" sz="2000" dirty="0" smtClean="0">
                <a:solidFill>
                  <a:schemeClr val="bg1"/>
                </a:solidFill>
              </a:rPr>
              <a:t> treatment and </a:t>
            </a:r>
            <a:r>
              <a:rPr lang="it-IT" sz="2000" dirty="0" err="1" smtClean="0">
                <a:solidFill>
                  <a:schemeClr val="bg1"/>
                </a:solidFill>
              </a:rPr>
              <a:t>specialized</a:t>
            </a:r>
            <a:r>
              <a:rPr lang="it-IT" sz="2000" dirty="0" smtClean="0">
                <a:solidFill>
                  <a:schemeClr val="bg1"/>
                </a:solidFill>
              </a:rPr>
              <a:t> </a:t>
            </a:r>
            <a:r>
              <a:rPr lang="it-IT" sz="2000" dirty="0">
                <a:solidFill>
                  <a:schemeClr val="bg1"/>
                </a:solidFill>
              </a:rPr>
              <a:t>EMDR sessions </a:t>
            </a:r>
            <a:r>
              <a:rPr lang="it-IT" sz="2000" dirty="0" err="1" smtClean="0">
                <a:solidFill>
                  <a:schemeClr val="bg1"/>
                </a:solidFill>
              </a:rPr>
              <a:t>were</a:t>
            </a:r>
            <a:r>
              <a:rPr lang="it-IT" sz="2000" dirty="0" smtClean="0">
                <a:solidFill>
                  <a:schemeClr val="bg1"/>
                </a:solidFill>
              </a:rPr>
              <a:t> </a:t>
            </a:r>
            <a:r>
              <a:rPr lang="it-IT" sz="2000" dirty="0" err="1" smtClean="0">
                <a:solidFill>
                  <a:schemeClr val="bg1"/>
                </a:solidFill>
              </a:rPr>
              <a:t>provided</a:t>
            </a:r>
            <a:r>
              <a:rPr lang="it-IT" sz="2000" dirty="0" smtClean="0">
                <a:solidFill>
                  <a:schemeClr val="bg1"/>
                </a:solidFill>
              </a:rPr>
              <a:t> </a:t>
            </a:r>
            <a:r>
              <a:rPr lang="it-IT" sz="2000" dirty="0" err="1" smtClean="0">
                <a:solidFill>
                  <a:schemeClr val="bg1"/>
                </a:solidFill>
              </a:rPr>
              <a:t>throughout</a:t>
            </a:r>
            <a:r>
              <a:rPr lang="it-IT" sz="2000" dirty="0" smtClean="0">
                <a:solidFill>
                  <a:schemeClr val="bg1"/>
                </a:solidFill>
              </a:rPr>
              <a:t> </a:t>
            </a:r>
            <a:r>
              <a:rPr lang="it-IT" sz="2000" dirty="0">
                <a:solidFill>
                  <a:schemeClr val="bg1"/>
                </a:solidFill>
              </a:rPr>
              <a:t>4 </a:t>
            </a:r>
            <a:r>
              <a:rPr lang="it-IT" sz="2000" dirty="0" err="1">
                <a:solidFill>
                  <a:schemeClr val="bg1"/>
                </a:solidFill>
              </a:rPr>
              <a:t>different</a:t>
            </a:r>
            <a:r>
              <a:rPr lang="it-IT" sz="2000" dirty="0">
                <a:solidFill>
                  <a:schemeClr val="bg1"/>
                </a:solidFill>
              </a:rPr>
              <a:t> </a:t>
            </a:r>
            <a:r>
              <a:rPr lang="it-IT" sz="2000" dirty="0" err="1">
                <a:solidFill>
                  <a:schemeClr val="bg1"/>
                </a:solidFill>
              </a:rPr>
              <a:t>regions</a:t>
            </a:r>
            <a:r>
              <a:rPr lang="it-IT" sz="2000" dirty="0">
                <a:solidFill>
                  <a:schemeClr val="bg1"/>
                </a:solidFill>
              </a:rPr>
              <a:t> of the </a:t>
            </a:r>
            <a:r>
              <a:rPr lang="it-IT" sz="2000" dirty="0" err="1">
                <a:solidFill>
                  <a:schemeClr val="bg1"/>
                </a:solidFill>
              </a:rPr>
              <a:t>seismic</a:t>
            </a:r>
            <a:r>
              <a:rPr lang="it-IT" sz="2000" dirty="0">
                <a:solidFill>
                  <a:schemeClr val="bg1"/>
                </a:solidFill>
              </a:rPr>
              <a:t> area.</a:t>
            </a:r>
            <a:r>
              <a:rPr lang="it-IT" sz="2000" b="1" dirty="0">
                <a:solidFill>
                  <a:schemeClr val="bg1"/>
                </a:solidFill>
              </a:rPr>
              <a:t/>
            </a:r>
            <a:br>
              <a:rPr lang="it-IT" sz="2000" b="1" dirty="0">
                <a:solidFill>
                  <a:schemeClr val="bg1"/>
                </a:solidFill>
              </a:rPr>
            </a:br>
            <a:endParaRPr lang="en" sz="2000" b="1" dirty="0">
              <a:solidFill>
                <a:schemeClr val="bg1"/>
              </a:solidFill>
            </a:endParaRPr>
          </a:p>
        </p:txBody>
      </p:sp>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sp>
        <p:nvSpPr>
          <p:cNvPr id="6" name="Shape 228"/>
          <p:cNvSpPr/>
          <p:nvPr/>
        </p:nvSpPr>
        <p:spPr>
          <a:xfrm>
            <a:off x="2573974" y="5324593"/>
            <a:ext cx="3996000" cy="1682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pic>
        <p:nvPicPr>
          <p:cNvPr id="7" name="Immagine 6"/>
          <p:cNvPicPr>
            <a:picLocks noChangeAspect="1"/>
          </p:cNvPicPr>
          <p:nvPr/>
        </p:nvPicPr>
        <p:blipFill>
          <a:blip r:embed="rId4"/>
          <a:stretch>
            <a:fillRect/>
          </a:stretch>
        </p:blipFill>
        <p:spPr>
          <a:xfrm>
            <a:off x="565775" y="5955133"/>
            <a:ext cx="2499360" cy="739285"/>
          </a:xfrm>
          <a:prstGeom prst="rect">
            <a:avLst/>
          </a:prstGeom>
        </p:spPr>
      </p:pic>
    </p:spTree>
    <p:extLst>
      <p:ext uri="{BB962C8B-B14F-4D97-AF65-F5344CB8AC3E}">
        <p14:creationId xmlns:p14="http://schemas.microsoft.com/office/powerpoint/2010/main" val="24609731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225"/>
        <p:cNvGrpSpPr/>
        <p:nvPr/>
      </p:nvGrpSpPr>
      <p:grpSpPr>
        <a:xfrm>
          <a:off x="0" y="0"/>
          <a:ext cx="0" cy="0"/>
          <a:chOff x="0" y="0"/>
          <a:chExt cx="0" cy="0"/>
        </a:xfrm>
      </p:grpSpPr>
      <p:sp>
        <p:nvSpPr>
          <p:cNvPr id="226" name="Shape 226"/>
          <p:cNvSpPr txBox="1">
            <a:spLocks noGrp="1"/>
          </p:cNvSpPr>
          <p:nvPr>
            <p:ph type="ctrTitle" idx="4294967295"/>
          </p:nvPr>
        </p:nvSpPr>
        <p:spPr>
          <a:xfrm>
            <a:off x="565775" y="1501525"/>
            <a:ext cx="8012399" cy="1546500"/>
          </a:xfrm>
          <a:prstGeom prst="rect">
            <a:avLst/>
          </a:prstGeom>
        </p:spPr>
        <p:txBody>
          <a:bodyPr lIns="91425" tIns="91425" rIns="91425" bIns="91425" anchor="b" anchorCtr="0">
            <a:noAutofit/>
          </a:bodyPr>
          <a:lstStyle/>
          <a:p>
            <a:pPr algn="ctr"/>
            <a:r>
              <a:rPr lang="en-US" sz="2400" dirty="0" smtClean="0">
                <a:latin typeface="Open Sans" panose="020B0604020202020204" charset="0"/>
                <a:ea typeface="Open Sans" panose="020B0604020202020204" charset="0"/>
                <a:cs typeface="Open Sans" panose="020B0604020202020204" charset="0"/>
              </a:rPr>
              <a:t>All data collected yield preliminary positive findings in  </a:t>
            </a:r>
            <a:r>
              <a:rPr lang="en-US" sz="2400" dirty="0">
                <a:latin typeface="Open Sans" panose="020B0604020202020204" charset="0"/>
                <a:ea typeface="Open Sans" panose="020B0604020202020204" charset="0"/>
                <a:cs typeface="Open Sans" panose="020B0604020202020204" charset="0"/>
              </a:rPr>
              <a:t>treated </a:t>
            </a:r>
            <a:r>
              <a:rPr lang="en-US" sz="2400" dirty="0" smtClean="0">
                <a:latin typeface="Open Sans" panose="020B0604020202020204" charset="0"/>
                <a:ea typeface="Open Sans" panose="020B0604020202020204" charset="0"/>
                <a:cs typeface="Open Sans" panose="020B0604020202020204" charset="0"/>
              </a:rPr>
              <a:t>survivors. </a:t>
            </a:r>
            <a:endParaRPr lang="en-US" sz="2400" dirty="0">
              <a:latin typeface="Open Sans" panose="020B0604020202020204" charset="0"/>
              <a:ea typeface="Open Sans" panose="020B0604020202020204" charset="0"/>
              <a:cs typeface="Open Sans" panose="020B0604020202020204" charset="0"/>
            </a:endParaRPr>
          </a:p>
        </p:txBody>
      </p:sp>
      <p:sp>
        <p:nvSpPr>
          <p:cNvPr id="227" name="Shape 227"/>
          <p:cNvSpPr txBox="1">
            <a:spLocks noGrp="1"/>
          </p:cNvSpPr>
          <p:nvPr>
            <p:ph type="subTitle" idx="4294967295"/>
          </p:nvPr>
        </p:nvSpPr>
        <p:spPr>
          <a:xfrm>
            <a:off x="481675" y="4049125"/>
            <a:ext cx="8204699" cy="1092300"/>
          </a:xfrm>
          <a:prstGeom prst="rect">
            <a:avLst/>
          </a:prstGeom>
        </p:spPr>
        <p:txBody>
          <a:bodyPr lIns="91425" tIns="91425" rIns="91425" bIns="91425" anchor="t" anchorCtr="0">
            <a:noAutofit/>
          </a:bodyPr>
          <a:lstStyle/>
          <a:p>
            <a:pPr lvl="0" algn="ctr">
              <a:spcBef>
                <a:spcPts val="0"/>
              </a:spcBef>
              <a:buNone/>
            </a:pPr>
            <a:endParaRPr lang="en" sz="2000" b="1" dirty="0"/>
          </a:p>
        </p:txBody>
      </p:sp>
      <p:sp>
        <p:nvSpPr>
          <p:cNvPr id="228" name="Shape 228"/>
          <p:cNvSpPr/>
          <p:nvPr/>
        </p:nvSpPr>
        <p:spPr>
          <a:xfrm>
            <a:off x="2584275" y="3420475"/>
            <a:ext cx="3996000" cy="168299"/>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9598" y="5955133"/>
            <a:ext cx="783336" cy="737616"/>
          </a:xfrm>
          <a:prstGeom prst="rect">
            <a:avLst/>
          </a:prstGeom>
        </p:spPr>
      </p:pic>
      <p:pic>
        <p:nvPicPr>
          <p:cNvPr id="6" name="Immagine 5"/>
          <p:cNvPicPr>
            <a:picLocks noChangeAspect="1"/>
          </p:cNvPicPr>
          <p:nvPr/>
        </p:nvPicPr>
        <p:blipFill>
          <a:blip r:embed="rId4"/>
          <a:stretch>
            <a:fillRect/>
          </a:stretch>
        </p:blipFill>
        <p:spPr>
          <a:xfrm>
            <a:off x="565775" y="5953464"/>
            <a:ext cx="2499360" cy="739285"/>
          </a:xfrm>
          <a:prstGeom prst="rect">
            <a:avLst/>
          </a:prstGeom>
        </p:spPr>
      </p:pic>
    </p:spTree>
    <p:extLst>
      <p:ext uri="{BB962C8B-B14F-4D97-AF65-F5344CB8AC3E}">
        <p14:creationId xmlns:p14="http://schemas.microsoft.com/office/powerpoint/2010/main" val="35897787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4" name="Shape 154"/>
          <p:cNvSpPr/>
          <p:nvPr/>
        </p:nvSpPr>
        <p:spPr>
          <a:xfrm>
            <a:off x="-219998" y="1368164"/>
            <a:ext cx="3903300" cy="3903300"/>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pic>
        <p:nvPicPr>
          <p:cNvPr id="2" name="Immagine 1"/>
          <p:cNvPicPr>
            <a:picLocks noChangeAspect="1"/>
          </p:cNvPicPr>
          <p:nvPr/>
        </p:nvPicPr>
        <p:blipFill>
          <a:blip r:embed="rId3"/>
          <a:stretch>
            <a:fillRect/>
          </a:stretch>
        </p:blipFill>
        <p:spPr>
          <a:xfrm>
            <a:off x="0" y="-29980"/>
            <a:ext cx="9144000" cy="7378580"/>
          </a:xfrm>
          <a:prstGeom prst="rect">
            <a:avLst/>
          </a:prstGeom>
        </p:spPr>
      </p:pic>
      <p:sp>
        <p:nvSpPr>
          <p:cNvPr id="3" name="CasellaDiTesto 2"/>
          <p:cNvSpPr txBox="1"/>
          <p:nvPr/>
        </p:nvSpPr>
        <p:spPr>
          <a:xfrm>
            <a:off x="220954" y="767999"/>
            <a:ext cx="4742688" cy="1200329"/>
          </a:xfrm>
          <a:prstGeom prst="rect">
            <a:avLst/>
          </a:prstGeom>
          <a:noFill/>
        </p:spPr>
        <p:txBody>
          <a:bodyPr wrap="square" rtlCol="0">
            <a:spAutoFit/>
          </a:bodyPr>
          <a:lstStyle/>
          <a:p>
            <a:r>
              <a:rPr lang="it-IT" sz="7200" b="1" dirty="0" smtClean="0">
                <a:solidFill>
                  <a:srgbClr val="FDCD03"/>
                </a:solidFill>
                <a:latin typeface="Open Sans" panose="020B0604020202020204" charset="0"/>
                <a:ea typeface="Open Sans" panose="020B0604020202020204" charset="0"/>
                <a:cs typeface="Open Sans" panose="020B0604020202020204" charset="0"/>
              </a:rPr>
              <a:t>THANKS!</a:t>
            </a:r>
            <a:endParaRPr lang="it-IT" sz="7200" b="1" dirty="0">
              <a:solidFill>
                <a:srgbClr val="FDCD03"/>
              </a:solidFill>
              <a:latin typeface="Open Sans" panose="020B0604020202020204" charset="0"/>
              <a:ea typeface="Open Sans" panose="020B0604020202020204" charset="0"/>
              <a:cs typeface="Open Sans" panose="020B0604020202020204" charset="0"/>
            </a:endParaRPr>
          </a:p>
        </p:txBody>
      </p:sp>
      <p:sp>
        <p:nvSpPr>
          <p:cNvPr id="8" name="Shape 340"/>
          <p:cNvSpPr txBox="1">
            <a:spLocks/>
          </p:cNvSpPr>
          <p:nvPr/>
        </p:nvSpPr>
        <p:spPr>
          <a:xfrm>
            <a:off x="220954" y="1852376"/>
            <a:ext cx="6593700" cy="1046400"/>
          </a:xfrm>
          <a:prstGeom prst="rect">
            <a:avLst/>
          </a:prstGeom>
          <a:noFill/>
          <a:ln>
            <a:noFill/>
          </a:ln>
        </p:spPr>
        <p:txBody>
          <a:bodyPr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600"/>
              </a:spcBef>
              <a:spcAft>
                <a:spcPts val="0"/>
              </a:spcAft>
              <a:buClr>
                <a:srgbClr val="FFFFFF"/>
              </a:buClr>
              <a:buSzPct val="100000"/>
              <a:buFont typeface="Open Sans"/>
              <a:buChar char="○"/>
              <a:defRPr sz="3000" b="0" i="0" u="none" strike="noStrike" cap="none">
                <a:solidFill>
                  <a:srgbClr val="FFFFFF"/>
                </a:solidFill>
                <a:latin typeface="Open Sans"/>
                <a:ea typeface="Open Sans"/>
                <a:cs typeface="Open Sans"/>
                <a:sym typeface="Open Sans"/>
              </a:defRPr>
            </a:lvl1pPr>
            <a:lvl2pPr marR="0" lvl="1" algn="l" rtl="0">
              <a:lnSpc>
                <a:spcPct val="100000"/>
              </a:lnSpc>
              <a:spcBef>
                <a:spcPts val="480"/>
              </a:spcBef>
              <a:spcAft>
                <a:spcPts val="0"/>
              </a:spcAft>
              <a:buClr>
                <a:srgbClr val="FFFFFF"/>
              </a:buClr>
              <a:buSzPct val="100000"/>
              <a:buFont typeface="Open Sans"/>
              <a:buChar char="●"/>
              <a:defRPr sz="2400" b="0" i="0" u="none" strike="noStrike" cap="none">
                <a:solidFill>
                  <a:srgbClr val="FFFFFF"/>
                </a:solidFill>
                <a:latin typeface="Open Sans"/>
                <a:ea typeface="Open Sans"/>
                <a:cs typeface="Open Sans"/>
                <a:sym typeface="Open Sans"/>
              </a:defRPr>
            </a:lvl2pPr>
            <a:lvl3pPr marR="0" lvl="2" algn="l" rtl="0">
              <a:lnSpc>
                <a:spcPct val="100000"/>
              </a:lnSpc>
              <a:spcBef>
                <a:spcPts val="480"/>
              </a:spcBef>
              <a:spcAft>
                <a:spcPts val="0"/>
              </a:spcAft>
              <a:buClr>
                <a:srgbClr val="FFFFFF"/>
              </a:buClr>
              <a:buSzPct val="100000"/>
              <a:buFont typeface="Open Sans"/>
              <a:buNone/>
              <a:defRPr sz="2400" b="0" i="0" u="none" strike="noStrike" cap="none">
                <a:solidFill>
                  <a:srgbClr val="FFFFFF"/>
                </a:solidFill>
                <a:latin typeface="Open Sans"/>
                <a:ea typeface="Open Sans"/>
                <a:cs typeface="Open Sans"/>
                <a:sym typeface="Open Sans"/>
              </a:defRPr>
            </a:lvl3pPr>
            <a:lvl4pPr marR="0" lvl="3" algn="l" rtl="0">
              <a:lnSpc>
                <a:spcPct val="100000"/>
              </a:lnSpc>
              <a:spcBef>
                <a:spcPts val="360"/>
              </a:spcBef>
              <a:spcAft>
                <a:spcPts val="0"/>
              </a:spcAft>
              <a:buClr>
                <a:srgbClr val="FFFFFF"/>
              </a:buClr>
              <a:buSzPct val="100000"/>
              <a:buFont typeface="Open Sans"/>
              <a:buNone/>
              <a:defRPr sz="1800" b="0" i="0" u="none" strike="noStrike" cap="none">
                <a:solidFill>
                  <a:srgbClr val="FFFFFF"/>
                </a:solidFill>
                <a:latin typeface="Open Sans"/>
                <a:ea typeface="Open Sans"/>
                <a:cs typeface="Open Sans"/>
                <a:sym typeface="Open Sans"/>
              </a:defRPr>
            </a:lvl4pPr>
            <a:lvl5pPr marR="0" lvl="4" algn="l" rtl="0">
              <a:lnSpc>
                <a:spcPct val="100000"/>
              </a:lnSpc>
              <a:spcBef>
                <a:spcPts val="360"/>
              </a:spcBef>
              <a:spcAft>
                <a:spcPts val="0"/>
              </a:spcAft>
              <a:buClr>
                <a:srgbClr val="FFFFFF"/>
              </a:buClr>
              <a:buSzPct val="100000"/>
              <a:buFont typeface="Open Sans"/>
              <a:buNone/>
              <a:defRPr sz="1800" b="0" i="0" u="none" strike="noStrike" cap="none">
                <a:solidFill>
                  <a:srgbClr val="FFFFFF"/>
                </a:solidFill>
                <a:latin typeface="Open Sans"/>
                <a:ea typeface="Open Sans"/>
                <a:cs typeface="Open Sans"/>
                <a:sym typeface="Open Sans"/>
              </a:defRPr>
            </a:lvl5pPr>
            <a:lvl6pPr marR="0" lvl="5" algn="l" rtl="0">
              <a:lnSpc>
                <a:spcPct val="100000"/>
              </a:lnSpc>
              <a:spcBef>
                <a:spcPts val="360"/>
              </a:spcBef>
              <a:spcAft>
                <a:spcPts val="0"/>
              </a:spcAft>
              <a:buClr>
                <a:srgbClr val="FFFFFF"/>
              </a:buClr>
              <a:buSzPct val="100000"/>
              <a:buFont typeface="Open Sans"/>
              <a:buNone/>
              <a:defRPr sz="1800" b="0" i="0" u="none" strike="noStrike" cap="none">
                <a:solidFill>
                  <a:srgbClr val="FFFFFF"/>
                </a:solidFill>
                <a:latin typeface="Open Sans"/>
                <a:ea typeface="Open Sans"/>
                <a:cs typeface="Open Sans"/>
                <a:sym typeface="Open Sans"/>
              </a:defRPr>
            </a:lvl6pPr>
            <a:lvl7pPr marR="0" lvl="6" algn="l" rtl="0">
              <a:lnSpc>
                <a:spcPct val="100000"/>
              </a:lnSpc>
              <a:spcBef>
                <a:spcPts val="360"/>
              </a:spcBef>
              <a:spcAft>
                <a:spcPts val="0"/>
              </a:spcAft>
              <a:buClr>
                <a:srgbClr val="FFFFFF"/>
              </a:buClr>
              <a:buSzPct val="100000"/>
              <a:buFont typeface="Open Sans"/>
              <a:buNone/>
              <a:defRPr sz="1800" b="0" i="0" u="none" strike="noStrike" cap="none">
                <a:solidFill>
                  <a:srgbClr val="FFFFFF"/>
                </a:solidFill>
                <a:latin typeface="Open Sans"/>
                <a:ea typeface="Open Sans"/>
                <a:cs typeface="Open Sans"/>
                <a:sym typeface="Open Sans"/>
              </a:defRPr>
            </a:lvl7pPr>
            <a:lvl8pPr marR="0" lvl="7" algn="l" rtl="0">
              <a:lnSpc>
                <a:spcPct val="100000"/>
              </a:lnSpc>
              <a:spcBef>
                <a:spcPts val="360"/>
              </a:spcBef>
              <a:spcAft>
                <a:spcPts val="0"/>
              </a:spcAft>
              <a:buClr>
                <a:srgbClr val="FFFFFF"/>
              </a:buClr>
              <a:buSzPct val="100000"/>
              <a:buFont typeface="Open Sans"/>
              <a:buNone/>
              <a:defRPr sz="1800" b="0" i="0" u="none" strike="noStrike" cap="none">
                <a:solidFill>
                  <a:srgbClr val="FFFFFF"/>
                </a:solidFill>
                <a:latin typeface="Open Sans"/>
                <a:ea typeface="Open Sans"/>
                <a:cs typeface="Open Sans"/>
                <a:sym typeface="Open Sans"/>
              </a:defRPr>
            </a:lvl8pPr>
            <a:lvl9pPr marR="0" lvl="8" algn="l" rtl="0">
              <a:lnSpc>
                <a:spcPct val="100000"/>
              </a:lnSpc>
              <a:spcBef>
                <a:spcPts val="360"/>
              </a:spcBef>
              <a:spcAft>
                <a:spcPts val="0"/>
              </a:spcAft>
              <a:buClr>
                <a:srgbClr val="FFFFFF"/>
              </a:buClr>
              <a:buSzPct val="100000"/>
              <a:buFont typeface="Open Sans"/>
              <a:buNone/>
              <a:defRPr sz="1800" b="0" i="0" u="none" strike="noStrike" cap="none">
                <a:solidFill>
                  <a:srgbClr val="FFFFFF"/>
                </a:solidFill>
                <a:latin typeface="Open Sans"/>
                <a:ea typeface="Open Sans"/>
                <a:cs typeface="Open Sans"/>
                <a:sym typeface="Open Sans"/>
              </a:defRPr>
            </a:lvl9pPr>
          </a:lstStyle>
          <a:p>
            <a:pPr>
              <a:spcBef>
                <a:spcPts val="0"/>
              </a:spcBef>
              <a:buFont typeface="Open Sans"/>
              <a:buNone/>
            </a:pPr>
            <a:r>
              <a:rPr lang="en" sz="4800" b="1" dirty="0" smtClean="0">
                <a:solidFill>
                  <a:srgbClr val="1D98C7"/>
                </a:solidFill>
                <a:latin typeface="Open Sans" panose="020B0604020202020204" charset="0"/>
                <a:ea typeface="Open Sans" panose="020B0604020202020204" charset="0"/>
                <a:cs typeface="Open Sans" panose="020B0604020202020204" charset="0"/>
                <a:sym typeface="Montserrat"/>
              </a:rPr>
              <a:t>Any questions?</a:t>
            </a:r>
            <a:endParaRPr lang="en" sz="4800" b="1" dirty="0">
              <a:solidFill>
                <a:srgbClr val="1D98C7"/>
              </a:solidFill>
              <a:latin typeface="Open Sans" panose="020B0604020202020204" charset="0"/>
              <a:ea typeface="Open Sans" panose="020B0604020202020204" charset="0"/>
              <a:cs typeface="Open Sans" panose="020B0604020202020204" charset="0"/>
              <a:sym typeface="Montserrat"/>
            </a:endParaRPr>
          </a:p>
        </p:txBody>
      </p:sp>
      <p:sp>
        <p:nvSpPr>
          <p:cNvPr id="4" name="Rettangolo 3"/>
          <p:cNvSpPr/>
          <p:nvPr/>
        </p:nvSpPr>
        <p:spPr>
          <a:xfrm>
            <a:off x="135610" y="5755676"/>
            <a:ext cx="4828032" cy="1200329"/>
          </a:xfrm>
          <a:prstGeom prst="rect">
            <a:avLst/>
          </a:prstGeom>
        </p:spPr>
        <p:txBody>
          <a:bodyPr wrap="square">
            <a:spAutoFit/>
          </a:bodyPr>
          <a:lstStyle/>
          <a:p>
            <a:pPr lvl="0"/>
            <a:r>
              <a:rPr lang="en" sz="3600" b="1" dirty="0">
                <a:solidFill>
                  <a:schemeClr val="accent1"/>
                </a:solidFill>
                <a:latin typeface="Open Sans" panose="020B0604020202020204" charset="0"/>
                <a:ea typeface="Open Sans" panose="020B0604020202020204" charset="0"/>
                <a:cs typeface="Open Sans" panose="020B0604020202020204" charset="0"/>
              </a:rPr>
              <a:t>You can find me at:</a:t>
            </a:r>
          </a:p>
          <a:p>
            <a:pPr lvl="0"/>
            <a:r>
              <a:rPr lang="it-IT" sz="3600" b="1" dirty="0" err="1" smtClean="0">
                <a:solidFill>
                  <a:schemeClr val="accent1"/>
                </a:solidFill>
                <a:latin typeface="Open Sans" panose="020B0604020202020204" charset="0"/>
                <a:ea typeface="Open Sans" panose="020B0604020202020204" charset="0"/>
                <a:cs typeface="Open Sans" panose="020B0604020202020204" charset="0"/>
              </a:rPr>
              <a:t>luciaf</a:t>
            </a:r>
            <a:r>
              <a:rPr lang="en" sz="3600" b="1" dirty="0" smtClean="0">
                <a:solidFill>
                  <a:schemeClr val="accent1"/>
                </a:solidFill>
                <a:latin typeface="Open Sans" panose="020B0604020202020204" charset="0"/>
                <a:ea typeface="Open Sans" panose="020B0604020202020204" charset="0"/>
                <a:cs typeface="Open Sans" panose="020B0604020202020204" charset="0"/>
              </a:rPr>
              <a:t>@</a:t>
            </a:r>
            <a:r>
              <a:rPr lang="en" sz="3600" b="1" dirty="0" err="1" smtClean="0">
                <a:solidFill>
                  <a:schemeClr val="accent1"/>
                </a:solidFill>
                <a:latin typeface="Open Sans" panose="020B0604020202020204" charset="0"/>
                <a:ea typeface="Open Sans" panose="020B0604020202020204" charset="0"/>
                <a:cs typeface="Open Sans" panose="020B0604020202020204" charset="0"/>
              </a:rPr>
              <a:t>emdritalia.it</a:t>
            </a:r>
            <a:endParaRPr lang="en" sz="3600" b="1" dirty="0">
              <a:solidFill>
                <a:schemeClr val="accent1"/>
              </a:solidFill>
              <a:latin typeface="Open Sans" panose="020B0604020202020204" charset="0"/>
              <a:ea typeface="Open Sans" panose="020B0604020202020204" charset="0"/>
              <a:cs typeface="Open Sans" panose="020B0604020202020204" charset="0"/>
            </a:endParaRPr>
          </a:p>
        </p:txBody>
      </p:sp>
      <p:pic>
        <p:nvPicPr>
          <p:cNvPr id="7" name="Immagin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9598" y="6180734"/>
            <a:ext cx="783336" cy="737616"/>
          </a:xfrm>
          <a:prstGeom prst="rect">
            <a:avLst/>
          </a:prstGeom>
        </p:spPr>
      </p:pic>
    </p:spTree>
    <p:extLst>
      <p:ext uri="{BB962C8B-B14F-4D97-AF65-F5344CB8AC3E}">
        <p14:creationId xmlns:p14="http://schemas.microsoft.com/office/powerpoint/2010/main" val="911037908"/>
      </p:ext>
    </p:extLst>
  </p:cSld>
  <p:clrMapOvr>
    <a:masterClrMapping/>
  </p:clrMapOvr>
  <p:timing>
    <p:tnLst>
      <p:par>
        <p:cTn id="1" dur="indefinite" restart="never" nodeType="tmRoot"/>
      </p:par>
    </p:tnLst>
  </p:timing>
</p:sld>
</file>

<file path=ppt/theme/theme1.xml><?xml version="1.0" encoding="utf-8"?>
<a:theme xmlns:a="http://schemas.openxmlformats.org/drawingml/2006/main" name="Mercuti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744</TotalTime>
  <Words>2145</Words>
  <Application>Microsoft Macintosh PowerPoint</Application>
  <PresentationFormat>Presentazione su schermo (4:3)</PresentationFormat>
  <Paragraphs>237</Paragraphs>
  <Slides>24</Slides>
  <Notes>20</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24</vt:i4>
      </vt:variant>
    </vt:vector>
  </HeadingPairs>
  <TitlesOfParts>
    <vt:vector size="32" baseType="lpstr">
      <vt:lpstr>Helvetica</vt:lpstr>
      <vt:lpstr>Times New Roman</vt:lpstr>
      <vt:lpstr>Wingdings</vt:lpstr>
      <vt:lpstr>Arial</vt:lpstr>
      <vt:lpstr>Arial Narrow</vt:lpstr>
      <vt:lpstr>Montserrat</vt:lpstr>
      <vt:lpstr>Open Sans</vt:lpstr>
      <vt:lpstr>Mercutio template</vt:lpstr>
      <vt:lpstr>EARTHQUAKES: THE ROLE OF AN EMDR EARLY INTERVENTION   </vt:lpstr>
      <vt:lpstr>ITALY– MANY AREAS OF SEISMIC HAZARDS</vt:lpstr>
      <vt:lpstr>EMDR ASSOCIATION IN THE FIELD-  EARTHQUAKES IN ITALY</vt:lpstr>
      <vt:lpstr>THE OVERALL GOAL OF EEI IN POST DISASTER: </vt:lpstr>
      <vt:lpstr>Policy Planning: Who Requires EMDR Early Intervention?</vt:lpstr>
      <vt:lpstr>EMDR Early Interventions (EEI) in Post-Disaster</vt:lpstr>
      <vt:lpstr>Presentazione di PowerPoint</vt:lpstr>
      <vt:lpstr>Ways of reprocessing during EMDR sessions</vt:lpstr>
      <vt:lpstr>EMDR EI POST - DISASTER INTERVENTIONS PROVIDE:</vt:lpstr>
      <vt:lpstr>EMDR OUTREACH PROGRAM PARTNERS </vt:lpstr>
      <vt:lpstr>EMDR OUTREACH </vt:lpstr>
      <vt:lpstr>      EEI Protocols    </vt:lpstr>
      <vt:lpstr>Advantages of EMDR Early Intervention (EEI)</vt:lpstr>
      <vt:lpstr>  Earthquakes in Emilia (2012) and Amatrice (2016/17), Italy</vt:lpstr>
      <vt:lpstr>1. EMILIA:  WHAT HAPPENED</vt:lpstr>
      <vt:lpstr>EMILIA:  EMDR OUTREACH AND TREATMENT STUDY  </vt:lpstr>
      <vt:lpstr>Comparison IES-R scores pre and post treatment (ET and LT)</vt:lpstr>
      <vt:lpstr>                 Results:  The comparison between post-treatment scores  for the ET group with the pre-treatment scores of LT showed a significant difference: lower scores for the early-treated group (p &lt; 0.0001).   Post-treatment IES-R average scores were significantly lower than baseline, in both groups. 65.8% of the ET and 64.02% of the LT group  reported an IES-R total score &lt;33.     </vt:lpstr>
      <vt:lpstr>2.  NORCIA: WHAT HAPPENED</vt:lpstr>
      <vt:lpstr>NORCIA: EEI OUTREACH PROGRAM</vt:lpstr>
      <vt:lpstr>EEI OUTREACH PROGRAM  FROM AUGUST 2016 TO JUNE 2017</vt:lpstr>
      <vt:lpstr>IN SUM The EMDR Group Protocol and the R-TEP have been used with over 3.102 survivors, commencing 2 days after the earthquake.  Pre- and post-treatment data measures have been collected for research purposes.</vt:lpstr>
      <vt:lpstr>All data collected yield preliminary positive findings in  treated survivors. </vt:lpstr>
      <vt:lpstr>Presentazione di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fernandez</dc:creator>
  <cp:lastModifiedBy>Utente di Microsoft Office</cp:lastModifiedBy>
  <cp:revision>92</cp:revision>
  <dcterms:modified xsi:type="dcterms:W3CDTF">2017-10-19T18:56:17Z</dcterms:modified>
</cp:coreProperties>
</file>