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59" r:id="rId4"/>
    <p:sldId id="258" r:id="rId5"/>
  </p:sldIdLst>
  <p:sldSz cx="9144000" cy="6858000" type="screen4x3"/>
  <p:notesSz cx="6858000" cy="9723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9E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02A1689-B6D1-42C8-BBC1-69A6C84AE0D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2360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2360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C057278-ADFD-4A49-BDD5-A7689A6DF2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428736"/>
            <a:ext cx="7772400" cy="1470025"/>
          </a:xfrm>
        </p:spPr>
        <p:txBody>
          <a:bodyPr/>
          <a:lstStyle>
            <a:lvl1pPr algn="l">
              <a:defRPr>
                <a:solidFill>
                  <a:srgbClr val="00A9E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3857628"/>
            <a:ext cx="6400800" cy="1752600"/>
          </a:xfrm>
        </p:spPr>
        <p:txBody>
          <a:bodyPr>
            <a:normAutofit/>
          </a:bodyPr>
          <a:lstStyle>
            <a:lvl1pPr marL="0" indent="0" algn="l"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42875" y="635793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261E1-AEA3-4368-8585-03135FBFD618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5757E-F115-4112-A792-D7BB708A37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2F4EA-07B3-4405-883D-E1C0EE4E254D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40115-0D77-4E39-8DC4-1C77B02CAB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4357694"/>
            <a:ext cx="7772400" cy="1362075"/>
          </a:xfrm>
        </p:spPr>
        <p:txBody>
          <a:bodyPr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28574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B21DD-0D11-4A09-B7F5-D2159B6D53DB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67FEB-8A4F-4092-A0E5-9A9F6B13E9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57161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072FD-387A-405E-A1AC-EDCA399F67A4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A1E1B-BDBC-4B27-8889-08E8C0BE3E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150335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14282" y="214311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214313" y="63246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9F143-08B8-4381-96B1-054EB4242EE9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9DB91-4EE7-4F22-9670-4172656907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5D23C-A8FE-43F6-A6B8-D146F261B956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37A82-F2E5-4B55-AE54-E9A6ACE33C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FDE8D-36F2-48FA-9BA6-01555C8800D3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5E1AC-4984-44B5-BA66-1962D9F76A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142984"/>
            <a:ext cx="3294065" cy="1285884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28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4282" y="2500306"/>
            <a:ext cx="3251231" cy="36258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4FDDE-422E-4B03-B171-5E5CE94F1F28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DDCFB-5EC8-4C9D-A11A-7D91FFED85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9C552-8989-4FB9-9BE4-162728D42994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D8BFB-9965-4C26-8E42-A985311827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600200"/>
            <a:ext cx="8401080" cy="45259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C2DD3-0956-4AC3-8798-64E928E9A13F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6C941-63FA-48FD-B0B1-6DC3CC33FD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285860"/>
            <a:ext cx="6191280" cy="484030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F7E03-5A21-429C-9D4A-5613C5970DB3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1255D-94C6-4CA9-AAF7-0715CFC4D3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8" descr="velkybubli_CJ_1502_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2857500" y="274638"/>
            <a:ext cx="5829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214313" y="15716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214313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49B90BF-B95B-41AA-83F6-1B2F0519DD3F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221B22-3C9E-4EEB-8204-CA4A687DC4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40" r:id="rId2"/>
    <p:sldLayoutId id="2147483741" r:id="rId3"/>
    <p:sldLayoutId id="2147483742" r:id="rId4"/>
    <p:sldLayoutId id="2147483750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cs-CZ" sz="3600" kern="1200" dirty="0">
          <a:solidFill>
            <a:srgbClr val="00A9E2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>
          <a:xfrm>
            <a:off x="0" y="1214438"/>
            <a:ext cx="8858250" cy="2214562"/>
          </a:xfrm>
        </p:spPr>
        <p:txBody>
          <a:bodyPr/>
          <a:lstStyle/>
          <a:p>
            <a:pPr algn="ctr"/>
            <a:r>
              <a:rPr sz="3200" smtClean="0">
                <a:latin typeface="Arial" charset="0"/>
                <a:cs typeface="Arial" charset="0"/>
              </a:rPr>
              <a:t>Seminář OBP MV: </a:t>
            </a:r>
            <a:r>
              <a:rPr smtClean="0">
                <a:latin typeface="Arial" charset="0"/>
                <a:cs typeface="Arial" charset="0"/>
              </a:rPr>
              <a:t/>
            </a:r>
            <a:br>
              <a:rPr smtClean="0">
                <a:latin typeface="Arial" charset="0"/>
                <a:cs typeface="Arial" charset="0"/>
              </a:rPr>
            </a:br>
            <a:r>
              <a:rPr sz="3200" smtClean="0">
                <a:latin typeface="Arial" charset="0"/>
                <a:cs typeface="Arial" charset="0"/>
              </a:rPr>
              <a:t>Psychosociální podpora uniformovaných složek – evropská vodítka a trendy</a:t>
            </a:r>
            <a:br>
              <a:rPr sz="3200" smtClean="0">
                <a:latin typeface="Arial" charset="0"/>
                <a:cs typeface="Arial" charset="0"/>
              </a:rPr>
            </a:br>
            <a:r>
              <a:rPr sz="3200" smtClean="0">
                <a:latin typeface="Arial" charset="0"/>
                <a:cs typeface="Arial" charset="0"/>
              </a:rPr>
              <a:t/>
            </a:r>
            <a:br>
              <a:rPr sz="3200" smtClean="0">
                <a:latin typeface="Arial" charset="0"/>
                <a:cs typeface="Arial" charset="0"/>
              </a:rPr>
            </a:br>
            <a:r>
              <a:rPr sz="3200" smtClean="0">
                <a:latin typeface="Arial" charset="0"/>
                <a:cs typeface="Arial" charset="0"/>
              </a:rPr>
              <a:t>Praha 17.5.2012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 b="1">
                <a:latin typeface="Arial" charset="0"/>
                <a:cs typeface="Arial" charset="0"/>
              </a:rPr>
              <a:t>Cíle akce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57313"/>
            <a:ext cx="8715375" cy="4525962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sz="2400" b="1" dirty="0" smtClean="0">
                <a:latin typeface="Arial" charset="0"/>
                <a:cs typeface="Arial" charset="0"/>
              </a:rPr>
              <a:t>Informovat o evropských vodítkách psychosociální podpory pro uniformované složky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sz="2400" b="1" dirty="0" smtClean="0">
                <a:latin typeface="Arial" charset="0"/>
                <a:cs typeface="Arial" charset="0"/>
              </a:rPr>
              <a:t>Informovat o posledních trendech v oblasti: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České standardy psychosociální pomoci - HZS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Praxe krizové intervence u PČR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Praxe intervenční služby pracovníkům ve zdravotnictví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Metody pro </a:t>
            </a:r>
            <a:r>
              <a:rPr lang="cs-CZ" sz="2400" dirty="0" err="1" smtClean="0">
                <a:latin typeface="Arial" charset="0"/>
                <a:cs typeface="Arial" charset="0"/>
              </a:rPr>
              <a:t>screening</a:t>
            </a:r>
            <a:r>
              <a:rPr lang="cs-CZ" sz="2400" dirty="0" smtClean="0">
                <a:latin typeface="Arial" charset="0"/>
                <a:cs typeface="Arial" charset="0"/>
              </a:rPr>
              <a:t> zasažených a zacházení s nimi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Nová mezinárodní klasifikace </a:t>
            </a:r>
            <a:r>
              <a:rPr lang="cs-CZ" sz="2400" dirty="0" smtClean="0"/>
              <a:t>funkčních schopností, </a:t>
            </a:r>
            <a:r>
              <a:rPr lang="cs-CZ" sz="2400" dirty="0" err="1" smtClean="0"/>
              <a:t>disability</a:t>
            </a:r>
            <a:r>
              <a:rPr lang="cs-CZ" sz="2400" dirty="0" smtClean="0"/>
              <a:t> a zdraví (ICF)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2400" dirty="0" smtClean="0"/>
              <a:t>Nástroje pro měření odolnosti a reakcí na stres</a:t>
            </a:r>
            <a:br>
              <a:rPr lang="cs-CZ" sz="2400" dirty="0" smtClean="0"/>
            </a:b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 b="1">
                <a:latin typeface="Arial" charset="0"/>
                <a:cs typeface="Arial" charset="0"/>
              </a:rPr>
              <a:t>Účastnící akce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472487" cy="4525963"/>
          </a:xfrm>
        </p:spPr>
        <p:txBody>
          <a:bodyPr/>
          <a:lstStyle/>
          <a:p>
            <a:r>
              <a:rPr lang="cs-CZ" smtClean="0">
                <a:latin typeface="Arial" charset="0"/>
                <a:cs typeface="Arial" charset="0"/>
              </a:rPr>
              <a:t>Psychologové</a:t>
            </a:r>
          </a:p>
          <a:p>
            <a:r>
              <a:rPr lang="cs-CZ" smtClean="0">
                <a:latin typeface="Arial" charset="0"/>
                <a:cs typeface="Arial" charset="0"/>
              </a:rPr>
              <a:t>Interventi</a:t>
            </a:r>
          </a:p>
          <a:p>
            <a:r>
              <a:rPr lang="cs-CZ" smtClean="0">
                <a:latin typeface="Arial" charset="0"/>
                <a:cs typeface="Arial" charset="0"/>
              </a:rPr>
              <a:t>Pracovníci krizového řízení</a:t>
            </a:r>
          </a:p>
          <a:p>
            <a:r>
              <a:rPr lang="cs-CZ" smtClean="0">
                <a:latin typeface="Arial" charset="0"/>
                <a:cs typeface="Arial" charset="0"/>
              </a:rPr>
              <a:t>Zástupci tisku a PR</a:t>
            </a:r>
          </a:p>
          <a:p>
            <a:r>
              <a:rPr lang="cs-CZ" smtClean="0">
                <a:latin typeface="Arial" charset="0"/>
                <a:cs typeface="Arial" charset="0"/>
              </a:rPr>
              <a:t>Zástupci: NGO, MV, MZ, HZS, PČR, AČR, VS, CS, BIS, FF UK, MU Brno…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1643063" y="571500"/>
            <a:ext cx="7500937" cy="1143000"/>
          </a:xfrm>
        </p:spPr>
        <p:txBody>
          <a:bodyPr/>
          <a:lstStyle/>
          <a:p>
            <a:r>
              <a:rPr b="1">
                <a:latin typeface="Arial" charset="0"/>
                <a:cs typeface="Arial" charset="0"/>
              </a:rPr>
              <a:t>Zdroje psychosociální podpory v  MV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786812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2400" b="1" smtClean="0">
                <a:latin typeface="Arial" charset="0"/>
                <a:cs typeface="Arial" charset="0"/>
              </a:rPr>
              <a:t>Psychologická služba:</a:t>
            </a:r>
          </a:p>
          <a:p>
            <a:pPr eaLnBrk="1" hangingPunct="1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    PČR 19 let</a:t>
            </a:r>
          </a:p>
          <a:p>
            <a:pPr eaLnBrk="1" hangingPunct="1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    HZS 9 let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400" b="1" smtClean="0">
                <a:latin typeface="Arial" charset="0"/>
                <a:cs typeface="Arial" charset="0"/>
              </a:rPr>
              <a:t>Systém posttraumatické intervence příslušníkům:</a:t>
            </a:r>
          </a:p>
          <a:p>
            <a:pPr eaLnBrk="1" hangingPunct="1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     PČR 14 let</a:t>
            </a:r>
          </a:p>
          <a:p>
            <a:pPr eaLnBrk="1" hangingPunct="1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     HZS 9 let</a:t>
            </a:r>
          </a:p>
          <a:p>
            <a:pPr eaLnBrk="1" hangingPunct="1">
              <a:buFont typeface="Arial" charset="0"/>
              <a:buNone/>
            </a:pPr>
            <a:endParaRPr lang="cs-CZ" sz="1800" b="1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b="1" smtClean="0">
                <a:latin typeface="Arial" charset="0"/>
                <a:cs typeface="Arial" charset="0"/>
              </a:rPr>
              <a:t>Příslušníci b.s. mají na psychologickou podporu nárok ze zákona 361/2003 Sb.</a:t>
            </a:r>
          </a:p>
          <a:p>
            <a:pPr eaLnBrk="1" hangingPunct="1"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400" b="1" smtClean="0">
                <a:latin typeface="Arial" charset="0"/>
                <a:cs typeface="Arial" charset="0"/>
              </a:rPr>
              <a:t>10 výročí povodní 2002 = 10 let rozvoje</a:t>
            </a:r>
            <a:br>
              <a:rPr lang="cs-CZ" sz="2400" b="1" smtClean="0">
                <a:latin typeface="Arial" charset="0"/>
                <a:cs typeface="Arial" charset="0"/>
              </a:rPr>
            </a:br>
            <a:r>
              <a:rPr lang="cs-CZ" sz="2400" b="1" smtClean="0">
                <a:latin typeface="Arial" charset="0"/>
                <a:cs typeface="Arial" charset="0"/>
              </a:rPr>
              <a:t>psychologie mimořádných událostí na MV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V_sablona1_2007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MV_sablona1_2007</Template>
  <TotalTime>73</TotalTime>
  <Words>154</Words>
  <Application>Microsoft Office PowerPoint</Application>
  <PresentationFormat>Předvádění na obrazovce (4:3)</PresentationFormat>
  <Paragraphs>27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MV_sablona1_2007</vt:lpstr>
      <vt:lpstr>Seminář OBP MV:  Psychosociální podpora uniformovaných složek – evropská vodítka a trendy  Praha 17.5.2012</vt:lpstr>
      <vt:lpstr>Cíle akce</vt:lpstr>
      <vt:lpstr>Účastnící akce</vt:lpstr>
      <vt:lpstr>Zdroje psychosociální podpory v  MV</vt:lpstr>
    </vt:vector>
  </TitlesOfParts>
  <Company>MV ČR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Štěpán Vymětal</dc:creator>
  <cp:lastModifiedBy>LunackovaM</cp:lastModifiedBy>
  <cp:revision>14</cp:revision>
  <dcterms:created xsi:type="dcterms:W3CDTF">2012-05-16T10:51:44Z</dcterms:created>
  <dcterms:modified xsi:type="dcterms:W3CDTF">2012-05-17T14:03:42Z</dcterms:modified>
</cp:coreProperties>
</file>