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57" r:id="rId3"/>
    <p:sldId id="260" r:id="rId4"/>
    <p:sldId id="261" r:id="rId5"/>
    <p:sldId id="262" r:id="rId6"/>
    <p:sldId id="263" r:id="rId7"/>
    <p:sldId id="264" r:id="rId8"/>
    <p:sldId id="258" r:id="rId9"/>
    <p:sldId id="259" r:id="rId10"/>
    <p:sldId id="265" r:id="rId1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67" autoAdjust="0"/>
  </p:normalViewPr>
  <p:slideViewPr>
    <p:cSldViewPr>
      <p:cViewPr varScale="1">
        <p:scale>
          <a:sx n="156" d="100"/>
          <a:sy n="156" d="100"/>
        </p:scale>
        <p:origin x="1940" y="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h312589\Documents\Statistiky%20pro%20prezentaci%202022\Podklady%20prezentac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List_aplikace_Microsoft_Excel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List_aplikace_Microsoft_Excel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h312589\Documents\Statistiky%20pro%20prezentaci%202022\Podklady%20prezentac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600" b="1" i="0" u="none" strike="noStrike" kern="1200" cap="all" spc="1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600" dirty="0">
                <a:solidFill>
                  <a:schemeClr val="tx1"/>
                </a:solidFill>
              </a:rPr>
              <a:t>Počty registrovaných skutků </a:t>
            </a:r>
            <a:r>
              <a:rPr lang="cs-CZ" sz="1600" dirty="0" smtClean="0">
                <a:solidFill>
                  <a:schemeClr val="tx1"/>
                </a:solidFill>
              </a:rPr>
              <a:t>spáchaných</a:t>
            </a:r>
            <a:r>
              <a:rPr lang="cs-CZ" sz="1600" baseline="0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defRPr sz="1600">
                <a:solidFill>
                  <a:schemeClr val="tx1"/>
                </a:solidFill>
              </a:defRPr>
            </a:pPr>
            <a:r>
              <a:rPr lang="cs-CZ" sz="1600" dirty="0" smtClean="0">
                <a:solidFill>
                  <a:schemeClr val="tx1"/>
                </a:solidFill>
              </a:rPr>
              <a:t>na</a:t>
            </a:r>
            <a:r>
              <a:rPr lang="cs-CZ" sz="1600" baseline="0" dirty="0" smtClean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dětech</a:t>
            </a:r>
          </a:p>
          <a:p>
            <a:pPr algn="ctr">
              <a:defRPr sz="1600">
                <a:solidFill>
                  <a:schemeClr val="tx1"/>
                </a:solidFill>
              </a:defRPr>
            </a:pPr>
            <a:endParaRPr lang="cs-CZ" sz="300" dirty="0">
              <a:solidFill>
                <a:schemeClr val="tx1"/>
              </a:solidFill>
            </a:endParaRPr>
          </a:p>
          <a:p>
            <a:pPr algn="ctr">
              <a:defRPr sz="1600">
                <a:solidFill>
                  <a:schemeClr val="tx1"/>
                </a:solidFill>
              </a:defRPr>
            </a:pPr>
            <a:r>
              <a:rPr lang="cs-CZ" sz="1600" dirty="0">
                <a:solidFill>
                  <a:schemeClr val="tx1"/>
                </a:solidFill>
              </a:rPr>
              <a:t>Celková </a:t>
            </a:r>
            <a:r>
              <a:rPr lang="cs-CZ" sz="1600" dirty="0" smtClean="0">
                <a:solidFill>
                  <a:schemeClr val="tx1"/>
                </a:solidFill>
              </a:rPr>
              <a:t>kriminalita</a:t>
            </a:r>
            <a:endParaRPr lang="cs-CZ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6263281724483322"/>
          <c:y val="1.79358486579815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600" b="1" i="0" u="none" strike="noStrike" kern="1200" cap="all" spc="15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5.1988093151387436E-2"/>
          <c:y val="0.21665339552950838"/>
          <c:w val="0.93131995133165846"/>
          <c:h val="0.65353390234374609"/>
        </c:manualLayout>
      </c:layout>
      <c:barChart>
        <c:barDir val="col"/>
        <c:grouping val="clustered"/>
        <c:varyColors val="0"/>
        <c:ser>
          <c:idx val="8"/>
          <c:order val="7"/>
          <c:tx>
            <c:strRef>
              <c:f>'Objekt napadení, dítě'!$A$11</c:f>
              <c:strCache>
                <c:ptCount val="1"/>
                <c:pt idx="0">
                  <c:v>CELKOVÁ KRIMINALITA**</c:v>
                </c:pt>
              </c:strCache>
            </c:strRef>
          </c:tx>
          <c:spPr>
            <a:pattFill prst="narHorz">
              <a:fgClr>
                <a:schemeClr val="accent5">
                  <a:lumMod val="80000"/>
                  <a:lumOff val="20000"/>
                </a:schemeClr>
              </a:fgClr>
              <a:bgClr>
                <a:schemeClr val="accent5">
                  <a:lumMod val="80000"/>
                  <a:lumOff val="20000"/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>
                  <a:lumMod val="80000"/>
                  <a:lumOff val="20000"/>
                </a:schemeClr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'Objekt napadení, dítě'!$B$1:$M$2</c:f>
              <c:multiLvlStrCache>
                <c:ptCount val="12"/>
                <c:lvl>
                  <c:pt idx="0">
                    <c:v>2021</c:v>
                  </c:pt>
                  <c:pt idx="1">
                    <c:v>2022</c:v>
                  </c:pt>
                  <c:pt idx="2">
                    <c:v>rozdíl</c:v>
                  </c:pt>
                  <c:pt idx="3">
                    <c:v>rozdíl v %</c:v>
                  </c:pt>
                  <c:pt idx="4">
                    <c:v>2021</c:v>
                  </c:pt>
                  <c:pt idx="5">
                    <c:v>2022</c:v>
                  </c:pt>
                  <c:pt idx="6">
                    <c:v>rozdíl</c:v>
                  </c:pt>
                  <c:pt idx="7">
                    <c:v>rozdíl v %</c:v>
                  </c:pt>
                  <c:pt idx="8">
                    <c:v>2021</c:v>
                  </c:pt>
                  <c:pt idx="9">
                    <c:v>2022</c:v>
                  </c:pt>
                  <c:pt idx="10">
                    <c:v>rozdíl</c:v>
                  </c:pt>
                  <c:pt idx="11">
                    <c:v>rozdíl v %</c:v>
                  </c:pt>
                </c:lvl>
                <c:lvl>
                  <c:pt idx="0">
                    <c:v>nezletilí (1-14 let)</c:v>
                  </c:pt>
                  <c:pt idx="4">
                    <c:v>mladiství (15-17 let)</c:v>
                  </c:pt>
                  <c:pt idx="8">
                    <c:v>děti celkem (1-17 let)*</c:v>
                  </c:pt>
                </c:lvl>
              </c:multiLvlStrCache>
            </c:multiLvlStrRef>
          </c:cat>
          <c:val>
            <c:numRef>
              <c:f>'Objekt napadení, dítě'!$B$11:$M$11</c:f>
              <c:numCache>
                <c:formatCode>General</c:formatCode>
                <c:ptCount val="12"/>
                <c:pt idx="0">
                  <c:v>2841</c:v>
                </c:pt>
                <c:pt idx="1">
                  <c:v>3275</c:v>
                </c:pt>
                <c:pt idx="2">
                  <c:v>434</c:v>
                </c:pt>
                <c:pt idx="3" formatCode="0.00%">
                  <c:v>0.153</c:v>
                </c:pt>
                <c:pt idx="4">
                  <c:v>1109</c:v>
                </c:pt>
                <c:pt idx="5">
                  <c:v>1381</c:v>
                </c:pt>
                <c:pt idx="6">
                  <c:v>272</c:v>
                </c:pt>
                <c:pt idx="7" formatCode="0.00%">
                  <c:v>0.245</c:v>
                </c:pt>
                <c:pt idx="8">
                  <c:v>3879</c:v>
                </c:pt>
                <c:pt idx="9">
                  <c:v>4583</c:v>
                </c:pt>
                <c:pt idx="10">
                  <c:v>704</c:v>
                </c:pt>
                <c:pt idx="11" formatCode="0.00%">
                  <c:v>0.18099999999999999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10-4FC0-AF12-9D21117F1315}"/>
            </c:ext>
          </c:extLst>
        </c:ser>
        <c:ser>
          <c:idx val="0"/>
          <c:order val="8"/>
          <c:tx>
            <c:strRef>
              <c:f>'Objekt napadení, dítě'!$B$2:$D$2</c:f>
              <c:strCache>
                <c:ptCount val="3"/>
                <c:pt idx="0">
                  <c:v>2021</c:v>
                </c:pt>
                <c:pt idx="1">
                  <c:v>2022</c:v>
                </c:pt>
                <c:pt idx="2">
                  <c:v>rozdíl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elete val="1"/>
          </c:dLbls>
          <c:val>
            <c:numLit>
              <c:formatCode>General</c:formatCode>
              <c:ptCount val="1"/>
              <c:pt idx="0">
                <c:v>1</c:v>
              </c:pt>
            </c:numLit>
          </c:val>
          <c:extLst>
            <c:ext xmlns:c16="http://schemas.microsoft.com/office/drawing/2014/chart" uri="{C3380CC4-5D6E-409C-BE32-E72D297353CC}">
              <c16:uniqueId val="{00000001-AD10-4FC0-AF12-9D21117F131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64"/>
        <c:overlap val="-22"/>
        <c:axId val="163407664"/>
        <c:axId val="163408912"/>
        <c:extLst>
          <c:ext xmlns:c15="http://schemas.microsoft.com/office/drawing/2012/chart" uri="{02D57815-91ED-43cb-92C2-25804820EDAC}">
            <c15:filteredBarSeries>
              <c15:ser>
                <c:idx val="1"/>
                <c:order val="0"/>
                <c:tx>
                  <c:strRef>
                    <c:extLst>
                      <c:ext uri="{02D57815-91ED-43cb-92C2-25804820EDAC}">
                        <c15:formulaRef>
                          <c15:sqref>'Objekt napadení, dítě'!$A$4</c15:sqref>
                        </c15:formulaRef>
                      </c:ext>
                    </c:extLst>
                    <c:strCache>
                      <c:ptCount val="1"/>
                      <c:pt idx="0">
                        <c:v>mravnostní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/>
                    </a:fgClr>
                    <a:bgClr>
                      <a:schemeClr val="accent3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/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>
                      <c:ext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'Objekt napadení, dítě'!$B$4:$M$4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1314</c:v>
                      </c:pt>
                      <c:pt idx="1">
                        <c:v>1453</c:v>
                      </c:pt>
                      <c:pt idx="2">
                        <c:v>139</c:v>
                      </c:pt>
                      <c:pt idx="3" formatCode="0.00%">
                        <c:v>0.106</c:v>
                      </c:pt>
                      <c:pt idx="4">
                        <c:v>209</c:v>
                      </c:pt>
                      <c:pt idx="5">
                        <c:v>249</c:v>
                      </c:pt>
                      <c:pt idx="6">
                        <c:v>40</c:v>
                      </c:pt>
                      <c:pt idx="7" formatCode="0.00%">
                        <c:v>0.191</c:v>
                      </c:pt>
                      <c:pt idx="8">
                        <c:v>1514</c:v>
                      </c:pt>
                      <c:pt idx="9">
                        <c:v>1697</c:v>
                      </c:pt>
                      <c:pt idx="10">
                        <c:v>183</c:v>
                      </c:pt>
                      <c:pt idx="11" formatCode="0.00%">
                        <c:v>0.121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AD10-4FC0-AF12-9D21117F1315}"/>
                  </c:ext>
                </c:extLst>
              </c15:ser>
            </c15:filteredBarSeries>
            <c15:filteredBarSeries>
              <c15:ser>
                <c:idx val="2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dítě'!$A$5</c15:sqref>
                        </c15:formulaRef>
                      </c:ext>
                    </c:extLst>
                    <c:strCache>
                      <c:ptCount val="1"/>
                      <c:pt idx="0">
                        <c:v>krádeže vloupáním</c:v>
                      </c:pt>
                    </c:strCache>
                  </c:strRef>
                </c:tx>
                <c:spPr>
                  <a:pattFill prst="narHorz">
                    <a:fgClr>
                      <a:schemeClr val="accent5"/>
                    </a:fgClr>
                    <a:bgClr>
                      <a:schemeClr val="accent5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5"/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dítě'!$B$5:$M$5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AD10-4FC0-AF12-9D21117F1315}"/>
                  </c:ext>
                </c:extLst>
              </c15:ser>
            </c15:filteredBarSeries>
            <c15:filteredBar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dítě'!$A$6</c15:sqref>
                        </c15:formulaRef>
                      </c:ext>
                    </c:extLst>
                    <c:strCache>
                      <c:ptCount val="1"/>
                      <c:pt idx="0">
                        <c:v>krádeže prosté</c:v>
                      </c:pt>
                    </c:strCache>
                  </c:strRef>
                </c:tx>
                <c:spPr>
                  <a:pattFill prst="narHorz">
                    <a:fgClr>
                      <a:schemeClr val="accent1">
                        <a:lumMod val="60000"/>
                      </a:schemeClr>
                    </a:fgClr>
                    <a:bgClr>
                      <a:schemeClr val="accent1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1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dítě'!$B$6:$M$6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119</c:v>
                      </c:pt>
                      <c:pt idx="1">
                        <c:v>141</c:v>
                      </c:pt>
                      <c:pt idx="2">
                        <c:v>22</c:v>
                      </c:pt>
                      <c:pt idx="3" formatCode="0.00%">
                        <c:v>0.185</c:v>
                      </c:pt>
                      <c:pt idx="4">
                        <c:v>284</c:v>
                      </c:pt>
                      <c:pt idx="5">
                        <c:v>370</c:v>
                      </c:pt>
                      <c:pt idx="6">
                        <c:v>86</c:v>
                      </c:pt>
                      <c:pt idx="7" formatCode="0.00%">
                        <c:v>0.30299999999999999</c:v>
                      </c:pt>
                      <c:pt idx="8">
                        <c:v>402</c:v>
                      </c:pt>
                      <c:pt idx="9">
                        <c:v>509</c:v>
                      </c:pt>
                      <c:pt idx="10">
                        <c:v>107</c:v>
                      </c:pt>
                      <c:pt idx="11" formatCode="0.00%">
                        <c:v>0.26600000000000001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AD10-4FC0-AF12-9D21117F1315}"/>
                  </c:ext>
                </c:extLst>
              </c15:ser>
            </c15:filteredBarSeries>
            <c15:filteredBarSeries>
              <c15:ser>
                <c:idx val="4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dítě'!$A$7</c15:sqref>
                        </c15:formulaRef>
                      </c:ext>
                    </c:extLst>
                    <c:strCache>
                      <c:ptCount val="1"/>
                      <c:pt idx="0">
                        <c:v>ostatní majetková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>
                        <a:lumMod val="60000"/>
                      </a:schemeClr>
                    </a:fgClr>
                    <a:bgClr>
                      <a:schemeClr val="accent3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dítě'!$B$7:$M$7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AD10-4FC0-AF12-9D21117F1315}"/>
                  </c:ext>
                </c:extLst>
              </c15:ser>
            </c15:filteredBarSeries>
            <c15:filteredBar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dítě'!$A$8</c15:sqref>
                        </c15:formulaRef>
                      </c:ext>
                    </c:extLst>
                    <c:strCache>
                      <c:ptCount val="1"/>
                      <c:pt idx="0">
                        <c:v>ostatní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5">
                        <a:lumMod val="60000"/>
                      </a:schemeClr>
                    </a:fgClr>
                    <a:bgClr>
                      <a:schemeClr val="accent5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5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dítě'!$B$8:$M$8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628</c:v>
                      </c:pt>
                      <c:pt idx="1">
                        <c:v>794</c:v>
                      </c:pt>
                      <c:pt idx="2">
                        <c:v>166</c:v>
                      </c:pt>
                      <c:pt idx="3" formatCode="0.00%">
                        <c:v>0.26400000000000001</c:v>
                      </c:pt>
                      <c:pt idx="4">
                        <c:v>109</c:v>
                      </c:pt>
                      <c:pt idx="5">
                        <c:v>155</c:v>
                      </c:pt>
                      <c:pt idx="6">
                        <c:v>46</c:v>
                      </c:pt>
                      <c:pt idx="7" formatCode="0.00%">
                        <c:v>0.42199999999999999</c:v>
                      </c:pt>
                      <c:pt idx="8">
                        <c:v>701</c:v>
                      </c:pt>
                      <c:pt idx="9">
                        <c:v>908</c:v>
                      </c:pt>
                      <c:pt idx="10">
                        <c:v>207</c:v>
                      </c:pt>
                      <c:pt idx="11" formatCode="0.00%">
                        <c:v>0.29499999999999998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AD10-4FC0-AF12-9D21117F1315}"/>
                  </c:ext>
                </c:extLst>
              </c15:ser>
            </c15:filteredBarSeries>
            <c15:filteredBar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dítě'!$A$9</c15:sqref>
                        </c15:formulaRef>
                      </c:ext>
                    </c:extLst>
                    <c:strCache>
                      <c:ptCount val="1"/>
                      <c:pt idx="0">
                        <c:v>zbývající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1">
                        <a:lumMod val="80000"/>
                        <a:lumOff val="20000"/>
                      </a:schemeClr>
                    </a:fgClr>
                    <a:bgClr>
                      <a:schemeClr val="accent1">
                        <a:lumMod val="80000"/>
                        <a:lumOff val="2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1">
                        <a:lumMod val="80000"/>
                        <a:lumOff val="2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dítě'!$B$9:$M$9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119</c:v>
                      </c:pt>
                      <c:pt idx="1">
                        <c:v>84</c:v>
                      </c:pt>
                      <c:pt idx="2">
                        <c:v>-35</c:v>
                      </c:pt>
                      <c:pt idx="3" formatCode="0.00%">
                        <c:v>-0.29399999999999998</c:v>
                      </c:pt>
                      <c:pt idx="4">
                        <c:v>26</c:v>
                      </c:pt>
                      <c:pt idx="5">
                        <c:v>13</c:v>
                      </c:pt>
                      <c:pt idx="6">
                        <c:v>-13</c:v>
                      </c:pt>
                      <c:pt idx="7" formatCode="0.00%">
                        <c:v>-0.5</c:v>
                      </c:pt>
                      <c:pt idx="8">
                        <c:v>145</c:v>
                      </c:pt>
                      <c:pt idx="9">
                        <c:v>97</c:v>
                      </c:pt>
                      <c:pt idx="10">
                        <c:v>-48</c:v>
                      </c:pt>
                      <c:pt idx="11" formatCode="0.00%">
                        <c:v>-0.33100000000000002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AD10-4FC0-AF12-9D21117F1315}"/>
                  </c:ext>
                </c:extLst>
              </c15:ser>
            </c15:filteredBarSeries>
            <c15:filteredBarSeries>
              <c15:ser>
                <c:idx val="7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dítě'!$A$10</c15:sqref>
                        </c15:formulaRef>
                      </c:ext>
                    </c:extLst>
                    <c:strCache>
                      <c:ptCount val="1"/>
                      <c:pt idx="0">
                        <c:v>hospodářská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>
                        <a:lumMod val="80000"/>
                        <a:lumOff val="20000"/>
                      </a:schemeClr>
                    </a:fgClr>
                    <a:bgClr>
                      <a:schemeClr val="accent3">
                        <a:lumMod val="80000"/>
                        <a:lumOff val="2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>
                        <a:lumMod val="80000"/>
                        <a:lumOff val="2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 (1-17 let)*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'Objekt napadení, dítě'!$B$10:$M$10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AD10-4FC0-AF12-9D21117F1315}"/>
                  </c:ext>
                </c:extLst>
              </c15:ser>
            </c15:filteredBarSeries>
          </c:ext>
        </c:extLst>
      </c:barChart>
      <c:catAx>
        <c:axId val="163407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3408912"/>
        <c:crosses val="autoZero"/>
        <c:auto val="1"/>
        <c:lblAlgn val="ctr"/>
        <c:lblOffset val="100"/>
        <c:noMultiLvlLbl val="0"/>
      </c:catAx>
      <c:valAx>
        <c:axId val="16340891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3407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b="1"/>
              <a:t>HLAVA III</a:t>
            </a:r>
          </a:p>
        </c:rich>
      </c:tx>
      <c:layout/>
      <c:overlay val="0"/>
      <c:spPr>
        <a:solidFill>
          <a:srgbClr val="FFFF00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'děti do 18 let'!$B$64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let'!$A$65:$A$74</c:f>
              <c:strCache>
                <c:ptCount val="10"/>
                <c:pt idx="0">
                  <c:v>201 znásilnění (§ 185)</c:v>
                </c:pt>
                <c:pt idx="1">
                  <c:v>202 sexuální nátlak (§ 186)</c:v>
                </c:pt>
                <c:pt idx="2">
                  <c:v>211 pohlavní zneužití v závislosti (§ 187/2)</c:v>
                </c:pt>
                <c:pt idx="3">
                  <c:v>212 pohlavní zneužití ostatní (§ 187/1, 3, 4)</c:v>
                </c:pt>
                <c:pt idx="4">
                  <c:v>213 komerční forma pohlavního zneužití v závislosti (§ 187/2)</c:v>
                </c:pt>
                <c:pt idx="5">
                  <c:v>214 komerční forma pohlavního zneužití (§ 187/1, 3, 4)</c:v>
                </c:pt>
                <c:pt idx="6">
                  <c:v>241 šíření pornografie (§ 191)</c:v>
                </c:pt>
                <c:pt idx="7">
                  <c:v>271 kuplířství (§ 189)</c:v>
                </c:pt>
                <c:pt idx="8">
                  <c:v>292 dětská pornografie a zneužití dítěte k ní (§ 192, 193) - platná od 2021</c:v>
                </c:pt>
                <c:pt idx="9">
                  <c:v>294 navazování nedovolených kontaktů s dítětem (§ 193b) - platná od 2021</c:v>
                </c:pt>
              </c:strCache>
            </c:strRef>
          </c:cat>
          <c:val>
            <c:numRef>
              <c:f>'děti do 18 let'!$B$65:$B$74</c:f>
              <c:numCache>
                <c:formatCode>General</c:formatCode>
                <c:ptCount val="10"/>
                <c:pt idx="0">
                  <c:v>340</c:v>
                </c:pt>
                <c:pt idx="1">
                  <c:v>65</c:v>
                </c:pt>
                <c:pt idx="2">
                  <c:v>92</c:v>
                </c:pt>
                <c:pt idx="3">
                  <c:v>619</c:v>
                </c:pt>
                <c:pt idx="4">
                  <c:v>10</c:v>
                </c:pt>
                <c:pt idx="5">
                  <c:v>10</c:v>
                </c:pt>
                <c:pt idx="6">
                  <c:v>72</c:v>
                </c:pt>
                <c:pt idx="7">
                  <c:v>6</c:v>
                </c:pt>
                <c:pt idx="8">
                  <c:v>214</c:v>
                </c:pt>
                <c:pt idx="9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A5-4AEC-B804-A12341004892}"/>
            </c:ext>
          </c:extLst>
        </c:ser>
        <c:ser>
          <c:idx val="1"/>
          <c:order val="1"/>
          <c:tx>
            <c:strRef>
              <c:f>'děti do 18 let'!$C$64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let'!$A$65:$A$74</c:f>
              <c:strCache>
                <c:ptCount val="10"/>
                <c:pt idx="0">
                  <c:v>201 znásilnění (§ 185)</c:v>
                </c:pt>
                <c:pt idx="1">
                  <c:v>202 sexuální nátlak (§ 186)</c:v>
                </c:pt>
                <c:pt idx="2">
                  <c:v>211 pohlavní zneužití v závislosti (§ 187/2)</c:v>
                </c:pt>
                <c:pt idx="3">
                  <c:v>212 pohlavní zneužití ostatní (§ 187/1, 3, 4)</c:v>
                </c:pt>
                <c:pt idx="4">
                  <c:v>213 komerční forma pohlavního zneužití v závislosti (§ 187/2)</c:v>
                </c:pt>
                <c:pt idx="5">
                  <c:v>214 komerční forma pohlavního zneužití (§ 187/1, 3, 4)</c:v>
                </c:pt>
                <c:pt idx="6">
                  <c:v>241 šíření pornografie (§ 191)</c:v>
                </c:pt>
                <c:pt idx="7">
                  <c:v>271 kuplířství (§ 189)</c:v>
                </c:pt>
                <c:pt idx="8">
                  <c:v>292 dětská pornografie a zneužití dítěte k ní (§ 192, 193) - platná od 2021</c:v>
                </c:pt>
                <c:pt idx="9">
                  <c:v>294 navazování nedovolených kontaktů s dítětem (§ 193b) - platná od 2021</c:v>
                </c:pt>
              </c:strCache>
            </c:strRef>
          </c:cat>
          <c:val>
            <c:numRef>
              <c:f>'děti do 18 let'!$C$65:$C$74</c:f>
              <c:numCache>
                <c:formatCode>General</c:formatCode>
                <c:ptCount val="10"/>
                <c:pt idx="0">
                  <c:v>400</c:v>
                </c:pt>
                <c:pt idx="1">
                  <c:v>74</c:v>
                </c:pt>
                <c:pt idx="2">
                  <c:v>146</c:v>
                </c:pt>
                <c:pt idx="3">
                  <c:v>675</c:v>
                </c:pt>
                <c:pt idx="4">
                  <c:v>11</c:v>
                </c:pt>
                <c:pt idx="5">
                  <c:v>7</c:v>
                </c:pt>
                <c:pt idx="6">
                  <c:v>68</c:v>
                </c:pt>
                <c:pt idx="7">
                  <c:v>2</c:v>
                </c:pt>
                <c:pt idx="8">
                  <c:v>231</c:v>
                </c:pt>
                <c:pt idx="9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A5-4AEC-B804-A12341004892}"/>
            </c:ext>
          </c:extLst>
        </c:ser>
        <c:ser>
          <c:idx val="2"/>
          <c:order val="2"/>
          <c:tx>
            <c:strRef>
              <c:f>'děti do 18 let'!$D$64</c:f>
              <c:strCache>
                <c:ptCount val="1"/>
                <c:pt idx="0">
                  <c:v>rozdíl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7.238883143743536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A3A5-4AEC-B804-A12341004892}"/>
                </c:ext>
              </c:extLst>
            </c:dLbl>
            <c:dLbl>
              <c:idx val="2"/>
              <c:layout>
                <c:manualLayout>
                  <c:x val="9.307135470527366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A3A5-4AEC-B804-A12341004892}"/>
                </c:ext>
              </c:extLst>
            </c:dLbl>
            <c:dLbl>
              <c:idx val="4"/>
              <c:layout>
                <c:manualLayout>
                  <c:x val="4.136504653567735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A3A5-4AEC-B804-A12341004892}"/>
                </c:ext>
              </c:extLst>
            </c:dLbl>
            <c:dLbl>
              <c:idx val="5"/>
              <c:layout>
                <c:manualLayout>
                  <c:x val="1.034126163391858E-3"/>
                  <c:y val="6.9214115501282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A3A5-4AEC-B804-A12341004892}"/>
                </c:ext>
              </c:extLst>
            </c:dLbl>
            <c:dLbl>
              <c:idx val="6"/>
              <c:layout>
                <c:manualLayout>
                  <c:x val="4.1365046535677356E-3"/>
                  <c:y val="8.36337228973828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A3A5-4AEC-B804-A12341004892}"/>
                </c:ext>
              </c:extLst>
            </c:dLbl>
            <c:dLbl>
              <c:idx val="7"/>
              <c:layout>
                <c:manualLayout>
                  <c:x val="1.0341261633919339E-3"/>
                  <c:y val="6.9214115501282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A3A5-4AEC-B804-A12341004892}"/>
                </c:ext>
              </c:extLst>
            </c:dLbl>
            <c:dLbl>
              <c:idx val="8"/>
              <c:layout>
                <c:manualLayout>
                  <c:x val="5.1706308169595172E-3"/>
                  <c:y val="-8.6517644376602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A3A5-4AEC-B804-A12341004892}"/>
                </c:ext>
              </c:extLst>
            </c:dLbl>
            <c:dLbl>
              <c:idx val="9"/>
              <c:layout>
                <c:manualLayout>
                  <c:x val="4.1365046535677356E-3"/>
                  <c:y val="7.78658799389426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A3A5-4AEC-B804-A1234100489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let'!$A$65:$A$74</c:f>
              <c:strCache>
                <c:ptCount val="10"/>
                <c:pt idx="0">
                  <c:v>201 znásilnění (§ 185)</c:v>
                </c:pt>
                <c:pt idx="1">
                  <c:v>202 sexuální nátlak (§ 186)</c:v>
                </c:pt>
                <c:pt idx="2">
                  <c:v>211 pohlavní zneužití v závislosti (§ 187/2)</c:v>
                </c:pt>
                <c:pt idx="3">
                  <c:v>212 pohlavní zneužití ostatní (§ 187/1, 3, 4)</c:v>
                </c:pt>
                <c:pt idx="4">
                  <c:v>213 komerční forma pohlavního zneužití v závislosti (§ 187/2)</c:v>
                </c:pt>
                <c:pt idx="5">
                  <c:v>214 komerční forma pohlavního zneužití (§ 187/1, 3, 4)</c:v>
                </c:pt>
                <c:pt idx="6">
                  <c:v>241 šíření pornografie (§ 191)</c:v>
                </c:pt>
                <c:pt idx="7">
                  <c:v>271 kuplířství (§ 189)</c:v>
                </c:pt>
                <c:pt idx="8">
                  <c:v>292 dětská pornografie a zneužití dítěte k ní (§ 192, 193) - platná od 2021</c:v>
                </c:pt>
                <c:pt idx="9">
                  <c:v>294 navazování nedovolených kontaktů s dítětem (§ 193b) - platná od 2021</c:v>
                </c:pt>
              </c:strCache>
            </c:strRef>
          </c:cat>
          <c:val>
            <c:numRef>
              <c:f>'děti do 18 let'!$D$65:$D$74</c:f>
              <c:numCache>
                <c:formatCode>General</c:formatCode>
                <c:ptCount val="10"/>
                <c:pt idx="0">
                  <c:v>60</c:v>
                </c:pt>
                <c:pt idx="1">
                  <c:v>9</c:v>
                </c:pt>
                <c:pt idx="2">
                  <c:v>54</c:v>
                </c:pt>
                <c:pt idx="3">
                  <c:v>56</c:v>
                </c:pt>
                <c:pt idx="4">
                  <c:v>1</c:v>
                </c:pt>
                <c:pt idx="5">
                  <c:v>-3</c:v>
                </c:pt>
                <c:pt idx="6">
                  <c:v>-4</c:v>
                </c:pt>
                <c:pt idx="7">
                  <c:v>-4</c:v>
                </c:pt>
                <c:pt idx="8">
                  <c:v>17</c:v>
                </c:pt>
                <c:pt idx="9">
                  <c:v>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3A5-4AEC-B804-A12341004892}"/>
            </c:ext>
          </c:extLst>
        </c:ser>
        <c:ser>
          <c:idx val="3"/>
          <c:order val="3"/>
          <c:tx>
            <c:strRef>
              <c:f>'děti do 18 let'!$E$64</c:f>
              <c:strCache>
                <c:ptCount val="1"/>
                <c:pt idx="0">
                  <c:v>rozdíl v %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341261633919338E-2"/>
                  <c:y val="4.61427436675214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A3A5-4AEC-B804-A12341004892}"/>
                </c:ext>
              </c:extLst>
            </c:dLbl>
            <c:dLbl>
              <c:idx val="1"/>
              <c:layout>
                <c:manualLayout>
                  <c:x val="1.2409513960703205E-2"/>
                  <c:y val="5.19105866259617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A3A5-4AEC-B804-A12341004892}"/>
                </c:ext>
              </c:extLst>
            </c:dLbl>
            <c:dLbl>
              <c:idx val="2"/>
              <c:layout>
                <c:manualLayout>
                  <c:x val="9.3071354705274428E-3"/>
                  <c:y val="5.19105866259617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A3A5-4AEC-B804-A12341004892}"/>
                </c:ext>
              </c:extLst>
            </c:dLbl>
            <c:dLbl>
              <c:idx val="3"/>
              <c:layout>
                <c:manualLayout>
                  <c:x val="7.2388831437435368E-3"/>
                  <c:y val="5.19105866259617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A3A5-4AEC-B804-A12341004892}"/>
                </c:ext>
              </c:extLst>
            </c:dLbl>
            <c:dLbl>
              <c:idx val="4"/>
              <c:layout>
                <c:manualLayout>
                  <c:x val="9.3071354705274046E-3"/>
                  <c:y val="5.19105866259616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A3A5-4AEC-B804-A12341004892}"/>
                </c:ext>
              </c:extLst>
            </c:dLbl>
            <c:dLbl>
              <c:idx val="5"/>
              <c:layout>
                <c:manualLayout>
                  <c:x val="9.3071354705274046E-3"/>
                  <c:y val="-2.883467318357227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A3A5-4AEC-B804-A12341004892}"/>
                </c:ext>
              </c:extLst>
            </c:dLbl>
            <c:dLbl>
              <c:idx val="7"/>
              <c:layout>
                <c:manualLayout>
                  <c:x val="9.307135470527404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A3A5-4AEC-B804-A12341004892}"/>
                </c:ext>
              </c:extLst>
            </c:dLbl>
            <c:dLbl>
              <c:idx val="8"/>
              <c:layout>
                <c:manualLayout>
                  <c:x val="6.2047569803516025E-3"/>
                  <c:y val="-5.7678429584401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2-A3A5-4AEC-B804-A12341004892}"/>
                </c:ext>
              </c:extLst>
            </c:dLbl>
            <c:dLbl>
              <c:idx val="9"/>
              <c:layout>
                <c:manualLayout>
                  <c:x val="6.204756980351602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3-A3A5-4AEC-B804-A1234100489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let'!$A$65:$A$74</c:f>
              <c:strCache>
                <c:ptCount val="10"/>
                <c:pt idx="0">
                  <c:v>201 znásilnění (§ 185)</c:v>
                </c:pt>
                <c:pt idx="1">
                  <c:v>202 sexuální nátlak (§ 186)</c:v>
                </c:pt>
                <c:pt idx="2">
                  <c:v>211 pohlavní zneužití v závislosti (§ 187/2)</c:v>
                </c:pt>
                <c:pt idx="3">
                  <c:v>212 pohlavní zneužití ostatní (§ 187/1, 3, 4)</c:v>
                </c:pt>
                <c:pt idx="4">
                  <c:v>213 komerční forma pohlavního zneužití v závislosti (§ 187/2)</c:v>
                </c:pt>
                <c:pt idx="5">
                  <c:v>214 komerční forma pohlavního zneužití (§ 187/1, 3, 4)</c:v>
                </c:pt>
                <c:pt idx="6">
                  <c:v>241 šíření pornografie (§ 191)</c:v>
                </c:pt>
                <c:pt idx="7">
                  <c:v>271 kuplířství (§ 189)</c:v>
                </c:pt>
                <c:pt idx="8">
                  <c:v>292 dětská pornografie a zneužití dítěte k ní (§ 192, 193) - platná od 2021</c:v>
                </c:pt>
                <c:pt idx="9">
                  <c:v>294 navazování nedovolených kontaktů s dítětem (§ 193b) - platná od 2021</c:v>
                </c:pt>
              </c:strCache>
            </c:strRef>
          </c:cat>
          <c:val>
            <c:numRef>
              <c:f>'děti do 18 let'!$E$65:$E$74</c:f>
              <c:numCache>
                <c:formatCode>0.0%</c:formatCode>
                <c:ptCount val="10"/>
                <c:pt idx="0">
                  <c:v>0.17647058823529413</c:v>
                </c:pt>
                <c:pt idx="1">
                  <c:v>0.13846153846153847</c:v>
                </c:pt>
                <c:pt idx="2">
                  <c:v>0.58695652173913049</c:v>
                </c:pt>
                <c:pt idx="3">
                  <c:v>9.0468497576736667E-2</c:v>
                </c:pt>
                <c:pt idx="4">
                  <c:v>0.1</c:v>
                </c:pt>
                <c:pt idx="5">
                  <c:v>-0.3</c:v>
                </c:pt>
                <c:pt idx="6">
                  <c:v>-5.5555555555555552E-2</c:v>
                </c:pt>
                <c:pt idx="7">
                  <c:v>-0.66666666666666663</c:v>
                </c:pt>
                <c:pt idx="8">
                  <c:v>7.9439252336448593E-2</c:v>
                </c:pt>
                <c:pt idx="9">
                  <c:v>-5.7142857142857141E-2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A3A5-4AEC-B804-A1234100489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78641424"/>
        <c:axId val="978648080"/>
        <c:axId val="0"/>
      </c:bar3DChart>
      <c:catAx>
        <c:axId val="97864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8648080"/>
        <c:crosses val="autoZero"/>
        <c:auto val="1"/>
        <c:lblAlgn val="ctr"/>
        <c:lblOffset val="100"/>
        <c:noMultiLvlLbl val="0"/>
      </c:catAx>
      <c:valAx>
        <c:axId val="978648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8641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b="1"/>
              <a:t>HLAVA IV</a:t>
            </a:r>
          </a:p>
        </c:rich>
      </c:tx>
      <c:layout/>
      <c:overlay val="0"/>
      <c:spPr>
        <a:solidFill>
          <a:srgbClr val="92D050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'děti do 18 let'!$B$76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let'!$A$77:$A$83</c:f>
              <c:strCache>
                <c:ptCount val="7"/>
                <c:pt idx="0">
                  <c:v>121 opuštění dítěte nebo svěřené osoby (§ 195)</c:v>
                </c:pt>
                <c:pt idx="1">
                  <c:v>122 únos dítěte a osoby ztížené duševní poruchou (§ 200)</c:v>
                </c:pt>
                <c:pt idx="2">
                  <c:v>185 týrání svěřené osoby (§ 198)</c:v>
                </c:pt>
                <c:pt idx="3">
                  <c:v>186 týrání osoby žijící ve společném obydlí (§ 199)</c:v>
                </c:pt>
                <c:pt idx="4">
                  <c:v>296 svádění k pohlavnímu styku (§ 202/1) - platná od 2021</c:v>
                </c:pt>
                <c:pt idx="5">
                  <c:v>297 svádění k pohlavnímu styku (§ 202/2,3) - platná od 2021</c:v>
                </c:pt>
                <c:pt idx="6">
                  <c:v>620 ohrožování výchovy dítěte (§ 201) - platná od 2021</c:v>
                </c:pt>
              </c:strCache>
            </c:strRef>
          </c:cat>
          <c:val>
            <c:numRef>
              <c:f>'děti do 18 let'!$B$77:$B$83</c:f>
              <c:numCache>
                <c:formatCode>General</c:formatCode>
                <c:ptCount val="7"/>
                <c:pt idx="0">
                  <c:v>3</c:v>
                </c:pt>
                <c:pt idx="1">
                  <c:v>6</c:v>
                </c:pt>
                <c:pt idx="2">
                  <c:v>186</c:v>
                </c:pt>
                <c:pt idx="3">
                  <c:v>45</c:v>
                </c:pt>
                <c:pt idx="4">
                  <c:v>15</c:v>
                </c:pt>
                <c:pt idx="5">
                  <c:v>24</c:v>
                </c:pt>
                <c:pt idx="6">
                  <c:v>701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9C-4F72-91C5-46BFFF2B5144}"/>
            </c:ext>
          </c:extLst>
        </c:ser>
        <c:ser>
          <c:idx val="1"/>
          <c:order val="1"/>
          <c:tx>
            <c:strRef>
              <c:f>'děti do 18 let'!$C$76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let'!$A$77:$A$83</c:f>
              <c:strCache>
                <c:ptCount val="7"/>
                <c:pt idx="0">
                  <c:v>121 opuštění dítěte nebo svěřené osoby (§ 195)</c:v>
                </c:pt>
                <c:pt idx="1">
                  <c:v>122 únos dítěte a osoby ztížené duševní poruchou (§ 200)</c:v>
                </c:pt>
                <c:pt idx="2">
                  <c:v>185 týrání svěřené osoby (§ 198)</c:v>
                </c:pt>
                <c:pt idx="3">
                  <c:v>186 týrání osoby žijící ve společném obydlí (§ 199)</c:v>
                </c:pt>
                <c:pt idx="4">
                  <c:v>296 svádění k pohlavnímu styku (§ 202/1) - platná od 2021</c:v>
                </c:pt>
                <c:pt idx="5">
                  <c:v>297 svádění k pohlavnímu styku (§ 202/2,3) - platná od 2021</c:v>
                </c:pt>
                <c:pt idx="6">
                  <c:v>620 ohrožování výchovy dítěte (§ 201) - platná od 2021</c:v>
                </c:pt>
              </c:strCache>
            </c:strRef>
          </c:cat>
          <c:val>
            <c:numRef>
              <c:f>'děti do 18 let'!$C$77:$C$83</c:f>
              <c:numCache>
                <c:formatCode>General</c:formatCode>
                <c:ptCount val="7"/>
                <c:pt idx="0">
                  <c:v>5</c:v>
                </c:pt>
                <c:pt idx="1">
                  <c:v>5</c:v>
                </c:pt>
                <c:pt idx="2">
                  <c:v>232</c:v>
                </c:pt>
                <c:pt idx="3">
                  <c:v>57</c:v>
                </c:pt>
                <c:pt idx="4">
                  <c:v>16</c:v>
                </c:pt>
                <c:pt idx="5">
                  <c:v>23</c:v>
                </c:pt>
                <c:pt idx="6">
                  <c:v>908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9C-4F72-91C5-46BFFF2B5144}"/>
            </c:ext>
          </c:extLst>
        </c:ser>
        <c:ser>
          <c:idx val="2"/>
          <c:order val="2"/>
          <c:tx>
            <c:strRef>
              <c:f>'děti do 18 let'!$D$76</c:f>
              <c:strCache>
                <c:ptCount val="1"/>
                <c:pt idx="0">
                  <c:v>rozdíl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30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FB9C-4F72-91C5-46BFFF2B5144}"/>
                </c:ext>
              </c:extLst>
            </c:dLbl>
            <c:dLbl>
              <c:idx val="1"/>
              <c:layout>
                <c:manualLayout>
                  <c:x val="3.1007751937984118E-3"/>
                  <c:y val="7.80487804878048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FB9C-4F72-91C5-46BFFF2B5144}"/>
                </c:ext>
              </c:extLst>
            </c:dLbl>
            <c:dLbl>
              <c:idx val="2"/>
              <c:layout>
                <c:manualLayout>
                  <c:x val="6.2015503875968991E-3"/>
                  <c:y val="-5.57491289198606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FB9C-4F72-91C5-46BFFF2B5144}"/>
                </c:ext>
              </c:extLst>
            </c:dLbl>
            <c:dLbl>
              <c:idx val="3"/>
              <c:layout>
                <c:manualLayout>
                  <c:x val="6.2015503875968991E-3"/>
                  <c:y val="-2.78745644599313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B9C-4F72-91C5-46BFFF2B5144}"/>
                </c:ext>
              </c:extLst>
            </c:dLbl>
            <c:dLbl>
              <c:idx val="5"/>
              <c:layout>
                <c:manualLayout>
                  <c:x val="3.1007751937984496E-3"/>
                  <c:y val="8.36236933797910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FB9C-4F72-91C5-46BFFF2B5144}"/>
                </c:ext>
              </c:extLst>
            </c:dLbl>
            <c:dLbl>
              <c:idx val="6"/>
              <c:layout>
                <c:manualLayout>
                  <c:x val="1.0335917312661499E-2"/>
                  <c:y val="-8.36236933797909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B9C-4F72-91C5-46BFFF2B51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let'!$A$77:$A$83</c:f>
              <c:strCache>
                <c:ptCount val="7"/>
                <c:pt idx="0">
                  <c:v>121 opuštění dítěte nebo svěřené osoby (§ 195)</c:v>
                </c:pt>
                <c:pt idx="1">
                  <c:v>122 únos dítěte a osoby ztížené duševní poruchou (§ 200)</c:v>
                </c:pt>
                <c:pt idx="2">
                  <c:v>185 týrání svěřené osoby (§ 198)</c:v>
                </c:pt>
                <c:pt idx="3">
                  <c:v>186 týrání osoby žijící ve společném obydlí (§ 199)</c:v>
                </c:pt>
                <c:pt idx="4">
                  <c:v>296 svádění k pohlavnímu styku (§ 202/1) - platná od 2021</c:v>
                </c:pt>
                <c:pt idx="5">
                  <c:v>297 svádění k pohlavnímu styku (§ 202/2,3) - platná od 2021</c:v>
                </c:pt>
                <c:pt idx="6">
                  <c:v>620 ohrožování výchovy dítěte (§ 201) - platná od 2021</c:v>
                </c:pt>
              </c:strCache>
            </c:strRef>
          </c:cat>
          <c:val>
            <c:numRef>
              <c:f>'děti do 18 let'!$D$77:$D$83</c:f>
              <c:numCache>
                <c:formatCode>General</c:formatCode>
                <c:ptCount val="7"/>
                <c:pt idx="0">
                  <c:v>2</c:v>
                </c:pt>
                <c:pt idx="1">
                  <c:v>-1</c:v>
                </c:pt>
                <c:pt idx="2">
                  <c:v>46</c:v>
                </c:pt>
                <c:pt idx="3">
                  <c:v>12</c:v>
                </c:pt>
                <c:pt idx="4">
                  <c:v>1</c:v>
                </c:pt>
                <c:pt idx="5">
                  <c:v>-1</c:v>
                </c:pt>
                <c:pt idx="6">
                  <c:v>207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B9C-4F72-91C5-46BFFF2B5144}"/>
            </c:ext>
          </c:extLst>
        </c:ser>
        <c:ser>
          <c:idx val="3"/>
          <c:order val="3"/>
          <c:tx>
            <c:strRef>
              <c:f>'děti do 18 let'!$E$76</c:f>
              <c:strCache>
                <c:ptCount val="1"/>
                <c:pt idx="0">
                  <c:v>rozdíl v %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1343669250645991E-3"/>
                  <c:y val="5.0174216027874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FB9C-4F72-91C5-46BFFF2B5144}"/>
                </c:ext>
              </c:extLst>
            </c:dLbl>
            <c:dLbl>
              <c:idx val="1"/>
              <c:layout>
                <c:manualLayout>
                  <c:x val="3.1007751937984118E-3"/>
                  <c:y val="1.9512195121951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FB9C-4F72-91C5-46BFFF2B5144}"/>
                </c:ext>
              </c:extLst>
            </c:dLbl>
            <c:dLbl>
              <c:idx val="2"/>
              <c:layout>
                <c:manualLayout>
                  <c:x val="6.2015503875968991E-3"/>
                  <c:y val="5.5749128919860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FB9C-4F72-91C5-46BFFF2B5144}"/>
                </c:ext>
              </c:extLst>
            </c:dLbl>
            <c:dLbl>
              <c:idx val="3"/>
              <c:layout>
                <c:manualLayout>
                  <c:x val="5.1679586563306732E-3"/>
                  <c:y val="5.29616724738674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FB9C-4F72-91C5-46BFFF2B5144}"/>
                </c:ext>
              </c:extLst>
            </c:dLbl>
            <c:dLbl>
              <c:idx val="4"/>
              <c:layout>
                <c:manualLayout>
                  <c:x val="4.1343669250645237E-3"/>
                  <c:y val="5.85365853658536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FB9C-4F72-91C5-46BFFF2B5144}"/>
                </c:ext>
              </c:extLst>
            </c:dLbl>
            <c:dLbl>
              <c:idx val="6"/>
              <c:layout>
                <c:manualLayout>
                  <c:x val="5.1679586563307496E-3"/>
                  <c:y val="5.01742160278746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FB9C-4F72-91C5-46BFFF2B51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'děti do 18 let'!$A$77:$A$83</c:f>
              <c:strCache>
                <c:ptCount val="7"/>
                <c:pt idx="0">
                  <c:v>121 opuštění dítěte nebo svěřené osoby (§ 195)</c:v>
                </c:pt>
                <c:pt idx="1">
                  <c:v>122 únos dítěte a osoby ztížené duševní poruchou (§ 200)</c:v>
                </c:pt>
                <c:pt idx="2">
                  <c:v>185 týrání svěřené osoby (§ 198)</c:v>
                </c:pt>
                <c:pt idx="3">
                  <c:v>186 týrání osoby žijící ve společném obydlí (§ 199)</c:v>
                </c:pt>
                <c:pt idx="4">
                  <c:v>296 svádění k pohlavnímu styku (§ 202/1) - platná od 2021</c:v>
                </c:pt>
                <c:pt idx="5">
                  <c:v>297 svádění k pohlavnímu styku (§ 202/2,3) - platná od 2021</c:v>
                </c:pt>
                <c:pt idx="6">
                  <c:v>620 ohrožování výchovy dítěte (§ 201) - platná od 2021</c:v>
                </c:pt>
              </c:strCache>
            </c:strRef>
          </c:cat>
          <c:val>
            <c:numRef>
              <c:f>'děti do 18 let'!$E$77:$E$83</c:f>
              <c:numCache>
                <c:formatCode>0.0%</c:formatCode>
                <c:ptCount val="7"/>
                <c:pt idx="0">
                  <c:v>0.66666666666666663</c:v>
                </c:pt>
                <c:pt idx="1">
                  <c:v>-0.16666666666666666</c:v>
                </c:pt>
                <c:pt idx="2">
                  <c:v>0.24731182795698925</c:v>
                </c:pt>
                <c:pt idx="3">
                  <c:v>0.26666666666666666</c:v>
                </c:pt>
                <c:pt idx="4">
                  <c:v>6.6666666666666666E-2</c:v>
                </c:pt>
                <c:pt idx="5">
                  <c:v>-4.1666666666666664E-2</c:v>
                </c:pt>
                <c:pt idx="6">
                  <c:v>0.29529243937232524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FB9C-4F72-91C5-46BFFF2B514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248441792"/>
        <c:axId val="1248435968"/>
        <c:axId val="0"/>
      </c:bar3DChart>
      <c:catAx>
        <c:axId val="1248441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248435968"/>
        <c:crosses val="autoZero"/>
        <c:auto val="1"/>
        <c:lblAlgn val="ctr"/>
        <c:lblOffset val="100"/>
        <c:noMultiLvlLbl val="0"/>
      </c:catAx>
      <c:valAx>
        <c:axId val="1248435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248441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1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600" dirty="0">
                <a:solidFill>
                  <a:schemeClr val="tx1"/>
                </a:solidFill>
              </a:rPr>
              <a:t>Registrované skutky spáchané </a:t>
            </a:r>
            <a:r>
              <a:rPr lang="cs-CZ" sz="1600" dirty="0" smtClean="0">
                <a:solidFill>
                  <a:schemeClr val="tx1"/>
                </a:solidFill>
              </a:rPr>
              <a:t>dětmi</a:t>
            </a:r>
          </a:p>
          <a:p>
            <a:pPr>
              <a:defRPr/>
            </a:pPr>
            <a:endParaRPr lang="cs-CZ" sz="105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1600" dirty="0">
                <a:solidFill>
                  <a:schemeClr val="tx1"/>
                </a:solidFill>
              </a:rPr>
              <a:t>Celková kriminalita</a:t>
            </a:r>
            <a:endParaRPr lang="en-US" sz="1600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8"/>
          <c:order val="8"/>
          <c:tx>
            <c:strRef>
              <c:f>'Registr. skutky spáchané dětmi'!$A$11</c:f>
              <c:strCache>
                <c:ptCount val="1"/>
                <c:pt idx="0">
                  <c:v>CELKOVÁ KRIMINALITA</c:v>
                </c:pt>
              </c:strCache>
            </c:strRef>
          </c:tx>
          <c:spPr>
            <a:pattFill prst="narHorz">
              <a:fgClr>
                <a:schemeClr val="accent5">
                  <a:lumMod val="80000"/>
                  <a:lumOff val="20000"/>
                </a:schemeClr>
              </a:fgClr>
              <a:bgClr>
                <a:schemeClr val="accent5">
                  <a:lumMod val="80000"/>
                  <a:lumOff val="20000"/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5">
                  <a:lumMod val="80000"/>
                  <a:lumOff val="20000"/>
                </a:schemeClr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'Registr. skutky spáchané dětmi'!$B$1:$M$2</c:f>
              <c:multiLvlStrCache>
                <c:ptCount val="12"/>
                <c:lvl>
                  <c:pt idx="0">
                    <c:v>2021</c:v>
                  </c:pt>
                  <c:pt idx="1">
                    <c:v>2022</c:v>
                  </c:pt>
                  <c:pt idx="2">
                    <c:v>rozdíl</c:v>
                  </c:pt>
                  <c:pt idx="3">
                    <c:v>rozdíl v %</c:v>
                  </c:pt>
                  <c:pt idx="4">
                    <c:v>2021</c:v>
                  </c:pt>
                  <c:pt idx="5">
                    <c:v>2022</c:v>
                  </c:pt>
                  <c:pt idx="6">
                    <c:v>rozdíl</c:v>
                  </c:pt>
                  <c:pt idx="7">
                    <c:v>rozdíl v %</c:v>
                  </c:pt>
                  <c:pt idx="8">
                    <c:v>2021</c:v>
                  </c:pt>
                  <c:pt idx="9">
                    <c:v>2022</c:v>
                  </c:pt>
                  <c:pt idx="10">
                    <c:v>rozdíl</c:v>
                  </c:pt>
                  <c:pt idx="11">
                    <c:v>rozdíl v %</c:v>
                  </c:pt>
                </c:lvl>
                <c:lvl>
                  <c:pt idx="0">
                    <c:v>nezletilí (1-14 let)</c:v>
                  </c:pt>
                  <c:pt idx="4">
                    <c:v>mladiství (15-17 let)</c:v>
                  </c:pt>
                  <c:pt idx="8">
                    <c:v>děti celkem* (1-17 let)</c:v>
                  </c:pt>
                </c:lvl>
              </c:multiLvlStrCache>
            </c:multiLvlStrRef>
          </c:cat>
          <c:val>
            <c:numRef>
              <c:f>'Registr. skutky spáchané dětmi'!$B$11:$M$11</c:f>
              <c:numCache>
                <c:formatCode>General</c:formatCode>
                <c:ptCount val="12"/>
                <c:pt idx="0">
                  <c:v>972</c:v>
                </c:pt>
                <c:pt idx="1">
                  <c:v>1273</c:v>
                </c:pt>
                <c:pt idx="2">
                  <c:v>301</c:v>
                </c:pt>
                <c:pt idx="3">
                  <c:v>31</c:v>
                </c:pt>
                <c:pt idx="4">
                  <c:v>1563</c:v>
                </c:pt>
                <c:pt idx="5">
                  <c:v>1698</c:v>
                </c:pt>
                <c:pt idx="6">
                  <c:v>135</c:v>
                </c:pt>
                <c:pt idx="7">
                  <c:v>8.6</c:v>
                </c:pt>
                <c:pt idx="8">
                  <c:v>2437</c:v>
                </c:pt>
                <c:pt idx="9">
                  <c:v>2830</c:v>
                </c:pt>
                <c:pt idx="10">
                  <c:v>393</c:v>
                </c:pt>
                <c:pt idx="11">
                  <c:v>16.100000000000001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FF-45AC-91EE-FA097934A07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64"/>
        <c:overlap val="-22"/>
        <c:axId val="158606384"/>
        <c:axId val="158607632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'Registr. skutky spáchané dětmi'!$A$3</c15:sqref>
                        </c15:formulaRef>
                      </c:ext>
                    </c:extLst>
                    <c:strCache>
                      <c:ptCount val="1"/>
                      <c:pt idx="0">
                        <c:v>násilná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1"/>
                    </a:fgClr>
                    <a:bgClr>
                      <a:schemeClr val="accent1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1"/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>
                      <c:ext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'Registr. skutky spáchané dětmi'!$B$3:$M$3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196</c:v>
                      </c:pt>
                      <c:pt idx="1">
                        <c:v>269</c:v>
                      </c:pt>
                      <c:pt idx="2">
                        <c:v>73</c:v>
                      </c:pt>
                      <c:pt idx="3">
                        <c:v>37.200000000000003</c:v>
                      </c:pt>
                      <c:pt idx="4">
                        <c:v>355</c:v>
                      </c:pt>
                      <c:pt idx="5">
                        <c:v>351</c:v>
                      </c:pt>
                      <c:pt idx="6">
                        <c:v>-4</c:v>
                      </c:pt>
                      <c:pt idx="7">
                        <c:v>-1.1000000000000001</c:v>
                      </c:pt>
                      <c:pt idx="8">
                        <c:v>522</c:v>
                      </c:pt>
                      <c:pt idx="9">
                        <c:v>569</c:v>
                      </c:pt>
                      <c:pt idx="10">
                        <c:v>47</c:v>
                      </c:pt>
                      <c:pt idx="11">
                        <c:v>9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00FF-45AC-91EE-FA097934A079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dětmi'!$A$4</c15:sqref>
                        </c15:formulaRef>
                      </c:ext>
                    </c:extLst>
                    <c:strCache>
                      <c:ptCount val="1"/>
                      <c:pt idx="0">
                        <c:v>mravnostní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/>
                    </a:fgClr>
                    <a:bgClr>
                      <a:schemeClr val="accent3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/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dětmi'!$B$4:$M$4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169</c:v>
                      </c:pt>
                      <c:pt idx="1">
                        <c:v>219</c:v>
                      </c:pt>
                      <c:pt idx="2">
                        <c:v>50</c:v>
                      </c:pt>
                      <c:pt idx="3">
                        <c:v>29.6</c:v>
                      </c:pt>
                      <c:pt idx="4">
                        <c:v>212</c:v>
                      </c:pt>
                      <c:pt idx="5">
                        <c:v>217</c:v>
                      </c:pt>
                      <c:pt idx="6">
                        <c:v>5</c:v>
                      </c:pt>
                      <c:pt idx="7">
                        <c:v>2.4</c:v>
                      </c:pt>
                      <c:pt idx="8">
                        <c:v>380</c:v>
                      </c:pt>
                      <c:pt idx="9">
                        <c:v>436</c:v>
                      </c:pt>
                      <c:pt idx="10">
                        <c:v>56</c:v>
                      </c:pt>
                      <c:pt idx="11">
                        <c:v>14.7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2-00FF-45AC-91EE-FA097934A079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dětmi'!$A$5</c15:sqref>
                        </c15:formulaRef>
                      </c:ext>
                    </c:extLst>
                    <c:strCache>
                      <c:ptCount val="1"/>
                      <c:pt idx="0">
                        <c:v>krádeže vloupáním</c:v>
                      </c:pt>
                    </c:strCache>
                  </c:strRef>
                </c:tx>
                <c:spPr>
                  <a:pattFill prst="narHorz">
                    <a:fgClr>
                      <a:schemeClr val="accent5"/>
                    </a:fgClr>
                    <a:bgClr>
                      <a:schemeClr val="accent5"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5"/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dětmi'!$B$5:$M$5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53</c:v>
                      </c:pt>
                      <c:pt idx="1">
                        <c:v>75</c:v>
                      </c:pt>
                      <c:pt idx="2">
                        <c:v>22</c:v>
                      </c:pt>
                      <c:pt idx="3">
                        <c:v>41.5</c:v>
                      </c:pt>
                      <c:pt idx="4">
                        <c:v>116</c:v>
                      </c:pt>
                      <c:pt idx="5">
                        <c:v>139</c:v>
                      </c:pt>
                      <c:pt idx="6">
                        <c:v>23</c:v>
                      </c:pt>
                      <c:pt idx="7">
                        <c:v>19.8</c:v>
                      </c:pt>
                      <c:pt idx="8">
                        <c:v>154</c:v>
                      </c:pt>
                      <c:pt idx="9">
                        <c:v>194</c:v>
                      </c:pt>
                      <c:pt idx="10">
                        <c:v>40</c:v>
                      </c:pt>
                      <c:pt idx="11">
                        <c:v>26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00FF-45AC-91EE-FA097934A079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dětmi'!$A$6</c15:sqref>
                        </c15:formulaRef>
                      </c:ext>
                    </c:extLst>
                    <c:strCache>
                      <c:ptCount val="1"/>
                      <c:pt idx="0">
                        <c:v>krádeže prosté</c:v>
                      </c:pt>
                    </c:strCache>
                  </c:strRef>
                </c:tx>
                <c:spPr>
                  <a:pattFill prst="narHorz">
                    <a:fgClr>
                      <a:schemeClr val="accent1">
                        <a:lumMod val="60000"/>
                      </a:schemeClr>
                    </a:fgClr>
                    <a:bgClr>
                      <a:schemeClr val="accent1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1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dětmi'!$B$6:$M$6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146</c:v>
                      </c:pt>
                      <c:pt idx="1">
                        <c:v>146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240</c:v>
                      </c:pt>
                      <c:pt idx="5">
                        <c:v>287</c:v>
                      </c:pt>
                      <c:pt idx="6">
                        <c:v>47</c:v>
                      </c:pt>
                      <c:pt idx="7">
                        <c:v>19.600000000000001</c:v>
                      </c:pt>
                      <c:pt idx="8">
                        <c:v>369</c:v>
                      </c:pt>
                      <c:pt idx="9">
                        <c:v>405</c:v>
                      </c:pt>
                      <c:pt idx="10">
                        <c:v>36</c:v>
                      </c:pt>
                      <c:pt idx="11">
                        <c:v>9.8000000000000007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00FF-45AC-91EE-FA097934A079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dětmi'!$A$7</c15:sqref>
                        </c15:formulaRef>
                      </c:ext>
                    </c:extLst>
                    <c:strCache>
                      <c:ptCount val="1"/>
                      <c:pt idx="0">
                        <c:v>ostatní majetková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>
                        <a:lumMod val="60000"/>
                      </a:schemeClr>
                    </a:fgClr>
                    <a:bgClr>
                      <a:schemeClr val="accent3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dětmi'!$B$7:$M$7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81</c:v>
                      </c:pt>
                      <c:pt idx="1">
                        <c:v>120</c:v>
                      </c:pt>
                      <c:pt idx="2">
                        <c:v>39</c:v>
                      </c:pt>
                      <c:pt idx="3">
                        <c:v>48.1</c:v>
                      </c:pt>
                      <c:pt idx="4">
                        <c:v>130</c:v>
                      </c:pt>
                      <c:pt idx="5">
                        <c:v>147</c:v>
                      </c:pt>
                      <c:pt idx="6">
                        <c:v>17</c:v>
                      </c:pt>
                      <c:pt idx="7">
                        <c:v>13.1</c:v>
                      </c:pt>
                      <c:pt idx="8">
                        <c:v>199</c:v>
                      </c:pt>
                      <c:pt idx="9">
                        <c:v>251</c:v>
                      </c:pt>
                      <c:pt idx="10">
                        <c:v>52</c:v>
                      </c:pt>
                      <c:pt idx="11">
                        <c:v>26.1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0FF-45AC-91EE-FA097934A079}"/>
                  </c:ext>
                </c:extLst>
              </c15:ser>
            </c15:filteredBarSeries>
            <c15:filteredBar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dětmi'!$A$8</c15:sqref>
                        </c15:formulaRef>
                      </c:ext>
                    </c:extLst>
                    <c:strCache>
                      <c:ptCount val="1"/>
                      <c:pt idx="0">
                        <c:v>ostatní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5">
                        <a:lumMod val="60000"/>
                      </a:schemeClr>
                    </a:fgClr>
                    <a:bgClr>
                      <a:schemeClr val="accent5">
                        <a:lumMod val="6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5">
                        <a:lumMod val="6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dětmi'!$B$8:$M$8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279</c:v>
                      </c:pt>
                      <c:pt idx="1">
                        <c:v>416</c:v>
                      </c:pt>
                      <c:pt idx="2">
                        <c:v>137</c:v>
                      </c:pt>
                      <c:pt idx="3">
                        <c:v>49.1</c:v>
                      </c:pt>
                      <c:pt idx="4">
                        <c:v>441</c:v>
                      </c:pt>
                      <c:pt idx="5">
                        <c:v>494</c:v>
                      </c:pt>
                      <c:pt idx="6">
                        <c:v>53</c:v>
                      </c:pt>
                      <c:pt idx="7">
                        <c:v>12</c:v>
                      </c:pt>
                      <c:pt idx="8">
                        <c:v>700</c:v>
                      </c:pt>
                      <c:pt idx="9">
                        <c:v>884</c:v>
                      </c:pt>
                      <c:pt idx="10">
                        <c:v>184</c:v>
                      </c:pt>
                      <c:pt idx="11">
                        <c:v>26.3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0FF-45AC-91EE-FA097934A079}"/>
                  </c:ext>
                </c:extLst>
              </c15:ser>
            </c15:filteredBarSeries>
            <c15:filteredBar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dětmi'!$A$9</c15:sqref>
                        </c15:formulaRef>
                      </c:ext>
                    </c:extLst>
                    <c:strCache>
                      <c:ptCount val="1"/>
                      <c:pt idx="0">
                        <c:v>zbývající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1">
                        <a:lumMod val="80000"/>
                        <a:lumOff val="20000"/>
                      </a:schemeClr>
                    </a:fgClr>
                    <a:bgClr>
                      <a:schemeClr val="accent1">
                        <a:lumMod val="80000"/>
                        <a:lumOff val="2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1">
                        <a:lumMod val="80000"/>
                        <a:lumOff val="2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dětmi'!$B$9:$M$9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20</c:v>
                      </c:pt>
                      <c:pt idx="1">
                        <c:v>16</c:v>
                      </c:pt>
                      <c:pt idx="2">
                        <c:v>-4</c:v>
                      </c:pt>
                      <c:pt idx="3">
                        <c:v>-33.299999999999997</c:v>
                      </c:pt>
                      <c:pt idx="4">
                        <c:v>49</c:v>
                      </c:pt>
                      <c:pt idx="5">
                        <c:v>46</c:v>
                      </c:pt>
                      <c:pt idx="6">
                        <c:v>-3</c:v>
                      </c:pt>
                      <c:pt idx="7">
                        <c:v>-6.1</c:v>
                      </c:pt>
                      <c:pt idx="8">
                        <c:v>69</c:v>
                      </c:pt>
                      <c:pt idx="9">
                        <c:v>62</c:v>
                      </c:pt>
                      <c:pt idx="10">
                        <c:v>-7</c:v>
                      </c:pt>
                      <c:pt idx="11">
                        <c:v>-10.1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00FF-45AC-91EE-FA097934A079}"/>
                  </c:ext>
                </c:extLst>
              </c15:ser>
            </c15:filteredBarSeries>
            <c15:filteredBar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dětmi'!$A$10</c15:sqref>
                        </c15:formulaRef>
                      </c:ext>
                    </c:extLst>
                    <c:strCache>
                      <c:ptCount val="1"/>
                      <c:pt idx="0">
                        <c:v>hospodářská kriminalita</c:v>
                      </c:pt>
                    </c:strCache>
                  </c:strRef>
                </c:tx>
                <c:spPr>
                  <a:pattFill prst="narHorz">
                    <a:fgClr>
                      <a:schemeClr val="accent3">
                        <a:lumMod val="80000"/>
                        <a:lumOff val="20000"/>
                      </a:schemeClr>
                    </a:fgClr>
                    <a:bgClr>
                      <a:schemeClr val="accent3">
                        <a:lumMod val="80000"/>
                        <a:lumOff val="20000"/>
                        <a:lumMod val="20000"/>
                        <a:lumOff val="80000"/>
                      </a:schemeClr>
                    </a:bgClr>
                  </a:pattFill>
                  <a:ln>
                    <a:noFill/>
                  </a:ln>
                  <a:effectLst>
                    <a:innerShdw blurRad="114300">
                      <a:schemeClr val="accent3">
                        <a:lumMod val="80000"/>
                        <a:lumOff val="20000"/>
                      </a:schemeClr>
                    </a:inn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dětmi'!$B$1:$M$2</c15:sqref>
                        </c15:formulaRef>
                      </c:ext>
                    </c:extLst>
                    <c:multiLvlStrCache>
                      <c:ptCount val="12"/>
                      <c:lvl>
                        <c:pt idx="0">
                          <c:v>2021</c:v>
                        </c:pt>
                        <c:pt idx="1">
                          <c:v>2022</c:v>
                        </c:pt>
                        <c:pt idx="2">
                          <c:v>rozdíl</c:v>
                        </c:pt>
                        <c:pt idx="3">
                          <c:v>rozdíl v %</c:v>
                        </c:pt>
                        <c:pt idx="4">
                          <c:v>2021</c:v>
                        </c:pt>
                        <c:pt idx="5">
                          <c:v>2022</c:v>
                        </c:pt>
                        <c:pt idx="6">
                          <c:v>rozdíl</c:v>
                        </c:pt>
                        <c:pt idx="7">
                          <c:v>rozdíl v %</c:v>
                        </c:pt>
                        <c:pt idx="8">
                          <c:v>2021</c:v>
                        </c:pt>
                        <c:pt idx="9">
                          <c:v>2022</c:v>
                        </c:pt>
                        <c:pt idx="10">
                          <c:v>rozdíl</c:v>
                        </c:pt>
                        <c:pt idx="11">
                          <c:v>rozdíl v %</c:v>
                        </c:pt>
                      </c:lvl>
                      <c:lvl>
                        <c:pt idx="0">
                          <c:v>nezletilí (1-14 let)</c:v>
                        </c:pt>
                        <c:pt idx="4">
                          <c:v>mladiství (15-17 let)</c:v>
                        </c:pt>
                        <c:pt idx="8">
                          <c:v>děti celkem* (1-17 let)</c:v>
                        </c:pt>
                      </c:lvl>
                    </c:multiLvlStrCache>
                  </c:multiLvl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'Registr. skutky spáchané dětmi'!$B$10:$M$10</c15:sqref>
                        </c15:formulaRef>
                      </c:ext>
                    </c:extLst>
                    <c:numCache>
                      <c:formatCode>General</c:formatCode>
                      <c:ptCount val="12"/>
                      <c:pt idx="0">
                        <c:v>28</c:v>
                      </c:pt>
                      <c:pt idx="1">
                        <c:v>12</c:v>
                      </c:pt>
                      <c:pt idx="2">
                        <c:v>-16</c:v>
                      </c:pt>
                      <c:pt idx="3">
                        <c:v>-57.1</c:v>
                      </c:pt>
                      <c:pt idx="4">
                        <c:v>20</c:v>
                      </c:pt>
                      <c:pt idx="5">
                        <c:v>16</c:v>
                      </c:pt>
                      <c:pt idx="6">
                        <c:v>-4</c:v>
                      </c:pt>
                      <c:pt idx="7">
                        <c:v>-20</c:v>
                      </c:pt>
                      <c:pt idx="8">
                        <c:v>44</c:v>
                      </c:pt>
                      <c:pt idx="9">
                        <c:v>28</c:v>
                      </c:pt>
                      <c:pt idx="10">
                        <c:v>-16</c:v>
                      </c:pt>
                      <c:pt idx="11">
                        <c:v>-44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00FF-45AC-91EE-FA097934A079}"/>
                  </c:ext>
                </c:extLst>
              </c15:ser>
            </c15:filteredBarSeries>
          </c:ext>
        </c:extLst>
      </c:barChart>
      <c:catAx>
        <c:axId val="158606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8607632"/>
        <c:crosses val="autoZero"/>
        <c:auto val="1"/>
        <c:lblAlgn val="ctr"/>
        <c:lblOffset val="100"/>
        <c:noMultiLvlLbl val="0"/>
      </c:catAx>
      <c:valAx>
        <c:axId val="1586076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8606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0ECFCC-1742-4967-BD28-44A679552228}" type="datetimeFigureOut">
              <a:rPr lang="cs-CZ" smtClean="0"/>
              <a:t>18.04.2023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DB82B-BEDC-4974-A523-CF161C8508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9140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103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496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2070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2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2655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602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978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808038"/>
            <a:ext cx="5387975" cy="40417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73788" y="5118725"/>
            <a:ext cx="5390305" cy="484931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Easily</a:t>
            </a:r>
            <a:r>
              <a:rPr lang="en-US" baseline="0" dirty="0"/>
              <a:t> change photo. Please click on the </a:t>
            </a: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small icon in the center of the holder and choose an image on your computer.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you added the image send it to back (Right click on the image &gt; Send to Back).</a:t>
            </a:r>
            <a:endParaRPr lang="uk-U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816573" y="10235579"/>
            <a:ext cx="2919748" cy="538813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49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EE57D4B-295B-4217-A3F7-7BFAA9E30ECD}" type="datetime1">
              <a:rPr lang="cs-CZ">
                <a:solidFill>
                  <a:srgbClr val="FFFFFF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74A42-237B-40B8-81FC-E84B5142BCF3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3CA2D9-801D-4DE8-AE50-1BF80221893F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FF7AF-C24E-42DF-B44B-8F2BC395A05F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56EA8E-22AF-4507-9289-1C330786ADBB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8ADCD-102E-4230-A97B-BC1D1287558D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9F96AC-444B-4F9E-8EE4-BC93484709F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5BF62-8B65-4212-9B29-870DE667D096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9CD515-0A97-40E1-A23A-8039450564FB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9D0E6-5DC7-483D-83AF-5F11328421CF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9730B4-4690-441D-8598-9705CDC99D9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1E80F-A0E6-460E-80D0-969742582DA9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0DE4F6-3076-4F2E-A1DB-F24CA761B01D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5D16A-E5A9-4853-8C3A-ECB1BD5CF4A9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089216-E100-4F3F-9FB4-36A5CA2F8041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AF96D-9020-46EA-8A62-BF3033BD0064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8A8673-297B-470F-814A-81ADF6618553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BB7B1-702C-4D3E-8746-3171E9E9BC13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D43A40-09B4-45AE-AD85-2AB44786EAB2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3383B-2FCA-4865-9D90-1C70E8035235}" type="datetime1">
              <a:rPr lang="cs-CZ">
                <a:solidFill>
                  <a:srgbClr val="000000"/>
                </a:solidFill>
              </a:rPr>
              <a:pPr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2377AD-BA48-47D5-8E23-F7D27CCB3FC8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72000" cy="6858000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94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84216" y="1604438"/>
            <a:ext cx="7775574" cy="470535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98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84216" y="1604435"/>
            <a:ext cx="7775574" cy="3936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21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84215" y="1604438"/>
            <a:ext cx="5832003" cy="451273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944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3275463" y="1604438"/>
            <a:ext cx="5183927" cy="451273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92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49450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84610" y="1713430"/>
            <a:ext cx="824597" cy="109946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84610" y="2974672"/>
            <a:ext cx="824597" cy="109946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33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899592" y="3960804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899592" y="4599627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899592" y="5238450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899592" y="5877272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99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4"/>
          <p:cNvSpPr>
            <a:spLocks noGrp="1"/>
          </p:cNvSpPr>
          <p:nvPr>
            <p:ph type="pic" sz="quarter" idx="36"/>
          </p:nvPr>
        </p:nvSpPr>
        <p:spPr>
          <a:xfrm>
            <a:off x="3535617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3241703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2270447" y="186319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1999472" y="186319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4183923" y="274039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2965708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2689717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2413724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2137732" y="360572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6736283" y="4453220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9"/>
          </p:nvPr>
        </p:nvSpPr>
        <p:spPr>
          <a:xfrm>
            <a:off x="6460291" y="4453220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30"/>
          </p:nvPr>
        </p:nvSpPr>
        <p:spPr>
          <a:xfrm>
            <a:off x="5946470" y="530517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31"/>
          </p:nvPr>
        </p:nvSpPr>
        <p:spPr>
          <a:xfrm>
            <a:off x="5670477" y="530517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32"/>
          </p:nvPr>
        </p:nvSpPr>
        <p:spPr>
          <a:xfrm>
            <a:off x="5394484" y="530517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33"/>
          </p:nvPr>
        </p:nvSpPr>
        <p:spPr>
          <a:xfrm>
            <a:off x="2427032" y="445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34"/>
          </p:nvPr>
        </p:nvSpPr>
        <p:spPr>
          <a:xfrm>
            <a:off x="2142675" y="445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6" name="Picture Placeholder 4"/>
          <p:cNvSpPr>
            <a:spLocks noGrp="1"/>
          </p:cNvSpPr>
          <p:nvPr>
            <p:ph type="pic" sz="quarter" idx="35"/>
          </p:nvPr>
        </p:nvSpPr>
        <p:spPr>
          <a:xfrm>
            <a:off x="1871701" y="445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3912949" y="274039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8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628592" y="274039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45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042"/>
          <p:cNvSpPr/>
          <p:nvPr userDrawn="1"/>
        </p:nvSpPr>
        <p:spPr>
          <a:xfrm>
            <a:off x="684611" y="4680621"/>
            <a:ext cx="7774782" cy="888976"/>
          </a:xfrm>
          <a:prstGeom prst="roundRect">
            <a:avLst>
              <a:gd name="adj" fmla="val 15189"/>
            </a:avLst>
          </a:prstGeom>
          <a:solidFill>
            <a:schemeClr val="tx1">
              <a:alpha val="5000"/>
            </a:schemeClr>
          </a:solidFill>
          <a:ln>
            <a:noFill/>
          </a:ln>
          <a:effectLst/>
        </p:spPr>
        <p:txBody>
          <a:bodyPr lIns="91425" tIns="45700" rIns="91425" bIns="45700" anchor="ctr" anchorCtr="0">
            <a:noAutofit/>
          </a:bodyPr>
          <a:lstStyle/>
          <a:p>
            <a:pPr algn="ctr" defTabSz="914401">
              <a:buSzPct val="25000"/>
            </a:pPr>
            <a:endParaRPr lang="en-US" sz="1200" dirty="0">
              <a:solidFill>
                <a:srgbClr val="FFFFFF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13" name="Shape 1042"/>
          <p:cNvSpPr/>
          <p:nvPr userDrawn="1"/>
        </p:nvSpPr>
        <p:spPr>
          <a:xfrm>
            <a:off x="684611" y="2937546"/>
            <a:ext cx="7774782" cy="888976"/>
          </a:xfrm>
          <a:prstGeom prst="roundRect">
            <a:avLst>
              <a:gd name="adj" fmla="val 15189"/>
            </a:avLst>
          </a:prstGeom>
          <a:solidFill>
            <a:schemeClr val="tx1">
              <a:alpha val="5000"/>
            </a:schemeClr>
          </a:solidFill>
          <a:ln>
            <a:noFill/>
          </a:ln>
          <a:effectLst/>
        </p:spPr>
        <p:txBody>
          <a:bodyPr lIns="91425" tIns="45700" rIns="91425" bIns="45700" anchor="ctr" anchorCtr="0">
            <a:noAutofit/>
          </a:bodyPr>
          <a:lstStyle/>
          <a:p>
            <a:pPr algn="ctr" defTabSz="914401">
              <a:buSzPct val="25000"/>
            </a:pPr>
            <a:endParaRPr lang="en-US" sz="1200" dirty="0">
              <a:solidFill>
                <a:srgbClr val="FFFFFF"/>
              </a:solidFill>
              <a:latin typeface="Roboto Slab"/>
              <a:ea typeface="Roboto Slab"/>
              <a:cs typeface="Roboto Slab"/>
              <a:sym typeface="Roboto Slab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899592" y="2132856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899592" y="3007134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899592" y="3881412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899592" y="4755690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99592" y="5629969"/>
            <a:ext cx="432048" cy="57606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30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411761" y="2882964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2411761" y="3595537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2411761" y="4308110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411761" y="5020683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2411761" y="5733256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2411761" y="2170391"/>
            <a:ext cx="411258" cy="546982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58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1114518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1816817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2519114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3221411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3923708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4626007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5328305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9"/>
          </p:nvPr>
        </p:nvSpPr>
        <p:spPr>
          <a:xfrm>
            <a:off x="6030602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30"/>
          </p:nvPr>
        </p:nvSpPr>
        <p:spPr>
          <a:xfrm>
            <a:off x="6732900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31"/>
          </p:nvPr>
        </p:nvSpPr>
        <p:spPr>
          <a:xfrm>
            <a:off x="7435199" y="4868034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0" name="Picture Placeholder 4"/>
          <p:cNvSpPr>
            <a:spLocks noGrp="1"/>
          </p:cNvSpPr>
          <p:nvPr>
            <p:ph type="pic" sz="quarter" idx="32"/>
          </p:nvPr>
        </p:nvSpPr>
        <p:spPr>
          <a:xfrm>
            <a:off x="1114518" y="5661248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33"/>
          </p:nvPr>
        </p:nvSpPr>
        <p:spPr>
          <a:xfrm>
            <a:off x="1816817" y="5661248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Picture Placeholder 4"/>
          <p:cNvSpPr>
            <a:spLocks noGrp="1"/>
          </p:cNvSpPr>
          <p:nvPr>
            <p:ph type="pic" sz="quarter" idx="34"/>
          </p:nvPr>
        </p:nvSpPr>
        <p:spPr>
          <a:xfrm>
            <a:off x="2519114" y="5661248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35"/>
          </p:nvPr>
        </p:nvSpPr>
        <p:spPr>
          <a:xfrm>
            <a:off x="3221411" y="5661248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4" name="Picture Placeholder 4"/>
          <p:cNvSpPr>
            <a:spLocks noGrp="1"/>
          </p:cNvSpPr>
          <p:nvPr>
            <p:ph type="pic" sz="quarter" idx="36"/>
          </p:nvPr>
        </p:nvSpPr>
        <p:spPr>
          <a:xfrm>
            <a:off x="3923708" y="5661248"/>
            <a:ext cx="541403" cy="720080"/>
          </a:xfrm>
          <a:prstGeom prst="ellipse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37"/>
          </p:nvPr>
        </p:nvSpPr>
        <p:spPr>
          <a:xfrm>
            <a:off x="1" y="1485911"/>
            <a:ext cx="2358218" cy="2088232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55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2" grpId="0"/>
      <p:bldP spid="13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30" grpId="0"/>
      <p:bldP spid="31" grpId="0"/>
      <p:bldP spid="32" grpId="0"/>
      <p:bldP spid="33" grpId="0"/>
      <p:bldP spid="34" grpId="0"/>
      <p:bldP spid="35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37"/>
          </p:nvPr>
        </p:nvSpPr>
        <p:spPr>
          <a:xfrm>
            <a:off x="1" y="1485911"/>
            <a:ext cx="2358218" cy="2088232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005101" y="1485911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8"/>
          </p:nvPr>
        </p:nvSpPr>
        <p:spPr>
          <a:xfrm>
            <a:off x="5005101" y="2359972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005101" y="3234029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005101" y="4108090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39"/>
          </p:nvPr>
        </p:nvSpPr>
        <p:spPr>
          <a:xfrm>
            <a:off x="5005101" y="4982149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78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26" grpId="0"/>
      <p:bldP spid="27" grpId="0"/>
      <p:bldP spid="28" grpId="0"/>
      <p:bldP spid="29" grpId="0"/>
      <p:bldP spid="36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67981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361706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955431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549156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3142881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3736605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4330329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924054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5517779" y="1735547"/>
            <a:ext cx="496314" cy="661753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22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730768" y="2132651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730768" y="3451691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730768" y="4111211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30768" y="2792171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30768" y="4770731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30768" y="5430249"/>
            <a:ext cx="462054" cy="61607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2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1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1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028074" y="2463425"/>
            <a:ext cx="595229" cy="79363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028074" y="3340247"/>
            <a:ext cx="595229" cy="79363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028074" y="4217069"/>
            <a:ext cx="595229" cy="79363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28074" y="5093891"/>
            <a:ext cx="595229" cy="793638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89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91581" y="2276872"/>
            <a:ext cx="702078" cy="93610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629564" y="3645024"/>
            <a:ext cx="7884875" cy="2586232"/>
          </a:xfrm>
          <a:prstGeom prst="rect">
            <a:avLst/>
          </a:prstGeom>
          <a:solidFill>
            <a:schemeClr val="tx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96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489008" y="2308267"/>
            <a:ext cx="1654993" cy="3169022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3047" y="1696598"/>
            <a:ext cx="1654993" cy="4392360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1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9" grpId="0"/>
          <p:bldP spid="40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545887" y="1844824"/>
            <a:ext cx="4913505" cy="3169022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91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89674" y="1591722"/>
            <a:ext cx="3720309" cy="2197318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5646782" y="4667581"/>
            <a:ext cx="530735" cy="70764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329529" y="4581128"/>
            <a:ext cx="702078" cy="93610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7183621" y="4672118"/>
            <a:ext cx="530735" cy="70764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866367" y="4732276"/>
            <a:ext cx="475356" cy="63380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019414" y="4732276"/>
            <a:ext cx="475356" cy="63380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69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8" grpId="0" animBg="1"/>
          <p:bldP spid="9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8" grpId="0" animBg="1"/>
          <p:bldP spid="9" grpId="0" animBg="1"/>
          <p:bldP spid="11" grpId="0" animBg="1"/>
          <p:bldP spid="12" grpId="0" animBg="1"/>
          <p:bldP spid="13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476377" y="1998522"/>
            <a:ext cx="530735" cy="70764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159124" y="1912069"/>
            <a:ext cx="702078" cy="93610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3013214" y="2003059"/>
            <a:ext cx="530735" cy="70764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695961" y="2063217"/>
            <a:ext cx="475356" cy="63380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49007" y="2063217"/>
            <a:ext cx="475356" cy="63380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60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3005959" y="2158666"/>
            <a:ext cx="797622" cy="106349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090738" y="2048730"/>
            <a:ext cx="962526" cy="128336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5340420" y="2158666"/>
            <a:ext cx="797622" cy="106349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6425198" y="2214150"/>
            <a:ext cx="714396" cy="95252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2004408" y="2214150"/>
            <a:ext cx="714396" cy="952528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426751" y="2344347"/>
            <a:ext cx="519107" cy="692143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198145" y="2344347"/>
            <a:ext cx="519107" cy="692143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7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5886" y="992851"/>
            <a:ext cx="4914546" cy="72081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3545886" y="1628800"/>
            <a:ext cx="4914546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83144" y="0"/>
            <a:ext cx="2376690" cy="6021288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6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3838" y="356664"/>
            <a:ext cx="5346594" cy="72081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3113838" y="992613"/>
            <a:ext cx="534659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21551" y="121872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521551" y="2061294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521551" y="2903868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521551" y="3746442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521551" y="4589016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21551" y="543159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64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83569" y="1713430"/>
            <a:ext cx="3078807" cy="2520950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4301971" y="283378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5139063" y="283378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5976156" y="283378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6813250" y="283378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7650343" y="2833780"/>
            <a:ext cx="540060" cy="72008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9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12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7" grpId="0" animBg="1"/>
          <p:bldP spid="8" grpId="0" animBg="1"/>
          <p:bldP spid="9" grpId="0" animBg="1"/>
          <p:bldP spid="11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7" grpId="0" animBg="1"/>
          <p:bldP spid="8" grpId="0" animBg="1"/>
          <p:bldP spid="9" grpId="0" animBg="1"/>
          <p:bldP spid="11" grpId="0" animBg="1"/>
          <p:bldP spid="12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404668"/>
            <a:ext cx="7776864" cy="72081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4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3568" y="404668"/>
            <a:ext cx="7776864" cy="72081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9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465767" y="1837321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2465767" y="2549894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2465767" y="3262466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2465767" y="3975040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2465767" y="4687613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2465767" y="5400186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2465767" y="1124748"/>
            <a:ext cx="479822" cy="638175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75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83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737575" y="1562996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737575" y="271855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850052" y="271855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290045" y="3944455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6970065" y="3944455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5417594" y="515025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2282509" y="515025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64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7991408" y="340034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4572001" y="16578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301027" y="16578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5487820" y="25350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7715415" y="340034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6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7439423" y="340034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7163430" y="340034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6887438" y="3400342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7326307" y="4247835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0" name="Picture Placeholder 4"/>
          <p:cNvSpPr>
            <a:spLocks noGrp="1"/>
          </p:cNvSpPr>
          <p:nvPr>
            <p:ph type="pic" sz="quarter" idx="29"/>
          </p:nvPr>
        </p:nvSpPr>
        <p:spPr>
          <a:xfrm>
            <a:off x="7050314" y="4247835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30"/>
          </p:nvPr>
        </p:nvSpPr>
        <p:spPr>
          <a:xfrm>
            <a:off x="6141421" y="509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Picture Placeholder 4"/>
          <p:cNvSpPr>
            <a:spLocks noGrp="1"/>
          </p:cNvSpPr>
          <p:nvPr>
            <p:ph type="pic" sz="quarter" idx="31"/>
          </p:nvPr>
        </p:nvSpPr>
        <p:spPr>
          <a:xfrm>
            <a:off x="5865428" y="509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32"/>
          </p:nvPr>
        </p:nvSpPr>
        <p:spPr>
          <a:xfrm>
            <a:off x="5589435" y="5099789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4" name="Picture Placeholder 4"/>
          <p:cNvSpPr>
            <a:spLocks noGrp="1"/>
          </p:cNvSpPr>
          <p:nvPr>
            <p:ph type="pic" sz="quarter" idx="33"/>
          </p:nvPr>
        </p:nvSpPr>
        <p:spPr>
          <a:xfrm>
            <a:off x="3754915" y="425440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34"/>
          </p:nvPr>
        </p:nvSpPr>
        <p:spPr>
          <a:xfrm>
            <a:off x="3470558" y="425440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6" name="Picture Placeholder 4"/>
          <p:cNvSpPr>
            <a:spLocks noGrp="1"/>
          </p:cNvSpPr>
          <p:nvPr>
            <p:ph type="pic" sz="quarter" idx="35"/>
          </p:nvPr>
        </p:nvSpPr>
        <p:spPr>
          <a:xfrm>
            <a:off x="3199585" y="4254404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5216846" y="25350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4932490" y="25350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4661516" y="2535007"/>
            <a:ext cx="369224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00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8" grpId="0" animBg="1"/>
      <p:bldP spid="11" grpId="0" animBg="1"/>
      <p:bldP spid="21" grpId="0" animBg="1"/>
      <p:bldP spid="25" grpId="0" animBg="1"/>
      <p:bldP spid="26" grpId="0" animBg="1"/>
      <p:bldP spid="23" grpId="0" animBg="1"/>
      <p:bldP spid="24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22" grpId="0" animBg="1"/>
      <p:bldP spid="19" grpId="0" animBg="1"/>
      <p:bldP spid="20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88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26175" y="1003766"/>
            <a:ext cx="3696630" cy="4850475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58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26175" y="1003767"/>
            <a:ext cx="6297651" cy="2687291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05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521552" y="3429000"/>
            <a:ext cx="7884875" cy="2586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9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237276" y="981617"/>
            <a:ext cx="4157421" cy="2314211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4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1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540262" y="981617"/>
            <a:ext cx="4157421" cy="2314211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3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2" y="692696"/>
            <a:ext cx="8634594" cy="5810974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0" y="2"/>
            <a:ext cx="9144000" cy="3428999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2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0" y="5085184"/>
            <a:ext cx="9144000" cy="1772816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7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2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95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uk-UA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14775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683568" y="2056612"/>
            <a:ext cx="2088232" cy="1361785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83568" y="4179454"/>
            <a:ext cx="2088232" cy="1361785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6372202" y="2056612"/>
            <a:ext cx="2088232" cy="1361785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6372202" y="4179454"/>
            <a:ext cx="2088232" cy="1361785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05270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2C587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914401"/>
            <a:endParaRPr lang="en-US" sz="1800">
              <a:solidFill>
                <a:srgbClr val="363B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9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88794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25176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12A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28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D4A43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solidFill>
                <a:srgbClr val="2C2C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6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AB3C4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914401"/>
            <a:endParaRPr lang="en-US" sz="1800">
              <a:solidFill>
                <a:srgbClr val="363B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90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AFBE20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65923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0690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648163" y="4600138"/>
            <a:ext cx="7884875" cy="148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5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1086757" y="223048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3689593" y="223048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6294316" y="223048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1086757" y="3702712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689593" y="3702712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1086757" y="5185582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9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367579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1606794" y="123231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3423953" y="1668922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2638523" y="5293093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4677122" y="4766326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5510502" y="4766326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181217" y="157434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5244207" y="832316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33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3760551" y="2360081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5087951" y="3334771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760551" y="4819995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5087951" y="5796617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63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3760551" y="1153074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5087951" y="2127764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760551" y="3614920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5087951" y="5612731"/>
            <a:ext cx="369223" cy="49107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59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83568" y="992613"/>
            <a:ext cx="7776864" cy="42016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4858438" y="1844824"/>
            <a:ext cx="3600953" cy="3169022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69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3513222" y="2"/>
            <a:ext cx="4946170" cy="2823411"/>
          </a:xfrm>
          <a:prstGeom prst="rect">
            <a:avLst/>
          </a:prstGeom>
          <a:noFill/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4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684611" y="1516830"/>
            <a:ext cx="3560814" cy="3477015"/>
          </a:xfrm>
          <a:prstGeom prst="rect">
            <a:avLst/>
          </a:prstGeom>
          <a:noFill/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38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0" y="1003765"/>
            <a:ext cx="3513222" cy="4850475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7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</p:bldLst>
      </p:timing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065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84610" y="803244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84610" y="1716004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84610" y="2628766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684610" y="3541527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84610" y="4454288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84610" y="5367051"/>
            <a:ext cx="554963" cy="739951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25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40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741156" y="3380886"/>
            <a:ext cx="931798" cy="1239314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52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939336" y="4387769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4939336" y="3421926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6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4939336" y="2456082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4939336" y="1490238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8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6279540" y="4387769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6279540" y="3421926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0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6279540" y="2456082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6279540" y="1490238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7619744" y="4387769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7619744" y="3421926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4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7619744" y="2456082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7619744" y="1490238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89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  <p:extLst>
    <p:ext uri="{DCECCB84-F9BA-43D5-87BE-67443E8EF086}">
      <p15:sldGuideLst xmlns:p15="http://schemas.microsoft.com/office/powerpoint/2012/main">
        <p15:guide id="1" pos="3065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>
            <a:spLocks noGrp="1"/>
          </p:cNvSpPr>
          <p:nvPr>
            <p:ph type="pic" sz="quarter" idx="38"/>
          </p:nvPr>
        </p:nvSpPr>
        <p:spPr>
          <a:xfrm>
            <a:off x="2294366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8" name="Picture Placeholder 4"/>
          <p:cNvSpPr>
            <a:spLocks noGrp="1"/>
          </p:cNvSpPr>
          <p:nvPr>
            <p:ph type="pic" sz="quarter" idx="39"/>
          </p:nvPr>
        </p:nvSpPr>
        <p:spPr>
          <a:xfrm>
            <a:off x="3141531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36"/>
          </p:nvPr>
        </p:nvSpPr>
        <p:spPr>
          <a:xfrm>
            <a:off x="5553371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6" name="Picture Placeholder 4"/>
          <p:cNvSpPr>
            <a:spLocks noGrp="1"/>
          </p:cNvSpPr>
          <p:nvPr>
            <p:ph type="pic" sz="quarter" idx="37"/>
          </p:nvPr>
        </p:nvSpPr>
        <p:spPr>
          <a:xfrm>
            <a:off x="6352126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8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705846" y="3144691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2705846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0" name="Picture Placeholder 4"/>
          <p:cNvSpPr>
            <a:spLocks noGrp="1"/>
          </p:cNvSpPr>
          <p:nvPr>
            <p:ph type="pic" sz="quarter" idx="21"/>
          </p:nvPr>
        </p:nvSpPr>
        <p:spPr>
          <a:xfrm>
            <a:off x="2705846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22"/>
          </p:nvPr>
        </p:nvSpPr>
        <p:spPr>
          <a:xfrm>
            <a:off x="2705846" y="5348062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4327281" y="3144691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4601601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4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4327281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4327281" y="5348062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6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5948715" y="3144691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7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5948715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8" name="Picture Placeholder 4"/>
          <p:cNvSpPr>
            <a:spLocks noGrp="1"/>
          </p:cNvSpPr>
          <p:nvPr>
            <p:ph type="pic" sz="quarter" idx="29"/>
          </p:nvPr>
        </p:nvSpPr>
        <p:spPr>
          <a:xfrm>
            <a:off x="5948715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9" name="Picture Placeholder 4"/>
          <p:cNvSpPr>
            <a:spLocks noGrp="1"/>
          </p:cNvSpPr>
          <p:nvPr>
            <p:ph type="pic" sz="quarter" idx="30"/>
          </p:nvPr>
        </p:nvSpPr>
        <p:spPr>
          <a:xfrm>
            <a:off x="5948715" y="5348062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0" name="Picture Placeholder 4"/>
          <p:cNvSpPr>
            <a:spLocks noGrp="1"/>
          </p:cNvSpPr>
          <p:nvPr>
            <p:ph type="pic" sz="quarter" idx="31"/>
          </p:nvPr>
        </p:nvSpPr>
        <p:spPr>
          <a:xfrm>
            <a:off x="7570150" y="3144691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1" name="Picture Placeholder 4"/>
          <p:cNvSpPr>
            <a:spLocks noGrp="1"/>
          </p:cNvSpPr>
          <p:nvPr>
            <p:ph type="pic" sz="quarter" idx="32"/>
          </p:nvPr>
        </p:nvSpPr>
        <p:spPr>
          <a:xfrm>
            <a:off x="7570150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2" name="Picture Placeholder 4"/>
          <p:cNvSpPr>
            <a:spLocks noGrp="1"/>
          </p:cNvSpPr>
          <p:nvPr>
            <p:ph type="pic" sz="quarter" idx="33"/>
          </p:nvPr>
        </p:nvSpPr>
        <p:spPr>
          <a:xfrm>
            <a:off x="7570150" y="4613605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3" name="Picture Placeholder 4"/>
          <p:cNvSpPr>
            <a:spLocks noGrp="1"/>
          </p:cNvSpPr>
          <p:nvPr>
            <p:ph type="pic" sz="quarter" idx="34"/>
          </p:nvPr>
        </p:nvSpPr>
        <p:spPr>
          <a:xfrm>
            <a:off x="7878804" y="5348062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4" name="Picture Placeholder 4"/>
          <p:cNvSpPr>
            <a:spLocks noGrp="1"/>
          </p:cNvSpPr>
          <p:nvPr>
            <p:ph type="pic" sz="quarter" idx="35"/>
          </p:nvPr>
        </p:nvSpPr>
        <p:spPr>
          <a:xfrm>
            <a:off x="4052961" y="3879148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9" name="Picture Placeholder 4"/>
          <p:cNvSpPr>
            <a:spLocks noGrp="1"/>
          </p:cNvSpPr>
          <p:nvPr>
            <p:ph type="pic" sz="quarter" idx="40"/>
          </p:nvPr>
        </p:nvSpPr>
        <p:spPr>
          <a:xfrm>
            <a:off x="7305959" y="5348062"/>
            <a:ext cx="489439" cy="650966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66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5" grpId="0" animBg="1"/>
      <p:bldP spid="4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51520" y="692696"/>
            <a:ext cx="8634594" cy="5472608"/>
          </a:xfrm>
          <a:prstGeom prst="rect">
            <a:avLst/>
          </a:prstGeom>
          <a:solidFill>
            <a:schemeClr val="tx1">
              <a:alpha val="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1"/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935681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23"/>
          </p:nvPr>
        </p:nvSpPr>
        <p:spPr>
          <a:xfrm>
            <a:off x="2275886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5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3616090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4956293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29"/>
          </p:nvPr>
        </p:nvSpPr>
        <p:spPr>
          <a:xfrm>
            <a:off x="6296498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30"/>
          </p:nvPr>
        </p:nvSpPr>
        <p:spPr>
          <a:xfrm>
            <a:off x="7636702" y="2043690"/>
            <a:ext cx="633185" cy="842150"/>
          </a:xfrm>
          <a:prstGeom prst="ellipse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6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78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" grpId="0" animBg="1"/>
      <p:bldP spid="35" grpId="0" animBg="1"/>
      <p:bldP spid="15" grpId="0" animBg="1"/>
      <p:bldP spid="16" grpId="0" animBg="1"/>
      <p:bldP spid="17" grpId="0" animBg="1"/>
    </p:bldLst>
  </p:timing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93055" cy="3368842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93055" y="0"/>
            <a:ext cx="4550945" cy="3368842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0" y="3368842"/>
            <a:ext cx="4593055" cy="3489158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4593055" y="3368842"/>
            <a:ext cx="4550945" cy="3489158"/>
          </a:xfrm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84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nodePh="1" p14:presetBounceEnd="40000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3" grpId="0"/>
          <p:bldP spid="5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5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9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17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3" grpId="0"/>
          <p:bldP spid="5" grpId="0"/>
          <p:bldP spid="6" grpId="0"/>
        </p:bldLst>
      </p:timing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37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55" Type="http://schemas.openxmlformats.org/officeDocument/2006/relationships/slideLayout" Target="../slideLayouts/slideLayout66.xml"/><Relationship Id="rId63" Type="http://schemas.openxmlformats.org/officeDocument/2006/relationships/slideLayout" Target="../slideLayouts/slideLayout74.xml"/><Relationship Id="rId68" Type="http://schemas.openxmlformats.org/officeDocument/2006/relationships/image" Target="../media/image4.png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slideLayout" Target="../slideLayouts/slideLayout64.xml"/><Relationship Id="rId58" Type="http://schemas.openxmlformats.org/officeDocument/2006/relationships/slideLayout" Target="../slideLayouts/slideLayout69.xml"/><Relationship Id="rId66" Type="http://schemas.openxmlformats.org/officeDocument/2006/relationships/slideLayout" Target="../slideLayouts/slideLayout77.xml"/><Relationship Id="rId5" Type="http://schemas.openxmlformats.org/officeDocument/2006/relationships/slideLayout" Target="../slideLayouts/slideLayout16.xml"/><Relationship Id="rId61" Type="http://schemas.openxmlformats.org/officeDocument/2006/relationships/slideLayout" Target="../slideLayouts/slideLayout72.xml"/><Relationship Id="rId1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56" Type="http://schemas.openxmlformats.org/officeDocument/2006/relationships/slideLayout" Target="../slideLayouts/slideLayout67.xml"/><Relationship Id="rId64" Type="http://schemas.openxmlformats.org/officeDocument/2006/relationships/slideLayout" Target="../slideLayouts/slideLayout75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59" Type="http://schemas.openxmlformats.org/officeDocument/2006/relationships/slideLayout" Target="../slideLayouts/slideLayout70.xml"/><Relationship Id="rId67" Type="http://schemas.openxmlformats.org/officeDocument/2006/relationships/theme" Target="../theme/theme2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54" Type="http://schemas.openxmlformats.org/officeDocument/2006/relationships/slideLayout" Target="../slideLayouts/slideLayout65.xml"/><Relationship Id="rId6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57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Relationship Id="rId60" Type="http://schemas.openxmlformats.org/officeDocument/2006/relationships/slideLayout" Target="../slideLayouts/slideLayout71.xml"/><Relationship Id="rId6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altLang="cs-CZ" smtClean="0">
              <a:solidFill>
                <a:srgbClr val="000000"/>
              </a:solidFill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8E9D6A-043C-4CC7-91E4-1173577A3A8A}" type="datetime1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18.04.2023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solidFill>
                  <a:srgbClr val="000000"/>
                </a:solidFill>
              </a:rPr>
              <a:t>Problematika informační kriminality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AFCFBB-68D8-47F2-A2B8-CBC0B9C00BAB}" type="slidenum">
              <a:rPr lang="cs-CZ" alt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8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3568" y="356664"/>
            <a:ext cx="7776864" cy="72081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/>
              <a:t>Kliknutím lze upravit styl.</a:t>
            </a:r>
            <a:endParaRPr lang="uk-U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1600205"/>
            <a:ext cx="77768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427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  <p:sldLayoutId id="2147483697" r:id="rId25"/>
    <p:sldLayoutId id="2147483698" r:id="rId26"/>
    <p:sldLayoutId id="2147483699" r:id="rId27"/>
    <p:sldLayoutId id="2147483700" r:id="rId28"/>
    <p:sldLayoutId id="2147483701" r:id="rId29"/>
    <p:sldLayoutId id="2147483702" r:id="rId30"/>
    <p:sldLayoutId id="2147483703" r:id="rId31"/>
    <p:sldLayoutId id="2147483704" r:id="rId32"/>
    <p:sldLayoutId id="2147483705" r:id="rId33"/>
    <p:sldLayoutId id="2147483706" r:id="rId34"/>
    <p:sldLayoutId id="2147483707" r:id="rId35"/>
    <p:sldLayoutId id="2147483708" r:id="rId36"/>
    <p:sldLayoutId id="2147483709" r:id="rId37"/>
    <p:sldLayoutId id="2147483710" r:id="rId38"/>
    <p:sldLayoutId id="2147483711" r:id="rId39"/>
    <p:sldLayoutId id="2147483712" r:id="rId40"/>
    <p:sldLayoutId id="2147483713" r:id="rId41"/>
    <p:sldLayoutId id="2147483714" r:id="rId42"/>
    <p:sldLayoutId id="2147483715" r:id="rId43"/>
    <p:sldLayoutId id="2147483716" r:id="rId44"/>
    <p:sldLayoutId id="2147483717" r:id="rId45"/>
    <p:sldLayoutId id="2147483718" r:id="rId46"/>
    <p:sldLayoutId id="2147483719" r:id="rId47"/>
    <p:sldLayoutId id="2147483720" r:id="rId48"/>
    <p:sldLayoutId id="2147483721" r:id="rId49"/>
    <p:sldLayoutId id="2147483722" r:id="rId50"/>
    <p:sldLayoutId id="2147483723" r:id="rId51"/>
    <p:sldLayoutId id="2147483724" r:id="rId52"/>
    <p:sldLayoutId id="2147483725" r:id="rId53"/>
    <p:sldLayoutId id="2147483726" r:id="rId54"/>
    <p:sldLayoutId id="2147483727" r:id="rId55"/>
    <p:sldLayoutId id="2147483728" r:id="rId56"/>
    <p:sldLayoutId id="2147483729" r:id="rId57"/>
    <p:sldLayoutId id="2147483730" r:id="rId58"/>
    <p:sldLayoutId id="2147483731" r:id="rId59"/>
    <p:sldLayoutId id="2147483732" r:id="rId60"/>
    <p:sldLayoutId id="2147483733" r:id="rId61"/>
    <p:sldLayoutId id="2147483734" r:id="rId62"/>
    <p:sldLayoutId id="2147483735" r:id="rId63"/>
    <p:sldLayoutId id="2147483736" r:id="rId64"/>
    <p:sldLayoutId id="2147483737" r:id="rId65"/>
    <p:sldLayoutId id="2147483738" r:id="rId66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hf hdr="0" ftr="0"/>
  <p:txStyles>
    <p:titleStyle>
      <a:lvl1pPr algn="l" defTabSz="914401" rtl="0" eaLnBrk="1" latinLnBrk="0" hangingPunct="1"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1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49" algn="l" defTabSz="914401" rtl="0" eaLnBrk="1" latinLnBrk="0" hangingPunct="1">
        <a:spcBef>
          <a:spcPct val="20000"/>
        </a:spcBef>
        <a:buFont typeface="Arial" pitchFamily="34" charset="0"/>
        <a:buChar char="–"/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1" rtl="0" eaLnBrk="1" latinLnBrk="0" hangingPunct="1">
        <a:spcBef>
          <a:spcPct val="20000"/>
        </a:spcBef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1" rtl="0" eaLnBrk="1" latinLnBrk="0" hangingPunct="1">
        <a:spcBef>
          <a:spcPct val="20000"/>
        </a:spcBef>
        <a:buFont typeface="Arial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1" rtl="0" eaLnBrk="1" latinLnBrk="0" hangingPunct="1">
        <a:spcBef>
          <a:spcPct val="20000"/>
        </a:spcBef>
        <a:buFont typeface="Arial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99" indent="-228600" algn="l" defTabSz="91440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1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73">
          <p15:clr>
            <a:srgbClr val="F26B43"/>
          </p15:clr>
        </p15:guide>
        <p15:guide id="2" pos="46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cs-CZ" altLang="cs-CZ" dirty="0" smtClean="0">
                <a:solidFill>
                  <a:srgbClr val="FFFFFF"/>
                </a:solidFill>
              </a:rPr>
              <a:t>27. 4. 2023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79512" y="1772816"/>
            <a:ext cx="883012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Přehled statistických výstupů na úseku mravnost mládež za rok 2022 </a:t>
            </a:r>
            <a:endParaRPr lang="cs-CZ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3" y="4449543"/>
            <a:ext cx="2232248" cy="21551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altLang="cs-CZ" sz="1108" dirty="0" smtClean="0">
                <a:solidFill>
                  <a:srgbClr val="FFFFFF"/>
                </a:solidFill>
                <a:latin typeface="Arial" charset="0"/>
              </a:rPr>
              <a:t>27.4. 2023</a:t>
            </a:r>
            <a:endParaRPr lang="cs-CZ" sz="1108" dirty="0">
              <a:solidFill>
                <a:srgbClr val="363B4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2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3050" y="475423"/>
            <a:ext cx="8294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cs-CZ" sz="2400" b="1" dirty="0">
                <a:solidFill>
                  <a:srgbClr val="3B7EA9"/>
                </a:solidFill>
              </a:rPr>
              <a:t>T</a:t>
            </a:r>
            <a:r>
              <a:rPr lang="cs-CZ" sz="2400" b="1" dirty="0" smtClean="0">
                <a:solidFill>
                  <a:srgbClr val="3B7EA9"/>
                </a:solidFill>
              </a:rPr>
              <a:t>restná činnost páchaná na dětech</a:t>
            </a:r>
            <a:endParaRPr lang="cs-CZ" sz="2400" b="1" dirty="0">
              <a:solidFill>
                <a:srgbClr val="3B7EA9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030634"/>
              </p:ext>
            </p:extLst>
          </p:nvPr>
        </p:nvGraphicFramePr>
        <p:xfrm>
          <a:off x="395532" y="1412778"/>
          <a:ext cx="8294201" cy="3600401"/>
        </p:xfrm>
        <a:graphic>
          <a:graphicData uri="http://schemas.openxmlformats.org/drawingml/2006/table">
            <a:tbl>
              <a:tblPr/>
              <a:tblGrid>
                <a:gridCol w="2822963">
                  <a:extLst>
                    <a:ext uri="{9D8B030D-6E8A-4147-A177-3AD203B41FA5}">
                      <a16:colId xmlns:a16="http://schemas.microsoft.com/office/drawing/2014/main" val="4114855382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1734702125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1134860988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722061041"/>
                    </a:ext>
                  </a:extLst>
                </a:gridCol>
                <a:gridCol w="649840">
                  <a:extLst>
                    <a:ext uri="{9D8B030D-6E8A-4147-A177-3AD203B41FA5}">
                      <a16:colId xmlns:a16="http://schemas.microsoft.com/office/drawing/2014/main" val="3529288968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2905616357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4091020655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2683126940"/>
                    </a:ext>
                  </a:extLst>
                </a:gridCol>
                <a:gridCol w="649840">
                  <a:extLst>
                    <a:ext uri="{9D8B030D-6E8A-4147-A177-3AD203B41FA5}">
                      <a16:colId xmlns:a16="http://schemas.microsoft.com/office/drawing/2014/main" val="3009543851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3496873291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3543707692"/>
                    </a:ext>
                  </a:extLst>
                </a:gridCol>
                <a:gridCol w="391302">
                  <a:extLst>
                    <a:ext uri="{9D8B030D-6E8A-4147-A177-3AD203B41FA5}">
                      <a16:colId xmlns:a16="http://schemas.microsoft.com/office/drawing/2014/main" val="68514116"/>
                    </a:ext>
                  </a:extLst>
                </a:gridCol>
                <a:gridCol w="649840">
                  <a:extLst>
                    <a:ext uri="{9D8B030D-6E8A-4147-A177-3AD203B41FA5}">
                      <a16:colId xmlns:a16="http://schemas.microsoft.com/office/drawing/2014/main" val="1670968093"/>
                    </a:ext>
                  </a:extLst>
                </a:gridCol>
              </a:tblGrid>
              <a:tr h="50709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Počty registrovaných skutků                                              spáchaných na dětech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nezletilí (1-14 let)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mladiství (15-17 let)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děti celkem (1-17 let)*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8872990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porovnání 2021-2022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019343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násilná kriminalita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21,40%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478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24,10%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1358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22,90%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889180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mravnostní kriminalita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10,60%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1697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1094367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krádeže prosté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18,50%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30,30%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26,60%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3231616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ostatní kriminalita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628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166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26,40%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42,20%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908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29,50%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6942754"/>
                  </a:ext>
                </a:extLst>
              </a:tr>
              <a:tr h="38032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zbývající kriminalita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-29,40%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-50,00%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-48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-33,10%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4599040"/>
                  </a:ext>
                </a:extLst>
              </a:tr>
              <a:tr h="431034">
                <a:tc>
                  <a:txBody>
                    <a:bodyPr/>
                    <a:lstStyle/>
                    <a:p>
                      <a:pPr lvl="0" algn="l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CELKOVÁ KRIMINALITA *</a:t>
                      </a:r>
                    </a:p>
                  </a:txBody>
                  <a:tcPr marL="147638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3275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15,30%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1381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272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24,50%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3879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4583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704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18,10%</a:t>
                      </a:r>
                    </a:p>
                  </a:txBody>
                  <a:tcPr marL="4921" marR="4921" marT="492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778384"/>
                  </a:ext>
                </a:extLst>
              </a:tr>
              <a:tr h="196501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* </a:t>
                      </a:r>
                      <a:r>
                        <a:rPr lang="cs-CZ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nejedná se o součet</a:t>
                      </a:r>
                    </a:p>
                  </a:txBody>
                  <a:tcPr marL="4921" marR="4921" marT="492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7953841"/>
                  </a:ext>
                </a:extLst>
              </a:tr>
              <a:tr h="183823"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21" marR="4921" marT="492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2545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510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sz="1108" dirty="0" smtClean="0">
                <a:solidFill>
                  <a:schemeClr val="bg1"/>
                </a:solidFill>
                <a:latin typeface="Lato"/>
              </a:rPr>
              <a:t>27.4. 2023</a:t>
            </a:r>
            <a:endParaRPr lang="cs-CZ" sz="1108" dirty="0">
              <a:solidFill>
                <a:schemeClr val="bg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3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2454693"/>
              </p:ext>
            </p:extLst>
          </p:nvPr>
        </p:nvGraphicFramePr>
        <p:xfrm>
          <a:off x="467544" y="692696"/>
          <a:ext cx="8369301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562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sz="1108" dirty="0" smtClean="0">
                <a:solidFill>
                  <a:schemeClr val="bg1"/>
                </a:solidFill>
                <a:latin typeface="Lato"/>
              </a:rPr>
              <a:t>27.4. 2023</a:t>
            </a:r>
            <a:endParaRPr lang="cs-CZ" sz="1108" dirty="0">
              <a:solidFill>
                <a:schemeClr val="bg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4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4213" y="416898"/>
            <a:ext cx="7848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cs-CZ" sz="2000" b="1" dirty="0">
                <a:solidFill>
                  <a:srgbClr val="3B7EA9"/>
                </a:solidFill>
              </a:rPr>
              <a:t>T</a:t>
            </a:r>
            <a:r>
              <a:rPr lang="cs-CZ" sz="2000" b="1" dirty="0" smtClean="0">
                <a:solidFill>
                  <a:srgbClr val="3B7EA9"/>
                </a:solidFill>
              </a:rPr>
              <a:t>restná činnost páchaná na dětech </a:t>
            </a:r>
            <a:r>
              <a:rPr lang="cs-CZ" sz="1400" b="1" dirty="0" smtClean="0">
                <a:solidFill>
                  <a:srgbClr val="3B7EA9"/>
                </a:solidFill>
              </a:rPr>
              <a:t>(Hlava III. a IV. trestního zákoníku)</a:t>
            </a:r>
            <a:endParaRPr lang="cs-CZ" sz="1400" b="1" dirty="0">
              <a:solidFill>
                <a:srgbClr val="3B7EA9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82058"/>
              </p:ext>
            </p:extLst>
          </p:nvPr>
        </p:nvGraphicFramePr>
        <p:xfrm>
          <a:off x="873449" y="987299"/>
          <a:ext cx="7469755" cy="4525968"/>
        </p:xfrm>
        <a:graphic>
          <a:graphicData uri="http://schemas.openxmlformats.org/drawingml/2006/table">
            <a:tbl>
              <a:tblPr/>
              <a:tblGrid>
                <a:gridCol w="4784863">
                  <a:extLst>
                    <a:ext uri="{9D8B030D-6E8A-4147-A177-3AD203B41FA5}">
                      <a16:colId xmlns:a16="http://schemas.microsoft.com/office/drawing/2014/main" val="4026032523"/>
                    </a:ext>
                  </a:extLst>
                </a:gridCol>
                <a:gridCol w="671223">
                  <a:extLst>
                    <a:ext uri="{9D8B030D-6E8A-4147-A177-3AD203B41FA5}">
                      <a16:colId xmlns:a16="http://schemas.microsoft.com/office/drawing/2014/main" val="502111062"/>
                    </a:ext>
                  </a:extLst>
                </a:gridCol>
                <a:gridCol w="671223">
                  <a:extLst>
                    <a:ext uri="{9D8B030D-6E8A-4147-A177-3AD203B41FA5}">
                      <a16:colId xmlns:a16="http://schemas.microsoft.com/office/drawing/2014/main" val="3976415086"/>
                    </a:ext>
                  </a:extLst>
                </a:gridCol>
                <a:gridCol w="671223">
                  <a:extLst>
                    <a:ext uri="{9D8B030D-6E8A-4147-A177-3AD203B41FA5}">
                      <a16:colId xmlns:a16="http://schemas.microsoft.com/office/drawing/2014/main" val="3975221208"/>
                    </a:ext>
                  </a:extLst>
                </a:gridCol>
                <a:gridCol w="671223">
                  <a:extLst>
                    <a:ext uri="{9D8B030D-6E8A-4147-A177-3AD203B41FA5}">
                      <a16:colId xmlns:a16="http://schemas.microsoft.com/office/drawing/2014/main" val="1890198952"/>
                    </a:ext>
                  </a:extLst>
                </a:gridCol>
              </a:tblGrid>
              <a:tr h="30684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Dle TSK (takticko-statistická klasifikace)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870220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 znásilnění (§ 185)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14,20%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535833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 sexuální nátlak (§ 186)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663700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 pohlavní zneužití v závislosti (§ 187/2)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61,10%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278945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 pohlavní zneužití ostatní (§ 187/1, 3, 4)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161876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 komerční forma pohlavního zneužití v závislosti (§ 187/2)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89507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 komerční forma pohlavního zneužití (§ 187/1, 3, 4)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-40,00%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3854509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 šíření pornografie (§ 191)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-9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-14,50%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745275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292 dětská pornografie a zneužití dítěte k ní (§ 192, 193)</a:t>
                      </a:r>
                      <a:r>
                        <a:rPr lang="cs-CZ" sz="8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platná od 2021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174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0971885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294 navazování nedovolených kontaktů s dítětem (§ 193b)</a:t>
                      </a:r>
                      <a:r>
                        <a:rPr lang="cs-CZ" sz="8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platná od 2021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-5,90%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713853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794" marR="4794" marT="479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794" marR="4794" marT="479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794" marR="4794" marT="479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794" marR="4794" marT="479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794" marR="4794" marT="479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43478"/>
                  </a:ext>
                </a:extLst>
              </a:tr>
              <a:tr h="306845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Dle TSK (takticko-statistická klasifikace)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448470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 opuštění dítěte nebo svěřené osoby (§ 195)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66,70%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6798193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 únos dítěte a osoby ztížené duševní poruchou (§ 200)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-16,70%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5330849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 týrání svěřené osoby (§ 198)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06370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 týrání osoby žijící ve společném obydlí (§ 199)</a:t>
                      </a: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67,70%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2095728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296 svádění k pohlavnímu styku (§ 202/1)</a:t>
                      </a:r>
                      <a:r>
                        <a:rPr lang="cs-CZ" sz="8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cs-CZ" sz="8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platná od 2021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9565576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297 svádění k pohlavnímu styku (§ 202/2,3)</a:t>
                      </a:r>
                      <a:r>
                        <a:rPr lang="cs-CZ" sz="8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cs-CZ" sz="8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platná od 2021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-33,30%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9043772"/>
                  </a:ext>
                </a:extLst>
              </a:tr>
              <a:tr h="23013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620 ohrožování výchovy dítěte (§ 201)</a:t>
                      </a:r>
                      <a:r>
                        <a:rPr lang="cs-CZ" sz="8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cs-CZ" sz="8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platná od 2021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4383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E2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628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794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166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26,40%</a:t>
                      </a:r>
                    </a:p>
                  </a:txBody>
                  <a:tcPr marL="4794" marR="4794" marT="47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2829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251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altLang="cs-CZ" sz="1108" dirty="0" smtClean="0">
                <a:solidFill>
                  <a:srgbClr val="FFFFFF"/>
                </a:solidFill>
                <a:latin typeface="Arial" charset="0"/>
              </a:rPr>
              <a:t>27.4. 2023</a:t>
            </a:r>
            <a:endParaRPr lang="cs-CZ" sz="1108" dirty="0">
              <a:solidFill>
                <a:srgbClr val="363B4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5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graphicFrame>
        <p:nvGraphicFramePr>
          <p:cNvPr id="14" name="Graf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1903065"/>
              </p:ext>
            </p:extLst>
          </p:nvPr>
        </p:nvGraphicFramePr>
        <p:xfrm>
          <a:off x="502697" y="620688"/>
          <a:ext cx="8222187" cy="4722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1331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altLang="cs-CZ" sz="1108" dirty="0" smtClean="0">
                <a:solidFill>
                  <a:srgbClr val="FFFFFF"/>
                </a:solidFill>
                <a:latin typeface="Arial" charset="0"/>
              </a:rPr>
              <a:t>27.4. 2023</a:t>
            </a:r>
            <a:endParaRPr lang="cs-CZ" sz="1108" dirty="0">
              <a:solidFill>
                <a:srgbClr val="363B4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6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4467379"/>
              </p:ext>
            </p:extLst>
          </p:nvPr>
        </p:nvGraphicFramePr>
        <p:xfrm>
          <a:off x="467544" y="692696"/>
          <a:ext cx="8257340" cy="455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3472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altLang="cs-CZ" sz="1108" dirty="0" smtClean="0">
                <a:solidFill>
                  <a:srgbClr val="FFFFFF"/>
                </a:solidFill>
                <a:latin typeface="Arial" charset="0"/>
              </a:rPr>
              <a:t>27.4. 2023</a:t>
            </a:r>
            <a:endParaRPr lang="cs-CZ" sz="1108" dirty="0">
              <a:solidFill>
                <a:srgbClr val="363B4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7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59" y="476672"/>
            <a:ext cx="7775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cs-CZ" sz="2400" b="1" dirty="0">
                <a:solidFill>
                  <a:srgbClr val="3B7EA9"/>
                </a:solidFill>
              </a:rPr>
              <a:t>T</a:t>
            </a:r>
            <a:r>
              <a:rPr lang="cs-CZ" sz="2400" b="1" dirty="0" smtClean="0">
                <a:solidFill>
                  <a:srgbClr val="3B7EA9"/>
                </a:solidFill>
              </a:rPr>
              <a:t>restná činnost spáchaná dětmi</a:t>
            </a:r>
            <a:endParaRPr lang="cs-CZ" sz="2400" b="1" dirty="0">
              <a:solidFill>
                <a:srgbClr val="3B7EA9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758002"/>
              </p:ext>
            </p:extLst>
          </p:nvPr>
        </p:nvGraphicFramePr>
        <p:xfrm>
          <a:off x="611560" y="1476832"/>
          <a:ext cx="7775572" cy="3841566"/>
        </p:xfrm>
        <a:graphic>
          <a:graphicData uri="http://schemas.openxmlformats.org/drawingml/2006/table">
            <a:tbl>
              <a:tblPr/>
              <a:tblGrid>
                <a:gridCol w="2750728">
                  <a:extLst>
                    <a:ext uri="{9D8B030D-6E8A-4147-A177-3AD203B41FA5}">
                      <a16:colId xmlns:a16="http://schemas.microsoft.com/office/drawing/2014/main" val="2527864150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2175964097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235973839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533252376"/>
                    </a:ext>
                  </a:extLst>
                </a:gridCol>
                <a:gridCol w="531081">
                  <a:extLst>
                    <a:ext uri="{9D8B030D-6E8A-4147-A177-3AD203B41FA5}">
                      <a16:colId xmlns:a16="http://schemas.microsoft.com/office/drawing/2014/main" val="207708572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1679215787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927104565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3171537732"/>
                    </a:ext>
                  </a:extLst>
                </a:gridCol>
                <a:gridCol w="531081">
                  <a:extLst>
                    <a:ext uri="{9D8B030D-6E8A-4147-A177-3AD203B41FA5}">
                      <a16:colId xmlns:a16="http://schemas.microsoft.com/office/drawing/2014/main" val="2857415715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1899119091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2981068040"/>
                    </a:ext>
                  </a:extLst>
                </a:gridCol>
                <a:gridCol w="381289">
                  <a:extLst>
                    <a:ext uri="{9D8B030D-6E8A-4147-A177-3AD203B41FA5}">
                      <a16:colId xmlns:a16="http://schemas.microsoft.com/office/drawing/2014/main" val="1297707777"/>
                    </a:ext>
                  </a:extLst>
                </a:gridCol>
                <a:gridCol w="531081">
                  <a:extLst>
                    <a:ext uri="{9D8B030D-6E8A-4147-A177-3AD203B41FA5}">
                      <a16:colId xmlns:a16="http://schemas.microsoft.com/office/drawing/2014/main" val="3550280202"/>
                    </a:ext>
                  </a:extLst>
                </a:gridCol>
              </a:tblGrid>
              <a:tr h="41086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Pachatelé - děti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nezletilí (1-14 let)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mladiství (15-17 let)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děti celkem (1-17 let)*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42172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porovnání 2021-2022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rozdíl v %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714718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násilná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779466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mravnostní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5293602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krádeže vloupáním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3903134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krádeže prosté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0172036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ostatní majetková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4964194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ostatní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42,9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837140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zbývající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-5,7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-3,3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0330099"/>
                  </a:ext>
                </a:extLst>
              </a:tr>
              <a:tr h="30814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hospodářská kriminalita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-59,6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-31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-42,5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-49,6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2212403"/>
                  </a:ext>
                </a:extLst>
              </a:tr>
              <a:tr h="34923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CELKOVÁ KRIMINALITA*</a:t>
                      </a:r>
                    </a:p>
                  </a:txBody>
                  <a:tcPr marL="154073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1830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3708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504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15,7</a:t>
                      </a:r>
                    </a:p>
                  </a:txBody>
                  <a:tcPr marL="5136" marR="5136" marT="51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522710"/>
                  </a:ext>
                </a:extLst>
              </a:tr>
              <a:tr h="159209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* nejedná se o součet</a:t>
                      </a:r>
                    </a:p>
                  </a:txBody>
                  <a:tcPr marL="5136" marR="5136" marT="513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7793786"/>
                  </a:ext>
                </a:extLst>
              </a:tr>
              <a:tr h="148938"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36" marR="5136" marT="51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7223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792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44083"/>
            <a:r>
              <a:rPr lang="cs-CZ" altLang="cs-CZ" sz="1108" dirty="0" smtClean="0">
                <a:solidFill>
                  <a:srgbClr val="FFFFFF"/>
                </a:solidFill>
                <a:latin typeface="Arial" charset="0"/>
              </a:rPr>
              <a:t>27.4. 2023</a:t>
            </a:r>
            <a:endParaRPr lang="cs-CZ" sz="1108" dirty="0">
              <a:solidFill>
                <a:srgbClr val="363B41"/>
              </a:solidFill>
              <a:latin typeface="Lato"/>
            </a:endParaRPr>
          </a:p>
        </p:txBody>
      </p:sp>
      <p:sp>
        <p:nvSpPr>
          <p:cNvPr id="12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844083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rgbClr val="FFFFFF"/>
                </a:solidFill>
                <a:latin typeface="Arial" charset="0"/>
              </a:rPr>
              <a:pPr algn="r" defTabSz="844083"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altLang="cs-CZ" sz="1108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pPr defTabSz="844083"/>
            <a:r>
              <a:rPr lang="cs-CZ" sz="923" dirty="0">
                <a:solidFill>
                  <a:srgbClr val="FFFFFF"/>
                </a:solidFill>
                <a:latin typeface="Lato"/>
              </a:rPr>
              <a:t>Pomáhat a chránit</a:t>
            </a:r>
          </a:p>
        </p:txBody>
      </p:sp>
      <p:sp>
        <p:nvSpPr>
          <p:cNvPr id="5" name="Zástupný symbol pro číslo snímku 4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fld id="{195D9A96-47DD-44EF-94FF-11B9496D3163}" type="slidenum">
              <a:rPr lang="cs-CZ" altLang="cs-CZ" sz="1662">
                <a:solidFill>
                  <a:srgbClr val="FFFFFF"/>
                </a:solidFill>
                <a:latin typeface="Lato"/>
              </a:rPr>
              <a:pPr defTabSz="844083"/>
              <a:t>8</a:t>
            </a:fld>
            <a:endParaRPr lang="cs-CZ" altLang="cs-CZ" sz="1662" dirty="0">
              <a:solidFill>
                <a:srgbClr val="FFFFFF"/>
              </a:solidFill>
              <a:latin typeface="Lato"/>
            </a:endParaRPr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881185"/>
              </p:ext>
            </p:extLst>
          </p:nvPr>
        </p:nvGraphicFramePr>
        <p:xfrm>
          <a:off x="611560" y="692696"/>
          <a:ext cx="7776864" cy="4731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9524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4">
            <a:extLst>
              <a:ext uri="{FF2B5EF4-FFF2-40B4-BE49-F238E27FC236}">
                <a16:creationId xmlns:a16="http://schemas.microsoft.com/office/drawing/2014/main" id="{5F299945-76D9-E240-A8F4-C8633FE0FA35}"/>
              </a:ext>
            </a:extLst>
          </p:cNvPr>
          <p:cNvSpPr txBox="1"/>
          <p:nvPr/>
        </p:nvSpPr>
        <p:spPr>
          <a:xfrm>
            <a:off x="954165" y="5964559"/>
            <a:ext cx="2770723" cy="234360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spAutoFit/>
          </a:bodyPr>
          <a:lstStyle/>
          <a:p>
            <a:r>
              <a:rPr lang="cs-CZ" sz="923" dirty="0">
                <a:solidFill>
                  <a:schemeClr val="bg1"/>
                </a:solidFill>
              </a:rPr>
              <a:t>Pomáhat a chránit</a:t>
            </a:r>
          </a:p>
        </p:txBody>
      </p:sp>
      <p:sp>
        <p:nvSpPr>
          <p:cNvPr id="15" name="Zástupný symbol pro číslo snímku 5"/>
          <p:cNvSpPr txBox="1">
            <a:spLocks/>
          </p:cNvSpPr>
          <p:nvPr/>
        </p:nvSpPr>
        <p:spPr>
          <a:xfrm>
            <a:off x="7784123" y="5858161"/>
            <a:ext cx="905608" cy="19929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4928126A-3E47-4DEE-A625-148CE425C88B}" type="slidenum">
              <a:rPr lang="cs-CZ" altLang="cs-CZ" sz="1108" b="1">
                <a:solidFill>
                  <a:schemeClr val="bg1"/>
                </a:solidFill>
                <a:latin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cs-CZ" altLang="cs-CZ" sz="1108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870163" y="6175029"/>
            <a:ext cx="854721" cy="262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altLang="cs-CZ" sz="1108" dirty="0" smtClean="0">
                <a:solidFill>
                  <a:schemeClr val="bg1"/>
                </a:solidFill>
                <a:latin typeface="Arial" charset="0"/>
              </a:rPr>
              <a:t>27.4. 2023</a:t>
            </a:r>
            <a:endParaRPr lang="cs-CZ" sz="1108" dirty="0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95D9A96-47DD-44EF-94FF-11B9496D3163}" type="slidenum">
              <a:rPr lang="cs-CZ" altLang="cs-CZ" sz="1662">
                <a:solidFill>
                  <a:schemeClr val="bg1"/>
                </a:solidFill>
              </a:rPr>
              <a:pPr/>
              <a:t>9</a:t>
            </a:fld>
            <a:endParaRPr lang="cs-CZ" altLang="cs-CZ" sz="1662" dirty="0">
              <a:solidFill>
                <a:schemeClr val="bg1"/>
              </a:solidFill>
            </a:endParaRPr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0" y="263769"/>
            <a:ext cx="0" cy="0"/>
          </a:xfr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11F4D3A-A1E7-4DEE-B857-1D6777A8680B}" type="slidenum">
              <a:rPr lang="cs-CZ" altLang="cs-CZ" sz="1662">
                <a:solidFill>
                  <a:schemeClr val="bg1"/>
                </a:solidFill>
              </a:rPr>
              <a:pPr/>
              <a:t>9</a:t>
            </a:fld>
            <a:endParaRPr lang="cs-CZ" altLang="cs-CZ" sz="1662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560" y="404664"/>
            <a:ext cx="64837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cs-CZ" sz="2800" b="1" dirty="0">
                <a:solidFill>
                  <a:srgbClr val="3B7EA9"/>
                </a:solidFill>
                <a:latin typeface="+mj-lt"/>
                <a:ea typeface="+mj-ea"/>
                <a:cs typeface="+mj-cs"/>
              </a:rPr>
              <a:t>Trendy kriminality </a:t>
            </a:r>
            <a:r>
              <a:rPr lang="cs-CZ" sz="2800" b="1" dirty="0" smtClean="0">
                <a:solidFill>
                  <a:srgbClr val="3B7EA9"/>
                </a:solidFill>
                <a:latin typeface="+mj-lt"/>
                <a:ea typeface="+mj-ea"/>
                <a:cs typeface="+mj-cs"/>
              </a:rPr>
              <a:t>v roce </a:t>
            </a:r>
            <a:r>
              <a:rPr lang="cs-CZ" sz="2800" b="1" dirty="0" smtClean="0">
                <a:solidFill>
                  <a:srgbClr val="3B7EA9"/>
                </a:solidFill>
              </a:rPr>
              <a:t>2022</a:t>
            </a:r>
            <a:endParaRPr lang="cs-CZ" sz="2800" b="1" dirty="0">
              <a:solidFill>
                <a:srgbClr val="3B7EA9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8736" y="1484784"/>
            <a:ext cx="800616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dirty="0" smtClean="0">
                <a:solidFill>
                  <a:srgbClr val="3B7EA9"/>
                </a:solidFill>
              </a:rPr>
              <a:t>Nárůst zejména pohlavních zneužití dětí v závislosti (meziročně o 58,7%)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sz="1600" b="1" dirty="0">
              <a:solidFill>
                <a:srgbClr val="3B7EA9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dirty="0" smtClean="0">
                <a:solidFill>
                  <a:srgbClr val="3B7EA9"/>
                </a:solidFill>
              </a:rPr>
              <a:t>Nárůst znásilnění dětí (meziročně o 17,6%)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sz="1600" b="1" dirty="0">
              <a:solidFill>
                <a:srgbClr val="3B7EA9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dirty="0" smtClean="0">
                <a:solidFill>
                  <a:srgbClr val="3B7EA9"/>
                </a:solidFill>
              </a:rPr>
              <a:t>Tato čísla jsou pravděpodobně způsobena jednak </a:t>
            </a:r>
            <a:r>
              <a:rPr lang="cs-CZ" sz="1600" b="1" dirty="0" err="1" smtClean="0">
                <a:solidFill>
                  <a:srgbClr val="3B7EA9"/>
                </a:solidFill>
              </a:rPr>
              <a:t>lockdowny</a:t>
            </a:r>
            <a:r>
              <a:rPr lang="cs-CZ" sz="1600" b="1" dirty="0" smtClean="0">
                <a:solidFill>
                  <a:srgbClr val="3B7EA9"/>
                </a:solidFill>
              </a:rPr>
              <a:t> spojenými s pandemií COVID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sz="1600" b="1" dirty="0">
              <a:solidFill>
                <a:srgbClr val="3B7EA9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dirty="0" smtClean="0">
                <a:solidFill>
                  <a:srgbClr val="3B7EA9"/>
                </a:solidFill>
              </a:rPr>
              <a:t>Druhým důvodem je celkový pokles nápadu trestné činnosti v roce 2021 (COVID)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sz="1600" b="1" dirty="0">
              <a:solidFill>
                <a:srgbClr val="3B7EA9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u="sng" dirty="0" smtClean="0">
                <a:solidFill>
                  <a:srgbClr val="3B7EA9"/>
                </a:solidFill>
              </a:rPr>
              <a:t>Celkově se mravnostní trestná činnost páchaná na dětech dostává na úroveň </a:t>
            </a:r>
            <a:r>
              <a:rPr lang="cs-CZ" sz="1600" b="1" u="sng" dirty="0" err="1" smtClean="0">
                <a:solidFill>
                  <a:srgbClr val="3B7EA9"/>
                </a:solidFill>
              </a:rPr>
              <a:t>předcovidových</a:t>
            </a:r>
            <a:r>
              <a:rPr lang="cs-CZ" sz="1600" b="1" u="sng" dirty="0" smtClean="0">
                <a:solidFill>
                  <a:srgbClr val="3B7EA9"/>
                </a:solidFill>
              </a:rPr>
              <a:t> let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cs-CZ" sz="1600" b="1" dirty="0">
              <a:solidFill>
                <a:srgbClr val="3B7EA9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1600" b="1" dirty="0" smtClean="0">
                <a:solidFill>
                  <a:srgbClr val="3B7EA9"/>
                </a:solidFill>
              </a:rPr>
              <a:t>S tím je i spojený nárůst kriminality mládeže, zejména v oblasti majetkové trestné činnosti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>
              <a:solidFill>
                <a:srgbClr val="3B7EA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>
              <a:solidFill>
                <a:srgbClr val="3B7EA9"/>
              </a:solidFill>
            </a:endParaRP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3623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Project_Status_Blue">
      <a:dk1>
        <a:srgbClr val="363B41"/>
      </a:dk1>
      <a:lt1>
        <a:srgbClr val="FFFFFF"/>
      </a:lt1>
      <a:dk2>
        <a:srgbClr val="363B41"/>
      </a:dk2>
      <a:lt2>
        <a:srgbClr val="FFFFFF"/>
      </a:lt2>
      <a:accent1>
        <a:srgbClr val="0094EA"/>
      </a:accent1>
      <a:accent2>
        <a:srgbClr val="0083CC"/>
      </a:accent2>
      <a:accent3>
        <a:srgbClr val="0068A2"/>
      </a:accent3>
      <a:accent4>
        <a:srgbClr val="15ABFF"/>
      </a:accent4>
      <a:accent5>
        <a:srgbClr val="33B6FF"/>
      </a:accent5>
      <a:accent6>
        <a:srgbClr val="4FC0FF"/>
      </a:accent6>
      <a:hlink>
        <a:srgbClr val="0A8CAA"/>
      </a:hlink>
      <a:folHlink>
        <a:srgbClr val="5F497A"/>
      </a:folHlink>
    </a:clrScheme>
    <a:fontScheme name="Custom 1">
      <a:majorFont>
        <a:latin typeface="Roboto Slab"/>
        <a:ea typeface=""/>
        <a:cs typeface=""/>
      </a:majorFont>
      <a:minorFont>
        <a:latin typeface="Lato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4" id="{EA9CC280-1E5D-4341-B835-19334C860A2B}" vid="{F1A0E100-E136-B94E-9E38-5F2286C33BDF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5998</TotalTime>
  <Words>1209</Words>
  <Application>Microsoft Office PowerPoint</Application>
  <PresentationFormat>Předvádění na obrazovce (4:3)</PresentationFormat>
  <Paragraphs>439</Paragraphs>
  <Slides>9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Arial</vt:lpstr>
      <vt:lpstr>Calibri</vt:lpstr>
      <vt:lpstr>Lato</vt:lpstr>
      <vt:lpstr>Roboto Slab</vt:lpstr>
      <vt:lpstr>Times New Roman</vt:lpstr>
      <vt:lpstr>Výchozí návrh</vt:lpstr>
      <vt:lpstr>1_Office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HOST</dc:creator>
  <cp:lastModifiedBy>ADAMČÍK Miroslav</cp:lastModifiedBy>
  <cp:revision>125</cp:revision>
  <cp:lastPrinted>2023-04-18T17:04:19Z</cp:lastPrinted>
  <dcterms:created xsi:type="dcterms:W3CDTF">2016-11-30T17:55:31Z</dcterms:created>
  <dcterms:modified xsi:type="dcterms:W3CDTF">2023-04-18T17:07:13Z</dcterms:modified>
</cp:coreProperties>
</file>